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4"/>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70" r:id="rId39"/>
    <p:sldId id="265" r:id="rId40"/>
    <p:sldId id="266" r:id="rId41"/>
    <p:sldId id="267" r:id="rId42"/>
    <p:sldId id="268" r:id="rId43"/>
    <p:sldId id="269" r:id="rId44"/>
    <p:sldId id="273" r:id="rId45"/>
    <p:sldId id="274" r:id="rId46"/>
    <p:sldId id="305" r:id="rId47"/>
    <p:sldId id="306" r:id="rId48"/>
    <p:sldId id="307" r:id="rId49"/>
    <p:sldId id="308" r:id="rId50"/>
    <p:sldId id="309" r:id="rId51"/>
    <p:sldId id="310" r:id="rId52"/>
    <p:sldId id="315" r:id="rId53"/>
    <p:sldId id="311" r:id="rId54"/>
    <p:sldId id="312" r:id="rId55"/>
    <p:sldId id="316" r:id="rId56"/>
    <p:sldId id="313" r:id="rId57"/>
    <p:sldId id="330" r:id="rId58"/>
    <p:sldId id="317" r:id="rId59"/>
    <p:sldId id="314" r:id="rId60"/>
    <p:sldId id="331" r:id="rId61"/>
    <p:sldId id="320" r:id="rId62"/>
    <p:sldId id="318" r:id="rId63"/>
    <p:sldId id="319" r:id="rId64"/>
    <p:sldId id="321" r:id="rId65"/>
    <p:sldId id="322" r:id="rId66"/>
    <p:sldId id="323" r:id="rId67"/>
    <p:sldId id="324" r:id="rId68"/>
    <p:sldId id="325" r:id="rId69"/>
    <p:sldId id="328" r:id="rId70"/>
    <p:sldId id="333" r:id="rId71"/>
    <p:sldId id="334" r:id="rId72"/>
    <p:sldId id="32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5E5"/>
    <a:srgbClr val="7D65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271"/>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153819448"/>
        <c:axId val="154129560"/>
      </c:barChart>
      <c:catAx>
        <c:axId val="1538194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54129560"/>
        <c:crosses val="autoZero"/>
        <c:auto val="1"/>
        <c:lblAlgn val="ctr"/>
        <c:lblOffset val="100"/>
        <c:noMultiLvlLbl val="0"/>
      </c:catAx>
      <c:valAx>
        <c:axId val="15412956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538194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21/06/2015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52</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6/21/2015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83579587"/>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dirty="0" smtClean="0">
                          <a:effectLst/>
                        </a:rPr>
                        <a:t>Virtual </a:t>
                      </a:r>
                      <a:r>
                        <a:rPr lang="it-IT" sz="1600" dirty="0" err="1" smtClean="0">
                          <a:effectLst/>
                        </a:rPr>
                        <a:t>Mechanic</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75" y="-2348244"/>
            <a:ext cx="6665375" cy="9427224"/>
          </a:xfrm>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 useBgFill="1">
        <p:nvSpPr>
          <p:cNvPr id="4" name="CasellaDiTesto 3"/>
          <p:cNvSpPr txBox="1"/>
          <p:nvPr/>
        </p:nvSpPr>
        <p:spPr>
          <a:xfrm>
            <a:off x="6684698" y="5937184"/>
            <a:ext cx="1502040" cy="261610"/>
          </a:xfrm>
          <a:prstGeom prst="rect">
            <a:avLst/>
          </a:prstGeom>
        </p:spPr>
        <p:txBody>
          <a:bodyPr wrap="square" rtlCol="0">
            <a:spAutoFit/>
          </a:bodyPr>
          <a:lstStyle/>
          <a:p>
            <a:r>
              <a:rPr lang="it-IT" sz="1050" dirty="0" smtClean="0"/>
              <a:t>   Soluzione trovata</a:t>
            </a:r>
            <a:endParaRPr lang="it-IT" sz="1050" dirty="0"/>
          </a:p>
        </p:txBody>
      </p:sp>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 useBgFill="1">
        <p:nvSpPr>
          <p:cNvPr id="3" name="CasellaDiTesto 2"/>
          <p:cNvSpPr txBox="1"/>
          <p:nvPr/>
        </p:nvSpPr>
        <p:spPr>
          <a:xfrm>
            <a:off x="8286750" y="3534889"/>
            <a:ext cx="2386013" cy="369332"/>
          </a:xfrm>
          <a:prstGeom prst="rect">
            <a:avLst/>
          </a:prstGeom>
        </p:spPr>
        <p:txBody>
          <a:bodyPr wrap="square" rtlCol="0">
            <a:spAutoFit/>
          </a:bodyPr>
          <a:lstStyle/>
          <a:p>
            <a:r>
              <a:rPr lang="it-IT" dirty="0" smtClean="0"/>
              <a:t>    Soluzione trovata</a:t>
            </a:r>
            <a:endParaRPr lang="it-IT" dirty="0"/>
          </a:p>
        </p:txBody>
      </p:sp>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RAM</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54" name="Worksheet" r:id="rId3" imgW="7926840" imgH="3254760" progId="Excel.Sheet.8">
                  <p:embed/>
                </p:oleObj>
              </mc:Choice>
              <mc:Fallback>
                <p:oleObj name="Worksheet" r:id="rId3" imgW="7926840" imgH="325476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82" name="Worksheet" r:id="rId3" imgW="4927680" imgH="2440800" progId="Excel.Sheet.12">
                  <p:embed/>
                </p:oleObj>
              </mc:Choice>
              <mc:Fallback>
                <p:oleObj name="Worksheet" r:id="rId3" imgW="4927680" imgH="2440800" progId="Excel.Sheet.1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75564" y="2249819"/>
            <a:ext cx="8915399" cy="1468800"/>
          </a:xfrm>
        </p:spPr>
        <p:txBody>
          <a:bodyPr/>
          <a:lstStyle/>
          <a:p>
            <a:r>
              <a:rPr lang="it-IT" dirty="0" smtClean="0"/>
              <a:t>Infrastruttura di progetto</a:t>
            </a:r>
            <a:endParaRPr lang="it-IT" dirty="0"/>
          </a:p>
        </p:txBody>
      </p:sp>
    </p:spTree>
    <p:extLst>
      <p:ext uri="{BB962C8B-B14F-4D97-AF65-F5344CB8AC3E}">
        <p14:creationId xmlns:p14="http://schemas.microsoft.com/office/powerpoint/2010/main" val="2552105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 Gestione dei rischi</a:t>
            </a:r>
            <a:endParaRPr lang="it-IT" sz="2800" dirty="0">
              <a:solidFill>
                <a:schemeClr val="tx1"/>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chemeClr val="tx1"/>
                </a:solidFill>
              </a:rPr>
              <a:t>R01</a:t>
            </a: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Abbandono di uno dei componenti del team di sviluppo.</a:t>
            </a:r>
          </a:p>
          <a:p>
            <a:r>
              <a:rPr lang="it-IT" b="1" dirty="0">
                <a:solidFill>
                  <a:schemeClr val="accent2">
                    <a:lumMod val="50000"/>
                  </a:schemeClr>
                </a:solidFill>
              </a:rPr>
              <a:t>Gravità:</a:t>
            </a:r>
            <a:r>
              <a:rPr lang="it-IT" dirty="0"/>
              <a:t> Dannoso.</a:t>
            </a:r>
          </a:p>
          <a:p>
            <a:r>
              <a:rPr lang="it-IT" b="1" dirty="0">
                <a:solidFill>
                  <a:schemeClr val="accent2">
                    <a:lumMod val="50000"/>
                  </a:schemeClr>
                </a:solidFill>
              </a:rPr>
              <a:t>Descrizione:</a:t>
            </a:r>
            <a:r>
              <a:rPr lang="it-IT" dirty="0"/>
              <a:t> Se uno dei componenti abbandona il progetto, i restanti sono in grado di completare il progetto, ma in tempi più lunghi.	</a:t>
            </a:r>
          </a:p>
          <a:p>
            <a:r>
              <a:rPr lang="it-IT" b="1" dirty="0">
                <a:solidFill>
                  <a:schemeClr val="accent2">
                    <a:lumMod val="50000"/>
                  </a:schemeClr>
                </a:solidFill>
              </a:rPr>
              <a:t>Impatto:</a:t>
            </a:r>
            <a:r>
              <a:rPr lang="it-IT" dirty="0"/>
              <a:t> L’area in cui lavorava il componente (</a:t>
            </a:r>
            <a:r>
              <a:rPr lang="it-IT" dirty="0" err="1"/>
              <a:t>app</a:t>
            </a:r>
            <a:r>
              <a:rPr lang="it-IT" dirty="0"/>
              <a:t> </a:t>
            </a:r>
            <a:r>
              <a:rPr lang="it-IT" dirty="0" err="1"/>
              <a:t>Android</a:t>
            </a:r>
            <a:r>
              <a:rPr lang="it-IT" dirty="0"/>
              <a:t> o portale web) potrebbe subire dei rallentamenti nel suo completamento.</a:t>
            </a:r>
          </a:p>
          <a:p>
            <a:r>
              <a:rPr lang="it-IT" b="1" dirty="0">
                <a:solidFill>
                  <a:schemeClr val="accent2">
                    <a:lumMod val="50000"/>
                  </a:schemeClr>
                </a:solidFill>
              </a:rPr>
              <a:t>Mitigazione:</a:t>
            </a:r>
            <a:r>
              <a:rPr lang="it-IT" dirty="0">
                <a:solidFill>
                  <a:srgbClr val="7D654C"/>
                </a:solidFill>
              </a:rPr>
              <a:t> </a:t>
            </a:r>
            <a:r>
              <a:rPr lang="it-IT" dirty="0"/>
              <a:t>Lavoro parallelo di più persone allo stesso task, in modo che l’eventuale mancanza di una persona non comporti eccessivi ritardi.</a:t>
            </a:r>
          </a:p>
          <a:p>
            <a:r>
              <a:rPr lang="it-IT" b="1" dirty="0" err="1">
                <a:solidFill>
                  <a:schemeClr val="accent2">
                    <a:lumMod val="50000"/>
                  </a:schemeClr>
                </a:solidFill>
              </a:rPr>
              <a:t>Contingency</a:t>
            </a:r>
            <a:r>
              <a:rPr lang="it-IT" b="1" dirty="0">
                <a:solidFill>
                  <a:schemeClr val="accent2">
                    <a:lumMod val="50000"/>
                  </a:schemeClr>
                </a:solidFill>
              </a:rPr>
              <a:t> Plan:</a:t>
            </a:r>
            <a:r>
              <a:rPr lang="it-IT" dirty="0">
                <a:solidFill>
                  <a:schemeClr val="accent2">
                    <a:lumMod val="50000"/>
                  </a:schemeClr>
                </a:solidFill>
              </a:rPr>
              <a:t> </a:t>
            </a:r>
            <a:r>
              <a:rPr lang="it-IT" dirty="0"/>
              <a:t>Tutti i componenti del team hanno le conoscenze basilari necessarie al completamento del progetto.</a:t>
            </a:r>
          </a:p>
          <a:p>
            <a:pPr marL="0" indent="0">
              <a:buNone/>
            </a:pPr>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R02</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solidFill>
                  <a:schemeClr val="accent2">
                    <a:lumMod val="50000"/>
                  </a:schemeClr>
                </a:solidFill>
              </a:rPr>
              <a:t> </a:t>
            </a:r>
            <a:r>
              <a:rPr lang="it-IT" dirty="0"/>
              <a:t>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R03</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R04</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chemeClr val="tx1"/>
                </a:solidFill>
              </a:rPr>
              <a:t>Diagramma delle sequenze: Titanic Assistance</a:t>
            </a:r>
            <a:endParaRPr lang="it-IT" sz="3200" dirty="0">
              <a:solidFill>
                <a:schemeClr val="tx1"/>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chemeClr val="tx1"/>
                </a:solidFill>
              </a:rPr>
              <a:t>Diagramma delle sequenze: </a:t>
            </a:r>
            <a:r>
              <a:rPr lang="it-IT" sz="3200" dirty="0" err="1" smtClean="0">
                <a:solidFill>
                  <a:schemeClr val="tx1"/>
                </a:solidFill>
              </a:rPr>
              <a:t>Neptune</a:t>
            </a:r>
            <a:r>
              <a:rPr lang="it-IT" sz="3200" dirty="0" smtClean="0">
                <a:solidFill>
                  <a:schemeClr val="tx1"/>
                </a:solidFill>
              </a:rPr>
              <a:t> Rescue</a:t>
            </a:r>
            <a:endParaRPr lang="it-IT" sz="3200" dirty="0">
              <a:solidFill>
                <a:schemeClr val="tx1"/>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chemeClr val="tx1"/>
                </a:solidFill>
              </a:rPr>
              <a:t>Principi SOLID</a:t>
            </a:r>
            <a:endParaRPr lang="it-IT" dirty="0">
              <a:solidFill>
                <a:schemeClr val="tx1"/>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smtClean="0"/>
              <a:t>modificazioni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chemeClr val="tx1"/>
                </a:solidFill>
              </a:rPr>
              <a:t>Utilizzo dei principi SOLID nelle applicazioni:</a:t>
            </a:r>
            <a:endParaRPr lang="it-IT" sz="2800" dirty="0">
              <a:solidFill>
                <a:schemeClr val="tx1"/>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Programmazione test</a:t>
            </a:r>
            <a:endParaRPr lang="it-IT" dirty="0"/>
          </a:p>
        </p:txBody>
      </p:sp>
      <p:sp>
        <p:nvSpPr>
          <p:cNvPr id="5" name="Segnaposto contenuto 4"/>
          <p:cNvSpPr>
            <a:spLocks noGrp="1"/>
          </p:cNvSpPr>
          <p:nvPr>
            <p:ph idx="1"/>
          </p:nvPr>
        </p:nvSpPr>
        <p:spPr/>
        <p:txBody>
          <a:bodyPr>
            <a:normAutofit/>
          </a:bodyPr>
          <a:lstStyle/>
          <a:p>
            <a:pPr marL="0" indent="0">
              <a:buNone/>
            </a:pPr>
            <a:r>
              <a:rPr lang="it-IT" dirty="0" smtClean="0"/>
              <a:t>Per la fase di test è stato deciso di utilizzare il metodo White Box </a:t>
            </a:r>
            <a:r>
              <a:rPr lang="it-IT" dirty="0" err="1" smtClean="0"/>
              <a:t>Testing</a:t>
            </a:r>
            <a:r>
              <a:rPr lang="it-IT" dirty="0" smtClean="0"/>
              <a:t>, applicando le fasi di:</a:t>
            </a:r>
          </a:p>
          <a:p>
            <a:r>
              <a:rPr lang="it-IT" b="1" dirty="0" smtClean="0"/>
              <a:t>Unit test</a:t>
            </a:r>
            <a:r>
              <a:rPr lang="it-IT" dirty="0" smtClean="0"/>
              <a:t>, per verificare che le singole unità di sviluppo assolvano le loro funzioni </a:t>
            </a:r>
            <a:r>
              <a:rPr lang="it-IT" dirty="0"/>
              <a:t>seguendo i requisiti.</a:t>
            </a:r>
            <a:endParaRPr lang="it-IT" dirty="0" smtClean="0"/>
          </a:p>
          <a:p>
            <a:r>
              <a:rPr lang="it-IT" b="1" dirty="0" smtClean="0"/>
              <a:t>Integration test</a:t>
            </a:r>
            <a:r>
              <a:rPr lang="it-IT" dirty="0" smtClean="0"/>
              <a:t>, per scoprire problemi che possono nascere dall’interazione dei vari componenti durante la costruzione del sistema</a:t>
            </a:r>
          </a:p>
          <a:p>
            <a:r>
              <a:rPr lang="it-IT" b="1" dirty="0" smtClean="0"/>
              <a:t>System test</a:t>
            </a:r>
            <a:r>
              <a:rPr lang="it-IT" dirty="0" smtClean="0"/>
              <a:t>, per risolvere tutti i possibili casi di ingressi non desiderati</a:t>
            </a:r>
          </a:p>
        </p:txBody>
      </p:sp>
    </p:spTree>
    <p:extLst>
      <p:ext uri="{BB962C8B-B14F-4D97-AF65-F5344CB8AC3E}">
        <p14:creationId xmlns:p14="http://schemas.microsoft.com/office/powerpoint/2010/main" val="8815635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a:solidFill>
                  <a:schemeClr val="tx1"/>
                </a:solidFill>
              </a:rPr>
              <a:t>Test effettuati</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in alcune unità sono stati riscontrati problemi di lieve significatività, che sono stati prontamente risolti.</a:t>
            </a:r>
          </a:p>
          <a:p>
            <a:r>
              <a:rPr lang="it-IT" b="1" dirty="0" smtClean="0"/>
              <a:t>Integration test: </a:t>
            </a:r>
            <a:r>
              <a:rPr lang="it-IT" dirty="0" smtClean="0"/>
              <a:t>durante la fase di costruzione del sistema, sono stati individuati alcuni problemi di lieve significatività, che sono stati prontamente risolti.</a:t>
            </a:r>
          </a:p>
          <a:p>
            <a:r>
              <a:rPr lang="it-IT" b="1" dirty="0" smtClean="0"/>
              <a:t>System test: </a:t>
            </a:r>
            <a:r>
              <a:rPr lang="it-IT" dirty="0" smtClean="0"/>
              <a:t>durante la fase di </a:t>
            </a:r>
            <a:r>
              <a:rPr lang="it-IT" dirty="0" err="1" smtClean="0"/>
              <a:t>Robustness</a:t>
            </a:r>
            <a:r>
              <a:rPr lang="it-IT" dirty="0" smtClean="0"/>
              <a:t> test sono stati riscontrati dei casi in cui degli inserimenti particolari portavano ad un’elaborazione errata dei dati, che sono stati risolti nel minor tempo possibile; per le altre fasi di System test (Performance, Stress, Security, </a:t>
            </a:r>
            <a:r>
              <a:rPr lang="it-IT" dirty="0" err="1" smtClean="0"/>
              <a:t>Regression</a:t>
            </a:r>
            <a:r>
              <a:rPr lang="it-IT" dirty="0" smtClean="0"/>
              <a:t>) non sono stati evidenziati problemi o non è stato necessario eseguire i test. </a:t>
            </a: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23539457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565</TotalTime>
  <Words>1995</Words>
  <Application>Microsoft Office PowerPoint</Application>
  <PresentationFormat>Widescreen</PresentationFormat>
  <Paragraphs>345</Paragraphs>
  <Slides>72</Slides>
  <Notes>1</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1</vt:i4>
      </vt:variant>
      <vt:variant>
        <vt:lpstr>Titoli diapositive</vt:lpstr>
      </vt:variant>
      <vt:variant>
        <vt:i4>72</vt:i4>
      </vt:variant>
    </vt:vector>
  </HeadingPairs>
  <TitlesOfParts>
    <vt:vector size="84" baseType="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Programmazione 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Paolo</cp:lastModifiedBy>
  <cp:revision>40</cp:revision>
  <dcterms:created xsi:type="dcterms:W3CDTF">2015-06-17T16:00:23Z</dcterms:created>
  <dcterms:modified xsi:type="dcterms:W3CDTF">2015-06-21T13:23:41Z</dcterms:modified>
</cp:coreProperties>
</file>