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1" r:id="rId12"/>
    <p:sldId id="270" r:id="rId13"/>
    <p:sldId id="265" r:id="rId14"/>
    <p:sldId id="266" r:id="rId15"/>
    <p:sldId id="267" r:id="rId16"/>
    <p:sldId id="268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berto\Documents\Alby\Universit&#224;\Ingegneria%20del%20sofware\Ingegneria_Software_2014\Immagini\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it-IT"/>
              <a:t>Diagramma</a:t>
            </a:r>
            <a:r>
              <a:rPr lang="it-IT" baseline="0"/>
              <a:t> di Gantt</a:t>
            </a:r>
            <a:endParaRPr lang="it-IT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Inizio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Foglio1!$A$2:$A$9</c:f>
              <c:strCache>
                <c:ptCount val="8"/>
                <c:pt idx="0">
                  <c:v>MU</c:v>
                </c:pt>
                <c:pt idx="1">
                  <c:v>T</c:v>
                </c:pt>
                <c:pt idx="2">
                  <c:v>LA</c:v>
                </c:pt>
                <c:pt idx="3">
                  <c:v>IA</c:v>
                </c:pt>
                <c:pt idx="4">
                  <c:v>IW</c:v>
                </c:pt>
                <c:pt idx="5">
                  <c:v>LW</c:v>
                </c:pt>
                <c:pt idx="6">
                  <c:v>BD</c:v>
                </c:pt>
                <c:pt idx="7">
                  <c:v>DP</c:v>
                </c:pt>
              </c:strCache>
            </c:strRef>
          </c:cat>
          <c:val>
            <c:numRef>
              <c:f>Foglio1!$B$2:$B$9</c:f>
              <c:numCache>
                <c:formatCode>General</c:formatCode>
                <c:ptCount val="8"/>
                <c:pt idx="0">
                  <c:v>65</c:v>
                </c:pt>
                <c:pt idx="1">
                  <c:v>65</c:v>
                </c:pt>
                <c:pt idx="2">
                  <c:v>40</c:v>
                </c:pt>
                <c:pt idx="3">
                  <c:v>20</c:v>
                </c:pt>
                <c:pt idx="4">
                  <c:v>55</c:v>
                </c:pt>
                <c:pt idx="5">
                  <c:v>20</c:v>
                </c:pt>
                <c:pt idx="6">
                  <c:v>25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Durata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Foglio1!$A$2:$A$9</c:f>
              <c:strCache>
                <c:ptCount val="8"/>
                <c:pt idx="0">
                  <c:v>MU</c:v>
                </c:pt>
                <c:pt idx="1">
                  <c:v>T</c:v>
                </c:pt>
                <c:pt idx="2">
                  <c:v>LA</c:v>
                </c:pt>
                <c:pt idx="3">
                  <c:v>IA</c:v>
                </c:pt>
                <c:pt idx="4">
                  <c:v>IW</c:v>
                </c:pt>
                <c:pt idx="5">
                  <c:v>LW</c:v>
                </c:pt>
                <c:pt idx="6">
                  <c:v>BD</c:v>
                </c:pt>
                <c:pt idx="7">
                  <c:v>DP</c:v>
                </c:pt>
              </c:strCache>
            </c:strRef>
          </c:cat>
          <c:val>
            <c:numRef>
              <c:f>Foglio1!$C$2:$C$9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10</c:v>
                </c:pt>
                <c:pt idx="5">
                  <c:v>40</c:v>
                </c:pt>
                <c:pt idx="6">
                  <c:v>10</c:v>
                </c:pt>
                <c:pt idx="7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8960152"/>
        <c:axId val="397587440"/>
      </c:barChart>
      <c:catAx>
        <c:axId val="338960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97587440"/>
        <c:crosses val="autoZero"/>
        <c:auto val="1"/>
        <c:lblAlgn val="ctr"/>
        <c:lblOffset val="100"/>
        <c:noMultiLvlLbl val="0"/>
      </c:catAx>
      <c:valAx>
        <c:axId val="397587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8960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53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9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2507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93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010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4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6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2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6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6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INGEGNERIA DEL SOFTWARE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PROGETTO DI INGEGNERIA DEL SOFTWARE – </a:t>
            </a:r>
            <a:r>
              <a:rPr lang="it-IT" dirty="0" smtClean="0"/>
              <a:t>AA</a:t>
            </a:r>
            <a:r>
              <a:rPr lang="it-IT" dirty="0" smtClean="0"/>
              <a:t> </a:t>
            </a:r>
            <a:r>
              <a:rPr lang="it-IT" dirty="0" smtClean="0"/>
              <a:t>2014-2015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89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Introduzione ed obiettivi</a:t>
            </a:r>
          </a:p>
          <a:p>
            <a:r>
              <a:rPr lang="it-IT" dirty="0" smtClean="0"/>
              <a:t>Definizioni, acronimi, abbreviazioni e riferimenti</a:t>
            </a:r>
          </a:p>
          <a:p>
            <a:r>
              <a:rPr lang="it-IT" dirty="0" smtClean="0"/>
              <a:t>Organizzazione del progetto</a:t>
            </a:r>
          </a:p>
          <a:p>
            <a:r>
              <a:rPr lang="it-IT" dirty="0" smtClean="0"/>
              <a:t>Piano di rilascio</a:t>
            </a:r>
          </a:p>
          <a:p>
            <a:r>
              <a:rPr lang="it-IT" dirty="0" smtClean="0"/>
              <a:t>Cronoprogramma</a:t>
            </a:r>
          </a:p>
        </p:txBody>
      </p:sp>
    </p:spTree>
    <p:extLst>
      <p:ext uri="{BB962C8B-B14F-4D97-AF65-F5344CB8AC3E}">
        <p14:creationId xmlns:p14="http://schemas.microsoft.com/office/powerpoint/2010/main" val="169323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Attività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it-IT" dirty="0" smtClean="0"/>
              <a:t>Stesura </a:t>
            </a:r>
            <a:r>
              <a:rPr lang="it-IT" dirty="0"/>
              <a:t>dei documenti di progettazione</a:t>
            </a:r>
          </a:p>
          <a:p>
            <a:pPr lvl="0"/>
            <a:r>
              <a:rPr lang="it-IT" dirty="0"/>
              <a:t>Sviluppo applicazione </a:t>
            </a:r>
            <a:r>
              <a:rPr lang="it-IT" dirty="0" err="1"/>
              <a:t>Android</a:t>
            </a:r>
            <a:endParaRPr lang="it-IT" dirty="0"/>
          </a:p>
          <a:p>
            <a:pPr lvl="1"/>
            <a:r>
              <a:rPr lang="it-IT" dirty="0"/>
              <a:t>Interfaccia utente</a:t>
            </a:r>
          </a:p>
          <a:p>
            <a:pPr lvl="1"/>
            <a:r>
              <a:rPr lang="it-IT" dirty="0"/>
              <a:t>Logica applicativa</a:t>
            </a:r>
          </a:p>
          <a:p>
            <a:pPr lvl="0"/>
            <a:r>
              <a:rPr lang="it-IT" dirty="0"/>
              <a:t>Sviluppo applicazione web</a:t>
            </a:r>
          </a:p>
          <a:p>
            <a:pPr lvl="1"/>
            <a:r>
              <a:rPr lang="it-IT" dirty="0"/>
              <a:t>Interfaccia utente</a:t>
            </a:r>
          </a:p>
          <a:p>
            <a:pPr lvl="1"/>
            <a:r>
              <a:rPr lang="it-IT" dirty="0"/>
              <a:t>Logica applicativa</a:t>
            </a:r>
          </a:p>
          <a:p>
            <a:pPr lvl="0"/>
            <a:r>
              <a:rPr lang="it-IT" dirty="0"/>
              <a:t>Realizzazione della basi di dati</a:t>
            </a:r>
          </a:p>
          <a:p>
            <a:pPr lvl="0"/>
            <a:r>
              <a:rPr lang="it-IT" dirty="0"/>
              <a:t>Realizzazione manuale utente</a:t>
            </a:r>
          </a:p>
          <a:p>
            <a:r>
              <a:rPr lang="it-IT" dirty="0"/>
              <a:t>Test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018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Matrice delle responsabilità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437444"/>
              </p:ext>
            </p:extLst>
          </p:nvPr>
        </p:nvGraphicFramePr>
        <p:xfrm>
          <a:off x="646109" y="1287887"/>
          <a:ext cx="10481236" cy="5254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0618"/>
                <a:gridCol w="5240618"/>
              </a:tblGrid>
              <a:tr h="375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Attività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In carico a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Documenti di progettazione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Alberto Benini, Federico Parezzan, Paolo Vucinic, Leonardo Piccoli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Interfaccia utente applicazione Android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88010" algn="l"/>
                        </a:tabLst>
                      </a:pPr>
                      <a:r>
                        <a:rPr lang="it-IT" sz="1800">
                          <a:effectLst/>
                        </a:rPr>
                        <a:t>Alberto Benini, Federico Parezzan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2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458595" algn="ctr"/>
                        </a:tabLst>
                      </a:pPr>
                      <a:r>
                        <a:rPr lang="it-IT" sz="1800">
                          <a:effectLst/>
                        </a:rPr>
                        <a:t>Logica applicativa applicazione Android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Federico Parezzan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Interfaccia utente applicazione web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Leonardo Piccoli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Logica applicativa applicazione web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Leonardo Piccoli, Paolo Vucinic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Realizzazione della basi di dati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Paolo Vucinic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02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Realizzazione manuale utente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Federico Parezzan, Alberto Benini, Paolo Vucinic, Leonardo Piccoli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528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>
                          <a:effectLst/>
                        </a:rPr>
                        <a:t>Test</a:t>
                      </a:r>
                      <a:endParaRPr lang="it-IT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 dirty="0">
                          <a:effectLst/>
                        </a:rPr>
                        <a:t>Leonardo Piccoli, Alberto Benini, Paolo </a:t>
                      </a:r>
                      <a:r>
                        <a:rPr lang="it-IT" sz="1800" dirty="0" err="1">
                          <a:effectLst/>
                        </a:rPr>
                        <a:t>Vucinic</a:t>
                      </a:r>
                      <a:r>
                        <a:rPr lang="it-IT" sz="1800" dirty="0">
                          <a:effectLst/>
                        </a:rPr>
                        <a:t>, Federico </a:t>
                      </a:r>
                      <a:r>
                        <a:rPr lang="it-IT" sz="1800" dirty="0" err="1">
                          <a:effectLst/>
                        </a:rPr>
                        <a:t>Parezzan</a:t>
                      </a:r>
                      <a:endParaRPr lang="it-IT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0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Reticolo di progetto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226262"/>
              </p:ext>
            </p:extLst>
          </p:nvPr>
        </p:nvGraphicFramePr>
        <p:xfrm>
          <a:off x="663575" y="1339850"/>
          <a:ext cx="11288713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7926840" imgH="3254760" progId="Excel.Sheet.8">
                  <p:embed/>
                </p:oleObj>
              </mc:Choice>
              <mc:Fallback>
                <p:oleObj name="Worksheet" r:id="rId3" imgW="7926840" imgH="32547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339850"/>
                        <a:ext cx="11288713" cy="463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50760" y="-1674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48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CPM – Critical </a:t>
            </a:r>
            <a:r>
              <a:rPr lang="it-IT" dirty="0" err="1" smtClean="0"/>
              <a:t>Path</a:t>
            </a:r>
            <a:r>
              <a:rPr lang="it-IT" dirty="0" smtClean="0"/>
              <a:t> Method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Temporizzazione delle attività e legami logici</a:t>
            </a:r>
          </a:p>
        </p:txBody>
      </p:sp>
      <p:pic>
        <p:nvPicPr>
          <p:cNvPr id="4" name="Immagine 3" descr="C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1" y="2532291"/>
            <a:ext cx="8946541" cy="4035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77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43846" y="344996"/>
            <a:ext cx="9404723" cy="800222"/>
          </a:xfrm>
        </p:spPr>
        <p:txBody>
          <a:bodyPr/>
          <a:lstStyle/>
          <a:p>
            <a:r>
              <a:rPr lang="it-IT" dirty="0"/>
              <a:t>CPM – Critical </a:t>
            </a:r>
            <a:r>
              <a:rPr lang="it-IT" dirty="0" err="1"/>
              <a:t>Path</a:t>
            </a:r>
            <a:r>
              <a:rPr lang="it-IT" dirty="0"/>
              <a:t> Method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107583" y="1252940"/>
            <a:ext cx="9294652" cy="344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4" name="Ogget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86191"/>
              </p:ext>
            </p:extLst>
          </p:nvPr>
        </p:nvGraphicFramePr>
        <p:xfrm>
          <a:off x="700772" y="2053162"/>
          <a:ext cx="9350062" cy="4572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3" imgW="4927680" imgH="2440800" progId="Excel.Sheet.12">
                  <p:embed/>
                </p:oleObj>
              </mc:Choice>
              <mc:Fallback>
                <p:oleObj name="Worksheet" r:id="rId3" imgW="4927680" imgH="2440800" progId="Excel.Shee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72" y="2053162"/>
                        <a:ext cx="9350062" cy="4572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1015217" y="1468385"/>
            <a:ext cx="90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Presentazione delle attività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49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Diagramma di </a:t>
            </a:r>
            <a:r>
              <a:rPr lang="it-IT" dirty="0" err="1" smtClean="0"/>
              <a:t>Gannt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800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Deliverables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Web Application nominata </a:t>
            </a:r>
            <a:r>
              <a:rPr lang="it-IT" dirty="0" err="1"/>
              <a:t>NeptuneRescue</a:t>
            </a:r>
            <a:r>
              <a:rPr lang="it-IT" dirty="0"/>
              <a:t>, basata su </a:t>
            </a:r>
            <a:r>
              <a:rPr lang="it-IT" dirty="0" err="1"/>
              <a:t>Tomcat</a:t>
            </a:r>
            <a:r>
              <a:rPr lang="it-IT" dirty="0"/>
              <a:t> e rilasciata su server di collaudo.</a:t>
            </a:r>
          </a:p>
          <a:p>
            <a:pPr lvl="0"/>
            <a:r>
              <a:rPr lang="it-IT" dirty="0"/>
              <a:t>Smartphone Application nominata Titanic Assistance.</a:t>
            </a:r>
          </a:p>
          <a:p>
            <a:pPr lvl="0"/>
            <a:r>
              <a:rPr lang="it-IT" dirty="0"/>
              <a:t>Database nominato Iceberg, su server di collaudo</a:t>
            </a:r>
            <a:r>
              <a:rPr lang="it-IT" dirty="0" smtClean="0"/>
              <a:t>.</a:t>
            </a:r>
            <a:endParaRPr lang="it-IT" dirty="0"/>
          </a:p>
          <a:p>
            <a:pPr lvl="0"/>
            <a:r>
              <a:rPr lang="it-IT" dirty="0" smtClean="0"/>
              <a:t>Manuali utente.</a:t>
            </a:r>
          </a:p>
        </p:txBody>
      </p:sp>
    </p:spTree>
    <p:extLst>
      <p:ext uri="{BB962C8B-B14F-4D97-AF65-F5344CB8AC3E}">
        <p14:creationId xmlns:p14="http://schemas.microsoft.com/office/powerpoint/2010/main" val="337119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Infrastruttura di progetto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10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Ambienti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361870" y="1152983"/>
            <a:ext cx="8946541" cy="5531152"/>
          </a:xfrm>
        </p:spPr>
        <p:txBody>
          <a:bodyPr>
            <a:normAutofit lnSpcReduction="10000"/>
          </a:bodyPr>
          <a:lstStyle/>
          <a:p>
            <a:r>
              <a:rPr lang="it-IT" dirty="0" err="1" smtClean="0"/>
              <a:t>Workspace</a:t>
            </a:r>
            <a:endParaRPr lang="it-IT" dirty="0" smtClean="0"/>
          </a:p>
          <a:p>
            <a:pPr lvl="1"/>
            <a:r>
              <a:rPr lang="it-IT" dirty="0" smtClean="0"/>
              <a:t>Locale, uno per ogni sviluppatore</a:t>
            </a:r>
          </a:p>
          <a:p>
            <a:pPr lvl="1"/>
            <a:r>
              <a:rPr lang="it-IT" dirty="0" smtClean="0"/>
              <a:t>Gestito tramite infrastruttura di cartelle</a:t>
            </a:r>
            <a:endParaRPr lang="it-IT" dirty="0"/>
          </a:p>
          <a:p>
            <a:r>
              <a:rPr lang="it-IT" dirty="0" err="1" smtClean="0"/>
              <a:t>Repository</a:t>
            </a:r>
            <a:endParaRPr lang="it-IT" dirty="0" smtClean="0"/>
          </a:p>
          <a:p>
            <a:pPr lvl="1"/>
            <a:r>
              <a:rPr lang="it-IT" dirty="0" err="1" smtClean="0"/>
              <a:t>GitHub</a:t>
            </a:r>
            <a:r>
              <a:rPr lang="it-IT" dirty="0" smtClean="0"/>
              <a:t>, </a:t>
            </a:r>
            <a:r>
              <a:rPr lang="it-IT" dirty="0" err="1" smtClean="0"/>
              <a:t>repository</a:t>
            </a:r>
            <a:r>
              <a:rPr lang="it-IT" dirty="0" smtClean="0"/>
              <a:t> generale del progetto</a:t>
            </a:r>
          </a:p>
          <a:p>
            <a:pPr lvl="1"/>
            <a:r>
              <a:rPr lang="it-IT" dirty="0" smtClean="0"/>
              <a:t>Garantisce controllo di versione, merge e recupero delle versioni precedenti</a:t>
            </a:r>
          </a:p>
          <a:p>
            <a:r>
              <a:rPr lang="it-IT" dirty="0" smtClean="0"/>
              <a:t>Ambiente di test</a:t>
            </a:r>
          </a:p>
          <a:p>
            <a:pPr lvl="1"/>
            <a:r>
              <a:rPr lang="it-IT" dirty="0" err="1"/>
              <a:t>Nexus</a:t>
            </a:r>
            <a:r>
              <a:rPr lang="it-IT" dirty="0"/>
              <a:t> 5 per il </a:t>
            </a:r>
            <a:r>
              <a:rPr lang="it-IT" dirty="0" err="1"/>
              <a:t>sottoprogetto</a:t>
            </a:r>
            <a:r>
              <a:rPr lang="it-IT" dirty="0"/>
              <a:t> ‘Titanic Assistance’</a:t>
            </a:r>
          </a:p>
          <a:p>
            <a:pPr lvl="1"/>
            <a:r>
              <a:rPr lang="it-IT" dirty="0" smtClean="0"/>
              <a:t>Server Locale per il </a:t>
            </a:r>
            <a:r>
              <a:rPr lang="it-IT" dirty="0" err="1" smtClean="0"/>
              <a:t>sottoprogetto</a:t>
            </a:r>
            <a:r>
              <a:rPr lang="it-IT" dirty="0" smtClean="0"/>
              <a:t> ‘</a:t>
            </a:r>
            <a:r>
              <a:rPr lang="it-IT" dirty="0" err="1" smtClean="0"/>
              <a:t>Neptune</a:t>
            </a:r>
            <a:r>
              <a:rPr lang="it-IT" dirty="0" smtClean="0"/>
              <a:t> Rescue’</a:t>
            </a:r>
          </a:p>
          <a:p>
            <a:r>
              <a:rPr lang="it-IT" dirty="0" smtClean="0"/>
              <a:t>Ambiente di collaudo</a:t>
            </a:r>
          </a:p>
          <a:p>
            <a:pPr lvl="1"/>
            <a:r>
              <a:rPr lang="it-IT" dirty="0" err="1" smtClean="0"/>
              <a:t>Nexus</a:t>
            </a:r>
            <a:r>
              <a:rPr lang="it-IT" dirty="0" smtClean="0"/>
              <a:t> 5 per il </a:t>
            </a:r>
            <a:r>
              <a:rPr lang="it-IT" dirty="0" err="1" smtClean="0"/>
              <a:t>sottoprogetto</a:t>
            </a:r>
            <a:r>
              <a:rPr lang="it-IT" dirty="0" smtClean="0"/>
              <a:t> ‘Titanic Assistance’</a:t>
            </a:r>
          </a:p>
          <a:p>
            <a:pPr lvl="1"/>
            <a:r>
              <a:rPr lang="it-IT" dirty="0" err="1" smtClean="0"/>
              <a:t>Raspberry</a:t>
            </a:r>
            <a:r>
              <a:rPr lang="it-IT" dirty="0" smtClean="0"/>
              <a:t> </a:t>
            </a:r>
            <a:r>
              <a:rPr lang="it-IT" dirty="0" err="1" smtClean="0"/>
              <a:t>pi</a:t>
            </a:r>
            <a:r>
              <a:rPr lang="it-IT" dirty="0" smtClean="0"/>
              <a:t>, Server UNIVR per il </a:t>
            </a:r>
            <a:r>
              <a:rPr lang="it-IT" dirty="0" err="1" smtClean="0"/>
              <a:t>sottoprogetto</a:t>
            </a:r>
            <a:r>
              <a:rPr lang="it-IT" dirty="0" smtClean="0"/>
              <a:t> ‘</a:t>
            </a:r>
            <a:r>
              <a:rPr lang="it-IT" dirty="0" err="1" smtClean="0"/>
              <a:t>Neptune</a:t>
            </a:r>
            <a:r>
              <a:rPr lang="it-IT" dirty="0" smtClean="0"/>
              <a:t> Rescue’</a:t>
            </a:r>
          </a:p>
          <a:p>
            <a:r>
              <a:rPr lang="it-IT" dirty="0" smtClean="0"/>
              <a:t>Ambiente di rilascio</a:t>
            </a:r>
          </a:p>
          <a:p>
            <a:pPr lvl="1"/>
            <a:r>
              <a:rPr lang="it-IT" dirty="0" smtClean="0"/>
              <a:t>Server aziendale o di terze parti per il </a:t>
            </a:r>
            <a:r>
              <a:rPr lang="it-IT" dirty="0" err="1" smtClean="0"/>
              <a:t>sottoprogetto</a:t>
            </a:r>
            <a:r>
              <a:rPr lang="it-IT" dirty="0" smtClean="0"/>
              <a:t> ‘</a:t>
            </a:r>
            <a:r>
              <a:rPr lang="it-IT" dirty="0" err="1" smtClean="0"/>
              <a:t>Neptune</a:t>
            </a:r>
            <a:r>
              <a:rPr lang="it-IT" dirty="0" smtClean="0"/>
              <a:t> Rescue’</a:t>
            </a:r>
          </a:p>
          <a:p>
            <a:pPr lvl="1"/>
            <a:r>
              <a:rPr lang="it-IT" dirty="0" smtClean="0"/>
              <a:t>Smartphone dell’utente finale per il </a:t>
            </a:r>
            <a:r>
              <a:rPr lang="it-IT" dirty="0" err="1" smtClean="0"/>
              <a:t>sottoprogetto</a:t>
            </a:r>
            <a:r>
              <a:rPr lang="it-IT" dirty="0" smtClean="0"/>
              <a:t> ‘Titanic Assistance’</a:t>
            </a:r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marL="457200" lvl="1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6288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Presentazione Del Progetto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2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Virtual </a:t>
            </a:r>
            <a:r>
              <a:rPr lang="it-IT" dirty="0" err="1" smtClean="0"/>
              <a:t>Mechanic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5143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Il sistema ‘Virtual </a:t>
            </a:r>
            <a:r>
              <a:rPr lang="it-IT" dirty="0" err="1" smtClean="0"/>
              <a:t>Mechanic</a:t>
            </a:r>
            <a:r>
              <a:rPr lang="it-IT" dirty="0" smtClean="0"/>
              <a:t>’ è composto a sua volta da due sottosistemi:</a:t>
            </a:r>
          </a:p>
          <a:p>
            <a:r>
              <a:rPr lang="it-IT" dirty="0" smtClean="0"/>
              <a:t>Sottosistema Titanic Assistance</a:t>
            </a:r>
          </a:p>
          <a:p>
            <a:r>
              <a:rPr lang="it-IT" dirty="0" smtClean="0"/>
              <a:t>Sottosistema </a:t>
            </a:r>
            <a:r>
              <a:rPr lang="it-IT" dirty="0" err="1" smtClean="0"/>
              <a:t>Neptune</a:t>
            </a:r>
            <a:r>
              <a:rPr lang="it-IT" dirty="0" smtClean="0"/>
              <a:t> Rescue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Sottosistema Titanic Assistance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540287"/>
          </a:xfrm>
        </p:spPr>
        <p:txBody>
          <a:bodyPr/>
          <a:lstStyle/>
          <a:p>
            <a:r>
              <a:rPr lang="it-IT" dirty="0" smtClean="0"/>
              <a:t>Applicazione </a:t>
            </a:r>
            <a:r>
              <a:rPr lang="it-IT" dirty="0" err="1" smtClean="0"/>
              <a:t>Android</a:t>
            </a:r>
            <a:endParaRPr lang="it-IT" dirty="0"/>
          </a:p>
          <a:p>
            <a:r>
              <a:rPr lang="it-IT" dirty="0" smtClean="0"/>
              <a:t>Utilizzabile </a:t>
            </a:r>
            <a:r>
              <a:rPr lang="it-IT" dirty="0" err="1" smtClean="0"/>
              <a:t>offiline</a:t>
            </a:r>
            <a:r>
              <a:rPr lang="it-IT" dirty="0" smtClean="0"/>
              <a:t>*</a:t>
            </a:r>
          </a:p>
          <a:p>
            <a:r>
              <a:rPr lang="it-IT" dirty="0" smtClean="0"/>
              <a:t>Prima linea di diagnostica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103312" y="3792877"/>
            <a:ext cx="838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</a:t>
            </a:r>
            <a:r>
              <a:rPr lang="it-IT" sz="1400" dirty="0" smtClean="0"/>
              <a:t>per l’utilizzo delle chiamate è necessaria la copertura GSM.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3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Sottosistema </a:t>
            </a:r>
            <a:r>
              <a:rPr lang="it-IT" dirty="0" err="1" smtClean="0"/>
              <a:t>Neptune</a:t>
            </a:r>
            <a:r>
              <a:rPr lang="it-IT" dirty="0" smtClean="0"/>
              <a:t> Rescue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63013"/>
          </a:xfrm>
        </p:spPr>
        <p:txBody>
          <a:bodyPr/>
          <a:lstStyle/>
          <a:p>
            <a:r>
              <a:rPr lang="it-IT" dirty="0" smtClean="0"/>
              <a:t>Applicazione Web destinata all’utilizzo aziendale</a:t>
            </a:r>
          </a:p>
          <a:p>
            <a:r>
              <a:rPr lang="it-IT" dirty="0" smtClean="0"/>
              <a:t>Permette la raccolta di informazioni e la creazione di uno storico</a:t>
            </a:r>
          </a:p>
          <a:p>
            <a:r>
              <a:rPr lang="it-IT" dirty="0" smtClean="0"/>
              <a:t>Permette la gestione degli utenti e dei problemi riscontrati</a:t>
            </a:r>
          </a:p>
          <a:p>
            <a:pPr marL="0" indent="0">
              <a:buNone/>
            </a:pPr>
            <a:endParaRPr lang="it-IT" dirty="0" smtClean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08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Ciclo di Vita e</a:t>
            </a:r>
            <a:br>
              <a:rPr lang="it-IT" dirty="0" smtClean="0"/>
            </a:br>
            <a:r>
              <a:rPr lang="it-IT" dirty="0" smtClean="0"/>
              <a:t>Processo di Sviluppo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34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Ciclo di Vita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it-IT" dirty="0" smtClean="0"/>
              <a:t>Necessità</a:t>
            </a:r>
          </a:p>
          <a:p>
            <a:pPr marL="800100" lvl="1"/>
            <a:r>
              <a:rPr lang="it-IT" dirty="0"/>
              <a:t>Sgravo del lavoro del centralino tramite automatizzazione della </a:t>
            </a:r>
            <a:r>
              <a:rPr lang="it-IT" dirty="0" smtClean="0"/>
              <a:t>risoluzione </a:t>
            </a:r>
            <a:r>
              <a:rPr lang="it-IT" dirty="0"/>
              <a:t>di problematiche di carattere generale</a:t>
            </a:r>
            <a:r>
              <a:rPr lang="it-IT" dirty="0" smtClean="0"/>
              <a:t>.</a:t>
            </a:r>
          </a:p>
          <a:p>
            <a:pPr marL="400050"/>
            <a:r>
              <a:rPr lang="it-IT" dirty="0" smtClean="0"/>
              <a:t>Progettazione</a:t>
            </a:r>
          </a:p>
          <a:p>
            <a:pPr marL="400050"/>
            <a:r>
              <a:rPr lang="it-IT" dirty="0" smtClean="0"/>
              <a:t>Produzione</a:t>
            </a:r>
          </a:p>
          <a:p>
            <a:pPr marL="400050"/>
            <a:r>
              <a:rPr lang="it-IT" dirty="0" smtClean="0"/>
              <a:t>Verifica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7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Processo di Sviluppo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Modello utilizzato - Modello a Spirale</a:t>
            </a:r>
          </a:p>
          <a:p>
            <a:pPr lvl="1"/>
            <a:r>
              <a:rPr lang="it-IT" dirty="0" smtClean="0"/>
              <a:t>Buona visione di insieme dello stato di completezza del progetto.</a:t>
            </a:r>
          </a:p>
          <a:p>
            <a:pPr lvl="1"/>
            <a:r>
              <a:rPr lang="it-IT" dirty="0" smtClean="0"/>
              <a:t>Riassegnazione di risorse in tempo celere al sorgere di problemi.</a:t>
            </a:r>
          </a:p>
          <a:p>
            <a:pPr lvl="1"/>
            <a:r>
              <a:rPr lang="it-IT" dirty="0" smtClean="0"/>
              <a:t>Raffinamento del progetto ad ogni revisione.</a:t>
            </a:r>
          </a:p>
          <a:p>
            <a:pPr lvl="1"/>
            <a:r>
              <a:rPr lang="it-IT" dirty="0" smtClean="0"/>
              <a:t>Semplice da attuare.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607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Documento di Project Plan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48570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458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MS Mincho</vt:lpstr>
      <vt:lpstr>Arial</vt:lpstr>
      <vt:lpstr>Calibri</vt:lpstr>
      <vt:lpstr>Century Gothic</vt:lpstr>
      <vt:lpstr>Times New Roman</vt:lpstr>
      <vt:lpstr>Wingdings 3</vt:lpstr>
      <vt:lpstr>Filo</vt:lpstr>
      <vt:lpstr>Microsoft Excel 97-2003 Worksheet</vt:lpstr>
      <vt:lpstr>Microsoft Excel Worksheet</vt:lpstr>
      <vt:lpstr>INGEGNERIA DEL SOFTWARE</vt:lpstr>
      <vt:lpstr>Presentazione Del Progetto</vt:lpstr>
      <vt:lpstr>Virtual Mechanic</vt:lpstr>
      <vt:lpstr>Sottosistema Titanic Assistance</vt:lpstr>
      <vt:lpstr>Sottosistema Neptune Rescue</vt:lpstr>
      <vt:lpstr>Ciclo di Vita e Processo di Sviluppo</vt:lpstr>
      <vt:lpstr>Ciclo di Vita</vt:lpstr>
      <vt:lpstr>Processo di Sviluppo</vt:lpstr>
      <vt:lpstr>Documento di Project Plan</vt:lpstr>
      <vt:lpstr>Sommario</vt:lpstr>
      <vt:lpstr>Attività</vt:lpstr>
      <vt:lpstr>Matrice delle responsabilità</vt:lpstr>
      <vt:lpstr>Reticolo di progetto</vt:lpstr>
      <vt:lpstr>CPM – Critical Path Method</vt:lpstr>
      <vt:lpstr>CPM – Critical Path Method</vt:lpstr>
      <vt:lpstr>Diagramma di Gannt</vt:lpstr>
      <vt:lpstr>Deliverables</vt:lpstr>
      <vt:lpstr>Infrastruttura di progetto</vt:lpstr>
      <vt:lpstr>Ambienti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</dc:title>
  <dc:creator>Leo 93</dc:creator>
  <cp:lastModifiedBy>Leo 93</cp:lastModifiedBy>
  <cp:revision>19</cp:revision>
  <dcterms:created xsi:type="dcterms:W3CDTF">2015-06-17T16:00:23Z</dcterms:created>
  <dcterms:modified xsi:type="dcterms:W3CDTF">2015-06-18T22:14:31Z</dcterms:modified>
</cp:coreProperties>
</file>