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60" r:id="rId2"/>
    <p:sldId id="256" r:id="rId3"/>
    <p:sldId id="257" r:id="rId4"/>
    <p:sldId id="258" r:id="rId5"/>
    <p:sldId id="259" r:id="rId6"/>
    <p:sldId id="261" r:id="rId7"/>
    <p:sldId id="262" r:id="rId8"/>
    <p:sldId id="263" r:id="rId9"/>
    <p:sldId id="264" r:id="rId10"/>
    <p:sldId id="265" r:id="rId11"/>
    <p:sldId id="281" r:id="rId12"/>
    <p:sldId id="267" r:id="rId13"/>
    <p:sldId id="268" r:id="rId14"/>
    <p:sldId id="269" r:id="rId15"/>
    <p:sldId id="270" r:id="rId16"/>
    <p:sldId id="271" r:id="rId17"/>
    <p:sldId id="272" r:id="rId18"/>
    <p:sldId id="282" r:id="rId19"/>
    <p:sldId id="273" r:id="rId20"/>
    <p:sldId id="274" r:id="rId21"/>
    <p:sldId id="275" r:id="rId22"/>
    <p:sldId id="276" r:id="rId23"/>
    <p:sldId id="277" r:id="rId24"/>
    <p:sldId id="278" r:id="rId25"/>
    <p:sldId id="27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t-IT" smtClean="0"/>
              <a:t>Fare clic per modificare lo stile del titolo</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941517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527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306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t-IT" smtClean="0"/>
              <a:t>Fare clic per modificare lo stile del titolo</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30274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572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t-IT" smtClean="0"/>
              <a:t>Fare clic per modificare lo stile del titolo</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Fare clic per modificare stili del testo dello schema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8321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2092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58839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t-IT" smtClean="0"/>
              <a:t>Fare clic per modificare lo stile del titolo</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966999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B535378F-B459-44D5-8E0B-09D012A925F2}" type="datetimeFigureOut">
              <a:rPr lang="it-IT" smtClean="0"/>
              <a:t>17/06/2015</a:t>
            </a:fld>
            <a:endParaRPr lang="it-IT"/>
          </a:p>
        </p:txBody>
      </p:sp>
      <p:sp>
        <p:nvSpPr>
          <p:cNvPr id="5" name="Footer Placeholder 4"/>
          <p:cNvSpPr>
            <a:spLocks noGrp="1"/>
          </p:cNvSpPr>
          <p:nvPr>
            <p:ph type="ftr" sz="quarter" idx="11"/>
          </p:nvPr>
        </p:nvSpPr>
        <p:spPr/>
        <p:txBody>
          <a:bodyPr/>
          <a:lstStyle/>
          <a:p>
            <a:endParaRPr lang="it-IT"/>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448858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291624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B535378F-B459-44D5-8E0B-09D012A925F2}" type="datetimeFigureOut">
              <a:rPr lang="it-IT" smtClean="0"/>
              <a:t>17/06/2015</a:t>
            </a:fld>
            <a:endParaRPr lang="it-IT"/>
          </a:p>
        </p:txBody>
      </p:sp>
      <p:sp>
        <p:nvSpPr>
          <p:cNvPr id="8" name="Footer Placeholder 7"/>
          <p:cNvSpPr>
            <a:spLocks noGrp="1"/>
          </p:cNvSpPr>
          <p:nvPr>
            <p:ph type="ftr" sz="quarter" idx="11"/>
          </p:nvPr>
        </p:nvSpPr>
        <p:spPr/>
        <p:txBody>
          <a:bodyPr/>
          <a:lstStyle/>
          <a:p>
            <a:endParaRPr lang="it-IT"/>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5296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B535378F-B459-44D5-8E0B-09D012A925F2}" type="datetimeFigureOut">
              <a:rPr lang="it-IT" smtClean="0"/>
              <a:t>17/06/2015</a:t>
            </a:fld>
            <a:endParaRPr lang="it-IT"/>
          </a:p>
        </p:txBody>
      </p:sp>
      <p:sp>
        <p:nvSpPr>
          <p:cNvPr id="4" name="Footer Placeholder 3"/>
          <p:cNvSpPr>
            <a:spLocks noGrp="1"/>
          </p:cNvSpPr>
          <p:nvPr>
            <p:ph type="ftr" sz="quarter" idx="11"/>
          </p:nvPr>
        </p:nvSpPr>
        <p:spPr/>
        <p:txBody>
          <a:bodyPr/>
          <a:lstStyle/>
          <a:p>
            <a:endParaRPr lang="it-IT"/>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359034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5378F-B459-44D5-8E0B-09D012A925F2}" type="datetimeFigureOut">
              <a:rPr lang="it-IT" smtClean="0"/>
              <a:t>17/06/2015</a:t>
            </a:fld>
            <a:endParaRPr lang="it-IT"/>
          </a:p>
        </p:txBody>
      </p:sp>
      <p:sp>
        <p:nvSpPr>
          <p:cNvPr id="3" name="Footer Placeholder 2"/>
          <p:cNvSpPr>
            <a:spLocks noGrp="1"/>
          </p:cNvSpPr>
          <p:nvPr>
            <p:ph type="ftr" sz="quarter" idx="11"/>
          </p:nvPr>
        </p:nvSpPr>
        <p:spPr/>
        <p:txBody>
          <a:bodyPr/>
          <a:lstStyle/>
          <a:p>
            <a:endParaRPr lang="it-IT"/>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403390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448350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B535378F-B459-44D5-8E0B-09D012A925F2}" type="datetimeFigureOut">
              <a:rPr lang="it-IT" smtClean="0"/>
              <a:t>17/06/2015</a:t>
            </a:fld>
            <a:endParaRPr lang="it-IT"/>
          </a:p>
        </p:txBody>
      </p:sp>
      <p:sp>
        <p:nvSpPr>
          <p:cNvPr id="6" name="Footer Placeholder 5"/>
          <p:cNvSpPr>
            <a:spLocks noGrp="1"/>
          </p:cNvSpPr>
          <p:nvPr>
            <p:ph type="ftr" sz="quarter" idx="11"/>
          </p:nvPr>
        </p:nvSpPr>
        <p:spPr/>
        <p:txBody>
          <a:bodyPr/>
          <a:lstStyle/>
          <a:p>
            <a:endParaRPr lang="it-IT"/>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F9D151-1BCF-4DD5-A2E5-FE25BF9904BF}" type="slidenum">
              <a:rPr lang="it-IT" smtClean="0"/>
              <a:t>‹N›</a:t>
            </a:fld>
            <a:endParaRPr lang="it-IT"/>
          </a:p>
        </p:txBody>
      </p:sp>
    </p:spTree>
    <p:extLst>
      <p:ext uri="{BB962C8B-B14F-4D97-AF65-F5344CB8AC3E}">
        <p14:creationId xmlns:p14="http://schemas.microsoft.com/office/powerpoint/2010/main" val="126309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35378F-B459-44D5-8E0B-09D012A925F2}" type="datetimeFigureOut">
              <a:rPr lang="it-IT" smtClean="0"/>
              <a:t>17/06/2015</a:t>
            </a:fld>
            <a:endParaRPr lang="it-IT"/>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F9D151-1BCF-4DD5-A2E5-FE25BF9904BF}" type="slidenum">
              <a:rPr lang="it-IT" smtClean="0"/>
              <a:t>‹N›</a:t>
            </a:fld>
            <a:endParaRPr lang="it-IT"/>
          </a:p>
        </p:txBody>
      </p:sp>
    </p:spTree>
    <p:extLst>
      <p:ext uri="{BB962C8B-B14F-4D97-AF65-F5344CB8AC3E}">
        <p14:creationId xmlns:p14="http://schemas.microsoft.com/office/powerpoint/2010/main" val="31712844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2099815" y="533958"/>
            <a:ext cx="8911687" cy="1280890"/>
          </a:xfrm>
        </p:spPr>
        <p:txBody>
          <a:bodyPr/>
          <a:lstStyle/>
          <a:p>
            <a:r>
              <a:rPr lang="it-IT" dirty="0" smtClean="0"/>
              <a:t>Introduzione e obiettivi</a:t>
            </a:r>
            <a:endParaRPr lang="it-IT" dirty="0"/>
          </a:p>
        </p:txBody>
      </p:sp>
      <p:sp>
        <p:nvSpPr>
          <p:cNvPr id="3" name="Segnaposto contenuto 2"/>
          <p:cNvSpPr>
            <a:spLocks noGrp="1"/>
          </p:cNvSpPr>
          <p:nvPr>
            <p:ph idx="1"/>
          </p:nvPr>
        </p:nvSpPr>
        <p:spPr>
          <a:xfrm>
            <a:off x="2099815" y="1412382"/>
            <a:ext cx="8915400" cy="5059251"/>
          </a:xfrm>
        </p:spPr>
        <p:txBody>
          <a:bodyPr>
            <a:noAutofit/>
          </a:bodyPr>
          <a:lstStyle/>
          <a:p>
            <a:pPr marL="0" indent="0">
              <a:buNone/>
            </a:pPr>
            <a:r>
              <a:rPr lang="it-IT" b="1" dirty="0"/>
              <a:t>Introduzione:</a:t>
            </a:r>
            <a:endParaRPr lang="it-IT" dirty="0"/>
          </a:p>
          <a:p>
            <a:pPr marL="0" indent="0">
              <a:buNone/>
            </a:pPr>
            <a:r>
              <a:rPr lang="it-IT" dirty="0"/>
              <a:t>Molto spesso accade che i problemi relativi alle barche siano piuttosto difficili da </a:t>
            </a:r>
            <a:r>
              <a:rPr lang="it-IT" dirty="0" smtClean="0"/>
              <a:t>individuare, soprattutto </a:t>
            </a:r>
            <a:r>
              <a:rPr lang="it-IT" dirty="0"/>
              <a:t>se il comandante è qualcuno che non è molto familiare con le barche a vela.</a:t>
            </a:r>
          </a:p>
          <a:p>
            <a:pPr marL="0" indent="0">
              <a:buNone/>
            </a:pPr>
            <a:r>
              <a:rPr lang="it-IT" dirty="0"/>
              <a:t>Il cliente, volendo ridurre il tempo della giornata lavorativa trascorso al telefono ad offrire un servizio di assistenza e manutenzione, intende sviluppare un’applicazione che costituirà la prima linea di diagnostica per aiutare il comandante, sia di barche da charter che da diporto. L’applicazione dovrà cercare di individuare eventuali problematiche risultanti dall’utilizzo delle imbarcazioni a vela e consigliarne la risoluzione; in caso contrario l’applicazione chiamerà in automatico il responsabile aziendale dell’assistenza/manutenzione</a:t>
            </a:r>
            <a:r>
              <a:rPr lang="it-IT" dirty="0" smtClean="0"/>
              <a:t>.</a:t>
            </a:r>
            <a:r>
              <a:rPr lang="it-IT" dirty="0"/>
              <a:t> </a:t>
            </a:r>
          </a:p>
          <a:p>
            <a:pPr marL="0" indent="0">
              <a:buNone/>
            </a:pPr>
            <a:r>
              <a:rPr lang="it-IT" b="1" dirty="0"/>
              <a:t>Obiettivo:</a:t>
            </a:r>
            <a:endParaRPr lang="it-IT" dirty="0"/>
          </a:p>
          <a:p>
            <a:pPr marL="0" indent="0">
              <a:buNone/>
            </a:pPr>
            <a:r>
              <a:rPr lang="it-IT" dirty="0"/>
              <a:t>L'obiettivo di questo progetto è la realizzazione di un sistema che fornisca assistenza per semplici problemi di carattere nautico, orientato all'utenza non specializzata.</a:t>
            </a:r>
          </a:p>
          <a:p>
            <a:endParaRPr lang="it-IT" dirty="0"/>
          </a:p>
        </p:txBody>
      </p:sp>
    </p:spTree>
    <p:extLst>
      <p:ext uri="{BB962C8B-B14F-4D97-AF65-F5344CB8AC3E}">
        <p14:creationId xmlns:p14="http://schemas.microsoft.com/office/powerpoint/2010/main" val="2036221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Concetto operativo</a:t>
            </a:r>
            <a:endParaRPr lang="it-IT" dirty="0"/>
          </a:p>
        </p:txBody>
      </p:sp>
      <p:pic>
        <p:nvPicPr>
          <p:cNvPr id="6" name="Segnaposto contenuto 5" descr="C:\Users\Alberto\Documents\Alby\Università\Ingegneria del sofware\Ingegneria_Software_2014\Documenti_da_Finire\Immagini_Varie\Concetto_Operativo.png"/>
          <p:cNvPicPr>
            <a:picLocks noGrp="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978"/>
          <a:stretch/>
        </p:blipFill>
        <p:spPr bwMode="auto">
          <a:xfrm>
            <a:off x="3541691" y="1483495"/>
            <a:ext cx="6338012" cy="52521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0316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Documento di Caratteristiche</a:t>
            </a:r>
            <a:endParaRPr lang="it-IT" dirty="0"/>
          </a:p>
        </p:txBody>
      </p:sp>
    </p:spTree>
    <p:extLst>
      <p:ext uri="{BB962C8B-B14F-4D97-AF65-F5344CB8AC3E}">
        <p14:creationId xmlns:p14="http://schemas.microsoft.com/office/powerpoint/2010/main" val="4167295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logico</a:t>
            </a:r>
            <a:endParaRPr lang="it-IT" dirty="0"/>
          </a:p>
        </p:txBody>
      </p:sp>
      <p:pic>
        <p:nvPicPr>
          <p:cNvPr id="4" name="Segnaposto contenuto 3" descr="C:\Users\Alberto\Documents\Alby\Università\Ingegneria del sofware\Ingegneria_Software_2014\Documenti_da_Finire\Immagini_Varie\Schema_Modello_Logico.png"/>
          <p:cNvPicPr>
            <a:picLocks noGrp="1"/>
          </p:cNvPicPr>
          <p:nvPr>
            <p:ph idx="1"/>
          </p:nvPr>
        </p:nvPicPr>
        <p:blipFill rotWithShape="1">
          <a:blip r:embed="rId2">
            <a:extLst>
              <a:ext uri="{28A0092B-C50C-407E-A947-70E740481C1C}">
                <a14:useLocalDpi xmlns:a14="http://schemas.microsoft.com/office/drawing/2010/main" val="0"/>
              </a:ext>
            </a:extLst>
          </a:blip>
          <a:srcRect t="32819"/>
          <a:stretch/>
        </p:blipFill>
        <p:spPr bwMode="auto">
          <a:xfrm>
            <a:off x="2725798" y="1905000"/>
            <a:ext cx="8778814" cy="41512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9888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Modello fisico</a:t>
            </a:r>
            <a:endParaRPr lang="it-IT" dirty="0"/>
          </a:p>
        </p:txBody>
      </p:sp>
      <p:pic>
        <p:nvPicPr>
          <p:cNvPr id="4" name="Segnaposto contenuto 3" descr="C:\Users\Alberto\Documents\Alby\Università\Ingegneria del sofware\Ingegneria_Software_2014\Documenti_da_Finire\Immagini_Varie\Schema_Modello_Fisic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2925" y="1416676"/>
            <a:ext cx="7804599" cy="5241701"/>
          </a:xfrm>
          <a:prstGeom prst="rect">
            <a:avLst/>
          </a:prstGeom>
          <a:noFill/>
          <a:ln>
            <a:noFill/>
          </a:ln>
        </p:spPr>
      </p:pic>
    </p:spTree>
    <p:extLst>
      <p:ext uri="{BB962C8B-B14F-4D97-AF65-F5344CB8AC3E}">
        <p14:creationId xmlns:p14="http://schemas.microsoft.com/office/powerpoint/2010/main" val="19932025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70953" y="624110"/>
            <a:ext cx="8911687" cy="1280890"/>
          </a:xfrm>
        </p:spPr>
        <p:txBody>
          <a:bodyPr/>
          <a:lstStyle/>
          <a:p>
            <a:r>
              <a:rPr lang="it-IT" dirty="0" smtClean="0"/>
              <a:t>Tecnologie </a:t>
            </a:r>
            <a:r>
              <a:rPr lang="it-IT" dirty="0" err="1" smtClean="0"/>
              <a:t>Android</a:t>
            </a:r>
            <a:r>
              <a:rPr lang="it-IT" dirty="0" smtClean="0"/>
              <a:t> Application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783254334"/>
              </p:ext>
            </p:extLst>
          </p:nvPr>
        </p:nvGraphicFramePr>
        <p:xfrm>
          <a:off x="2408350" y="1519708"/>
          <a:ext cx="8912180" cy="4790939"/>
        </p:xfrm>
        <a:graphic>
          <a:graphicData uri="http://schemas.openxmlformats.org/drawingml/2006/table">
            <a:tbl>
              <a:tblPr firstCol="1" bandRow="1">
                <a:tableStyleId>{3B4B98B0-60AC-42C2-AFA5-B58CD77FA1E5}</a:tableStyleId>
              </a:tblPr>
              <a:tblGrid>
                <a:gridCol w="4456090"/>
                <a:gridCol w="4456090"/>
              </a:tblGrid>
              <a:tr h="948377">
                <a:tc>
                  <a:txBody>
                    <a:bodyPr/>
                    <a:lstStyle/>
                    <a:p>
                      <a:pPr algn="just">
                        <a:spcAft>
                          <a:spcPts val="0"/>
                        </a:spcAft>
                      </a:pPr>
                      <a:r>
                        <a:rPr lang="it-IT" sz="1600" dirty="0">
                          <a:effectLst/>
                        </a:rPr>
                        <a:t>Protocollo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dirty="0">
                          <a:effectLst/>
                        </a:rPr>
                        <a:t>Ambiente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 4.4 e superiori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97431">
                <a:tc>
                  <a:txBody>
                    <a:bodyPr/>
                    <a:lstStyle/>
                    <a:p>
                      <a:pPr algn="just">
                        <a:spcAft>
                          <a:spcPts val="0"/>
                        </a:spcAft>
                      </a:pPr>
                      <a:r>
                        <a:rPr lang="it-IT" sz="1600" dirty="0">
                          <a:effectLst/>
                        </a:rPr>
                        <a:t>Sistema Operativo</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Android</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a:effectLst/>
                        </a:rPr>
                        <a:t>Sqlite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48377">
                <a:tc>
                  <a:txBody>
                    <a:bodyPr/>
                    <a:lstStyle/>
                    <a:p>
                      <a:pPr algn="just">
                        <a:spcAft>
                          <a:spcPts val="0"/>
                        </a:spcAft>
                      </a:pPr>
                      <a:r>
                        <a:rPr lang="it-IT" sz="1600">
                          <a:effectLst/>
                        </a:rPr>
                        <a:t>Linguaggi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just">
                        <a:spcAft>
                          <a:spcPts val="0"/>
                        </a:spcAft>
                      </a:pPr>
                      <a:r>
                        <a:rPr lang="it-IT" sz="1600" dirty="0">
                          <a:effectLst/>
                        </a:rPr>
                        <a:t>Java , </a:t>
                      </a:r>
                      <a:r>
                        <a:rPr lang="it-IT" sz="1600" dirty="0" err="1">
                          <a:effectLst/>
                        </a:rPr>
                        <a:t>android</a:t>
                      </a:r>
                      <a:r>
                        <a:rPr lang="it-IT" sz="1600" dirty="0">
                          <a:effectLst/>
                        </a:rPr>
                        <a:t>, xml, </a:t>
                      </a:r>
                      <a:r>
                        <a:rPr lang="it-IT" sz="1600" dirty="0" err="1">
                          <a:effectLst/>
                        </a:rPr>
                        <a:t>sqlite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6526146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58075" y="598352"/>
            <a:ext cx="8911687" cy="1280890"/>
          </a:xfrm>
        </p:spPr>
        <p:txBody>
          <a:bodyPr/>
          <a:lstStyle/>
          <a:p>
            <a:r>
              <a:rPr lang="it-IT" dirty="0" smtClean="0"/>
              <a:t>Tecnologie </a:t>
            </a:r>
            <a:r>
              <a:rPr lang="it-IT" dirty="0" smtClean="0"/>
              <a:t>Web </a:t>
            </a:r>
            <a:r>
              <a:rPr lang="it-IT" dirty="0"/>
              <a:t>A</a:t>
            </a:r>
            <a:r>
              <a:rPr lang="it-IT" dirty="0" smtClean="0"/>
              <a:t>pplication</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566460522"/>
              </p:ext>
            </p:extLst>
          </p:nvPr>
        </p:nvGraphicFramePr>
        <p:xfrm>
          <a:off x="2367298" y="1365161"/>
          <a:ext cx="8693240" cy="5318976"/>
        </p:xfrm>
        <a:graphic>
          <a:graphicData uri="http://schemas.openxmlformats.org/drawingml/2006/table">
            <a:tbl>
              <a:tblPr firstCol="1" bandRow="1">
                <a:tableStyleId>{3B4B98B0-60AC-42C2-AFA5-B58CD77FA1E5}</a:tableStyleId>
              </a:tblPr>
              <a:tblGrid>
                <a:gridCol w="4346620"/>
                <a:gridCol w="4346620"/>
              </a:tblGrid>
              <a:tr h="878919">
                <a:tc>
                  <a:txBody>
                    <a:bodyPr/>
                    <a:lstStyle/>
                    <a:p>
                      <a:pPr algn="just">
                        <a:spcAft>
                          <a:spcPts val="0"/>
                        </a:spcAft>
                      </a:pPr>
                      <a:r>
                        <a:rPr lang="it-IT" sz="1600">
                          <a:effectLst/>
                        </a:rPr>
                        <a:t>Protocollo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TCP/IP</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Ambiente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Firefox 36+, Chrome 41+, Internet Explorer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924381">
                <a:tc>
                  <a:txBody>
                    <a:bodyPr/>
                    <a:lstStyle/>
                    <a:p>
                      <a:pPr algn="just">
                        <a:spcAft>
                          <a:spcPts val="0"/>
                        </a:spcAft>
                      </a:pPr>
                      <a:r>
                        <a:rPr lang="it-IT" sz="1600">
                          <a:effectLst/>
                        </a:rPr>
                        <a:t>Sistema Operativo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Microsoft Windows, Unix like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Motore database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MySql 5.5.41</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Application Server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a:effectLst/>
                        </a:rPr>
                        <a:t>Apache Tomcat 7.0.28</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r h="878919">
                <a:tc>
                  <a:txBody>
                    <a:bodyPr/>
                    <a:lstStyle/>
                    <a:p>
                      <a:pPr algn="just">
                        <a:spcAft>
                          <a:spcPts val="0"/>
                        </a:spcAft>
                      </a:pPr>
                      <a:r>
                        <a:rPr lang="it-IT" sz="1600">
                          <a:effectLst/>
                        </a:rPr>
                        <a:t>Linguaggio di programmazione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c>
                  <a:txBody>
                    <a:bodyPr/>
                    <a:lstStyle/>
                    <a:p>
                      <a:pPr algn="just">
                        <a:spcAft>
                          <a:spcPts val="0"/>
                        </a:spcAft>
                      </a:pPr>
                      <a:r>
                        <a:rPr lang="it-IT" sz="1600" dirty="0">
                          <a:effectLst/>
                        </a:rPr>
                        <a:t>Html, </a:t>
                      </a:r>
                      <a:r>
                        <a:rPr lang="it-IT" sz="1600" dirty="0" err="1">
                          <a:effectLst/>
                        </a:rPr>
                        <a:t>css</a:t>
                      </a:r>
                      <a:r>
                        <a:rPr lang="it-IT" sz="1600" dirty="0">
                          <a:effectLst/>
                        </a:rPr>
                        <a:t>, </a:t>
                      </a:r>
                      <a:r>
                        <a:rPr lang="it-IT" sz="1600" dirty="0" err="1">
                          <a:effectLst/>
                        </a:rPr>
                        <a:t>jsp</a:t>
                      </a:r>
                      <a:r>
                        <a:rPr lang="it-IT" sz="1600" dirty="0">
                          <a:effectLst/>
                        </a:rPr>
                        <a:t>, java, </a:t>
                      </a:r>
                      <a:r>
                        <a:rPr lang="it-IT" sz="1600" dirty="0" err="1">
                          <a:effectLst/>
                        </a:rPr>
                        <a:t>sql</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385" marR="68385" marT="0" marB="0"/>
                </a:tc>
              </a:tr>
            </a:tbl>
          </a:graphicData>
        </a:graphic>
      </p:graphicFrame>
    </p:spTree>
    <p:extLst>
      <p:ext uri="{BB962C8B-B14F-4D97-AF65-F5344CB8AC3E}">
        <p14:creationId xmlns:p14="http://schemas.microsoft.com/office/powerpoint/2010/main" val="2581004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funzionali</a:t>
            </a:r>
            <a:endParaRPr lang="it-IT" dirty="0"/>
          </a:p>
        </p:txBody>
      </p:sp>
      <p:pic>
        <p:nvPicPr>
          <p:cNvPr id="4" name="Segnaposto contenuto 3"/>
          <p:cNvPicPr>
            <a:picLocks noGrp="1"/>
          </p:cNvPicPr>
          <p:nvPr>
            <p:ph idx="1"/>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0727" b="23188"/>
          <a:stretch/>
        </p:blipFill>
        <p:spPr>
          <a:xfrm>
            <a:off x="3773510" y="1146219"/>
            <a:ext cx="5821251" cy="5527462"/>
          </a:xfrm>
          <a:prstGeom prst="rect">
            <a:avLst/>
          </a:prstGeom>
        </p:spPr>
      </p:pic>
    </p:spTree>
    <p:extLst>
      <p:ext uri="{BB962C8B-B14F-4D97-AF65-F5344CB8AC3E}">
        <p14:creationId xmlns:p14="http://schemas.microsoft.com/office/powerpoint/2010/main" val="22031879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non funzionali</a:t>
            </a:r>
            <a:endParaRPr lang="it-IT" dirty="0"/>
          </a:p>
        </p:txBody>
      </p:sp>
      <p:sp>
        <p:nvSpPr>
          <p:cNvPr id="3" name="Segnaposto contenuto 2"/>
          <p:cNvSpPr>
            <a:spLocks noGrp="1"/>
          </p:cNvSpPr>
          <p:nvPr>
            <p:ph idx="1"/>
          </p:nvPr>
        </p:nvSpPr>
        <p:spPr>
          <a:xfrm>
            <a:off x="2592925" y="2339662"/>
            <a:ext cx="5472963" cy="2592946"/>
          </a:xfrm>
        </p:spPr>
        <p:txBody>
          <a:bodyPr/>
          <a:lstStyle/>
          <a:p>
            <a:r>
              <a:rPr lang="it-IT" dirty="0" smtClean="0"/>
              <a:t>Portabilità</a:t>
            </a:r>
          </a:p>
          <a:p>
            <a:r>
              <a:rPr lang="it-IT" dirty="0" smtClean="0"/>
              <a:t>Robustezza</a:t>
            </a:r>
          </a:p>
          <a:p>
            <a:r>
              <a:rPr lang="it-IT" dirty="0" smtClean="0"/>
              <a:t>Sicurezza</a:t>
            </a:r>
          </a:p>
          <a:p>
            <a:r>
              <a:rPr lang="it-IT" dirty="0" smtClean="0"/>
              <a:t>Prestazioni</a:t>
            </a:r>
          </a:p>
          <a:p>
            <a:r>
              <a:rPr lang="it-IT" dirty="0" smtClean="0"/>
              <a:t>Interoperabilità</a:t>
            </a:r>
          </a:p>
          <a:p>
            <a:r>
              <a:rPr lang="it-IT" dirty="0" smtClean="0"/>
              <a:t>Scalabilità</a:t>
            </a:r>
          </a:p>
          <a:p>
            <a:pPr marL="0" indent="0">
              <a:buNone/>
            </a:pPr>
            <a:endParaRPr lang="it-IT" dirty="0"/>
          </a:p>
        </p:txBody>
      </p:sp>
    </p:spTree>
    <p:extLst>
      <p:ext uri="{BB962C8B-B14F-4D97-AF65-F5344CB8AC3E}">
        <p14:creationId xmlns:p14="http://schemas.microsoft.com/office/powerpoint/2010/main" val="210915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768700" y="2737476"/>
            <a:ext cx="10221532" cy="2387600"/>
          </a:xfrm>
        </p:spPr>
        <p:txBody>
          <a:bodyPr/>
          <a:lstStyle/>
          <a:p>
            <a:pPr algn="ctr"/>
            <a:r>
              <a:rPr lang="it-IT" dirty="0" smtClean="0"/>
              <a:t>Specifica dei casi d’uso</a:t>
            </a:r>
            <a:endParaRPr lang="it-IT" dirty="0"/>
          </a:p>
        </p:txBody>
      </p:sp>
    </p:spTree>
    <p:extLst>
      <p:ext uri="{BB962C8B-B14F-4D97-AF65-F5344CB8AC3E}">
        <p14:creationId xmlns:p14="http://schemas.microsoft.com/office/powerpoint/2010/main" val="2376894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l’utente</a:t>
            </a:r>
            <a:endParaRPr lang="it-IT" dirty="0"/>
          </a:p>
        </p:txBody>
      </p:sp>
      <p:pic>
        <p:nvPicPr>
          <p:cNvPr id="4" name="Segnaposto contenuto 3"/>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3804" y="2021982"/>
            <a:ext cx="8796269" cy="2897747"/>
          </a:xfrm>
          <a:prstGeom prst="rect">
            <a:avLst/>
          </a:prstGeom>
        </p:spPr>
      </p:pic>
    </p:spTree>
    <p:extLst>
      <p:ext uri="{BB962C8B-B14F-4D97-AF65-F5344CB8AC3E}">
        <p14:creationId xmlns:p14="http://schemas.microsoft.com/office/powerpoint/2010/main" val="366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ctrTitle"/>
          </p:nvPr>
        </p:nvSpPr>
        <p:spPr>
          <a:xfrm>
            <a:off x="1858852" y="2737476"/>
            <a:ext cx="9144000" cy="2387600"/>
          </a:xfrm>
        </p:spPr>
        <p:txBody>
          <a:bodyPr/>
          <a:lstStyle/>
          <a:p>
            <a:pPr algn="ctr"/>
            <a:r>
              <a:rPr lang="it-IT" dirty="0" smtClean="0"/>
              <a:t>Documento di Vision</a:t>
            </a:r>
            <a:endParaRPr lang="it-IT" dirty="0"/>
          </a:p>
        </p:txBody>
      </p:sp>
    </p:spTree>
    <p:extLst>
      <p:ext uri="{BB962C8B-B14F-4D97-AF65-F5344CB8AC3E}">
        <p14:creationId xmlns:p14="http://schemas.microsoft.com/office/powerpoint/2010/main" val="1102733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l’operatore</a:t>
            </a:r>
            <a:endParaRPr lang="it-IT" dirty="0"/>
          </a:p>
        </p:txBody>
      </p:sp>
      <p:pic>
        <p:nvPicPr>
          <p:cNvPr id="4" name="Segnaposto contenuto 3" descr="C:\Users\Alberto\Documents\Alby\Università\Ingegneria del sofware\Ingegneria_Software_2014\Immagini\UsecaseOp.png"/>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9707" y="1904999"/>
            <a:ext cx="9091098" cy="3156397"/>
          </a:xfrm>
          <a:prstGeom prst="rect">
            <a:avLst/>
          </a:prstGeom>
          <a:noFill/>
          <a:ln>
            <a:noFill/>
          </a:ln>
        </p:spPr>
      </p:pic>
    </p:spTree>
    <p:extLst>
      <p:ext uri="{BB962C8B-B14F-4D97-AF65-F5344CB8AC3E}">
        <p14:creationId xmlns:p14="http://schemas.microsoft.com/office/powerpoint/2010/main" val="124135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Funzioni per l’</a:t>
            </a:r>
            <a:r>
              <a:rPr lang="it-IT" dirty="0" err="1" smtClean="0"/>
              <a:t>admin</a:t>
            </a:r>
            <a:endParaRPr lang="it-IT" dirty="0"/>
          </a:p>
        </p:txBody>
      </p:sp>
      <p:pic>
        <p:nvPicPr>
          <p:cNvPr id="4" name="Segnaposto contenuto 3"/>
          <p:cNvPicPr>
            <a:picLocks noGrp="1"/>
          </p:cNvPicPr>
          <p:nvPr>
            <p:ph idx="1"/>
          </p:nvPr>
        </p:nvPicPr>
        <p:blipFill rotWithShape="1">
          <a:blip r:embed="rId2">
            <a:extLst>
              <a:ext uri="{28A0092B-C50C-407E-A947-70E740481C1C}">
                <a14:useLocalDpi xmlns:a14="http://schemas.microsoft.com/office/drawing/2010/main" val="0"/>
              </a:ext>
            </a:extLst>
          </a:blip>
          <a:srcRect l="18387" r="24253" b="54892"/>
          <a:stretch/>
        </p:blipFill>
        <p:spPr>
          <a:xfrm>
            <a:off x="1828800" y="257576"/>
            <a:ext cx="9852337" cy="5821252"/>
          </a:xfrm>
          <a:prstGeom prst="rect">
            <a:avLst/>
          </a:prstGeom>
          <a:ln>
            <a:noFill/>
          </a:ln>
        </p:spPr>
      </p:pic>
    </p:spTree>
    <p:extLst>
      <p:ext uri="{BB962C8B-B14F-4D97-AF65-F5344CB8AC3E}">
        <p14:creationId xmlns:p14="http://schemas.microsoft.com/office/powerpoint/2010/main" val="33297870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Utente</a:t>
            </a:r>
            <a:endParaRPr lang="it-IT" dirty="0"/>
          </a:p>
        </p:txBody>
      </p:sp>
      <p:pic>
        <p:nvPicPr>
          <p:cNvPr id="4" name="Picture" descr="C:\Users\Alberto\Documents\Alby\Università\Ingegneria del sofware\Ingegneria_Software_2014\Immagini\Uml_Utente.png"/>
          <p:cNvPicPr>
            <a:picLocks noGrp="1"/>
          </p:cNvPicPr>
          <p:nvPr>
            <p:ph idx="1"/>
          </p:nvPr>
        </p:nvPicPr>
        <p:blipFill>
          <a:blip r:embed="rId2">
            <a:clrChange>
              <a:clrFrom>
                <a:srgbClr val="FFFFFF"/>
              </a:clrFrom>
              <a:clrTo>
                <a:srgbClr val="FFFFFF">
                  <a:alpha val="0"/>
                </a:srgbClr>
              </a:clrTo>
            </a:clrChange>
          </a:blip>
          <a:stretch>
            <a:fillRect/>
          </a:stretch>
        </p:blipFill>
        <p:spPr bwMode="auto">
          <a:xfrm>
            <a:off x="3889420" y="1146219"/>
            <a:ext cx="5743977" cy="5608749"/>
          </a:xfrm>
          <a:prstGeom prst="rect">
            <a:avLst/>
          </a:prstGeom>
          <a:noFill/>
          <a:ln w="9525">
            <a:noFill/>
            <a:miter lim="800000"/>
            <a:headEnd/>
            <a:tailEnd/>
          </a:ln>
        </p:spPr>
      </p:pic>
    </p:spTree>
    <p:extLst>
      <p:ext uri="{BB962C8B-B14F-4D97-AF65-F5344CB8AC3E}">
        <p14:creationId xmlns:p14="http://schemas.microsoft.com/office/powerpoint/2010/main" val="2593162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Operatore</a:t>
            </a:r>
            <a:endParaRPr lang="it-IT" dirty="0"/>
          </a:p>
        </p:txBody>
      </p:sp>
      <p:pic>
        <p:nvPicPr>
          <p:cNvPr id="6" name="Picture" descr="C:\Users\Alberto\Documents\Alby\Università\Ingegneria del sofware\Ingegneria_Software_2014\Immagini\Uml_operatore_utente.png"/>
          <p:cNvPicPr>
            <a:picLocks noGrp="1"/>
          </p:cNvPicPr>
          <p:nvPr>
            <p:ph idx="1"/>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7"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4037085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(1) </a:t>
            </a:r>
            <a:endParaRPr lang="it-IT" dirty="0"/>
          </a:p>
        </p:txBody>
      </p:sp>
      <p:pic>
        <p:nvPicPr>
          <p:cNvPr id="4" name="Picture" descr="C:\Users\Alberto\Documents\Alby\Università\Ingegneria del sofware\Ingegneria_Software_2014\Immagini\Uml_operatore_utente.png"/>
          <p:cNvPicPr>
            <a:picLocks/>
          </p:cNvPicPr>
          <p:nvPr/>
        </p:nvPicPr>
        <p:blipFill>
          <a:blip r:embed="rId2">
            <a:clrChange>
              <a:clrFrom>
                <a:srgbClr val="FFFFFF"/>
              </a:clrFrom>
              <a:clrTo>
                <a:srgbClr val="FFFFFF">
                  <a:alpha val="0"/>
                </a:srgbClr>
              </a:clrTo>
            </a:clrChange>
          </a:blip>
          <a:srcRect r="14227"/>
          <a:stretch>
            <a:fillRect/>
          </a:stretch>
        </p:blipFill>
        <p:spPr bwMode="auto">
          <a:xfrm>
            <a:off x="2446986" y="1872962"/>
            <a:ext cx="3957719" cy="4284000"/>
          </a:xfrm>
          <a:prstGeom prst="rect">
            <a:avLst/>
          </a:prstGeom>
          <a:noFill/>
          <a:ln w="9525">
            <a:noFill/>
            <a:miter lim="800000"/>
            <a:headEnd/>
            <a:tailEnd/>
          </a:ln>
        </p:spPr>
      </p:pic>
      <p:pic>
        <p:nvPicPr>
          <p:cNvPr id="5" name="Picture" descr="C:\Users\Alberto\Documents\Alby\Università\Ingegneria del sofware\Ingegneria_Software_2014\Immagini\Uml_operatore_problema.png"/>
          <p:cNvPicPr/>
          <p:nvPr/>
        </p:nvPicPr>
        <p:blipFill>
          <a:blip r:embed="rId3">
            <a:clrChange>
              <a:clrFrom>
                <a:srgbClr val="FFFFFF"/>
              </a:clrFrom>
              <a:clrTo>
                <a:srgbClr val="FFFFFF">
                  <a:alpha val="0"/>
                </a:srgbClr>
              </a:clrTo>
            </a:clrChange>
          </a:blip>
          <a:srcRect r="19160"/>
          <a:stretch>
            <a:fillRect/>
          </a:stretch>
        </p:blipFill>
        <p:spPr bwMode="auto">
          <a:xfrm>
            <a:off x="7199290" y="1882807"/>
            <a:ext cx="3924000" cy="4306193"/>
          </a:xfrm>
          <a:prstGeom prst="rect">
            <a:avLst/>
          </a:prstGeom>
          <a:noFill/>
          <a:ln w="9525">
            <a:noFill/>
            <a:miter lim="800000"/>
            <a:headEnd/>
            <a:tailEnd/>
          </a:ln>
        </p:spPr>
      </p:pic>
    </p:spTree>
    <p:extLst>
      <p:ext uri="{BB962C8B-B14F-4D97-AF65-F5344CB8AC3E}">
        <p14:creationId xmlns:p14="http://schemas.microsoft.com/office/powerpoint/2010/main" val="1877708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Admin</a:t>
            </a:r>
            <a:r>
              <a:rPr lang="it-IT" dirty="0" smtClean="0"/>
              <a:t> (2)</a:t>
            </a:r>
            <a:endParaRPr lang="it-IT" dirty="0"/>
          </a:p>
        </p:txBody>
      </p:sp>
      <p:pic>
        <p:nvPicPr>
          <p:cNvPr id="4" name="Picture" descr="C:\Users\Alberto\Documents\Alby\Università\Ingegneria del sofware\Ingegneria_Software_2014\Immagini\Uml_Operatore_Interfacciamento.png"/>
          <p:cNvPicPr>
            <a:picLocks noGrp="1"/>
          </p:cNvPicPr>
          <p:nvPr>
            <p:ph idx="1"/>
          </p:nvPr>
        </p:nvPicPr>
        <p:blipFill>
          <a:blip r:embed="rId2">
            <a:clrChange>
              <a:clrFrom>
                <a:srgbClr val="FFFFFF"/>
              </a:clrFrom>
              <a:clrTo>
                <a:srgbClr val="FFFFFF">
                  <a:alpha val="0"/>
                </a:srgbClr>
              </a:clrTo>
            </a:clrChange>
          </a:blip>
          <a:srcRect r="33581"/>
          <a:stretch>
            <a:fillRect/>
          </a:stretch>
        </p:blipFill>
        <p:spPr bwMode="auto">
          <a:xfrm>
            <a:off x="4267200" y="1481070"/>
            <a:ext cx="3657600" cy="5151549"/>
          </a:xfrm>
          <a:prstGeom prst="rect">
            <a:avLst/>
          </a:prstGeom>
          <a:noFill/>
          <a:ln w="9525">
            <a:noFill/>
            <a:miter lim="800000"/>
            <a:headEnd/>
            <a:tailEnd/>
          </a:ln>
        </p:spPr>
      </p:pic>
    </p:spTree>
    <p:extLst>
      <p:ext uri="{BB962C8B-B14F-4D97-AF65-F5344CB8AC3E}">
        <p14:creationId xmlns:p14="http://schemas.microsoft.com/office/powerpoint/2010/main" val="250114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ext uri="{D42A27DB-BD31-4B8C-83A1-F6EECF244321}">
                <p14:modId xmlns:p14="http://schemas.microsoft.com/office/powerpoint/2010/main" val="1847711818"/>
              </p:ext>
            </p:extLst>
          </p:nvPr>
        </p:nvGraphicFramePr>
        <p:xfrm>
          <a:off x="1292417" y="1905000"/>
          <a:ext cx="10611716" cy="3773509"/>
        </p:xfrm>
        <a:graphic>
          <a:graphicData uri="http://schemas.openxmlformats.org/drawingml/2006/table">
            <a:tbl>
              <a:tblPr firstCol="1" bandRow="1">
                <a:tableStyleId>{3B4B98B0-60AC-42C2-AFA5-B58CD77FA1E5}</a:tableStyleId>
              </a:tblPr>
              <a:tblGrid>
                <a:gridCol w="5305858"/>
                <a:gridCol w="5305858"/>
              </a:tblGrid>
              <a:tr h="1064338">
                <a:tc>
                  <a:txBody>
                    <a:bodyPr/>
                    <a:lstStyle/>
                    <a:p>
                      <a:pPr marL="457200" algn="just">
                        <a:spcAft>
                          <a:spcPts val="0"/>
                        </a:spcAft>
                      </a:pPr>
                      <a:r>
                        <a:rPr lang="it-IT" sz="1600" dirty="0">
                          <a:effectLst/>
                        </a:rPr>
                        <a:t>Il problema di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580495">
                <a:tc>
                  <a:txBody>
                    <a:bodyPr/>
                    <a:lstStyle/>
                    <a:p>
                      <a:pPr marL="457200" algn="just">
                        <a:spcAft>
                          <a:spcPts val="0"/>
                        </a:spcAft>
                      </a:pPr>
                      <a:r>
                        <a:rPr lang="it-IT" sz="1600" dirty="0">
                          <a:effectLst/>
                        </a:rPr>
                        <a:t>Interessa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Gli impiegati dell’azienda d’assistenza e i capitani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dirty="0">
                          <a:effectLst/>
                        </a:rPr>
                        <a:t>Il cui impatto è</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Economico, salutare, di immagine, di ottimizzazione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064338">
                <a:tc>
                  <a:txBody>
                    <a:bodyPr/>
                    <a:lstStyle/>
                    <a:p>
                      <a:pPr marL="457200" algn="just">
                        <a:spcAft>
                          <a:spcPts val="0"/>
                        </a:spcAft>
                      </a:pPr>
                      <a:r>
                        <a:rPr lang="it-IT" sz="1600">
                          <a:effectLst/>
                        </a:rPr>
                        <a:t>Una soluzione sarebbe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Un sistema che guidi i capitani nell’individuazione e risoluzione dei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
        <p:nvSpPr>
          <p:cNvPr id="5" name="Titolo 4"/>
          <p:cNvSpPr>
            <a:spLocks noGrp="1"/>
          </p:cNvSpPr>
          <p:nvPr>
            <p:ph type="title"/>
          </p:nvPr>
        </p:nvSpPr>
        <p:spPr>
          <a:xfrm>
            <a:off x="2438380" y="649869"/>
            <a:ext cx="8911687" cy="1280890"/>
          </a:xfrm>
        </p:spPr>
        <p:txBody>
          <a:bodyPr/>
          <a:lstStyle/>
          <a:p>
            <a:r>
              <a:rPr lang="it-IT" dirty="0" smtClean="0"/>
              <a:t>In sintesi</a:t>
            </a:r>
            <a:endParaRPr lang="it-IT" dirty="0"/>
          </a:p>
        </p:txBody>
      </p:sp>
    </p:spTree>
    <p:extLst>
      <p:ext uri="{BB962C8B-B14F-4D97-AF65-F5344CB8AC3E}">
        <p14:creationId xmlns:p14="http://schemas.microsoft.com/office/powerpoint/2010/main" val="234629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Utilizzatori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231725108"/>
              </p:ext>
            </p:extLst>
          </p:nvPr>
        </p:nvGraphicFramePr>
        <p:xfrm>
          <a:off x="1983345" y="1700012"/>
          <a:ext cx="9387682" cy="4640910"/>
        </p:xfrm>
        <a:graphic>
          <a:graphicData uri="http://schemas.openxmlformats.org/drawingml/2006/table">
            <a:tbl>
              <a:tblPr firstCol="1" bandRow="1">
                <a:tableStyleId>{3B4B98B0-60AC-42C2-AFA5-B58CD77FA1E5}</a:tableStyleId>
              </a:tblPr>
              <a:tblGrid>
                <a:gridCol w="4693841"/>
                <a:gridCol w="4693841"/>
              </a:tblGrid>
              <a:tr h="618788">
                <a:tc>
                  <a:txBody>
                    <a:bodyPr/>
                    <a:lstStyle/>
                    <a:p>
                      <a:pPr marL="457200" algn="just">
                        <a:spcAft>
                          <a:spcPts val="0"/>
                        </a:spcAft>
                      </a:pPr>
                      <a:r>
                        <a:rPr lang="it-IT" sz="1600" dirty="0">
                          <a:effectLst/>
                        </a:rPr>
                        <a:t>Chi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Gli impiegati dell’azienda d’assistenza e i capitani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dirty="0">
                          <a:effectLst/>
                        </a:rPr>
                        <a:t>Per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Ridurre il carico dell’assistenza, guidare i capitani nell’individuazione e risoluzione di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1237576">
                <a:tc>
                  <a:txBody>
                    <a:bodyPr/>
                    <a:lstStyle/>
                    <a:p>
                      <a:pPr marL="457200" algn="just">
                        <a:spcAft>
                          <a:spcPts val="0"/>
                        </a:spcAft>
                      </a:pPr>
                      <a:r>
                        <a:rPr lang="it-IT" sz="1600">
                          <a:effectLst/>
                        </a:rPr>
                        <a:t>TitanicAssistance – “Per un’assistenza titanica”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Un sistema per l’ottimizzazione delle richieste di assistenza che guidi i capitani nell’individuazione e risoluzione dei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a:effectLst/>
                        </a:rPr>
                        <a:t>Aumenta l’efficienza dell’assistenza e consente ai capitani la veloce risoluzione di facili problemi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r h="928182">
                <a:tc>
                  <a:txBody>
                    <a:bodyPr/>
                    <a:lstStyle/>
                    <a:p>
                      <a:pPr marL="457200" algn="just">
                        <a:spcAft>
                          <a:spcPts val="0"/>
                        </a:spcAft>
                      </a:pPr>
                      <a:r>
                        <a:rPr lang="it-IT" sz="1600">
                          <a:effectLst/>
                        </a:rPr>
                        <a:t>Diversamente da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c>
                  <a:txBody>
                    <a:bodyPr/>
                    <a:lstStyle/>
                    <a:p>
                      <a:pPr marL="457200" algn="just">
                        <a:spcAft>
                          <a:spcPts val="0"/>
                        </a:spcAft>
                      </a:pPr>
                      <a:r>
                        <a:rPr lang="it-IT" sz="1600" dirty="0">
                          <a:effectLst/>
                        </a:rPr>
                        <a:t>Chiamare l’assistenza ad ogni problematica e leggere il manuale della barca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69012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Perché utilizzare il prodotto?</a:t>
            </a:r>
            <a:endParaRPr lang="it-IT" dirty="0"/>
          </a:p>
        </p:txBody>
      </p:sp>
      <p:sp>
        <p:nvSpPr>
          <p:cNvPr id="3" name="Segnaposto contenuto 2"/>
          <p:cNvSpPr>
            <a:spLocks noGrp="1"/>
          </p:cNvSpPr>
          <p:nvPr>
            <p:ph idx="1"/>
          </p:nvPr>
        </p:nvSpPr>
        <p:spPr/>
        <p:txBody>
          <a:bodyPr/>
          <a:lstStyle/>
          <a:p>
            <a:r>
              <a:rPr lang="it-IT" b="1" dirty="0" smtClean="0"/>
              <a:t>Azienda</a:t>
            </a:r>
          </a:p>
          <a:p>
            <a:pPr lvl="1"/>
            <a:r>
              <a:rPr lang="it-IT" sz="1800" dirty="0" smtClean="0"/>
              <a:t>Riduzione del carico di lavoro</a:t>
            </a:r>
          </a:p>
          <a:p>
            <a:pPr lvl="1"/>
            <a:r>
              <a:rPr lang="it-IT" sz="1800" dirty="0" smtClean="0"/>
              <a:t>Riduzione costi</a:t>
            </a:r>
          </a:p>
          <a:p>
            <a:pPr lvl="1"/>
            <a:r>
              <a:rPr lang="it-IT" sz="1800" dirty="0" smtClean="0"/>
              <a:t>Miglioramento condizioni lavorative</a:t>
            </a:r>
          </a:p>
          <a:p>
            <a:r>
              <a:rPr lang="it-IT" b="1" dirty="0" smtClean="0"/>
              <a:t>Cliente</a:t>
            </a:r>
          </a:p>
          <a:p>
            <a:pPr lvl="1"/>
            <a:r>
              <a:rPr lang="it-IT" sz="1800" dirty="0" smtClean="0"/>
              <a:t>Comodità</a:t>
            </a:r>
          </a:p>
          <a:p>
            <a:pPr lvl="1"/>
            <a:r>
              <a:rPr lang="it-IT" sz="1800" dirty="0" smtClean="0"/>
              <a:t>Veloce risoluzione di problemi</a:t>
            </a:r>
            <a:endParaRPr lang="it-IT" sz="1800" dirty="0"/>
          </a:p>
        </p:txBody>
      </p:sp>
    </p:spTree>
    <p:extLst>
      <p:ext uri="{BB962C8B-B14F-4D97-AF65-F5344CB8AC3E}">
        <p14:creationId xmlns:p14="http://schemas.microsoft.com/office/powerpoint/2010/main" val="214895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Parti interessate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849137346"/>
              </p:ext>
            </p:extLst>
          </p:nvPr>
        </p:nvGraphicFramePr>
        <p:xfrm>
          <a:off x="2691683" y="1905000"/>
          <a:ext cx="8512222" cy="4082603"/>
        </p:xfrm>
        <a:graphic>
          <a:graphicData uri="http://schemas.openxmlformats.org/drawingml/2006/table">
            <a:tbl>
              <a:tblPr firstRow="1" firstCol="1" bandRow="1">
                <a:tableStyleId>{3B4B98B0-60AC-42C2-AFA5-B58CD77FA1E5}</a:tableStyleId>
              </a:tblPr>
              <a:tblGrid>
                <a:gridCol w="2836818"/>
                <a:gridCol w="2837702"/>
                <a:gridCol w="2837702"/>
              </a:tblGrid>
              <a:tr h="592156">
                <a:tc>
                  <a:txBody>
                    <a:bodyPr/>
                    <a:lstStyle/>
                    <a:p>
                      <a:pPr algn="just">
                        <a:spcAft>
                          <a:spcPts val="0"/>
                        </a:spcAft>
                      </a:pPr>
                      <a:r>
                        <a:rPr lang="it-IT" sz="1600" dirty="0">
                          <a:effectLst/>
                        </a:rPr>
                        <a:t>STAKEHOLDER</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DESCRIZIONE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RESPONSABILITA’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020651">
                <a:tc>
                  <a:txBody>
                    <a:bodyPr/>
                    <a:lstStyle/>
                    <a:p>
                      <a:pPr algn="just">
                        <a:spcAft>
                          <a:spcPts val="0"/>
                        </a:spcAft>
                      </a:pPr>
                      <a:r>
                        <a:rPr lang="it-IT" sz="1600" dirty="0">
                          <a:effectLst/>
                        </a:rPr>
                        <a:t>Dirigente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Gestisce l’ufficio</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responsabile dell’intera</a:t>
                      </a:r>
                    </a:p>
                    <a:p>
                      <a:pPr algn="just">
                        <a:spcAft>
                          <a:spcPts val="0"/>
                        </a:spcAft>
                      </a:pPr>
                      <a:r>
                        <a:rPr lang="it-IT" sz="1600">
                          <a:effectLst/>
                        </a:rPr>
                        <a:t>struttura.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592156">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Esegue i compiti affidati.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877640">
                <a:tc>
                  <a:txBody>
                    <a:bodyPr/>
                    <a:lstStyle/>
                    <a:p>
                      <a:pPr algn="just">
                        <a:spcAft>
                          <a:spcPts val="0"/>
                        </a:spcAft>
                      </a:pPr>
                      <a:r>
                        <a:rPr lang="it-IT" sz="1600" dirty="0">
                          <a:effectLst/>
                        </a:rPr>
                        <a:t>Comandante </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Colui che conduce una barca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Persona che va in barca a vela che potrebbe non essere in grado di risolvere eventuali problemi.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403608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99874218"/>
              </p:ext>
            </p:extLst>
          </p:nvPr>
        </p:nvGraphicFramePr>
        <p:xfrm>
          <a:off x="2592925" y="1891048"/>
          <a:ext cx="8229601" cy="3992451"/>
        </p:xfrm>
        <a:graphic>
          <a:graphicData uri="http://schemas.openxmlformats.org/drawingml/2006/table">
            <a:tbl>
              <a:tblPr firstRow="1" firstCol="1" bandRow="1">
                <a:tableStyleId>{3B4B98B0-60AC-42C2-AFA5-B58CD77FA1E5}</a:tableStyleId>
              </a:tblPr>
              <a:tblGrid>
                <a:gridCol w="2742631"/>
                <a:gridCol w="2743485"/>
                <a:gridCol w="2743485"/>
              </a:tblGrid>
              <a:tr h="40785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STAKEHOLDER</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98112">
                <a:tc>
                  <a:txBody>
                    <a:bodyPr/>
                    <a:lstStyle/>
                    <a:p>
                      <a:pPr algn="just">
                        <a:spcAft>
                          <a:spcPts val="0"/>
                        </a:spcAft>
                      </a:pPr>
                      <a:r>
                        <a:rPr lang="it-IT" sz="1600" dirty="0" err="1">
                          <a:effectLst/>
                        </a:rPr>
                        <a:t>Admin</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Amministratore, colui che sovrintende l'operato degli operatori.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Dirigente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a:effectLst/>
                        </a:rPr>
                        <a:t>Operatore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si interfaccia con il comandante, può essere il centralinista.</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Operatore</a:t>
                      </a:r>
                    </a:p>
                    <a:p>
                      <a:pPr algn="just">
                        <a:spcAft>
                          <a:spcPts val="0"/>
                        </a:spcAft>
                      </a:pP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93243">
                <a:tc>
                  <a:txBody>
                    <a:bodyPr/>
                    <a:lstStyle/>
                    <a:p>
                      <a:pPr algn="just">
                        <a:spcAft>
                          <a:spcPts val="0"/>
                        </a:spcAft>
                      </a:pPr>
                      <a:r>
                        <a:rPr lang="it-IT" sz="1600" dirty="0">
                          <a:effectLst/>
                        </a:rPr>
                        <a:t>Utente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La persona che richiede assistenza su problematiche riguardanti le barche.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smtClean="0">
                          <a:effectLst/>
                        </a:rPr>
                        <a:t>Comandante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244981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Necessità di </a:t>
            </a:r>
            <a:r>
              <a:rPr lang="it-IT" dirty="0" err="1" smtClean="0"/>
              <a:t>buisness</a:t>
            </a:r>
            <a:r>
              <a:rPr lang="it-IT" dirty="0" smtClean="0"/>
              <a:t>	</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726736582"/>
              </p:ext>
            </p:extLst>
          </p:nvPr>
        </p:nvGraphicFramePr>
        <p:xfrm>
          <a:off x="2592925" y="2034862"/>
          <a:ext cx="8216721" cy="3335628"/>
        </p:xfrm>
        <a:graphic>
          <a:graphicData uri="http://schemas.openxmlformats.org/drawingml/2006/table">
            <a:tbl>
              <a:tblPr firstRow="1" firstCol="1" bandRow="1">
                <a:tableStyleId>{3B4B98B0-60AC-42C2-AFA5-B58CD77FA1E5}</a:tableStyleId>
              </a:tblPr>
              <a:tblGrid>
                <a:gridCol w="4107508"/>
                <a:gridCol w="4109213"/>
              </a:tblGrid>
              <a:tr h="503943">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597927">
                <a:tc>
                  <a:txBody>
                    <a:bodyPr/>
                    <a:lstStyle/>
                    <a:p>
                      <a:pPr algn="just">
                        <a:spcAft>
                          <a:spcPts val="0"/>
                        </a:spcAft>
                      </a:pPr>
                      <a:r>
                        <a:rPr lang="it-IT" sz="1600" dirty="0">
                          <a:effectLst/>
                        </a:rPr>
                        <a:t>Ricerca di una soluzione valida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aiutare nell’individuazione di eventuali problematiche e fornirne una risoluzione.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1233758">
                <a:tc>
                  <a:txBody>
                    <a:bodyPr/>
                    <a:lstStyle/>
                    <a:p>
                      <a:pPr algn="just">
                        <a:spcAft>
                          <a:spcPts val="0"/>
                        </a:spcAft>
                      </a:pPr>
                      <a:r>
                        <a:rPr lang="it-IT" sz="1600" dirty="0">
                          <a:effectLst/>
                        </a:rPr>
                        <a:t>Chiamata esterna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Possibilità di chiamare un operatore qualora il sistema non riuscisse a fornire una soluzione adeguata al problema.</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17821967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utente</a:t>
            </a:r>
            <a:endParaRPr lang="it-IT" dirty="0"/>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1955035972"/>
              </p:ext>
            </p:extLst>
          </p:nvPr>
        </p:nvGraphicFramePr>
        <p:xfrm>
          <a:off x="2592925" y="1738648"/>
          <a:ext cx="8925060" cy="4443211"/>
        </p:xfrm>
        <a:graphic>
          <a:graphicData uri="http://schemas.openxmlformats.org/drawingml/2006/table">
            <a:tbl>
              <a:tblPr firstRow="1" firstCol="1" bandRow="1">
                <a:tableStyleId>{3B4B98B0-60AC-42C2-AFA5-B58CD77FA1E5}</a:tableStyleId>
              </a:tblPr>
              <a:tblGrid>
                <a:gridCol w="4461604"/>
                <a:gridCol w="4463456"/>
              </a:tblGrid>
              <a:tr h="376896">
                <a:tc>
                  <a:txBody>
                    <a:bodyPr/>
                    <a:lstStyle/>
                    <a:p>
                      <a:pPr algn="just">
                        <a:spcAft>
                          <a:spcPts val="0"/>
                        </a:spcAft>
                      </a:pPr>
                      <a:r>
                        <a:rPr lang="it-IT" sz="1600" dirty="0">
                          <a:effectLst/>
                        </a:rPr>
                        <a:t>NOME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DESCRIZIONE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dirty="0">
                          <a:effectLst/>
                        </a:rPr>
                        <a:t>Gestione informazioni</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Gli operatori possono aggiungere le informazioni.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Storico problemi </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prodotto deve permettere di recuperare informazioni sulle passate problematiche riscontrate dagli utenti.</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Informazioni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permette all'operatore di ottenere </a:t>
                      </a:r>
                    </a:p>
                    <a:p>
                      <a:pPr algn="just">
                        <a:spcAft>
                          <a:spcPts val="0"/>
                        </a:spcAft>
                      </a:pPr>
                      <a:r>
                        <a:rPr lang="it-IT" sz="1600">
                          <a:effectLst/>
                        </a:rPr>
                        <a:t>l’anagrafica di ogni utente.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922355">
                <a:tc>
                  <a:txBody>
                    <a:bodyPr/>
                    <a:lstStyle/>
                    <a:p>
                      <a:pPr algn="just">
                        <a:spcAft>
                          <a:spcPts val="0"/>
                        </a:spcAft>
                      </a:pPr>
                      <a:r>
                        <a:rPr lang="it-IT" sz="1600">
                          <a:effectLst/>
                        </a:rPr>
                        <a:t>Funzionamento offline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a:effectLst/>
                        </a:rPr>
                        <a:t>Il sistema deve essere in grado di funzionare anche in assenza di una connessione Internet</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r h="649625">
                <a:tc>
                  <a:txBody>
                    <a:bodyPr/>
                    <a:lstStyle/>
                    <a:p>
                      <a:pPr algn="just">
                        <a:spcAft>
                          <a:spcPts val="0"/>
                        </a:spcAft>
                      </a:pPr>
                      <a:r>
                        <a:rPr lang="it-IT" sz="1600">
                          <a:effectLst/>
                        </a:rPr>
                        <a:t>Autenticazione</a:t>
                      </a:r>
                      <a:endParaRPr lang="it-IT" sz="160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c>
                  <a:txBody>
                    <a:bodyPr/>
                    <a:lstStyle/>
                    <a:p>
                      <a:pPr algn="just">
                        <a:spcAft>
                          <a:spcPts val="0"/>
                        </a:spcAft>
                      </a:pPr>
                      <a:r>
                        <a:rPr lang="it-IT" sz="1600" dirty="0">
                          <a:effectLst/>
                        </a:rPr>
                        <a:t>Il sistema non permette l’accesso in assenza di credenziali corrette</a:t>
                      </a:r>
                      <a:endParaRPr lang="it-IT" sz="1600" dirty="0">
                        <a:effectLst/>
                        <a:latin typeface="Calibri" panose="020F0502020204030204" pitchFamily="34" charset="0"/>
                        <a:ea typeface="MS Mincho" panose="02020609040205080304" pitchFamily="49" charset="-128"/>
                        <a:cs typeface="Times New Roman" panose="02020603050405020304" pitchFamily="18" charset="0"/>
                      </a:endParaRPr>
                    </a:p>
                  </a:txBody>
                  <a:tcPr marL="34925" marR="34925" marT="34925" marB="34925"/>
                </a:tc>
              </a:tr>
            </a:tbl>
          </a:graphicData>
        </a:graphic>
      </p:graphicFrame>
    </p:spTree>
    <p:extLst>
      <p:ext uri="{BB962C8B-B14F-4D97-AF65-F5344CB8AC3E}">
        <p14:creationId xmlns:p14="http://schemas.microsoft.com/office/powerpoint/2010/main" val="3620808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ilo">
  <a:themeElements>
    <a:clrScheme name="Fil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Fil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il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69</TotalTime>
  <Words>586</Words>
  <Application>Microsoft Office PowerPoint</Application>
  <PresentationFormat>Widescreen</PresentationFormat>
  <Paragraphs>127</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MS Mincho</vt:lpstr>
      <vt:lpstr>Arial</vt:lpstr>
      <vt:lpstr>Calibri</vt:lpstr>
      <vt:lpstr>Century Gothic</vt:lpstr>
      <vt:lpstr>Times New Roman</vt:lpstr>
      <vt:lpstr>Wingdings 3</vt:lpstr>
      <vt:lpstr>Filo</vt:lpstr>
      <vt:lpstr>Introduzione e obiettivi</vt:lpstr>
      <vt:lpstr>Documento di Vision</vt:lpstr>
      <vt:lpstr>In sintesi</vt:lpstr>
      <vt:lpstr>Utilizzatori</vt:lpstr>
      <vt:lpstr>Perché utilizzare il prodotto?</vt:lpstr>
      <vt:lpstr>Parti interessate</vt:lpstr>
      <vt:lpstr>Attori</vt:lpstr>
      <vt:lpstr>Necessità di buisness </vt:lpstr>
      <vt:lpstr>Requisiti utente</vt:lpstr>
      <vt:lpstr>Concetto operativo</vt:lpstr>
      <vt:lpstr>Documento di Caratteristiche</vt:lpstr>
      <vt:lpstr>Modello logico</vt:lpstr>
      <vt:lpstr>Modello fisico</vt:lpstr>
      <vt:lpstr>Tecnologie Android Application</vt:lpstr>
      <vt:lpstr>Tecnologie Web Application</vt:lpstr>
      <vt:lpstr>Requisiti funzionali</vt:lpstr>
      <vt:lpstr>Requisiti non funzionali</vt:lpstr>
      <vt:lpstr>Specifica dei casi d’uso</vt:lpstr>
      <vt:lpstr>Funzioni per l’utente</vt:lpstr>
      <vt:lpstr>Funzioni per l’operatore</vt:lpstr>
      <vt:lpstr>Funzioni per l’admin</vt:lpstr>
      <vt:lpstr>Use case Utente</vt:lpstr>
      <vt:lpstr>Use case Operatore</vt:lpstr>
      <vt:lpstr>Use case Admin (1) </vt:lpstr>
      <vt:lpstr>Use case Admin (2)</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di Vision</dc:title>
  <dc:creator>alberto benini</dc:creator>
  <cp:lastModifiedBy>alberto benini</cp:lastModifiedBy>
  <cp:revision>9</cp:revision>
  <dcterms:created xsi:type="dcterms:W3CDTF">2015-06-17T15:50:46Z</dcterms:created>
  <dcterms:modified xsi:type="dcterms:W3CDTF">2015-06-17T20:01:52Z</dcterms:modified>
</cp:coreProperties>
</file>