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73"/>
  </p:notesMasterIdLst>
  <p:sldIdLst>
    <p:sldId id="256" r:id="rId2"/>
    <p:sldId id="257" r:id="rId3"/>
    <p:sldId id="258" r:id="rId4"/>
    <p:sldId id="259" r:id="rId5"/>
    <p:sldId id="260" r:id="rId6"/>
    <p:sldId id="261" r:id="rId7"/>
    <p:sldId id="262" r:id="rId8"/>
    <p:sldId id="263"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332"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270" r:id="rId39"/>
    <p:sldId id="265" r:id="rId40"/>
    <p:sldId id="266" r:id="rId41"/>
    <p:sldId id="267" r:id="rId42"/>
    <p:sldId id="268" r:id="rId43"/>
    <p:sldId id="269" r:id="rId44"/>
    <p:sldId id="273" r:id="rId45"/>
    <p:sldId id="274" r:id="rId46"/>
    <p:sldId id="305" r:id="rId47"/>
    <p:sldId id="306" r:id="rId48"/>
    <p:sldId id="307" r:id="rId49"/>
    <p:sldId id="308" r:id="rId50"/>
    <p:sldId id="309" r:id="rId51"/>
    <p:sldId id="310" r:id="rId52"/>
    <p:sldId id="315" r:id="rId53"/>
    <p:sldId id="311" r:id="rId54"/>
    <p:sldId id="312" r:id="rId55"/>
    <p:sldId id="316" r:id="rId56"/>
    <p:sldId id="313" r:id="rId57"/>
    <p:sldId id="330" r:id="rId58"/>
    <p:sldId id="317" r:id="rId59"/>
    <p:sldId id="314" r:id="rId60"/>
    <p:sldId id="331" r:id="rId61"/>
    <p:sldId id="320" r:id="rId62"/>
    <p:sldId id="318" r:id="rId63"/>
    <p:sldId id="319" r:id="rId64"/>
    <p:sldId id="321" r:id="rId65"/>
    <p:sldId id="322" r:id="rId66"/>
    <p:sldId id="323" r:id="rId67"/>
    <p:sldId id="324" r:id="rId68"/>
    <p:sldId id="325" r:id="rId69"/>
    <p:sldId id="328" r:id="rId70"/>
    <p:sldId id="327" r:id="rId71"/>
    <p:sldId id="329"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96271"/>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berto\Documents\Alby\Universit&#224;\Ingegneria%20del%20sofware\Ingegneria_Software_2014\Immagini\gant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it-IT"/>
              <a:t>Diagramma</a:t>
            </a:r>
            <a:r>
              <a:rPr lang="it-IT" baseline="0"/>
              <a:t> di Gantt</a:t>
            </a:r>
            <a:endParaRPr lang="it-IT"/>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it-IT"/>
        </a:p>
      </c:txPr>
    </c:title>
    <c:autoTitleDeleted val="0"/>
    <c:plotArea>
      <c:layout/>
      <c:barChart>
        <c:barDir val="bar"/>
        <c:grouping val="stacked"/>
        <c:varyColors val="0"/>
        <c:ser>
          <c:idx val="0"/>
          <c:order val="0"/>
          <c:tx>
            <c:strRef>
              <c:f>Foglio1!$B$1</c:f>
              <c:strCache>
                <c:ptCount val="1"/>
                <c:pt idx="0">
                  <c:v>Inizio</c:v>
                </c:pt>
              </c:strCache>
            </c:strRef>
          </c:tx>
          <c:spPr>
            <a:noFill/>
            <a:ln>
              <a:noFill/>
            </a:ln>
            <a:effectLst/>
          </c:spPr>
          <c:invertIfNegative val="0"/>
          <c:cat>
            <c:strRef>
              <c:f>Foglio1!$A$2:$A$9</c:f>
              <c:strCache>
                <c:ptCount val="8"/>
                <c:pt idx="0">
                  <c:v>MU</c:v>
                </c:pt>
                <c:pt idx="1">
                  <c:v>T</c:v>
                </c:pt>
                <c:pt idx="2">
                  <c:v>LA</c:v>
                </c:pt>
                <c:pt idx="3">
                  <c:v>IA</c:v>
                </c:pt>
                <c:pt idx="4">
                  <c:v>IW</c:v>
                </c:pt>
                <c:pt idx="5">
                  <c:v>LW</c:v>
                </c:pt>
                <c:pt idx="6">
                  <c:v>BD</c:v>
                </c:pt>
                <c:pt idx="7">
                  <c:v>DP</c:v>
                </c:pt>
              </c:strCache>
            </c:strRef>
          </c:cat>
          <c:val>
            <c:numRef>
              <c:f>Foglio1!$B$2:$B$9</c:f>
              <c:numCache>
                <c:formatCode>General</c:formatCode>
                <c:ptCount val="8"/>
                <c:pt idx="0">
                  <c:v>65</c:v>
                </c:pt>
                <c:pt idx="1">
                  <c:v>65</c:v>
                </c:pt>
                <c:pt idx="2">
                  <c:v>40</c:v>
                </c:pt>
                <c:pt idx="3">
                  <c:v>20</c:v>
                </c:pt>
                <c:pt idx="4">
                  <c:v>55</c:v>
                </c:pt>
                <c:pt idx="5">
                  <c:v>20</c:v>
                </c:pt>
                <c:pt idx="6">
                  <c:v>25</c:v>
                </c:pt>
                <c:pt idx="7">
                  <c:v>0</c:v>
                </c:pt>
              </c:numCache>
            </c:numRef>
          </c:val>
        </c:ser>
        <c:ser>
          <c:idx val="1"/>
          <c:order val="1"/>
          <c:tx>
            <c:strRef>
              <c:f>Foglio1!$C$1</c:f>
              <c:strCache>
                <c:ptCount val="1"/>
                <c:pt idx="0">
                  <c:v>Durata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Foglio1!$A$2:$A$9</c:f>
              <c:strCache>
                <c:ptCount val="8"/>
                <c:pt idx="0">
                  <c:v>MU</c:v>
                </c:pt>
                <c:pt idx="1">
                  <c:v>T</c:v>
                </c:pt>
                <c:pt idx="2">
                  <c:v>LA</c:v>
                </c:pt>
                <c:pt idx="3">
                  <c:v>IA</c:v>
                </c:pt>
                <c:pt idx="4">
                  <c:v>IW</c:v>
                </c:pt>
                <c:pt idx="5">
                  <c:v>LW</c:v>
                </c:pt>
                <c:pt idx="6">
                  <c:v>BD</c:v>
                </c:pt>
                <c:pt idx="7">
                  <c:v>DP</c:v>
                </c:pt>
              </c:strCache>
            </c:strRef>
          </c:cat>
          <c:val>
            <c:numRef>
              <c:f>Foglio1!$C$2:$C$9</c:f>
              <c:numCache>
                <c:formatCode>General</c:formatCode>
                <c:ptCount val="8"/>
                <c:pt idx="0">
                  <c:v>5</c:v>
                </c:pt>
                <c:pt idx="1">
                  <c:v>10</c:v>
                </c:pt>
                <c:pt idx="2">
                  <c:v>15</c:v>
                </c:pt>
                <c:pt idx="3">
                  <c:v>20</c:v>
                </c:pt>
                <c:pt idx="4">
                  <c:v>10</c:v>
                </c:pt>
                <c:pt idx="5">
                  <c:v>40</c:v>
                </c:pt>
                <c:pt idx="6">
                  <c:v>10</c:v>
                </c:pt>
                <c:pt idx="7">
                  <c:v>30</c:v>
                </c:pt>
              </c:numCache>
            </c:numRef>
          </c:val>
        </c:ser>
        <c:dLbls>
          <c:showLegendKey val="0"/>
          <c:showVal val="0"/>
          <c:showCatName val="0"/>
          <c:showSerName val="0"/>
          <c:showPercent val="0"/>
          <c:showBubbleSize val="0"/>
        </c:dLbls>
        <c:gapWidth val="150"/>
        <c:overlap val="100"/>
        <c:axId val="208135280"/>
        <c:axId val="208135840"/>
      </c:barChart>
      <c:catAx>
        <c:axId val="20813528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it-IT"/>
          </a:p>
        </c:txPr>
        <c:crossAx val="208135840"/>
        <c:crosses val="autoZero"/>
        <c:auto val="1"/>
        <c:lblAlgn val="ctr"/>
        <c:lblOffset val="100"/>
        <c:noMultiLvlLbl val="0"/>
      </c:catAx>
      <c:valAx>
        <c:axId val="208135840"/>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it-IT"/>
          </a:p>
        </c:txPr>
        <c:crossAx val="20813528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2CE9F-1C98-3245-8C37-42327AA1CCAD}" type="datetimeFigureOut">
              <a:rPr lang="it-IT" smtClean="0"/>
              <a:t>20/06/2015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37139-DB3E-9741-8F86-FB24ABB395A3}" type="slidenum">
              <a:rPr lang="it-IT" smtClean="0"/>
              <a:t>‹N›</a:t>
            </a:fld>
            <a:endParaRPr lang="it-IT"/>
          </a:p>
        </p:txBody>
      </p:sp>
    </p:spTree>
    <p:extLst>
      <p:ext uri="{BB962C8B-B14F-4D97-AF65-F5344CB8AC3E}">
        <p14:creationId xmlns:p14="http://schemas.microsoft.com/office/powerpoint/2010/main" val="1866355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C537139-DB3E-9741-8F86-FB24ABB395A3}" type="slidenum">
              <a:rPr lang="it-IT" smtClean="0"/>
              <a:t>52</a:t>
            </a:fld>
            <a:endParaRPr lang="it-IT"/>
          </a:p>
        </p:txBody>
      </p:sp>
    </p:spTree>
    <p:extLst>
      <p:ext uri="{BB962C8B-B14F-4D97-AF65-F5344CB8AC3E}">
        <p14:creationId xmlns:p14="http://schemas.microsoft.com/office/powerpoint/2010/main" val="34214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21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56656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4530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098894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12507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29593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9813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2794010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lo stile del titolo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6634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89884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9674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8926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77906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4912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4356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67039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6/20/2015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252776053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Foglio_di_lavoro_di_Microsoft_Excel_97-20031.xls"/></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package" Target="../embeddings/Foglio_di_lavoro_di_Microsoft_Excel1.xlsx"/></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INGEGNERIA DEL SOFTWARE</a:t>
            </a:r>
            <a:endParaRPr lang="it-IT" dirty="0"/>
          </a:p>
        </p:txBody>
      </p:sp>
      <p:sp>
        <p:nvSpPr>
          <p:cNvPr id="3" name="Sottotitolo 2"/>
          <p:cNvSpPr>
            <a:spLocks noGrp="1"/>
          </p:cNvSpPr>
          <p:nvPr>
            <p:ph type="subTitle" idx="1"/>
          </p:nvPr>
        </p:nvSpPr>
        <p:spPr/>
        <p:txBody>
          <a:bodyPr/>
          <a:lstStyle/>
          <a:p>
            <a:r>
              <a:rPr lang="it-IT" dirty="0" smtClean="0"/>
              <a:t>PROGETTO DI INGEGNERIA DEL SOFTWARE – AA 2014-2015</a:t>
            </a:r>
            <a:endParaRPr lang="it-IT" dirty="0"/>
          </a:p>
        </p:txBody>
      </p:sp>
    </p:spTree>
    <p:extLst>
      <p:ext uri="{BB962C8B-B14F-4D97-AF65-F5344CB8AC3E}">
        <p14:creationId xmlns:p14="http://schemas.microsoft.com/office/powerpoint/2010/main" val="2068966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099815" y="533958"/>
            <a:ext cx="8911687" cy="1280890"/>
          </a:xfrm>
        </p:spPr>
        <p:txBody>
          <a:bodyPr/>
          <a:lstStyle/>
          <a:p>
            <a:r>
              <a:rPr lang="it-IT" dirty="0" smtClean="0"/>
              <a:t>Introduzione e obiettivi</a:t>
            </a:r>
            <a:endParaRPr lang="it-IT" dirty="0"/>
          </a:p>
        </p:txBody>
      </p:sp>
      <p:sp>
        <p:nvSpPr>
          <p:cNvPr id="3" name="Segnaposto contenuto 2"/>
          <p:cNvSpPr>
            <a:spLocks noGrp="1"/>
          </p:cNvSpPr>
          <p:nvPr>
            <p:ph idx="1"/>
          </p:nvPr>
        </p:nvSpPr>
        <p:spPr>
          <a:xfrm>
            <a:off x="2099815" y="1412382"/>
            <a:ext cx="8915400" cy="5059251"/>
          </a:xfrm>
        </p:spPr>
        <p:txBody>
          <a:bodyPr>
            <a:noAutofit/>
          </a:bodyPr>
          <a:lstStyle/>
          <a:p>
            <a:pPr marL="0" indent="0">
              <a:buNone/>
            </a:pPr>
            <a:r>
              <a:rPr lang="it-IT" b="1" dirty="0"/>
              <a:t>Introduzione:</a:t>
            </a:r>
            <a:endParaRPr lang="it-IT" dirty="0"/>
          </a:p>
          <a:p>
            <a:pPr marL="0" indent="0">
              <a:buNone/>
            </a:pPr>
            <a:r>
              <a:rPr lang="it-IT" dirty="0"/>
              <a:t>Molto spesso accade che i problemi relativi alle barche siano piuttosto difficili da </a:t>
            </a:r>
            <a:r>
              <a:rPr lang="it-IT" dirty="0" smtClean="0"/>
              <a:t>individuare, soprattutto </a:t>
            </a:r>
            <a:r>
              <a:rPr lang="it-IT" dirty="0"/>
              <a:t>se il comandante è qualcuno che non è molto familiare con le barche a vela.</a:t>
            </a:r>
          </a:p>
          <a:p>
            <a:pPr marL="0" indent="0">
              <a:buNone/>
            </a:pPr>
            <a:r>
              <a:rPr lang="it-IT" dirty="0"/>
              <a:t>Il cliente, volendo ridurre il tempo della giornata lavorativa trascorso al telefono ad offrire un servizio di assistenza e manutenzione, intende sviluppare un’applicazione che costituirà la prima linea di diagnostica per aiutare il comandante, sia di barche da charter che da diporto. L’applicazione dovrà cercare di individuare eventuali problematiche risultanti dall’utilizzo delle imbarcazioni a vela e consigliarne la risoluzione; in caso contrario l’applicazione chiamerà in automatico il responsabile aziendale dell’assistenza/manutenzione</a:t>
            </a:r>
            <a:r>
              <a:rPr lang="it-IT" dirty="0" smtClean="0"/>
              <a:t>.</a:t>
            </a:r>
            <a:r>
              <a:rPr lang="it-IT" dirty="0"/>
              <a:t> </a:t>
            </a:r>
          </a:p>
          <a:p>
            <a:pPr marL="0" indent="0">
              <a:buNone/>
            </a:pPr>
            <a:r>
              <a:rPr lang="it-IT" b="1" dirty="0"/>
              <a:t>Obiettivo:</a:t>
            </a:r>
            <a:endParaRPr lang="it-IT" dirty="0"/>
          </a:p>
          <a:p>
            <a:pPr marL="0" indent="0">
              <a:buNone/>
            </a:pPr>
            <a:r>
              <a:rPr lang="it-IT" dirty="0"/>
              <a:t>L'obiettivo di questo progetto è la realizzazione di un sistema che fornisca assistenza per semplici problemi di carattere nautico, orientato all'utenza non specializzata.</a:t>
            </a:r>
          </a:p>
          <a:p>
            <a:endParaRPr lang="it-IT" dirty="0"/>
          </a:p>
        </p:txBody>
      </p:sp>
    </p:spTree>
    <p:extLst>
      <p:ext uri="{BB962C8B-B14F-4D97-AF65-F5344CB8AC3E}">
        <p14:creationId xmlns:p14="http://schemas.microsoft.com/office/powerpoint/2010/main" val="932862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Documento di Vision</a:t>
            </a:r>
            <a:endParaRPr lang="it-IT" dirty="0"/>
          </a:p>
        </p:txBody>
      </p:sp>
    </p:spTree>
    <p:extLst>
      <p:ext uri="{BB962C8B-B14F-4D97-AF65-F5344CB8AC3E}">
        <p14:creationId xmlns:p14="http://schemas.microsoft.com/office/powerpoint/2010/main" val="1404515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p:cNvGraphicFramePr>
            <a:graphicFrameLocks noGrp="1"/>
          </p:cNvGraphicFramePr>
          <p:nvPr>
            <p:ph idx="1"/>
            <p:extLst/>
          </p:nvPr>
        </p:nvGraphicFramePr>
        <p:xfrm>
          <a:off x="1292417" y="1905000"/>
          <a:ext cx="10611716" cy="3773509"/>
        </p:xfrm>
        <a:graphic>
          <a:graphicData uri="http://schemas.openxmlformats.org/drawingml/2006/table">
            <a:tbl>
              <a:tblPr firstCol="1" bandRow="1">
                <a:tableStyleId>{3B4B98B0-60AC-42C2-AFA5-B58CD77FA1E5}</a:tableStyleId>
              </a:tblPr>
              <a:tblGrid>
                <a:gridCol w="5305858"/>
                <a:gridCol w="5305858"/>
              </a:tblGrid>
              <a:tr h="1064338">
                <a:tc>
                  <a:txBody>
                    <a:bodyPr/>
                    <a:lstStyle/>
                    <a:p>
                      <a:pPr marL="457200" algn="just">
                        <a:spcAft>
                          <a:spcPts val="0"/>
                        </a:spcAft>
                      </a:pPr>
                      <a:r>
                        <a:rPr lang="it-IT" sz="1600" dirty="0">
                          <a:effectLst/>
                        </a:rPr>
                        <a:t>Il problema di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80495">
                <a:tc>
                  <a:txBody>
                    <a:bodyPr/>
                    <a:lstStyle/>
                    <a:p>
                      <a:pPr marL="457200" algn="just">
                        <a:spcAft>
                          <a:spcPts val="0"/>
                        </a:spcAft>
                      </a:pPr>
                      <a:r>
                        <a:rPr lang="it-IT" sz="1600" dirty="0">
                          <a:effectLst/>
                        </a:rPr>
                        <a:t>Interessa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Gli impiegati dell’azienda d’assistenza e i capitani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dirty="0">
                          <a:effectLst/>
                        </a:rPr>
                        <a:t>Il cui impatto è</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Economico, salutare, di immagine, di ottimizzazione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a:effectLst/>
                        </a:rPr>
                        <a:t>Una soluzione sarebbe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Un sistema che guidi i capitani nell’individuazione e risoluzione dei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
        <p:nvSpPr>
          <p:cNvPr id="5" name="Titolo 4"/>
          <p:cNvSpPr>
            <a:spLocks noGrp="1"/>
          </p:cNvSpPr>
          <p:nvPr>
            <p:ph type="title"/>
          </p:nvPr>
        </p:nvSpPr>
        <p:spPr>
          <a:xfrm>
            <a:off x="2438380" y="649869"/>
            <a:ext cx="8911687" cy="1280890"/>
          </a:xfrm>
        </p:spPr>
        <p:txBody>
          <a:bodyPr/>
          <a:lstStyle/>
          <a:p>
            <a:r>
              <a:rPr lang="it-IT" dirty="0" smtClean="0"/>
              <a:t>In sintesi</a:t>
            </a:r>
            <a:endParaRPr lang="it-IT" dirty="0"/>
          </a:p>
        </p:txBody>
      </p:sp>
    </p:spTree>
    <p:extLst>
      <p:ext uri="{BB962C8B-B14F-4D97-AF65-F5344CB8AC3E}">
        <p14:creationId xmlns:p14="http://schemas.microsoft.com/office/powerpoint/2010/main" val="695748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Utilizzatori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883579587"/>
              </p:ext>
            </p:extLst>
          </p:nvPr>
        </p:nvGraphicFramePr>
        <p:xfrm>
          <a:off x="1983345" y="1700012"/>
          <a:ext cx="9387682" cy="4640910"/>
        </p:xfrm>
        <a:graphic>
          <a:graphicData uri="http://schemas.openxmlformats.org/drawingml/2006/table">
            <a:tbl>
              <a:tblPr firstCol="1" bandRow="1">
                <a:tableStyleId>{3B4B98B0-60AC-42C2-AFA5-B58CD77FA1E5}</a:tableStyleId>
              </a:tblPr>
              <a:tblGrid>
                <a:gridCol w="4693841"/>
                <a:gridCol w="4693841"/>
              </a:tblGrid>
              <a:tr h="618788">
                <a:tc>
                  <a:txBody>
                    <a:bodyPr/>
                    <a:lstStyle/>
                    <a:p>
                      <a:pPr marL="457200" algn="just">
                        <a:spcAft>
                          <a:spcPts val="0"/>
                        </a:spcAft>
                      </a:pPr>
                      <a:r>
                        <a:rPr lang="it-IT" sz="1600" dirty="0">
                          <a:effectLst/>
                        </a:rPr>
                        <a:t>Chi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Gli impiegati dell’azienda d’assistenza e i capitani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dirty="0">
                          <a:effectLst/>
                        </a:rPr>
                        <a:t>Per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237576">
                <a:tc>
                  <a:txBody>
                    <a:bodyPr/>
                    <a:lstStyle/>
                    <a:p>
                      <a:pPr marL="457200" algn="just">
                        <a:spcAft>
                          <a:spcPts val="0"/>
                        </a:spcAft>
                      </a:pPr>
                      <a:r>
                        <a:rPr lang="it-IT" sz="1600" dirty="0" smtClean="0">
                          <a:effectLst/>
                        </a:rPr>
                        <a:t>Virtual </a:t>
                      </a:r>
                      <a:r>
                        <a:rPr lang="it-IT" sz="1600" dirty="0" err="1" smtClean="0">
                          <a:effectLst/>
                        </a:rPr>
                        <a:t>Mechanic</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Un sistema per l’ottimizzazione delle richieste di assistenza che guidi i capitani nell’individuazione e risoluzione dei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Aumenta l’efficienza dell’assistenza e consente ai capitani la veloce risoluzione di facili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Diversamente da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Chiamare l’assistenza ad ogni problematica e leggere il manuale della barca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89547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Perché utilizzare il prodotto?</a:t>
            </a:r>
            <a:endParaRPr lang="it-IT" dirty="0"/>
          </a:p>
        </p:txBody>
      </p:sp>
      <p:sp>
        <p:nvSpPr>
          <p:cNvPr id="3" name="Segnaposto contenuto 2"/>
          <p:cNvSpPr>
            <a:spLocks noGrp="1"/>
          </p:cNvSpPr>
          <p:nvPr>
            <p:ph idx="1"/>
          </p:nvPr>
        </p:nvSpPr>
        <p:spPr/>
        <p:txBody>
          <a:bodyPr/>
          <a:lstStyle/>
          <a:p>
            <a:r>
              <a:rPr lang="it-IT" b="1" dirty="0" smtClean="0"/>
              <a:t>Azienda</a:t>
            </a:r>
          </a:p>
          <a:p>
            <a:pPr lvl="1"/>
            <a:r>
              <a:rPr lang="it-IT" sz="1800" dirty="0" smtClean="0"/>
              <a:t>Riduzione del carico di lavoro</a:t>
            </a:r>
          </a:p>
          <a:p>
            <a:pPr lvl="1"/>
            <a:r>
              <a:rPr lang="it-IT" sz="1800" dirty="0" smtClean="0"/>
              <a:t>Riduzione costi</a:t>
            </a:r>
          </a:p>
          <a:p>
            <a:pPr lvl="1"/>
            <a:r>
              <a:rPr lang="it-IT" sz="1800" dirty="0" smtClean="0"/>
              <a:t>Miglioramento condizioni lavorative</a:t>
            </a:r>
          </a:p>
          <a:p>
            <a:r>
              <a:rPr lang="it-IT" b="1" dirty="0" smtClean="0"/>
              <a:t>Cliente</a:t>
            </a:r>
          </a:p>
          <a:p>
            <a:pPr lvl="1"/>
            <a:r>
              <a:rPr lang="it-IT" sz="1800" dirty="0" smtClean="0"/>
              <a:t>Comodità</a:t>
            </a:r>
          </a:p>
          <a:p>
            <a:pPr lvl="1"/>
            <a:r>
              <a:rPr lang="it-IT" sz="1800" dirty="0" smtClean="0"/>
              <a:t>Veloce risoluzione di problemi</a:t>
            </a:r>
            <a:endParaRPr lang="it-IT" sz="1800" dirty="0"/>
          </a:p>
        </p:txBody>
      </p:sp>
    </p:spTree>
    <p:extLst>
      <p:ext uri="{BB962C8B-B14F-4D97-AF65-F5344CB8AC3E}">
        <p14:creationId xmlns:p14="http://schemas.microsoft.com/office/powerpoint/2010/main" val="279121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Parti interessate</a:t>
            </a:r>
            <a:endParaRPr lang="it-IT" dirty="0"/>
          </a:p>
        </p:txBody>
      </p:sp>
      <p:graphicFrame>
        <p:nvGraphicFramePr>
          <p:cNvPr id="4" name="Segnaposto contenuto 3"/>
          <p:cNvGraphicFramePr>
            <a:graphicFrameLocks noGrp="1"/>
          </p:cNvGraphicFramePr>
          <p:nvPr>
            <p:ph idx="1"/>
            <p:extLst/>
          </p:nvPr>
        </p:nvGraphicFramePr>
        <p:xfrm>
          <a:off x="2691683" y="1905000"/>
          <a:ext cx="8512222" cy="4082603"/>
        </p:xfrm>
        <a:graphic>
          <a:graphicData uri="http://schemas.openxmlformats.org/drawingml/2006/table">
            <a:tbl>
              <a:tblPr firstRow="1" firstCol="1" bandRow="1">
                <a:tableStyleId>{3B4B98B0-60AC-42C2-AFA5-B58CD77FA1E5}</a:tableStyleId>
              </a:tblPr>
              <a:tblGrid>
                <a:gridCol w="2836818"/>
                <a:gridCol w="2837702"/>
                <a:gridCol w="2837702"/>
              </a:tblGrid>
              <a:tr h="592156">
                <a:tc>
                  <a:txBody>
                    <a:bodyPr/>
                    <a:lstStyle/>
                    <a:p>
                      <a:pPr algn="just">
                        <a:spcAft>
                          <a:spcPts val="0"/>
                        </a:spcAft>
                      </a:pPr>
                      <a:r>
                        <a:rPr lang="it-IT" sz="1600" dirty="0">
                          <a:effectLst/>
                        </a:rPr>
                        <a:t>STAKEHOLDER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DESCRIZIONE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RESPONSABILITA’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020651">
                <a:tc>
                  <a:txBody>
                    <a:bodyPr/>
                    <a:lstStyle/>
                    <a:p>
                      <a:pPr algn="just">
                        <a:spcAft>
                          <a:spcPts val="0"/>
                        </a:spcAft>
                      </a:pPr>
                      <a:r>
                        <a:rPr lang="it-IT" sz="1600" dirty="0">
                          <a:effectLst/>
                        </a:rPr>
                        <a:t>Dirigente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Gestisce l’ufficio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responsabile dell’intera</a:t>
                      </a:r>
                    </a:p>
                    <a:p>
                      <a:pPr algn="just">
                        <a:spcAft>
                          <a:spcPts val="0"/>
                        </a:spcAft>
                      </a:pPr>
                      <a:r>
                        <a:rPr lang="it-IT" sz="1600">
                          <a:effectLst/>
                        </a:rPr>
                        <a:t>struttura.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592156">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Esegue i compiti affidati.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877640">
                <a:tc>
                  <a:txBody>
                    <a:bodyPr/>
                    <a:lstStyle/>
                    <a:p>
                      <a:pPr algn="just">
                        <a:spcAft>
                          <a:spcPts val="0"/>
                        </a:spcAft>
                      </a:pPr>
                      <a:r>
                        <a:rPr lang="it-IT" sz="1600" dirty="0">
                          <a:effectLst/>
                        </a:rPr>
                        <a:t>Comandante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Colui che conduce una barca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Persona che va in barca a vela che potrebbe non essere in grado di risolvere eventuali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74515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Attori</a:t>
            </a:r>
            <a:endParaRPr lang="it-IT" dirty="0"/>
          </a:p>
        </p:txBody>
      </p:sp>
      <p:graphicFrame>
        <p:nvGraphicFramePr>
          <p:cNvPr id="4" name="Segnaposto contenuto 3"/>
          <p:cNvGraphicFramePr>
            <a:graphicFrameLocks noGrp="1"/>
          </p:cNvGraphicFramePr>
          <p:nvPr>
            <p:ph idx="1"/>
            <p:extLst/>
          </p:nvPr>
        </p:nvGraphicFramePr>
        <p:xfrm>
          <a:off x="2592925" y="1891048"/>
          <a:ext cx="8229601" cy="3992451"/>
        </p:xfrm>
        <a:graphic>
          <a:graphicData uri="http://schemas.openxmlformats.org/drawingml/2006/table">
            <a:tbl>
              <a:tblPr firstRow="1" firstCol="1" bandRow="1">
                <a:tableStyleId>{3B4B98B0-60AC-42C2-AFA5-B58CD77FA1E5}</a:tableStyleId>
              </a:tblPr>
              <a:tblGrid>
                <a:gridCol w="2742631"/>
                <a:gridCol w="2743485"/>
                <a:gridCol w="2743485"/>
              </a:tblGrid>
              <a:tr h="40785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STAKEHOLDER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98112">
                <a:tc>
                  <a:txBody>
                    <a:bodyPr/>
                    <a:lstStyle/>
                    <a:p>
                      <a:pPr algn="just">
                        <a:spcAft>
                          <a:spcPts val="0"/>
                        </a:spcAft>
                      </a:pPr>
                      <a:r>
                        <a:rPr lang="it-IT" sz="1600" dirty="0" err="1">
                          <a:effectLst/>
                        </a:rPr>
                        <a:t>Admin</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Amministratore, colui che sovrintende l'operato degli operatori.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Dirigente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si interfaccia con il comandante, può essere il centralinista.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Operatore</a:t>
                      </a:r>
                    </a:p>
                    <a:p>
                      <a:pPr algn="just">
                        <a:spcAft>
                          <a:spcPts val="0"/>
                        </a:spcAft>
                      </a:pP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dirty="0">
                          <a:effectLst/>
                        </a:rPr>
                        <a:t>Utente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richiede assistenza su problematiche riguardanti le barche.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Comandante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811742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Necessità di </a:t>
            </a:r>
            <a:r>
              <a:rPr lang="it-IT" dirty="0" err="1" smtClean="0"/>
              <a:t>buisness</a:t>
            </a:r>
            <a:r>
              <a:rPr lang="it-IT" dirty="0" smtClean="0"/>
              <a:t>	</a:t>
            </a:r>
            <a:endParaRPr lang="it-IT" dirty="0"/>
          </a:p>
        </p:txBody>
      </p:sp>
      <p:graphicFrame>
        <p:nvGraphicFramePr>
          <p:cNvPr id="4" name="Segnaposto contenuto 3"/>
          <p:cNvGraphicFramePr>
            <a:graphicFrameLocks noGrp="1"/>
          </p:cNvGraphicFramePr>
          <p:nvPr>
            <p:ph idx="1"/>
            <p:extLst/>
          </p:nvPr>
        </p:nvGraphicFramePr>
        <p:xfrm>
          <a:off x="2592925" y="2034862"/>
          <a:ext cx="8216721" cy="3335628"/>
        </p:xfrm>
        <a:graphic>
          <a:graphicData uri="http://schemas.openxmlformats.org/drawingml/2006/table">
            <a:tbl>
              <a:tblPr firstRow="1" firstCol="1" bandRow="1">
                <a:tableStyleId>{3B4B98B0-60AC-42C2-AFA5-B58CD77FA1E5}</a:tableStyleId>
              </a:tblPr>
              <a:tblGrid>
                <a:gridCol w="4107508"/>
                <a:gridCol w="4109213"/>
              </a:tblGrid>
              <a:tr h="50394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597927">
                <a:tc>
                  <a:txBody>
                    <a:bodyPr/>
                    <a:lstStyle/>
                    <a:p>
                      <a:pPr algn="just">
                        <a:spcAft>
                          <a:spcPts val="0"/>
                        </a:spcAft>
                      </a:pPr>
                      <a:r>
                        <a:rPr lang="it-IT" sz="1600" dirty="0">
                          <a:effectLst/>
                        </a:rPr>
                        <a:t>Ricerca di una soluzione valida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aiutare nell’individuazione di eventuali problematiche e fornirne una risoluzione.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33758">
                <a:tc>
                  <a:txBody>
                    <a:bodyPr/>
                    <a:lstStyle/>
                    <a:p>
                      <a:pPr algn="just">
                        <a:spcAft>
                          <a:spcPts val="0"/>
                        </a:spcAft>
                      </a:pPr>
                      <a:r>
                        <a:rPr lang="it-IT" sz="1600" dirty="0">
                          <a:effectLst/>
                        </a:rPr>
                        <a:t>Chiamata esterna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Possibilità di chiamare un operatore qualora il sistema non riuscisse a fornire una soluzione adeguata al problema.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294110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utente</a:t>
            </a:r>
            <a:endParaRPr lang="it-IT" dirty="0"/>
          </a:p>
        </p:txBody>
      </p:sp>
      <p:graphicFrame>
        <p:nvGraphicFramePr>
          <p:cNvPr id="4" name="Segnaposto contenuto 3"/>
          <p:cNvGraphicFramePr>
            <a:graphicFrameLocks noGrp="1"/>
          </p:cNvGraphicFramePr>
          <p:nvPr>
            <p:ph idx="1"/>
            <p:extLst/>
          </p:nvPr>
        </p:nvGraphicFramePr>
        <p:xfrm>
          <a:off x="2592925" y="1738648"/>
          <a:ext cx="8925060" cy="4443211"/>
        </p:xfrm>
        <a:graphic>
          <a:graphicData uri="http://schemas.openxmlformats.org/drawingml/2006/table">
            <a:tbl>
              <a:tblPr firstRow="1" firstCol="1" bandRow="1">
                <a:tableStyleId>{3B4B98B0-60AC-42C2-AFA5-B58CD77FA1E5}</a:tableStyleId>
              </a:tblPr>
              <a:tblGrid>
                <a:gridCol w="4461604"/>
                <a:gridCol w="4463456"/>
              </a:tblGrid>
              <a:tr h="376896">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dirty="0">
                          <a:effectLst/>
                        </a:rPr>
                        <a:t>Gestione informazioni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Gli operatori possono aggiungere le informazioni.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Storico problemi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permettere di recuperare informazioni sulle passate problematiche riscontrate dagli utenti.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Informazioni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permette all'operatore di ottenere </a:t>
                      </a:r>
                    </a:p>
                    <a:p>
                      <a:pPr algn="just">
                        <a:spcAft>
                          <a:spcPts val="0"/>
                        </a:spcAft>
                      </a:pPr>
                      <a:r>
                        <a:rPr lang="it-IT" sz="1600">
                          <a:effectLst/>
                        </a:rPr>
                        <a:t>l’anagrafica di ogni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Funzionamento offline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deve essere in grado di funzionare anche in assenza di una connessione Internet</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a:effectLst/>
                        </a:rPr>
                        <a:t>Autenticazione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Il sistema non permette l’accesso in assenza di credenziali corrette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417076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Concetto operativo</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1575" y="-2348244"/>
            <a:ext cx="6665375" cy="9427224"/>
          </a:xfrm>
        </p:spPr>
      </p:pic>
    </p:spTree>
    <p:extLst>
      <p:ext uri="{BB962C8B-B14F-4D97-AF65-F5344CB8AC3E}">
        <p14:creationId xmlns:p14="http://schemas.microsoft.com/office/powerpoint/2010/main" val="245798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Presentazione Del Progetto</a:t>
            </a:r>
            <a:endParaRPr lang="it-IT" dirty="0"/>
          </a:p>
        </p:txBody>
      </p:sp>
    </p:spTree>
    <p:extLst>
      <p:ext uri="{BB962C8B-B14F-4D97-AF65-F5344CB8AC3E}">
        <p14:creationId xmlns:p14="http://schemas.microsoft.com/office/powerpoint/2010/main" val="3270247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Documento di Caratteristiche</a:t>
            </a:r>
            <a:endParaRPr lang="it-IT" dirty="0"/>
          </a:p>
        </p:txBody>
      </p:sp>
    </p:spTree>
    <p:extLst>
      <p:ext uri="{BB962C8B-B14F-4D97-AF65-F5344CB8AC3E}">
        <p14:creationId xmlns:p14="http://schemas.microsoft.com/office/powerpoint/2010/main" val="1891252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logico</a:t>
            </a:r>
            <a:endParaRPr lang="it-IT" dirty="0"/>
          </a:p>
        </p:txBody>
      </p:sp>
      <p:pic>
        <p:nvPicPr>
          <p:cNvPr id="4" name="Segnaposto contenuto 3" descr="C:\Users\Alberto\Documents\Alby\Università\Ingegneria del sofware\Ingegneria_Software_2014\Documenti_da_Finire\Immagini_Varie\Schema_Modello_Logico.png"/>
          <p:cNvPicPr>
            <a:picLocks noGrp="1"/>
          </p:cNvPicPr>
          <p:nvPr>
            <p:ph idx="1"/>
          </p:nvPr>
        </p:nvPicPr>
        <p:blipFill rotWithShape="1">
          <a:blip r:embed="rId2">
            <a:extLst>
              <a:ext uri="{28A0092B-C50C-407E-A947-70E740481C1C}">
                <a14:useLocalDpi xmlns:a14="http://schemas.microsoft.com/office/drawing/2010/main" val="0"/>
              </a:ext>
            </a:extLst>
          </a:blip>
          <a:srcRect t="32819"/>
          <a:stretch/>
        </p:blipFill>
        <p:spPr bwMode="auto">
          <a:xfrm>
            <a:off x="2725798" y="1905000"/>
            <a:ext cx="8778814" cy="4151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0801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fisico</a:t>
            </a:r>
            <a:endParaRPr lang="it-IT" dirty="0"/>
          </a:p>
        </p:txBody>
      </p:sp>
      <p:pic>
        <p:nvPicPr>
          <p:cNvPr id="4" name="Segnaposto contenuto 3" descr="C:\Users\Alberto\Documents\Alby\Università\Ingegneria del sofware\Ingegneria_Software_2014\Documenti_da_Finire\Immagini_Varie\Schema_Modello_Fisic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416676"/>
            <a:ext cx="7804599" cy="5241701"/>
          </a:xfrm>
          <a:prstGeom prst="rect">
            <a:avLst/>
          </a:prstGeom>
          <a:noFill/>
          <a:ln>
            <a:noFill/>
          </a:ln>
        </p:spPr>
      </p:pic>
    </p:spTree>
    <p:extLst>
      <p:ext uri="{BB962C8B-B14F-4D97-AF65-F5344CB8AC3E}">
        <p14:creationId xmlns:p14="http://schemas.microsoft.com/office/powerpoint/2010/main" val="452825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70953" y="624110"/>
            <a:ext cx="8911687" cy="1280890"/>
          </a:xfrm>
        </p:spPr>
        <p:txBody>
          <a:bodyPr/>
          <a:lstStyle/>
          <a:p>
            <a:r>
              <a:rPr lang="it-IT" dirty="0" smtClean="0"/>
              <a:t>Tecnologie </a:t>
            </a:r>
            <a:r>
              <a:rPr lang="it-IT" dirty="0" err="1" smtClean="0"/>
              <a:t>Android</a:t>
            </a:r>
            <a:r>
              <a:rPr lang="it-IT" dirty="0" smtClean="0"/>
              <a:t> Application</a:t>
            </a:r>
            <a:endParaRPr lang="it-IT" dirty="0"/>
          </a:p>
        </p:txBody>
      </p:sp>
      <p:graphicFrame>
        <p:nvGraphicFramePr>
          <p:cNvPr id="4" name="Segnaposto contenuto 3"/>
          <p:cNvGraphicFramePr>
            <a:graphicFrameLocks noGrp="1"/>
          </p:cNvGraphicFramePr>
          <p:nvPr>
            <p:ph idx="1"/>
            <p:extLst/>
          </p:nvPr>
        </p:nvGraphicFramePr>
        <p:xfrm>
          <a:off x="2369713" y="1738649"/>
          <a:ext cx="8912180" cy="3842562"/>
        </p:xfrm>
        <a:graphic>
          <a:graphicData uri="http://schemas.openxmlformats.org/drawingml/2006/table">
            <a:tbl>
              <a:tblPr firstCol="1" bandRow="1">
                <a:tableStyleId>{3B4B98B0-60AC-42C2-AFA5-B58CD77FA1E5}</a:tableStyleId>
              </a:tblPr>
              <a:tblGrid>
                <a:gridCol w="4456090"/>
                <a:gridCol w="4456090"/>
              </a:tblGrid>
              <a:tr h="948377">
                <a:tc>
                  <a:txBody>
                    <a:bodyPr/>
                    <a:lstStyle/>
                    <a:p>
                      <a:pPr algn="just">
                        <a:spcAft>
                          <a:spcPts val="0"/>
                        </a:spcAft>
                      </a:pPr>
                      <a:r>
                        <a:rPr lang="it-IT" sz="1600" dirty="0">
                          <a:effectLst/>
                        </a:rPr>
                        <a:t>Ambiente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err="1">
                          <a:effectLst/>
                        </a:rPr>
                        <a:t>Android</a:t>
                      </a:r>
                      <a:r>
                        <a:rPr lang="it-IT" sz="1600" dirty="0">
                          <a:effectLst/>
                        </a:rPr>
                        <a:t> </a:t>
                      </a:r>
                      <a:r>
                        <a:rPr lang="it-IT" sz="1600" dirty="0" smtClean="0">
                          <a:effectLst/>
                        </a:rPr>
                        <a:t>4.2 </a:t>
                      </a:r>
                      <a:r>
                        <a:rPr lang="it-IT" sz="1600" dirty="0">
                          <a:effectLst/>
                        </a:rPr>
                        <a:t>e superiori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97431">
                <a:tc>
                  <a:txBody>
                    <a:bodyPr/>
                    <a:lstStyle/>
                    <a:p>
                      <a:pPr algn="just">
                        <a:spcAft>
                          <a:spcPts val="0"/>
                        </a:spcAft>
                      </a:pPr>
                      <a:r>
                        <a:rPr lang="it-IT" sz="1600" dirty="0">
                          <a:effectLst/>
                        </a:rPr>
                        <a:t>Sistema Operativo</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Android</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Sqlite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Linguaggi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a:effectLst/>
                        </a:rPr>
                        <a:t>Java , </a:t>
                      </a:r>
                      <a:r>
                        <a:rPr lang="it-IT" sz="1600" dirty="0" err="1">
                          <a:effectLst/>
                        </a:rPr>
                        <a:t>android</a:t>
                      </a:r>
                      <a:r>
                        <a:rPr lang="it-IT" sz="1600" dirty="0">
                          <a:effectLst/>
                        </a:rPr>
                        <a:t>, xml, </a:t>
                      </a:r>
                      <a:r>
                        <a:rPr lang="it-IT" sz="1600" dirty="0" err="1">
                          <a:effectLst/>
                        </a:rPr>
                        <a:t>sqlite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435218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58075" y="598352"/>
            <a:ext cx="8911687" cy="1280890"/>
          </a:xfrm>
        </p:spPr>
        <p:txBody>
          <a:bodyPr/>
          <a:lstStyle/>
          <a:p>
            <a:r>
              <a:rPr lang="it-IT" dirty="0" smtClean="0"/>
              <a:t>Tecnologie Web </a:t>
            </a:r>
            <a:r>
              <a:rPr lang="it-IT" dirty="0"/>
              <a:t>A</a:t>
            </a:r>
            <a:r>
              <a:rPr lang="it-IT" dirty="0" smtClean="0"/>
              <a:t>pplication</a:t>
            </a:r>
            <a:endParaRPr lang="it-IT" dirty="0"/>
          </a:p>
        </p:txBody>
      </p:sp>
      <p:graphicFrame>
        <p:nvGraphicFramePr>
          <p:cNvPr id="4" name="Segnaposto contenuto 3"/>
          <p:cNvGraphicFramePr>
            <a:graphicFrameLocks noGrp="1"/>
          </p:cNvGraphicFramePr>
          <p:nvPr>
            <p:ph idx="1"/>
            <p:extLst/>
          </p:nvPr>
        </p:nvGraphicFramePr>
        <p:xfrm>
          <a:off x="2367298" y="1365161"/>
          <a:ext cx="8693240" cy="5318976"/>
        </p:xfrm>
        <a:graphic>
          <a:graphicData uri="http://schemas.openxmlformats.org/drawingml/2006/table">
            <a:tbl>
              <a:tblPr firstCol="1" bandRow="1">
                <a:tableStyleId>{3B4B98B0-60AC-42C2-AFA5-B58CD77FA1E5}</a:tableStyleId>
              </a:tblPr>
              <a:tblGrid>
                <a:gridCol w="4346620"/>
                <a:gridCol w="4346620"/>
              </a:tblGrid>
              <a:tr h="878919">
                <a:tc>
                  <a:txBody>
                    <a:bodyPr/>
                    <a:lstStyle/>
                    <a:p>
                      <a:pPr algn="just">
                        <a:spcAft>
                          <a:spcPts val="0"/>
                        </a:spcAft>
                      </a:pPr>
                      <a:r>
                        <a:rPr lang="it-IT" sz="1600">
                          <a:effectLst/>
                        </a:rPr>
                        <a:t>Protocollo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TCP/IP</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Ambiente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Firefox 36+, Chrome 41+, Internet Explorer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924381">
                <a:tc>
                  <a:txBody>
                    <a:bodyPr/>
                    <a:lstStyle/>
                    <a:p>
                      <a:pPr algn="just">
                        <a:spcAft>
                          <a:spcPts val="0"/>
                        </a:spcAft>
                      </a:pPr>
                      <a:r>
                        <a:rPr lang="it-IT" sz="1600">
                          <a:effectLst/>
                        </a:rPr>
                        <a:t>Sistema Operativo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Microsoft Windows, Unix like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MySql 5.5.41</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Application Server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Apache Tomcat 7.0.28</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Linguaggio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dirty="0">
                          <a:effectLst/>
                        </a:rPr>
                        <a:t>Html, </a:t>
                      </a:r>
                      <a:r>
                        <a:rPr lang="it-IT" sz="1600" dirty="0" err="1">
                          <a:effectLst/>
                        </a:rPr>
                        <a:t>css</a:t>
                      </a:r>
                      <a:r>
                        <a:rPr lang="it-IT" sz="1600" dirty="0">
                          <a:effectLst/>
                        </a:rPr>
                        <a:t>, </a:t>
                      </a:r>
                      <a:r>
                        <a:rPr lang="it-IT" sz="1600" dirty="0" err="1">
                          <a:effectLst/>
                        </a:rPr>
                        <a:t>jsp</a:t>
                      </a:r>
                      <a:r>
                        <a:rPr lang="it-IT" sz="1600" dirty="0">
                          <a:effectLst/>
                        </a:rPr>
                        <a:t>, java, </a:t>
                      </a:r>
                      <a:r>
                        <a:rPr lang="it-IT" sz="1600" dirty="0" err="1">
                          <a:effectLst/>
                        </a:rPr>
                        <a:t>sql</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bl>
          </a:graphicData>
        </a:graphic>
      </p:graphicFrame>
    </p:spTree>
    <p:extLst>
      <p:ext uri="{BB962C8B-B14F-4D97-AF65-F5344CB8AC3E}">
        <p14:creationId xmlns:p14="http://schemas.microsoft.com/office/powerpoint/2010/main" val="1135771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funzionali</a:t>
            </a:r>
            <a:endParaRPr lang="it-IT" dirty="0"/>
          </a:p>
        </p:txBody>
      </p:sp>
      <p:pic>
        <p:nvPicPr>
          <p:cNvPr id="6" name="Immagine 5" descr="C:\Users\Alberto\Documents\Alby\Università\Ingegneria del sofware\Ingegneria_Software_2014\Immagini\UsecaseOp.png"/>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5780" y="3332341"/>
            <a:ext cx="5101032" cy="1482309"/>
          </a:xfrm>
          <a:prstGeom prst="rect">
            <a:avLst/>
          </a:prstGeom>
          <a:noFill/>
          <a:ln>
            <a:noFill/>
          </a:ln>
        </p:spPr>
      </p:pic>
      <p:pic>
        <p:nvPicPr>
          <p:cNvPr id="7" name="Immagine 6"/>
          <p:cNvPicPr/>
          <p:nvPr/>
        </p:nvPicPr>
        <p:blipFill rotWithShape="1">
          <a:blip r:embed="rId3">
            <a:extLst>
              <a:ext uri="{28A0092B-C50C-407E-A947-70E740481C1C}">
                <a14:useLocalDpi xmlns:a14="http://schemas.microsoft.com/office/drawing/2010/main" val="0"/>
              </a:ext>
            </a:extLst>
          </a:blip>
          <a:srcRect l="20883" t="11220" r="27387" b="58261"/>
          <a:stretch/>
        </p:blipFill>
        <p:spPr>
          <a:xfrm>
            <a:off x="3773509" y="1105410"/>
            <a:ext cx="5281336" cy="1906073"/>
          </a:xfrm>
          <a:prstGeom prst="rect">
            <a:avLst/>
          </a:prstGeom>
        </p:spPr>
      </p:pic>
      <p:sp>
        <p:nvSpPr>
          <p:cNvPr id="8" name="Freccia in giù 7"/>
          <p:cNvSpPr/>
          <p:nvPr/>
        </p:nvSpPr>
        <p:spPr>
          <a:xfrm flipV="1">
            <a:off x="4146997" y="4814650"/>
            <a:ext cx="231820" cy="47651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in giù 8"/>
          <p:cNvSpPr/>
          <p:nvPr/>
        </p:nvSpPr>
        <p:spPr>
          <a:xfrm flipV="1">
            <a:off x="4146997" y="2793682"/>
            <a:ext cx="231820" cy="47651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73509" y="5362502"/>
            <a:ext cx="4627661" cy="1410975"/>
          </a:xfrm>
          <a:prstGeom prst="rect">
            <a:avLst/>
          </a:prstGeom>
        </p:spPr>
      </p:pic>
      <p:sp useBgFill="1">
        <p:nvSpPr>
          <p:cNvPr id="4" name="CasellaDiTesto 3"/>
          <p:cNvSpPr txBox="1"/>
          <p:nvPr/>
        </p:nvSpPr>
        <p:spPr>
          <a:xfrm>
            <a:off x="6684698" y="5937184"/>
            <a:ext cx="1502040" cy="261610"/>
          </a:xfrm>
          <a:prstGeom prst="rect">
            <a:avLst/>
          </a:prstGeom>
        </p:spPr>
        <p:txBody>
          <a:bodyPr wrap="square" rtlCol="0">
            <a:spAutoFit/>
          </a:bodyPr>
          <a:lstStyle/>
          <a:p>
            <a:r>
              <a:rPr lang="it-IT" sz="1050" dirty="0" smtClean="0"/>
              <a:t>   Soluzione trovata</a:t>
            </a:r>
            <a:endParaRPr lang="it-IT" sz="1050" dirty="0"/>
          </a:p>
        </p:txBody>
      </p:sp>
    </p:spTree>
    <p:extLst>
      <p:ext uri="{BB962C8B-B14F-4D97-AF65-F5344CB8AC3E}">
        <p14:creationId xmlns:p14="http://schemas.microsoft.com/office/powerpoint/2010/main" val="3902977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non funzionali</a:t>
            </a:r>
            <a:endParaRPr lang="it-IT" dirty="0"/>
          </a:p>
        </p:txBody>
      </p:sp>
      <p:sp>
        <p:nvSpPr>
          <p:cNvPr id="3" name="Segnaposto contenuto 2"/>
          <p:cNvSpPr>
            <a:spLocks noGrp="1"/>
          </p:cNvSpPr>
          <p:nvPr>
            <p:ph idx="1"/>
          </p:nvPr>
        </p:nvSpPr>
        <p:spPr>
          <a:xfrm>
            <a:off x="2592925" y="2339662"/>
            <a:ext cx="5472963" cy="2592946"/>
          </a:xfrm>
        </p:spPr>
        <p:txBody>
          <a:bodyPr/>
          <a:lstStyle/>
          <a:p>
            <a:r>
              <a:rPr lang="it-IT" dirty="0" smtClean="0"/>
              <a:t>Portabilità</a:t>
            </a:r>
          </a:p>
          <a:p>
            <a:r>
              <a:rPr lang="it-IT" dirty="0" smtClean="0"/>
              <a:t>Robustezza</a:t>
            </a:r>
          </a:p>
          <a:p>
            <a:r>
              <a:rPr lang="it-IT" dirty="0" smtClean="0"/>
              <a:t>Sicurezza</a:t>
            </a:r>
          </a:p>
          <a:p>
            <a:r>
              <a:rPr lang="it-IT" dirty="0" smtClean="0"/>
              <a:t>Prestazioni</a:t>
            </a:r>
          </a:p>
          <a:p>
            <a:r>
              <a:rPr lang="it-IT" dirty="0" smtClean="0"/>
              <a:t>Interoperabilità</a:t>
            </a:r>
          </a:p>
          <a:p>
            <a:r>
              <a:rPr lang="it-IT" dirty="0" smtClean="0"/>
              <a:t>Scalabilità</a:t>
            </a:r>
          </a:p>
          <a:p>
            <a:pPr marL="0" indent="0">
              <a:buNone/>
            </a:pPr>
            <a:endParaRPr lang="it-IT" dirty="0"/>
          </a:p>
        </p:txBody>
      </p:sp>
    </p:spTree>
    <p:extLst>
      <p:ext uri="{BB962C8B-B14F-4D97-AF65-F5344CB8AC3E}">
        <p14:creationId xmlns:p14="http://schemas.microsoft.com/office/powerpoint/2010/main" val="20255540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Specifica dei casi d’uso</a:t>
            </a:r>
            <a:endParaRPr lang="it-IT" dirty="0"/>
          </a:p>
        </p:txBody>
      </p:sp>
    </p:spTree>
    <p:extLst>
      <p:ext uri="{BB962C8B-B14F-4D97-AF65-F5344CB8AC3E}">
        <p14:creationId xmlns:p14="http://schemas.microsoft.com/office/powerpoint/2010/main" val="1649709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l’Utente</a:t>
            </a:r>
            <a:endParaRPr lang="it-IT" dirty="0"/>
          </a:p>
        </p:txBody>
      </p:sp>
      <p:pic>
        <p:nvPicPr>
          <p:cNvPr id="6" name="Immagine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92925" y="2375792"/>
            <a:ext cx="8814448" cy="2687527"/>
          </a:xfrm>
          <a:prstGeom prst="rect">
            <a:avLst/>
          </a:prstGeom>
        </p:spPr>
      </p:pic>
      <p:sp useBgFill="1">
        <p:nvSpPr>
          <p:cNvPr id="3" name="CasellaDiTesto 2"/>
          <p:cNvSpPr txBox="1"/>
          <p:nvPr/>
        </p:nvSpPr>
        <p:spPr>
          <a:xfrm>
            <a:off x="8286750" y="3534889"/>
            <a:ext cx="2386013" cy="369332"/>
          </a:xfrm>
          <a:prstGeom prst="rect">
            <a:avLst/>
          </a:prstGeom>
        </p:spPr>
        <p:txBody>
          <a:bodyPr wrap="square" rtlCol="0">
            <a:spAutoFit/>
          </a:bodyPr>
          <a:lstStyle/>
          <a:p>
            <a:r>
              <a:rPr lang="it-IT" dirty="0" smtClean="0"/>
              <a:t>    Soluzione trovata</a:t>
            </a:r>
            <a:endParaRPr lang="it-IT" dirty="0"/>
          </a:p>
        </p:txBody>
      </p:sp>
    </p:spTree>
    <p:extLst>
      <p:ext uri="{BB962C8B-B14F-4D97-AF65-F5344CB8AC3E}">
        <p14:creationId xmlns:p14="http://schemas.microsoft.com/office/powerpoint/2010/main" val="262178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l’Operatore</a:t>
            </a:r>
            <a:endParaRPr lang="it-IT" dirty="0"/>
          </a:p>
        </p:txBody>
      </p:sp>
      <p:pic>
        <p:nvPicPr>
          <p:cNvPr id="4" name="Segnaposto contenuto 3" descr="C:\Users\Alberto\Documents\Alby\Università\Ingegneria del sofware\Ingegneria_Software_2014\Immagini\UsecaseOp.png"/>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9707" y="1904999"/>
            <a:ext cx="9091098" cy="3156397"/>
          </a:xfrm>
          <a:prstGeom prst="rect">
            <a:avLst/>
          </a:prstGeom>
          <a:noFill/>
          <a:ln>
            <a:noFill/>
          </a:ln>
        </p:spPr>
      </p:pic>
    </p:spTree>
    <p:extLst>
      <p:ext uri="{BB962C8B-B14F-4D97-AF65-F5344CB8AC3E}">
        <p14:creationId xmlns:p14="http://schemas.microsoft.com/office/powerpoint/2010/main" val="82173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dirty="0" smtClean="0"/>
              <a:t>Virtual </a:t>
            </a:r>
            <a:r>
              <a:rPr lang="it-IT" dirty="0" err="1" smtClean="0"/>
              <a:t>Mechanic</a:t>
            </a:r>
            <a:endParaRPr lang="it-IT" dirty="0"/>
          </a:p>
        </p:txBody>
      </p:sp>
      <p:sp>
        <p:nvSpPr>
          <p:cNvPr id="7" name="Segnaposto contenuto 6"/>
          <p:cNvSpPr>
            <a:spLocks noGrp="1"/>
          </p:cNvSpPr>
          <p:nvPr>
            <p:ph idx="1"/>
          </p:nvPr>
        </p:nvSpPr>
        <p:spPr>
          <a:xfrm>
            <a:off x="1103312" y="2052919"/>
            <a:ext cx="8946541" cy="1751438"/>
          </a:xfrm>
        </p:spPr>
        <p:txBody>
          <a:bodyPr/>
          <a:lstStyle/>
          <a:p>
            <a:pPr marL="0" indent="0">
              <a:buNone/>
            </a:pPr>
            <a:r>
              <a:rPr lang="it-IT" dirty="0" smtClean="0"/>
              <a:t>Il sistema ‘Virtual </a:t>
            </a:r>
            <a:r>
              <a:rPr lang="it-IT" dirty="0" err="1" smtClean="0"/>
              <a:t>Mechanic</a:t>
            </a:r>
            <a:r>
              <a:rPr lang="it-IT" dirty="0" smtClean="0"/>
              <a:t>’ è composto a sua volta da due sottosistemi:</a:t>
            </a:r>
          </a:p>
          <a:p>
            <a:r>
              <a:rPr lang="it-IT" dirty="0" smtClean="0"/>
              <a:t>Sottosistema Titanic Assistance</a:t>
            </a:r>
          </a:p>
          <a:p>
            <a:r>
              <a:rPr lang="it-IT" dirty="0" smtClean="0"/>
              <a:t>Sottosistema </a:t>
            </a:r>
            <a:r>
              <a:rPr lang="it-IT" dirty="0" err="1" smtClean="0"/>
              <a:t>Neptune</a:t>
            </a:r>
            <a:r>
              <a:rPr lang="it-IT" dirty="0" smtClean="0"/>
              <a:t> Rescue</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15152031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b="20329"/>
          <a:stretch/>
        </p:blipFill>
        <p:spPr>
          <a:xfrm>
            <a:off x="1880316" y="141668"/>
            <a:ext cx="10064094" cy="5669165"/>
          </a:xfrm>
        </p:spPr>
      </p:pic>
      <p:sp>
        <p:nvSpPr>
          <p:cNvPr id="2" name="Titolo 1"/>
          <p:cNvSpPr>
            <a:spLocks noGrp="1"/>
          </p:cNvSpPr>
          <p:nvPr>
            <p:ph type="title"/>
          </p:nvPr>
        </p:nvSpPr>
        <p:spPr/>
        <p:txBody>
          <a:bodyPr/>
          <a:lstStyle/>
          <a:p>
            <a:r>
              <a:rPr lang="it-IT" dirty="0" smtClean="0"/>
              <a:t>Funzioni per l’</a:t>
            </a:r>
            <a:r>
              <a:rPr lang="it-IT" dirty="0" err="1"/>
              <a:t>A</a:t>
            </a:r>
            <a:r>
              <a:rPr lang="it-IT" dirty="0" err="1" smtClean="0"/>
              <a:t>dmin</a:t>
            </a:r>
            <a:endParaRPr lang="it-IT" dirty="0"/>
          </a:p>
        </p:txBody>
      </p:sp>
    </p:spTree>
    <p:extLst>
      <p:ext uri="{BB962C8B-B14F-4D97-AF65-F5344CB8AC3E}">
        <p14:creationId xmlns:p14="http://schemas.microsoft.com/office/powerpoint/2010/main" val="11058165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Utente</a:t>
            </a:r>
            <a:endParaRPr lang="it-IT" dirty="0"/>
          </a:p>
        </p:txBody>
      </p:sp>
      <p:pic>
        <p:nvPicPr>
          <p:cNvPr id="4" name="Picture" descr="C:\Users\Alberto\Documents\Alby\Università\Ingegneria del sofware\Ingegneria_Software_2014\Immagini\Uml_Utente.png"/>
          <p:cNvPicPr>
            <a:picLocks noGrp="1"/>
          </p:cNvPicPr>
          <p:nvPr>
            <p:ph idx="1"/>
          </p:nvPr>
        </p:nvPicPr>
        <p:blipFill>
          <a:blip r:embed="rId2">
            <a:clrChange>
              <a:clrFrom>
                <a:srgbClr val="FFFFFF"/>
              </a:clrFrom>
              <a:clrTo>
                <a:srgbClr val="FFFFFF">
                  <a:alpha val="0"/>
                </a:srgbClr>
              </a:clrTo>
            </a:clrChange>
          </a:blip>
          <a:stretch>
            <a:fillRect/>
          </a:stretch>
        </p:blipFill>
        <p:spPr bwMode="auto">
          <a:xfrm>
            <a:off x="3889420" y="1146219"/>
            <a:ext cx="5743977" cy="5608749"/>
          </a:xfrm>
          <a:prstGeom prst="rect">
            <a:avLst/>
          </a:prstGeom>
          <a:noFill/>
          <a:ln w="9525">
            <a:noFill/>
            <a:miter lim="800000"/>
            <a:headEnd/>
            <a:tailEnd/>
          </a:ln>
        </p:spPr>
      </p:pic>
    </p:spTree>
    <p:extLst>
      <p:ext uri="{BB962C8B-B14F-4D97-AF65-F5344CB8AC3E}">
        <p14:creationId xmlns:p14="http://schemas.microsoft.com/office/powerpoint/2010/main" val="857490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Operatore</a:t>
            </a:r>
            <a:endParaRPr lang="it-IT" dirty="0"/>
          </a:p>
        </p:txBody>
      </p:sp>
      <p:pic>
        <p:nvPicPr>
          <p:cNvPr id="6" name="Picture" descr="C:\Users\Alberto\Documents\Alby\Università\Ingegneria del sofware\Ingegneria_Software_2014\Immagini\Uml_operatore_utente.png"/>
          <p:cNvPicPr>
            <a:picLocks noGrp="1"/>
          </p:cNvPicPr>
          <p:nvPr>
            <p:ph idx="1"/>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7"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454333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(1) </a:t>
            </a:r>
            <a:endParaRPr lang="it-IT" dirty="0"/>
          </a:p>
        </p:txBody>
      </p:sp>
      <p:pic>
        <p:nvPicPr>
          <p:cNvPr id="4" name="Picture" descr="C:\Users\Alberto\Documents\Alby\Università\Ingegneria del sofware\Ingegneria_Software_2014\Immagini\Uml_operatore_utente.png"/>
          <p:cNvPicPr>
            <a:picLocks/>
          </p:cNvPicPr>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5"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9720581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(2)</a:t>
            </a:r>
            <a:endParaRPr lang="it-IT" dirty="0"/>
          </a:p>
        </p:txBody>
      </p:sp>
      <p:pic>
        <p:nvPicPr>
          <p:cNvPr id="4" name="Picture" descr="C:\Users\Alberto\Documents\Alby\Università\Ingegneria del sofware\Ingegneria_Software_2014\Immagini\Uml_Operatore_Interfacciamento.png"/>
          <p:cNvPicPr>
            <a:picLocks noGrp="1"/>
          </p:cNvPicPr>
          <p:nvPr>
            <p:ph idx="1"/>
          </p:nvPr>
        </p:nvPicPr>
        <p:blipFill>
          <a:blip r:embed="rId2">
            <a:clrChange>
              <a:clrFrom>
                <a:srgbClr val="FFFFFF"/>
              </a:clrFrom>
              <a:clrTo>
                <a:srgbClr val="FFFFFF">
                  <a:alpha val="0"/>
                </a:srgbClr>
              </a:clrTo>
            </a:clrChange>
          </a:blip>
          <a:srcRect r="33581"/>
          <a:stretch>
            <a:fillRect/>
          </a:stretch>
        </p:blipFill>
        <p:spPr bwMode="auto">
          <a:xfrm>
            <a:off x="4267200" y="1481070"/>
            <a:ext cx="3657600" cy="5151549"/>
          </a:xfrm>
          <a:prstGeom prst="rect">
            <a:avLst/>
          </a:prstGeom>
          <a:noFill/>
          <a:ln w="9525">
            <a:noFill/>
            <a:miter lim="800000"/>
            <a:headEnd/>
            <a:tailEnd/>
          </a:ln>
        </p:spPr>
      </p:pic>
    </p:spTree>
    <p:extLst>
      <p:ext uri="{BB962C8B-B14F-4D97-AF65-F5344CB8AC3E}">
        <p14:creationId xmlns:p14="http://schemas.microsoft.com/office/powerpoint/2010/main" val="343945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Project Plan</a:t>
            </a:r>
            <a:endParaRPr lang="it-IT" dirty="0"/>
          </a:p>
        </p:txBody>
      </p:sp>
    </p:spTree>
    <p:extLst>
      <p:ext uri="{BB962C8B-B14F-4D97-AF65-F5344CB8AC3E}">
        <p14:creationId xmlns:p14="http://schemas.microsoft.com/office/powerpoint/2010/main" val="13840958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WBS</a:t>
            </a:r>
            <a:endParaRPr lang="it-IT" dirty="0"/>
          </a:p>
        </p:txBody>
      </p:sp>
      <p:pic>
        <p:nvPicPr>
          <p:cNvPr id="8" name="Segnaposto contenuto 7"/>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91063" y="2257425"/>
            <a:ext cx="4711700" cy="3530600"/>
          </a:xfrm>
        </p:spPr>
      </p:pic>
    </p:spTree>
    <p:extLst>
      <p:ext uri="{BB962C8B-B14F-4D97-AF65-F5344CB8AC3E}">
        <p14:creationId xmlns:p14="http://schemas.microsoft.com/office/powerpoint/2010/main" val="18756418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err="1" smtClean="0"/>
              <a:t>Obs</a:t>
            </a:r>
            <a:endParaRPr lang="it-IT" dirty="0"/>
          </a:p>
        </p:txBody>
      </p:sp>
      <p:graphicFrame>
        <p:nvGraphicFramePr>
          <p:cNvPr id="4" name="Segnaposto contenuto 3"/>
          <p:cNvGraphicFramePr>
            <a:graphicFrameLocks noGrp="1"/>
          </p:cNvGraphicFramePr>
          <p:nvPr>
            <p:ph idx="1"/>
            <p:extLst/>
          </p:nvPr>
        </p:nvGraphicFramePr>
        <p:xfrm>
          <a:off x="2589213" y="2133600"/>
          <a:ext cx="8915400" cy="2123440"/>
        </p:xfrm>
        <a:graphic>
          <a:graphicData uri="http://schemas.openxmlformats.org/drawingml/2006/table">
            <a:tbl>
              <a:tblPr firstRow="1" bandRow="1">
                <a:tableStyleId>{5C22544A-7EE6-4342-B048-85BDC9FD1C3A}</a:tableStyleId>
              </a:tblPr>
              <a:tblGrid>
                <a:gridCol w="2228850"/>
                <a:gridCol w="2228850"/>
                <a:gridCol w="2228850"/>
                <a:gridCol w="2228850"/>
              </a:tblGrid>
              <a:tr h="370840">
                <a:tc>
                  <a:txBody>
                    <a:bodyPr/>
                    <a:lstStyle/>
                    <a:p>
                      <a:r>
                        <a:rPr lang="it-IT" dirty="0" smtClean="0"/>
                        <a:t>Team</a:t>
                      </a:r>
                      <a:r>
                        <a:rPr lang="it-IT" baseline="0" dirty="0" smtClean="0"/>
                        <a:t> Documentazione</a:t>
                      </a:r>
                      <a:endParaRPr lang="it-IT" dirty="0"/>
                    </a:p>
                  </a:txBody>
                  <a:tcPr/>
                </a:tc>
                <a:tc>
                  <a:txBody>
                    <a:bodyPr/>
                    <a:lstStyle/>
                    <a:p>
                      <a:r>
                        <a:rPr lang="it-IT" dirty="0" smtClean="0"/>
                        <a:t>Team</a:t>
                      </a:r>
                      <a:r>
                        <a:rPr lang="it-IT" baseline="0" dirty="0" smtClean="0"/>
                        <a:t> Sviluppo Web</a:t>
                      </a:r>
                      <a:endParaRPr lang="it-IT" dirty="0"/>
                    </a:p>
                  </a:txBody>
                  <a:tcPr/>
                </a:tc>
                <a:tc>
                  <a:txBody>
                    <a:bodyPr/>
                    <a:lstStyle/>
                    <a:p>
                      <a:r>
                        <a:rPr lang="it-IT" dirty="0" smtClean="0"/>
                        <a:t>Team sviluppo Mobile</a:t>
                      </a:r>
                      <a:endParaRPr lang="it-IT" dirty="0"/>
                    </a:p>
                  </a:txBody>
                  <a:tcPr/>
                </a:tc>
                <a:tc>
                  <a:txBody>
                    <a:bodyPr/>
                    <a:lstStyle/>
                    <a:p>
                      <a:r>
                        <a:rPr lang="it-IT" dirty="0" smtClean="0"/>
                        <a:t>Team di test</a:t>
                      </a:r>
                      <a:endParaRPr lang="it-IT" dirty="0"/>
                    </a:p>
                  </a:txBody>
                  <a:tcPr/>
                </a:tc>
              </a:tr>
              <a:tr h="370840">
                <a:tc>
                  <a:txBody>
                    <a:bodyPr/>
                    <a:lstStyle/>
                    <a:p>
                      <a:r>
                        <a:rPr lang="it-IT" dirty="0" smtClean="0"/>
                        <a:t>Federico Parezzan</a:t>
                      </a:r>
                      <a:endParaRPr lang="it-IT" dirty="0"/>
                    </a:p>
                  </a:txBody>
                  <a:tcPr/>
                </a:tc>
                <a:tc>
                  <a:txBody>
                    <a:bodyPr/>
                    <a:lstStyle/>
                    <a:p>
                      <a:r>
                        <a:rPr lang="it-IT" dirty="0" smtClean="0"/>
                        <a:t>Leonardo Piccoli</a:t>
                      </a:r>
                      <a:endParaRPr lang="it-IT" dirty="0"/>
                    </a:p>
                  </a:txBody>
                  <a:tcPr/>
                </a:tc>
                <a:tc>
                  <a:txBody>
                    <a:bodyPr/>
                    <a:lstStyle/>
                    <a:p>
                      <a:r>
                        <a:rPr lang="it-IT" dirty="0" smtClean="0"/>
                        <a:t>Federico Parezzan</a:t>
                      </a:r>
                      <a:endParaRPr lang="it-IT" dirty="0"/>
                    </a:p>
                  </a:txBody>
                  <a:tcPr/>
                </a:tc>
                <a:tc>
                  <a:txBody>
                    <a:bodyPr/>
                    <a:lstStyle/>
                    <a:p>
                      <a:r>
                        <a:rPr lang="it-IT" dirty="0" smtClean="0"/>
                        <a:t>Federico Parezzan</a:t>
                      </a:r>
                      <a:endParaRPr lang="it-IT" dirty="0"/>
                    </a:p>
                  </a:txBody>
                  <a:tcPr/>
                </a:tc>
              </a:tr>
              <a:tr h="370840">
                <a:tc>
                  <a:txBody>
                    <a:bodyPr/>
                    <a:lstStyle/>
                    <a:p>
                      <a:r>
                        <a:rPr lang="it-IT" dirty="0" smtClean="0"/>
                        <a:t>Alberto Benini</a:t>
                      </a:r>
                      <a:endParaRPr lang="it-IT" dirty="0"/>
                    </a:p>
                  </a:txBody>
                  <a:tcPr/>
                </a:tc>
                <a:tc>
                  <a:txBody>
                    <a:bodyPr/>
                    <a:lstStyle/>
                    <a:p>
                      <a:r>
                        <a:rPr lang="it-IT" dirty="0" smtClean="0"/>
                        <a:t>Paolo </a:t>
                      </a:r>
                      <a:r>
                        <a:rPr lang="it-IT" dirty="0" err="1" smtClean="0"/>
                        <a:t>Vucinic</a:t>
                      </a:r>
                      <a:endParaRPr lang="it-IT" dirty="0"/>
                    </a:p>
                  </a:txBody>
                  <a:tcPr/>
                </a:tc>
                <a:tc>
                  <a:txBody>
                    <a:bodyPr/>
                    <a:lstStyle/>
                    <a:p>
                      <a:r>
                        <a:rPr lang="it-IT" dirty="0" smtClean="0"/>
                        <a:t>Alberto Benini</a:t>
                      </a:r>
                      <a:endParaRPr lang="it-IT" dirty="0"/>
                    </a:p>
                  </a:txBody>
                  <a:tcPr/>
                </a:tc>
                <a:tc>
                  <a:txBody>
                    <a:bodyPr/>
                    <a:lstStyle/>
                    <a:p>
                      <a:r>
                        <a:rPr lang="it-IT" dirty="0" smtClean="0"/>
                        <a:t>Leonardo Piccoli</a:t>
                      </a:r>
                      <a:endParaRPr lang="it-IT" dirty="0"/>
                    </a:p>
                  </a:txBody>
                  <a:tcPr/>
                </a:tc>
              </a:tr>
              <a:tr h="370840">
                <a:tc>
                  <a:txBody>
                    <a:bodyPr/>
                    <a:lstStyle/>
                    <a:p>
                      <a:r>
                        <a:rPr lang="it-IT" dirty="0" smtClean="0"/>
                        <a:t>Leonardo Piccoli</a:t>
                      </a:r>
                      <a:endParaRPr lang="it-IT" dirty="0"/>
                    </a:p>
                  </a:txBody>
                  <a:tcPr/>
                </a:tc>
                <a:tc>
                  <a:txBody>
                    <a:bodyPr/>
                    <a:lstStyle/>
                    <a:p>
                      <a:endParaRPr lang="it-IT" dirty="0"/>
                    </a:p>
                  </a:txBody>
                  <a:tcPr/>
                </a:tc>
                <a:tc>
                  <a:txBody>
                    <a:bodyPr/>
                    <a:lstStyle/>
                    <a:p>
                      <a:endParaRPr lang="it-IT" dirty="0"/>
                    </a:p>
                  </a:txBody>
                  <a:tcPr/>
                </a:tc>
                <a:tc>
                  <a:txBody>
                    <a:bodyPr/>
                    <a:lstStyle/>
                    <a:p>
                      <a:r>
                        <a:rPr lang="it-IT" dirty="0" smtClean="0"/>
                        <a:t>Alberto Benini</a:t>
                      </a:r>
                      <a:endParaRPr lang="it-IT" dirty="0"/>
                    </a:p>
                  </a:txBody>
                  <a:tcPr/>
                </a:tc>
              </a:tr>
              <a:tr h="370840">
                <a:tc>
                  <a:txBody>
                    <a:bodyPr/>
                    <a:lstStyle/>
                    <a:p>
                      <a:r>
                        <a:rPr lang="it-IT" dirty="0" smtClean="0"/>
                        <a:t>Paolo</a:t>
                      </a:r>
                      <a:r>
                        <a:rPr lang="it-IT" baseline="0" dirty="0" smtClean="0"/>
                        <a:t> </a:t>
                      </a:r>
                      <a:r>
                        <a:rPr lang="it-IT" baseline="0" dirty="0" err="1" smtClean="0"/>
                        <a:t>Vucinic</a:t>
                      </a:r>
                      <a:endParaRPr lang="it-IT" dirty="0"/>
                    </a:p>
                  </a:txBody>
                  <a:tcPr/>
                </a:tc>
                <a:tc>
                  <a:txBody>
                    <a:bodyPr/>
                    <a:lstStyle/>
                    <a:p>
                      <a:endParaRPr lang="it-IT" dirty="0"/>
                    </a:p>
                  </a:txBody>
                  <a:tcPr/>
                </a:tc>
                <a:tc>
                  <a:txBody>
                    <a:bodyPr/>
                    <a:lstStyle/>
                    <a:p>
                      <a:endParaRPr lang="it-IT" dirty="0"/>
                    </a:p>
                  </a:txBody>
                  <a:tcPr/>
                </a:tc>
                <a:tc>
                  <a:txBody>
                    <a:bodyPr/>
                    <a:lstStyle/>
                    <a:p>
                      <a:r>
                        <a:rPr lang="it-IT" dirty="0" smtClean="0"/>
                        <a:t>Paolo </a:t>
                      </a:r>
                      <a:r>
                        <a:rPr lang="it-IT" dirty="0" err="1" smtClean="0"/>
                        <a:t>Vucinic</a:t>
                      </a:r>
                      <a:endParaRPr lang="it-IT" dirty="0"/>
                    </a:p>
                  </a:txBody>
                  <a:tcPr/>
                </a:tc>
              </a:tr>
            </a:tbl>
          </a:graphicData>
        </a:graphic>
      </p:graphicFrame>
    </p:spTree>
    <p:extLst>
      <p:ext uri="{BB962C8B-B14F-4D97-AF65-F5344CB8AC3E}">
        <p14:creationId xmlns:p14="http://schemas.microsoft.com/office/powerpoint/2010/main" val="5000375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RAM</a:t>
            </a:r>
            <a:endParaRPr lang="it-IT" dirty="0"/>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164826621"/>
              </p:ext>
            </p:extLst>
          </p:nvPr>
        </p:nvGraphicFramePr>
        <p:xfrm>
          <a:off x="2592925" y="1905000"/>
          <a:ext cx="8358360" cy="4254419"/>
        </p:xfrm>
        <a:graphic>
          <a:graphicData uri="http://schemas.openxmlformats.org/drawingml/2006/table">
            <a:tbl>
              <a:tblPr firstRow="1" firstCol="1" bandRow="1">
                <a:tableStyleId>{5C22544A-7EE6-4342-B048-85BDC9FD1C3A}</a:tableStyleId>
              </a:tblPr>
              <a:tblGrid>
                <a:gridCol w="4179180"/>
                <a:gridCol w="4179180"/>
              </a:tblGrid>
              <a:tr h="284908">
                <a:tc>
                  <a:txBody>
                    <a:bodyPr/>
                    <a:lstStyle/>
                    <a:p>
                      <a:pPr algn="ctr">
                        <a:spcAft>
                          <a:spcPts val="0"/>
                        </a:spcAft>
                      </a:pPr>
                      <a:r>
                        <a:rPr lang="it-IT" sz="1800">
                          <a:effectLst/>
                        </a:rPr>
                        <a:t>Attività</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it-IT" sz="1800" dirty="0">
                          <a:effectLst/>
                        </a:rPr>
                        <a:t>In carico a</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pPr>
                      <a:r>
                        <a:rPr lang="it-IT" sz="1800" dirty="0">
                          <a:effectLst/>
                        </a:rPr>
                        <a:t>Documenti di progettazione</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Alberto Benini, Federico Parezzan, Paolo Vucinic, 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pPr>
                      <a:r>
                        <a:rPr lang="it-IT" sz="1800" dirty="0">
                          <a:effectLst/>
                        </a:rPr>
                        <a:t>Interfaccia utente applicazione </a:t>
                      </a:r>
                      <a:r>
                        <a:rPr lang="it-IT" sz="1800" dirty="0" err="1">
                          <a:effectLst/>
                        </a:rPr>
                        <a:t>Android</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tabLst>
                          <a:tab pos="588010" algn="l"/>
                        </a:tabLst>
                      </a:pPr>
                      <a:r>
                        <a:rPr lang="it-IT" sz="1800" dirty="0">
                          <a:effectLst/>
                        </a:rPr>
                        <a:t>Alberto Benini, Federico Parezzan</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tabLst>
                          <a:tab pos="1458595" algn="ctr"/>
                        </a:tabLst>
                      </a:pPr>
                      <a:r>
                        <a:rPr lang="it-IT" sz="1800">
                          <a:effectLst/>
                        </a:rPr>
                        <a:t>Logica applicativa applicazione Android</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Federico Parezzan</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84908">
                <a:tc>
                  <a:txBody>
                    <a:bodyPr/>
                    <a:lstStyle/>
                    <a:p>
                      <a:pPr algn="just">
                        <a:spcAft>
                          <a:spcPts val="0"/>
                        </a:spcAft>
                      </a:pPr>
                      <a:r>
                        <a:rPr lang="it-IT" sz="1800">
                          <a:effectLst/>
                        </a:rPr>
                        <a:t>Interfaccia utente applicazione web</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459782">
                <a:tc>
                  <a:txBody>
                    <a:bodyPr/>
                    <a:lstStyle/>
                    <a:p>
                      <a:pPr algn="just">
                        <a:spcAft>
                          <a:spcPts val="0"/>
                        </a:spcAft>
                      </a:pPr>
                      <a:r>
                        <a:rPr lang="it-IT" sz="1800">
                          <a:effectLst/>
                        </a:rPr>
                        <a:t>Logica applicativa applicazione web</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Leonardo Piccoli, Paolo Vucinic</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84908">
                <a:tc>
                  <a:txBody>
                    <a:bodyPr/>
                    <a:lstStyle/>
                    <a:p>
                      <a:pPr algn="just">
                        <a:spcAft>
                          <a:spcPts val="0"/>
                        </a:spcAft>
                      </a:pPr>
                      <a:r>
                        <a:rPr lang="it-IT" sz="1800">
                          <a:effectLst/>
                        </a:rPr>
                        <a:t>Realizzazione della basi di dati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Paolo Vucinic</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spcAft>
                          <a:spcPts val="0"/>
                        </a:spcAft>
                      </a:pPr>
                      <a:r>
                        <a:rPr lang="it-IT" sz="1800">
                          <a:effectLst/>
                        </a:rPr>
                        <a:t>Realizzazione manuale utente</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it-IT" sz="1800">
                          <a:effectLst/>
                        </a:rPr>
                        <a:t>Federico Parezzan, Alberto Benini, Paolo Vucinic, 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71795">
                <a:tc>
                  <a:txBody>
                    <a:bodyPr/>
                    <a:lstStyle/>
                    <a:p>
                      <a:pPr algn="just">
                        <a:spcAft>
                          <a:spcPts val="0"/>
                        </a:spcAft>
                      </a:pPr>
                      <a:r>
                        <a:rPr lang="it-IT" sz="1800">
                          <a:effectLst/>
                        </a:rPr>
                        <a:t>Test</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dirty="0">
                          <a:effectLst/>
                        </a:rPr>
                        <a:t>Leonardo Piccoli, Alberto Benini, Paolo </a:t>
                      </a:r>
                      <a:r>
                        <a:rPr lang="it-IT" sz="1800" dirty="0" err="1">
                          <a:effectLst/>
                        </a:rPr>
                        <a:t>Vucinic</a:t>
                      </a:r>
                      <a:r>
                        <a:rPr lang="it-IT" sz="1800" dirty="0">
                          <a:effectLst/>
                        </a:rPr>
                        <a:t>, Federico </a:t>
                      </a:r>
                      <a:r>
                        <a:rPr lang="it-IT" sz="1800" dirty="0" err="1">
                          <a:effectLst/>
                        </a:rPr>
                        <a:t>Parezzan</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98003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Reticolo di progetto</a:t>
            </a:r>
            <a:endParaRPr lang="it-IT" dirty="0"/>
          </a:p>
        </p:txBody>
      </p:sp>
      <p:graphicFrame>
        <p:nvGraphicFramePr>
          <p:cNvPr id="6" name="Segnaposto contenuto 5"/>
          <p:cNvGraphicFramePr>
            <a:graphicFrameLocks noGrp="1" noChangeAspect="1"/>
          </p:cNvGraphicFramePr>
          <p:nvPr>
            <p:ph idx="1"/>
            <p:extLst>
              <p:ext uri="{D42A27DB-BD31-4B8C-83A1-F6EECF244321}">
                <p14:modId xmlns:p14="http://schemas.microsoft.com/office/powerpoint/2010/main" val="928140528"/>
              </p:ext>
            </p:extLst>
          </p:nvPr>
        </p:nvGraphicFramePr>
        <p:xfrm>
          <a:off x="2207421" y="1905000"/>
          <a:ext cx="9533819" cy="3914886"/>
        </p:xfrm>
        <a:graphic>
          <a:graphicData uri="http://schemas.openxmlformats.org/presentationml/2006/ole">
            <mc:AlternateContent xmlns:mc="http://schemas.openxmlformats.org/markup-compatibility/2006">
              <mc:Choice xmlns:v="urn:schemas-microsoft-com:vml" Requires="v">
                <p:oleObj spid="_x0000_s1051" name="Worksheet" r:id="rId4" imgW="7926840" imgH="3254760" progId="Excel.Sheet.8">
                  <p:embed/>
                </p:oleObj>
              </mc:Choice>
              <mc:Fallback>
                <p:oleObj name="Worksheet" r:id="rId4" imgW="7926840" imgH="325476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421" y="1905000"/>
                        <a:ext cx="9533819" cy="3914886"/>
                      </a:xfrm>
                      <a:prstGeom prst="rect">
                        <a:avLst/>
                      </a:prstGeom>
                      <a:noFill/>
                    </p:spPr>
                  </p:pic>
                </p:oleObj>
              </mc:Fallback>
            </mc:AlternateContent>
          </a:graphicData>
        </a:graphic>
      </p:graphicFrame>
      <p:sp>
        <p:nvSpPr>
          <p:cNvPr id="4" name="Rectangle 2"/>
          <p:cNvSpPr>
            <a:spLocks noChangeArrowheads="1"/>
          </p:cNvSpPr>
          <p:nvPr/>
        </p:nvSpPr>
        <p:spPr bwMode="auto">
          <a:xfrm>
            <a:off x="-450760" y="-1674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245648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Sottosistema Titanic Assistance</a:t>
            </a:r>
            <a:endParaRPr lang="it-IT" dirty="0"/>
          </a:p>
        </p:txBody>
      </p:sp>
      <p:sp>
        <p:nvSpPr>
          <p:cNvPr id="3" name="Segnaposto contenuto 2"/>
          <p:cNvSpPr>
            <a:spLocks noGrp="1"/>
          </p:cNvSpPr>
          <p:nvPr>
            <p:ph idx="1"/>
          </p:nvPr>
        </p:nvSpPr>
        <p:spPr>
          <a:xfrm>
            <a:off x="1103312" y="2052919"/>
            <a:ext cx="8946541" cy="1540287"/>
          </a:xfrm>
        </p:spPr>
        <p:txBody>
          <a:bodyPr/>
          <a:lstStyle/>
          <a:p>
            <a:r>
              <a:rPr lang="it-IT" dirty="0" smtClean="0"/>
              <a:t>Applicazione </a:t>
            </a:r>
            <a:r>
              <a:rPr lang="it-IT" dirty="0" err="1" smtClean="0"/>
              <a:t>Android</a:t>
            </a:r>
            <a:endParaRPr lang="it-IT" dirty="0"/>
          </a:p>
          <a:p>
            <a:r>
              <a:rPr lang="it-IT" dirty="0" smtClean="0"/>
              <a:t>Utilizzabile </a:t>
            </a:r>
            <a:r>
              <a:rPr lang="it-IT" dirty="0" err="1" smtClean="0"/>
              <a:t>offiline</a:t>
            </a:r>
            <a:r>
              <a:rPr lang="it-IT" dirty="0" smtClean="0"/>
              <a:t>*</a:t>
            </a:r>
          </a:p>
          <a:p>
            <a:r>
              <a:rPr lang="it-IT" dirty="0" smtClean="0"/>
              <a:t>Prima linea di diagnostica</a:t>
            </a:r>
          </a:p>
        </p:txBody>
      </p:sp>
      <p:sp>
        <p:nvSpPr>
          <p:cNvPr id="4" name="CasellaDiTesto 3"/>
          <p:cNvSpPr txBox="1"/>
          <p:nvPr/>
        </p:nvSpPr>
        <p:spPr>
          <a:xfrm>
            <a:off x="1103312" y="3792877"/>
            <a:ext cx="8382537" cy="369332"/>
          </a:xfrm>
          <a:prstGeom prst="rect">
            <a:avLst/>
          </a:prstGeom>
          <a:noFill/>
        </p:spPr>
        <p:txBody>
          <a:bodyPr wrap="square" rtlCol="0">
            <a:spAutoFit/>
          </a:bodyPr>
          <a:lstStyle/>
          <a:p>
            <a:r>
              <a:rPr lang="it-IT" dirty="0" smtClean="0"/>
              <a:t>*</a:t>
            </a:r>
            <a:r>
              <a:rPr lang="it-IT" sz="1400" dirty="0" smtClean="0"/>
              <a:t>per l’utilizzo delle chiamate è necessaria la copertura GSM.</a:t>
            </a:r>
            <a:endParaRPr lang="it-IT" dirty="0"/>
          </a:p>
        </p:txBody>
      </p:sp>
    </p:spTree>
    <p:extLst>
      <p:ext uri="{BB962C8B-B14F-4D97-AF65-F5344CB8AC3E}">
        <p14:creationId xmlns:p14="http://schemas.microsoft.com/office/powerpoint/2010/main" val="3833617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CPM – Critical </a:t>
            </a:r>
            <a:r>
              <a:rPr lang="it-IT" dirty="0" err="1" smtClean="0"/>
              <a:t>Path</a:t>
            </a:r>
            <a:r>
              <a:rPr lang="it-IT" dirty="0" smtClean="0"/>
              <a:t> Method</a:t>
            </a:r>
            <a:endParaRPr lang="it-IT" dirty="0"/>
          </a:p>
        </p:txBody>
      </p:sp>
      <p:sp>
        <p:nvSpPr>
          <p:cNvPr id="3" name="Segnaposto contenuto 2"/>
          <p:cNvSpPr>
            <a:spLocks noGrp="1"/>
          </p:cNvSpPr>
          <p:nvPr>
            <p:ph idx="1"/>
          </p:nvPr>
        </p:nvSpPr>
        <p:spPr/>
        <p:txBody>
          <a:bodyPr/>
          <a:lstStyle/>
          <a:p>
            <a:r>
              <a:rPr lang="it-IT" dirty="0" smtClean="0"/>
              <a:t>Temporizzazione delle attività e legami logici</a:t>
            </a:r>
          </a:p>
        </p:txBody>
      </p:sp>
      <p:pic>
        <p:nvPicPr>
          <p:cNvPr id="4" name="Immagine 3" descr="CPM.png"/>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83471" y="2564564"/>
            <a:ext cx="8946541" cy="4035934"/>
          </a:xfrm>
          <a:prstGeom prst="rect">
            <a:avLst/>
          </a:prstGeom>
          <a:noFill/>
          <a:ln>
            <a:noFill/>
          </a:ln>
        </p:spPr>
      </p:pic>
    </p:spTree>
    <p:extLst>
      <p:ext uri="{BB962C8B-B14F-4D97-AF65-F5344CB8AC3E}">
        <p14:creationId xmlns:p14="http://schemas.microsoft.com/office/powerpoint/2010/main" val="2236771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43846" y="344996"/>
            <a:ext cx="9404723" cy="800222"/>
          </a:xfrm>
        </p:spPr>
        <p:txBody>
          <a:bodyPr/>
          <a:lstStyle/>
          <a:p>
            <a:r>
              <a:rPr lang="it-IT" dirty="0"/>
              <a:t>CPM – Critical </a:t>
            </a:r>
            <a:r>
              <a:rPr lang="it-IT" dirty="0" err="1"/>
              <a:t>Path</a:t>
            </a:r>
            <a:r>
              <a:rPr lang="it-IT" dirty="0"/>
              <a:t> Method</a:t>
            </a:r>
          </a:p>
        </p:txBody>
      </p:sp>
      <p:sp>
        <p:nvSpPr>
          <p:cNvPr id="13" name="Rectangle 6"/>
          <p:cNvSpPr>
            <a:spLocks noChangeArrowheads="1"/>
          </p:cNvSpPr>
          <p:nvPr/>
        </p:nvSpPr>
        <p:spPr bwMode="auto">
          <a:xfrm>
            <a:off x="1107583" y="1252940"/>
            <a:ext cx="9294652" cy="344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graphicFrame>
        <p:nvGraphicFramePr>
          <p:cNvPr id="14" name="Oggetto 13"/>
          <p:cNvGraphicFramePr>
            <a:graphicFrameLocks noChangeAspect="1"/>
          </p:cNvGraphicFramePr>
          <p:nvPr>
            <p:extLst>
              <p:ext uri="{D42A27DB-BD31-4B8C-83A1-F6EECF244321}">
                <p14:modId xmlns:p14="http://schemas.microsoft.com/office/powerpoint/2010/main" val="1012836610"/>
              </p:ext>
            </p:extLst>
          </p:nvPr>
        </p:nvGraphicFramePr>
        <p:xfrm>
          <a:off x="2378965" y="2053162"/>
          <a:ext cx="9350062" cy="4572452"/>
        </p:xfrm>
        <a:graphic>
          <a:graphicData uri="http://schemas.openxmlformats.org/presentationml/2006/ole">
            <mc:AlternateContent xmlns:mc="http://schemas.openxmlformats.org/markup-compatibility/2006">
              <mc:Choice xmlns:v="urn:schemas-microsoft-com:vml" Requires="v">
                <p:oleObj spid="_x0000_s2079" name="Worksheet" r:id="rId4" imgW="4927680" imgH="2440800" progId="Excel.Sheet.12">
                  <p:embed/>
                </p:oleObj>
              </mc:Choice>
              <mc:Fallback>
                <p:oleObj name="Worksheet" r:id="rId4" imgW="4927680" imgH="2440800" progId="Excel.Sheet.1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8965" y="2053162"/>
                        <a:ext cx="9350062" cy="4572452"/>
                      </a:xfrm>
                      <a:prstGeom prst="rect">
                        <a:avLst/>
                      </a:prstGeom>
                      <a:noFill/>
                    </p:spPr>
                  </p:pic>
                </p:oleObj>
              </mc:Fallback>
            </mc:AlternateContent>
          </a:graphicData>
        </a:graphic>
      </p:graphicFrame>
      <p:sp>
        <p:nvSpPr>
          <p:cNvPr id="15" name="CasellaDiTesto 14"/>
          <p:cNvSpPr txBox="1"/>
          <p:nvPr/>
        </p:nvSpPr>
        <p:spPr>
          <a:xfrm>
            <a:off x="2378965" y="1445303"/>
            <a:ext cx="9035617" cy="369332"/>
          </a:xfrm>
          <a:prstGeom prst="rect">
            <a:avLst/>
          </a:prstGeom>
          <a:noFill/>
        </p:spPr>
        <p:txBody>
          <a:bodyPr wrap="square" rtlCol="0">
            <a:spAutoFit/>
          </a:bodyPr>
          <a:lstStyle/>
          <a:p>
            <a:r>
              <a:rPr lang="it-IT" dirty="0" smtClean="0"/>
              <a:t>Presentazione delle attività</a:t>
            </a:r>
            <a:endParaRPr lang="it-IT" dirty="0"/>
          </a:p>
        </p:txBody>
      </p:sp>
    </p:spTree>
    <p:extLst>
      <p:ext uri="{BB962C8B-B14F-4D97-AF65-F5344CB8AC3E}">
        <p14:creationId xmlns:p14="http://schemas.microsoft.com/office/powerpoint/2010/main" val="1987491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Diagramma di </a:t>
            </a:r>
            <a:r>
              <a:rPr lang="it-IT" dirty="0" err="1" smtClean="0"/>
              <a:t>Gantt</a:t>
            </a:r>
            <a:endParaRPr lang="it-IT" dirty="0"/>
          </a:p>
        </p:txBody>
      </p:sp>
      <p:graphicFrame>
        <p:nvGraphicFramePr>
          <p:cNvPr id="4" name="Segnaposto contenuto 3"/>
          <p:cNvGraphicFramePr>
            <a:graphicFrameLocks noGrp="1"/>
          </p:cNvGraphicFramePr>
          <p:nvPr>
            <p:ph idx="1"/>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80084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Deliverables</a:t>
            </a:r>
            <a:endParaRPr lang="it-IT" dirty="0"/>
          </a:p>
        </p:txBody>
      </p:sp>
      <p:sp>
        <p:nvSpPr>
          <p:cNvPr id="3" name="Segnaposto contenuto 2"/>
          <p:cNvSpPr>
            <a:spLocks noGrp="1"/>
          </p:cNvSpPr>
          <p:nvPr>
            <p:ph idx="1"/>
          </p:nvPr>
        </p:nvSpPr>
        <p:spPr/>
        <p:txBody>
          <a:bodyPr/>
          <a:lstStyle/>
          <a:p>
            <a:pPr lvl="0"/>
            <a:r>
              <a:rPr lang="it-IT" dirty="0"/>
              <a:t>Web Application nominata </a:t>
            </a:r>
            <a:r>
              <a:rPr lang="it-IT" dirty="0" err="1"/>
              <a:t>NeptuneRescue</a:t>
            </a:r>
            <a:r>
              <a:rPr lang="it-IT" dirty="0"/>
              <a:t>, basata su </a:t>
            </a:r>
            <a:r>
              <a:rPr lang="it-IT" dirty="0" err="1"/>
              <a:t>Tomcat</a:t>
            </a:r>
            <a:r>
              <a:rPr lang="it-IT" dirty="0"/>
              <a:t> e rilasciata su server di collaudo.</a:t>
            </a:r>
          </a:p>
          <a:p>
            <a:pPr lvl="0"/>
            <a:r>
              <a:rPr lang="it-IT" dirty="0"/>
              <a:t>Smartphone Application nominata Titanic Assistance.</a:t>
            </a:r>
          </a:p>
          <a:p>
            <a:pPr lvl="0"/>
            <a:r>
              <a:rPr lang="it-IT" dirty="0"/>
              <a:t>Database nominato Iceberg, su server di collaudo</a:t>
            </a:r>
            <a:r>
              <a:rPr lang="it-IT" dirty="0" smtClean="0"/>
              <a:t>.</a:t>
            </a:r>
            <a:endParaRPr lang="it-IT" dirty="0"/>
          </a:p>
          <a:p>
            <a:pPr lvl="0"/>
            <a:r>
              <a:rPr lang="it-IT" dirty="0" smtClean="0"/>
              <a:t>Manuali utente.</a:t>
            </a:r>
          </a:p>
        </p:txBody>
      </p:sp>
    </p:spTree>
    <p:extLst>
      <p:ext uri="{BB962C8B-B14F-4D97-AF65-F5344CB8AC3E}">
        <p14:creationId xmlns:p14="http://schemas.microsoft.com/office/powerpoint/2010/main" val="3371193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75564" y="2249819"/>
            <a:ext cx="8915399" cy="1468800"/>
          </a:xfrm>
        </p:spPr>
        <p:txBody>
          <a:bodyPr/>
          <a:lstStyle/>
          <a:p>
            <a:r>
              <a:rPr lang="it-IT" dirty="0" smtClean="0"/>
              <a:t>Infrastruttura di progetto</a:t>
            </a:r>
            <a:endParaRPr lang="it-IT" dirty="0"/>
          </a:p>
        </p:txBody>
      </p:sp>
    </p:spTree>
    <p:extLst>
      <p:ext uri="{BB962C8B-B14F-4D97-AF65-F5344CB8AC3E}">
        <p14:creationId xmlns:p14="http://schemas.microsoft.com/office/powerpoint/2010/main" val="25521058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Ambienti</a:t>
            </a:r>
            <a:endParaRPr lang="it-IT" dirty="0"/>
          </a:p>
        </p:txBody>
      </p:sp>
      <p:sp>
        <p:nvSpPr>
          <p:cNvPr id="5" name="Segnaposto contenuto 4"/>
          <p:cNvSpPr>
            <a:spLocks noGrp="1"/>
          </p:cNvSpPr>
          <p:nvPr>
            <p:ph idx="1"/>
          </p:nvPr>
        </p:nvSpPr>
        <p:spPr>
          <a:xfrm>
            <a:off x="2592925" y="1570616"/>
            <a:ext cx="8670331" cy="5287384"/>
          </a:xfrm>
        </p:spPr>
        <p:txBody>
          <a:bodyPr>
            <a:normAutofit fontScale="92500" lnSpcReduction="10000"/>
          </a:bodyPr>
          <a:lstStyle/>
          <a:p>
            <a:r>
              <a:rPr lang="it-IT" dirty="0" err="1" smtClean="0"/>
              <a:t>Workspace</a:t>
            </a:r>
            <a:endParaRPr lang="it-IT" dirty="0" smtClean="0"/>
          </a:p>
          <a:p>
            <a:pPr lvl="1"/>
            <a:r>
              <a:rPr lang="it-IT" dirty="0" smtClean="0"/>
              <a:t>Locale, uno per ogni sviluppatore</a:t>
            </a:r>
          </a:p>
          <a:p>
            <a:pPr lvl="1"/>
            <a:r>
              <a:rPr lang="it-IT" dirty="0" smtClean="0"/>
              <a:t>Gestito tramite infrastruttura di cartelle</a:t>
            </a:r>
            <a:endParaRPr lang="it-IT" dirty="0"/>
          </a:p>
          <a:p>
            <a:r>
              <a:rPr lang="it-IT" dirty="0" err="1" smtClean="0"/>
              <a:t>Repository</a:t>
            </a:r>
            <a:endParaRPr lang="it-IT" dirty="0" smtClean="0"/>
          </a:p>
          <a:p>
            <a:pPr lvl="1"/>
            <a:r>
              <a:rPr lang="it-IT" dirty="0" err="1" smtClean="0"/>
              <a:t>GitHub</a:t>
            </a:r>
            <a:r>
              <a:rPr lang="it-IT" dirty="0" smtClean="0"/>
              <a:t>, </a:t>
            </a:r>
            <a:r>
              <a:rPr lang="it-IT" dirty="0" err="1" smtClean="0"/>
              <a:t>repository</a:t>
            </a:r>
            <a:r>
              <a:rPr lang="it-IT" dirty="0" smtClean="0"/>
              <a:t> generale del progetto</a:t>
            </a:r>
          </a:p>
          <a:p>
            <a:pPr lvl="1"/>
            <a:r>
              <a:rPr lang="it-IT" dirty="0" smtClean="0"/>
              <a:t>Garantisce controllo di versione, merge e recupero delle versioni precedenti</a:t>
            </a:r>
          </a:p>
          <a:p>
            <a:r>
              <a:rPr lang="it-IT" dirty="0" smtClean="0"/>
              <a:t>Ambiente di test</a:t>
            </a:r>
          </a:p>
          <a:p>
            <a:pPr lvl="1"/>
            <a:r>
              <a:rPr lang="it-IT" dirty="0" err="1"/>
              <a:t>Nexus</a:t>
            </a:r>
            <a:r>
              <a:rPr lang="it-IT" dirty="0"/>
              <a:t> 5 per il </a:t>
            </a:r>
            <a:r>
              <a:rPr lang="it-IT" dirty="0" err="1"/>
              <a:t>sottoprogetto</a:t>
            </a:r>
            <a:r>
              <a:rPr lang="it-IT" dirty="0"/>
              <a:t> ‘Titanic Assistance’</a:t>
            </a:r>
          </a:p>
          <a:p>
            <a:pPr lvl="1"/>
            <a:r>
              <a:rPr lang="it-IT" dirty="0" smtClean="0"/>
              <a:t>Server Locale per il </a:t>
            </a:r>
            <a:r>
              <a:rPr lang="it-IT" dirty="0" err="1" smtClean="0"/>
              <a:t>sottoprogetto</a:t>
            </a:r>
            <a:r>
              <a:rPr lang="it-IT" dirty="0" smtClean="0"/>
              <a:t> ‘</a:t>
            </a:r>
            <a:r>
              <a:rPr lang="it-IT" dirty="0" err="1" smtClean="0"/>
              <a:t>Neptune</a:t>
            </a:r>
            <a:r>
              <a:rPr lang="it-IT" dirty="0" smtClean="0"/>
              <a:t> Rescue’</a:t>
            </a:r>
          </a:p>
          <a:p>
            <a:r>
              <a:rPr lang="it-IT" dirty="0" smtClean="0"/>
              <a:t>Ambiente di collaudo</a:t>
            </a:r>
          </a:p>
          <a:p>
            <a:pPr lvl="1"/>
            <a:r>
              <a:rPr lang="it-IT" dirty="0" err="1" smtClean="0"/>
              <a:t>Nexus</a:t>
            </a:r>
            <a:r>
              <a:rPr lang="it-IT" dirty="0" smtClean="0"/>
              <a:t> 5 per il </a:t>
            </a:r>
            <a:r>
              <a:rPr lang="it-IT" dirty="0" err="1" smtClean="0"/>
              <a:t>sottoprogetto</a:t>
            </a:r>
            <a:r>
              <a:rPr lang="it-IT" dirty="0" smtClean="0"/>
              <a:t> ‘Titanic Assistance’</a:t>
            </a:r>
          </a:p>
          <a:p>
            <a:pPr lvl="1"/>
            <a:r>
              <a:rPr lang="it-IT" dirty="0" err="1" smtClean="0"/>
              <a:t>Raspberry</a:t>
            </a:r>
            <a:r>
              <a:rPr lang="it-IT" dirty="0" smtClean="0"/>
              <a:t> </a:t>
            </a:r>
            <a:r>
              <a:rPr lang="it-IT" dirty="0" err="1" smtClean="0"/>
              <a:t>pi</a:t>
            </a:r>
            <a:r>
              <a:rPr lang="it-IT" dirty="0" smtClean="0"/>
              <a:t>, Server UNIVR per il </a:t>
            </a:r>
            <a:r>
              <a:rPr lang="it-IT" dirty="0" err="1" smtClean="0"/>
              <a:t>sottoprogetto</a:t>
            </a:r>
            <a:r>
              <a:rPr lang="it-IT" dirty="0" smtClean="0"/>
              <a:t> ‘</a:t>
            </a:r>
            <a:r>
              <a:rPr lang="it-IT" dirty="0" err="1" smtClean="0"/>
              <a:t>Neptune</a:t>
            </a:r>
            <a:r>
              <a:rPr lang="it-IT" dirty="0" smtClean="0"/>
              <a:t> Rescue’</a:t>
            </a:r>
          </a:p>
          <a:p>
            <a:r>
              <a:rPr lang="it-IT" dirty="0" smtClean="0"/>
              <a:t>Ambiente di rilascio</a:t>
            </a:r>
          </a:p>
          <a:p>
            <a:pPr lvl="1"/>
            <a:r>
              <a:rPr lang="it-IT" dirty="0" smtClean="0"/>
              <a:t>Server aziendale o di terze parti per il </a:t>
            </a:r>
            <a:r>
              <a:rPr lang="it-IT" dirty="0" err="1" smtClean="0"/>
              <a:t>sottoprogetto</a:t>
            </a:r>
            <a:r>
              <a:rPr lang="it-IT" dirty="0" smtClean="0"/>
              <a:t> ‘</a:t>
            </a:r>
            <a:r>
              <a:rPr lang="it-IT" dirty="0" err="1" smtClean="0"/>
              <a:t>Neptune</a:t>
            </a:r>
            <a:r>
              <a:rPr lang="it-IT" dirty="0" smtClean="0"/>
              <a:t> Rescue’</a:t>
            </a:r>
          </a:p>
          <a:p>
            <a:pPr lvl="1"/>
            <a:r>
              <a:rPr lang="it-IT" dirty="0" smtClean="0"/>
              <a:t>Smartphone dell’utente finale per il </a:t>
            </a:r>
            <a:r>
              <a:rPr lang="it-IT" dirty="0" err="1" smtClean="0"/>
              <a:t>sottoprogetto</a:t>
            </a:r>
            <a:r>
              <a:rPr lang="it-IT" dirty="0" smtClean="0"/>
              <a:t> ‘Titanic Assistance’</a:t>
            </a:r>
          </a:p>
          <a:p>
            <a:pPr lvl="1"/>
            <a:endParaRPr lang="it-IT" dirty="0" smtClean="0"/>
          </a:p>
          <a:p>
            <a:pPr lvl="1"/>
            <a:endParaRPr lang="it-IT" dirty="0" smtClean="0"/>
          </a:p>
          <a:p>
            <a:pPr marL="457200" lvl="1" indent="0">
              <a:buNone/>
            </a:pPr>
            <a:endParaRPr lang="it-IT" dirty="0" smtClean="0"/>
          </a:p>
        </p:txBody>
      </p:sp>
    </p:spTree>
    <p:extLst>
      <p:ext uri="{BB962C8B-B14F-4D97-AF65-F5344CB8AC3E}">
        <p14:creationId xmlns:p14="http://schemas.microsoft.com/office/powerpoint/2010/main" val="10628823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err="1" smtClean="0">
                <a:solidFill>
                  <a:schemeClr val="tx1"/>
                </a:solidFill>
              </a:rPr>
              <a:t>Risk</a:t>
            </a:r>
            <a:r>
              <a:rPr lang="it-IT" dirty="0" smtClean="0">
                <a:solidFill>
                  <a:schemeClr val="tx1"/>
                </a:solidFill>
              </a:rPr>
              <a:t> List</a:t>
            </a:r>
            <a:endParaRPr lang="it-IT" dirty="0">
              <a:solidFill>
                <a:schemeClr val="tx1"/>
              </a:solidFill>
            </a:endParaRPr>
          </a:p>
        </p:txBody>
      </p:sp>
    </p:spTree>
    <p:extLst>
      <p:ext uri="{BB962C8B-B14F-4D97-AF65-F5344CB8AC3E}">
        <p14:creationId xmlns:p14="http://schemas.microsoft.com/office/powerpoint/2010/main" val="870305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chemeClr val="tx1"/>
                </a:solidFill>
              </a:rPr>
              <a:t> Gestione dei rischi</a:t>
            </a:r>
            <a:endParaRPr lang="it-IT" sz="2800" dirty="0">
              <a:solidFill>
                <a:schemeClr val="tx1"/>
              </a:solidFill>
            </a:endParaRPr>
          </a:p>
        </p:txBody>
      </p:sp>
      <p:graphicFrame>
        <p:nvGraphicFramePr>
          <p:cNvPr id="4" name="Segnaposto contenuto 3"/>
          <p:cNvGraphicFramePr>
            <a:graphicFrameLocks noGrp="1"/>
          </p:cNvGraphicFramePr>
          <p:nvPr>
            <p:ph idx="1"/>
            <p:extLst/>
          </p:nvPr>
        </p:nvGraphicFramePr>
        <p:xfrm>
          <a:off x="2859109" y="1532588"/>
          <a:ext cx="8242480" cy="4932607"/>
        </p:xfrm>
        <a:graphic>
          <a:graphicData uri="http://schemas.openxmlformats.org/drawingml/2006/table">
            <a:tbl>
              <a:tblPr firstRow="1" firstCol="1" bandRow="1">
                <a:tableStyleId>{3B4B98B0-60AC-42C2-AFA5-B58CD77FA1E5}</a:tableStyleId>
              </a:tblPr>
              <a:tblGrid>
                <a:gridCol w="2746923"/>
                <a:gridCol w="2740937"/>
                <a:gridCol w="2754620"/>
              </a:tblGrid>
              <a:tr h="280017">
                <a:tc>
                  <a:txBody>
                    <a:bodyPr/>
                    <a:lstStyle/>
                    <a:p>
                      <a:pPr algn="ctr">
                        <a:spcAft>
                          <a:spcPts val="0"/>
                        </a:spcAft>
                      </a:pPr>
                      <a:r>
                        <a:rPr lang="it-IT" sz="1300" dirty="0">
                          <a:effectLst/>
                        </a:rPr>
                        <a:t>Rischio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lgn="ctr">
                        <a:spcAft>
                          <a:spcPts val="0"/>
                        </a:spcAft>
                      </a:pPr>
                      <a:r>
                        <a:rPr lang="it-IT" sz="1300" dirty="0">
                          <a:effectLst/>
                        </a:rPr>
                        <a:t>Gravità</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lgn="ctr">
                        <a:spcAft>
                          <a:spcPts val="0"/>
                        </a:spcAft>
                      </a:pPr>
                      <a:r>
                        <a:rPr lang="it-IT" sz="1300" dirty="0">
                          <a:effectLst/>
                        </a:rPr>
                        <a:t>Descrizione</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292386">
                <a:tc>
                  <a:txBody>
                    <a:bodyPr/>
                    <a:lstStyle/>
                    <a:p>
                      <a:pPr algn="r">
                        <a:spcAft>
                          <a:spcPts val="0"/>
                        </a:spcAft>
                      </a:pPr>
                      <a:r>
                        <a:rPr lang="it-IT" sz="1300" dirty="0">
                          <a:effectLst/>
                        </a:rPr>
                        <a:t>R01: Abbandono di uno dei componenti del team.</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Dannoso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Se uno dei componenti abbandona il progetto, i restanti sono in grado di completare il progetto, ma in tempi più lunghi.</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292386">
                <a:tc>
                  <a:txBody>
                    <a:bodyPr/>
                    <a:lstStyle/>
                    <a:p>
                      <a:pPr algn="r">
                        <a:spcAft>
                          <a:spcPts val="0"/>
                        </a:spcAft>
                      </a:pPr>
                      <a:r>
                        <a:rPr lang="it-IT" sz="1300" dirty="0">
                          <a:effectLst/>
                        </a:rPr>
                        <a:t>R02: Guasto hardware e/o perdita di dati.</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Molto dannoso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Perdita dei dati a causa dell’inaccessibilità a una data macchina attinente al progetto o ai dati ivi contenuti.</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033909">
                <a:tc>
                  <a:txBody>
                    <a:bodyPr/>
                    <a:lstStyle/>
                    <a:p>
                      <a:pPr algn="r">
                        <a:spcAft>
                          <a:spcPts val="0"/>
                        </a:spcAft>
                      </a:pPr>
                      <a:r>
                        <a:rPr lang="it-IT" sz="1300" dirty="0">
                          <a:effectLst/>
                        </a:rPr>
                        <a:t>R03: Cambiamento specifiche in corso d’opera.</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Medio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Il committente richiede modifiche e o aggiunte durante le fasi avanzate di sviluppo.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033909">
                <a:tc>
                  <a:txBody>
                    <a:bodyPr/>
                    <a:lstStyle/>
                    <a:p>
                      <a:pPr algn="r">
                        <a:spcAft>
                          <a:spcPts val="0"/>
                        </a:spcAft>
                      </a:pPr>
                      <a:r>
                        <a:rPr lang="it-IT" sz="1300" dirty="0">
                          <a:effectLst/>
                        </a:rPr>
                        <a:t>R04: Ricorso a tecnologie innovative o poco note.</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Dannoso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Il progetto si basa su tecnologie non conosciute al team di sviluppo.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bl>
          </a:graphicData>
        </a:graphic>
      </p:graphicFrame>
    </p:spTree>
    <p:extLst>
      <p:ext uri="{BB962C8B-B14F-4D97-AF65-F5344CB8AC3E}">
        <p14:creationId xmlns:p14="http://schemas.microsoft.com/office/powerpoint/2010/main" val="4155223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a:solidFill>
                  <a:schemeClr val="tx1"/>
                </a:solidFill>
              </a:rPr>
              <a:t>R01</a:t>
            </a:r>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solidFill>
                  <a:srgbClr val="2E5369"/>
                </a:solidFill>
              </a:rPr>
              <a:t>:</a:t>
            </a:r>
            <a:r>
              <a:rPr lang="it-IT" dirty="0"/>
              <a:t> Guasto hardware e/o perdita di dati.</a:t>
            </a:r>
          </a:p>
          <a:p>
            <a:r>
              <a:rPr lang="it-IT" b="1" dirty="0">
                <a:solidFill>
                  <a:schemeClr val="accent2">
                    <a:lumMod val="50000"/>
                  </a:schemeClr>
                </a:solidFill>
              </a:rPr>
              <a:t>Gravità</a:t>
            </a:r>
            <a:r>
              <a:rPr lang="it-IT" b="1" dirty="0">
                <a:solidFill>
                  <a:srgbClr val="2E5369"/>
                </a:solidFill>
              </a:rPr>
              <a:t>:</a:t>
            </a:r>
            <a:r>
              <a:rPr lang="it-IT" b="1" dirty="0"/>
              <a:t> </a:t>
            </a:r>
            <a:r>
              <a:rPr lang="it-IT" dirty="0"/>
              <a:t>Molto dannoso.</a:t>
            </a:r>
          </a:p>
          <a:p>
            <a:r>
              <a:rPr lang="it-IT" b="1" dirty="0">
                <a:solidFill>
                  <a:schemeClr val="accent2">
                    <a:lumMod val="50000"/>
                  </a:schemeClr>
                </a:solidFill>
              </a:rPr>
              <a:t>Descrizione</a:t>
            </a:r>
            <a:r>
              <a:rPr lang="it-IT" b="1" dirty="0">
                <a:solidFill>
                  <a:srgbClr val="2E5369"/>
                </a:solidFill>
              </a:rPr>
              <a:t>:</a:t>
            </a:r>
            <a:r>
              <a:rPr lang="it-IT" dirty="0"/>
              <a:t> Perdita dei dati a causa dell’inaccessibilità a una data macchina attinente al progetto o ai dati ivi contenuti.</a:t>
            </a:r>
          </a:p>
          <a:p>
            <a:r>
              <a:rPr lang="it-IT" b="1" dirty="0">
                <a:solidFill>
                  <a:schemeClr val="accent2">
                    <a:lumMod val="50000"/>
                  </a:schemeClr>
                </a:solidFill>
              </a:rPr>
              <a:t>Impatto</a:t>
            </a:r>
            <a:r>
              <a:rPr lang="it-IT" b="1" dirty="0">
                <a:solidFill>
                  <a:srgbClr val="2E5369"/>
                </a:solidFill>
              </a:rPr>
              <a:t>:</a:t>
            </a:r>
            <a:r>
              <a:rPr lang="it-IT" b="1" dirty="0"/>
              <a:t> </a:t>
            </a:r>
            <a:r>
              <a:rPr lang="it-IT" dirty="0"/>
              <a:t>Perdita di componenti software con conseguente ritardo dovuto alla riscrittura del codice perso. Eventuale danno economico dovuto al dover sostituire l’hardware danneggiato.</a:t>
            </a:r>
          </a:p>
          <a:p>
            <a:r>
              <a:rPr lang="it-IT" b="1" dirty="0">
                <a:solidFill>
                  <a:schemeClr val="accent2">
                    <a:lumMod val="50000"/>
                  </a:schemeClr>
                </a:solidFill>
              </a:rPr>
              <a:t>Mitigazione</a:t>
            </a:r>
            <a:r>
              <a:rPr lang="it-IT" b="1" dirty="0">
                <a:solidFill>
                  <a:srgbClr val="2E5369"/>
                </a:solidFill>
              </a:rPr>
              <a:t>:</a:t>
            </a:r>
            <a:r>
              <a:rPr lang="it-IT" dirty="0"/>
              <a:t> Salvare il progetto su più macchine oltre che su un </a:t>
            </a:r>
            <a:r>
              <a:rPr lang="it-IT" dirty="0" err="1"/>
              <a:t>repository</a:t>
            </a:r>
            <a:r>
              <a:rPr lang="it-IT" dirty="0"/>
              <a:t> online.</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solidFill>
                  <a:srgbClr val="2E5369"/>
                </a:solidFill>
              </a:rPr>
              <a:t>:</a:t>
            </a:r>
            <a:r>
              <a:rPr lang="it-IT" dirty="0">
                <a:solidFill>
                  <a:srgbClr val="2E5369"/>
                </a:solidFill>
              </a:rPr>
              <a:t> </a:t>
            </a:r>
            <a:r>
              <a:rPr lang="it-IT" dirty="0"/>
              <a:t>Recuperare l’ultima copia di backup dal </a:t>
            </a:r>
            <a:r>
              <a:rPr lang="it-IT" dirty="0" err="1"/>
              <a:t>repository</a:t>
            </a:r>
            <a:r>
              <a:rPr lang="it-IT" dirty="0"/>
              <a:t> online o dalle macchine non danneggiate.</a:t>
            </a:r>
          </a:p>
          <a:p>
            <a:endParaRPr lang="it-IT" dirty="0"/>
          </a:p>
          <a:p>
            <a:endParaRPr lang="it-IT" dirty="0"/>
          </a:p>
        </p:txBody>
      </p:sp>
    </p:spTree>
    <p:extLst>
      <p:ext uri="{BB962C8B-B14F-4D97-AF65-F5344CB8AC3E}">
        <p14:creationId xmlns:p14="http://schemas.microsoft.com/office/powerpoint/2010/main" val="17995609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chemeClr val="tx1"/>
                </a:solidFill>
              </a:rPr>
              <a:t>R02</a:t>
            </a:r>
            <a:endParaRPr lang="it-IT" sz="2800" dirty="0">
              <a:solidFill>
                <a:schemeClr val="tx1"/>
              </a:solidFill>
            </a:endParaRPr>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t>:</a:t>
            </a:r>
            <a:r>
              <a:rPr lang="it-IT" dirty="0"/>
              <a:t> Guasto hardware e/o perdita di dati.</a:t>
            </a:r>
          </a:p>
          <a:p>
            <a:r>
              <a:rPr lang="it-IT" b="1" dirty="0">
                <a:solidFill>
                  <a:schemeClr val="accent2">
                    <a:lumMod val="50000"/>
                  </a:schemeClr>
                </a:solidFill>
              </a:rPr>
              <a:t>Gravità</a:t>
            </a:r>
            <a:r>
              <a:rPr lang="it-IT" b="1" dirty="0"/>
              <a:t>: </a:t>
            </a:r>
            <a:r>
              <a:rPr lang="it-IT" dirty="0"/>
              <a:t>Molto dannoso.</a:t>
            </a:r>
          </a:p>
          <a:p>
            <a:r>
              <a:rPr lang="it-IT" b="1" dirty="0">
                <a:solidFill>
                  <a:schemeClr val="accent2">
                    <a:lumMod val="50000"/>
                  </a:schemeClr>
                </a:solidFill>
              </a:rPr>
              <a:t>Descrizione:</a:t>
            </a:r>
            <a:r>
              <a:rPr lang="it-IT" dirty="0">
                <a:solidFill>
                  <a:schemeClr val="accent2">
                    <a:lumMod val="50000"/>
                  </a:schemeClr>
                </a:solidFill>
              </a:rPr>
              <a:t> </a:t>
            </a:r>
            <a:r>
              <a:rPr lang="it-IT" dirty="0"/>
              <a:t>Perdita dei dati a causa dell’inaccessibilità a una data macchina attinente al progetto o ai dati ivi contenuti.</a:t>
            </a:r>
          </a:p>
          <a:p>
            <a:r>
              <a:rPr lang="it-IT" b="1" dirty="0">
                <a:solidFill>
                  <a:schemeClr val="accent2">
                    <a:lumMod val="50000"/>
                  </a:schemeClr>
                </a:solidFill>
              </a:rPr>
              <a:t>Impatto</a:t>
            </a:r>
            <a:r>
              <a:rPr lang="it-IT" b="1" dirty="0"/>
              <a:t>: </a:t>
            </a:r>
            <a:r>
              <a:rPr lang="it-IT" dirty="0"/>
              <a:t>Perdita di componenti software con conseguente ritardo dovuto alla riscrittura del codice perso. Eventuale danno economico dovuto al dover sostituire l’hardware danneggiato.</a:t>
            </a:r>
          </a:p>
          <a:p>
            <a:r>
              <a:rPr lang="it-IT" b="1" dirty="0">
                <a:solidFill>
                  <a:schemeClr val="accent2">
                    <a:lumMod val="50000"/>
                  </a:schemeClr>
                </a:solidFill>
              </a:rPr>
              <a:t>Mitigazione</a:t>
            </a:r>
            <a:r>
              <a:rPr lang="it-IT" b="1" dirty="0"/>
              <a:t>:</a:t>
            </a:r>
            <a:r>
              <a:rPr lang="it-IT" dirty="0"/>
              <a:t> Salvare il progetto su più macchine oltre che su un </a:t>
            </a:r>
            <a:r>
              <a:rPr lang="it-IT" dirty="0" err="1"/>
              <a:t>repository</a:t>
            </a:r>
            <a:r>
              <a:rPr lang="it-IT" dirty="0"/>
              <a:t> online.</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a:t>
            </a:r>
            <a:r>
              <a:rPr lang="it-IT" dirty="0"/>
              <a:t> Recuperare l’ultima copia di backup dal </a:t>
            </a:r>
            <a:r>
              <a:rPr lang="it-IT" dirty="0" err="1"/>
              <a:t>repository</a:t>
            </a:r>
            <a:r>
              <a:rPr lang="it-IT" dirty="0"/>
              <a:t> online o dalle macchine non danneggiate.</a:t>
            </a:r>
          </a:p>
          <a:p>
            <a:endParaRPr lang="it-IT" dirty="0"/>
          </a:p>
        </p:txBody>
      </p:sp>
    </p:spTree>
    <p:extLst>
      <p:ext uri="{BB962C8B-B14F-4D97-AF65-F5344CB8AC3E}">
        <p14:creationId xmlns:p14="http://schemas.microsoft.com/office/powerpoint/2010/main" val="332238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Sottosistema </a:t>
            </a:r>
            <a:r>
              <a:rPr lang="it-IT" dirty="0" err="1" smtClean="0"/>
              <a:t>Neptune</a:t>
            </a:r>
            <a:r>
              <a:rPr lang="it-IT" dirty="0" smtClean="0"/>
              <a:t> Rescue</a:t>
            </a:r>
            <a:endParaRPr lang="it-IT" dirty="0"/>
          </a:p>
        </p:txBody>
      </p:sp>
      <p:sp>
        <p:nvSpPr>
          <p:cNvPr id="3" name="Segnaposto contenuto 2"/>
          <p:cNvSpPr>
            <a:spLocks noGrp="1"/>
          </p:cNvSpPr>
          <p:nvPr>
            <p:ph idx="1"/>
          </p:nvPr>
        </p:nvSpPr>
        <p:spPr>
          <a:xfrm>
            <a:off x="1103312" y="2052919"/>
            <a:ext cx="8946541" cy="1463013"/>
          </a:xfrm>
        </p:spPr>
        <p:txBody>
          <a:bodyPr/>
          <a:lstStyle/>
          <a:p>
            <a:r>
              <a:rPr lang="it-IT" dirty="0" smtClean="0"/>
              <a:t>Applicazione Web destinata all’utilizzo aziendale</a:t>
            </a:r>
          </a:p>
          <a:p>
            <a:r>
              <a:rPr lang="it-IT" dirty="0" smtClean="0"/>
              <a:t>Permette la raccolta di informazioni e la creazione di uno storico</a:t>
            </a:r>
          </a:p>
          <a:p>
            <a:r>
              <a:rPr lang="it-IT" dirty="0" smtClean="0"/>
              <a:t>Permette la gestione degli utenti e dei problemi riscontrati</a:t>
            </a:r>
          </a:p>
          <a:p>
            <a:pPr marL="0" indent="0">
              <a:buNone/>
            </a:pPr>
            <a:endParaRPr lang="it-IT" dirty="0" smtClean="0"/>
          </a:p>
          <a:p>
            <a:endParaRPr lang="it-IT" dirty="0"/>
          </a:p>
          <a:p>
            <a:pPr marL="0" indent="0">
              <a:buNone/>
            </a:pPr>
            <a:endParaRPr lang="it-IT" dirty="0"/>
          </a:p>
        </p:txBody>
      </p:sp>
    </p:spTree>
    <p:extLst>
      <p:ext uri="{BB962C8B-B14F-4D97-AF65-F5344CB8AC3E}">
        <p14:creationId xmlns:p14="http://schemas.microsoft.com/office/powerpoint/2010/main" val="14508432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chemeClr val="tx1"/>
                </a:solidFill>
              </a:rPr>
              <a:t>R03</a:t>
            </a:r>
            <a:endParaRPr lang="it-IT" sz="2800" dirty="0">
              <a:solidFill>
                <a:schemeClr val="tx1"/>
              </a:solidFill>
            </a:endParaRPr>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t>:</a:t>
            </a:r>
            <a:r>
              <a:rPr lang="it-IT" dirty="0"/>
              <a:t> Cambiamento specifiche in corso d’opera. </a:t>
            </a:r>
          </a:p>
          <a:p>
            <a:r>
              <a:rPr lang="it-IT" b="1" dirty="0">
                <a:solidFill>
                  <a:schemeClr val="accent2">
                    <a:lumMod val="50000"/>
                  </a:schemeClr>
                </a:solidFill>
              </a:rPr>
              <a:t>Gravità:</a:t>
            </a:r>
            <a:r>
              <a:rPr lang="it-IT" b="1" dirty="0"/>
              <a:t> </a:t>
            </a:r>
            <a:r>
              <a:rPr lang="it-IT" dirty="0"/>
              <a:t>Medio.</a:t>
            </a:r>
          </a:p>
          <a:p>
            <a:r>
              <a:rPr lang="it-IT" b="1" dirty="0">
                <a:solidFill>
                  <a:schemeClr val="accent2">
                    <a:lumMod val="50000"/>
                  </a:schemeClr>
                </a:solidFill>
              </a:rPr>
              <a:t>Descrizione</a:t>
            </a:r>
            <a:r>
              <a:rPr lang="it-IT" b="1" dirty="0"/>
              <a:t>:</a:t>
            </a:r>
            <a:r>
              <a:rPr lang="it-IT" dirty="0"/>
              <a:t> Il committente richiede modifiche e o aggiunte durante le fasi avanzate di sviluppo.</a:t>
            </a:r>
          </a:p>
          <a:p>
            <a:r>
              <a:rPr lang="it-IT" b="1" dirty="0">
                <a:solidFill>
                  <a:schemeClr val="accent2">
                    <a:lumMod val="50000"/>
                  </a:schemeClr>
                </a:solidFill>
              </a:rPr>
              <a:t>Impatto</a:t>
            </a:r>
            <a:r>
              <a:rPr lang="it-IT" b="1" dirty="0"/>
              <a:t>:</a:t>
            </a:r>
            <a:r>
              <a:rPr lang="it-IT" dirty="0"/>
              <a:t> Il progetto potrebbe subire ritardi, anche di considerevole entità. </a:t>
            </a:r>
          </a:p>
          <a:p>
            <a:r>
              <a:rPr lang="it-IT" b="1" dirty="0">
                <a:solidFill>
                  <a:schemeClr val="accent2">
                    <a:lumMod val="50000"/>
                  </a:schemeClr>
                </a:solidFill>
              </a:rPr>
              <a:t>Mitigazione</a:t>
            </a:r>
            <a:r>
              <a:rPr lang="it-IT" b="1" dirty="0"/>
              <a:t>: </a:t>
            </a:r>
            <a:r>
              <a:rPr lang="it-IT" dirty="0"/>
              <a:t>Frequente confronto con il committente e richiesta di approvazione tramite firma del documento di </a:t>
            </a:r>
            <a:r>
              <a:rPr lang="it-IT" dirty="0" err="1"/>
              <a:t>Change</a:t>
            </a:r>
            <a:r>
              <a:rPr lang="it-IT" dirty="0"/>
              <a:t> </a:t>
            </a:r>
            <a:r>
              <a:rPr lang="it-IT" dirty="0" err="1"/>
              <a:t>Request</a:t>
            </a:r>
            <a:r>
              <a:rPr lang="it-IT" dirty="0"/>
              <a:t>.  </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 </a:t>
            </a:r>
            <a:r>
              <a:rPr lang="it-IT" dirty="0"/>
              <a:t>Effettuare le necessarie correzioni al progetto ed eventuale </a:t>
            </a:r>
            <a:r>
              <a:rPr lang="it-IT" dirty="0" err="1"/>
              <a:t>riassegnamento</a:t>
            </a:r>
            <a:r>
              <a:rPr lang="it-IT" dirty="0"/>
              <a:t> delle risorse. </a:t>
            </a:r>
          </a:p>
          <a:p>
            <a:endParaRPr lang="it-IT" dirty="0"/>
          </a:p>
        </p:txBody>
      </p:sp>
    </p:spTree>
    <p:extLst>
      <p:ext uri="{BB962C8B-B14F-4D97-AF65-F5344CB8AC3E}">
        <p14:creationId xmlns:p14="http://schemas.microsoft.com/office/powerpoint/2010/main" val="14466484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chemeClr val="tx1"/>
                </a:solidFill>
              </a:rPr>
              <a:t>R04</a:t>
            </a:r>
            <a:endParaRPr lang="it-IT" sz="2800" dirty="0">
              <a:solidFill>
                <a:schemeClr val="tx1"/>
              </a:solidFill>
            </a:endParaRPr>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dirty="0"/>
              <a:t> Ricorso a tecnologie innovative o poco note. </a:t>
            </a:r>
          </a:p>
          <a:p>
            <a:r>
              <a:rPr lang="it-IT" b="1" dirty="0">
                <a:solidFill>
                  <a:schemeClr val="accent2">
                    <a:lumMod val="50000"/>
                  </a:schemeClr>
                </a:solidFill>
              </a:rPr>
              <a:t>Gravità</a:t>
            </a:r>
            <a:r>
              <a:rPr lang="it-IT" b="1" dirty="0"/>
              <a:t>: </a:t>
            </a:r>
            <a:r>
              <a:rPr lang="it-IT" dirty="0"/>
              <a:t>Dannoso.</a:t>
            </a:r>
          </a:p>
          <a:p>
            <a:r>
              <a:rPr lang="it-IT" b="1" dirty="0">
                <a:solidFill>
                  <a:schemeClr val="accent2">
                    <a:lumMod val="50000"/>
                  </a:schemeClr>
                </a:solidFill>
              </a:rPr>
              <a:t>Descrizione</a:t>
            </a:r>
            <a:r>
              <a:rPr lang="it-IT" b="1" dirty="0"/>
              <a:t>:</a:t>
            </a:r>
            <a:r>
              <a:rPr lang="it-IT" dirty="0"/>
              <a:t> Il progetto si basa su tecnologie non conosciute al team di sviluppo.</a:t>
            </a:r>
          </a:p>
          <a:p>
            <a:r>
              <a:rPr lang="it-IT" b="1" dirty="0">
                <a:solidFill>
                  <a:schemeClr val="accent2">
                    <a:lumMod val="50000"/>
                  </a:schemeClr>
                </a:solidFill>
              </a:rPr>
              <a:t>Impatto</a:t>
            </a:r>
            <a:r>
              <a:rPr lang="it-IT" b="1" dirty="0"/>
              <a:t>:</a:t>
            </a:r>
            <a:r>
              <a:rPr lang="it-IT" dirty="0"/>
              <a:t> Il progetto potrebbe subire rallentamenti, anche sensibili, dovuti al naturale tempo di apprendimento delle nuove tecnologie da parte del team. </a:t>
            </a:r>
          </a:p>
          <a:p>
            <a:r>
              <a:rPr lang="it-IT" b="1" dirty="0">
                <a:solidFill>
                  <a:schemeClr val="accent2">
                    <a:lumMod val="50000"/>
                  </a:schemeClr>
                </a:solidFill>
              </a:rPr>
              <a:t>Mitigazione</a:t>
            </a:r>
            <a:r>
              <a:rPr lang="it-IT" b="1" dirty="0"/>
              <a:t>: </a:t>
            </a:r>
            <a:r>
              <a:rPr lang="it-IT" dirty="0"/>
              <a:t>Cercare di utilizzare tecnologie già conosciute dove possibile.  </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a:t>
            </a:r>
            <a:r>
              <a:rPr lang="it-IT" dirty="0"/>
              <a:t> Cercare di assumere le competenze necessarie in tempi ragionevoli, senza allocare tutte le risorse umane allo studio della nuova tecnologia, ma lasciandone parte allo sviluppo del progetto.	</a:t>
            </a:r>
          </a:p>
          <a:p>
            <a:pPr marL="0" indent="0">
              <a:buNone/>
            </a:pPr>
            <a:endParaRPr lang="it-IT" dirty="0"/>
          </a:p>
        </p:txBody>
      </p:sp>
    </p:spTree>
    <p:extLst>
      <p:ext uri="{BB962C8B-B14F-4D97-AF65-F5344CB8AC3E}">
        <p14:creationId xmlns:p14="http://schemas.microsoft.com/office/powerpoint/2010/main" val="6954661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Riuso</a:t>
            </a:r>
            <a:endParaRPr lang="it-IT" dirty="0">
              <a:solidFill>
                <a:schemeClr val="tx1"/>
              </a:solidFill>
            </a:endParaRPr>
          </a:p>
        </p:txBody>
      </p:sp>
    </p:spTree>
    <p:extLst>
      <p:ext uri="{BB962C8B-B14F-4D97-AF65-F5344CB8AC3E}">
        <p14:creationId xmlns:p14="http://schemas.microsoft.com/office/powerpoint/2010/main" val="16883231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dirty="0" smtClean="0"/>
              <a:t>Riuso</a:t>
            </a:r>
            <a:endParaRPr lang="it-IT" sz="3200" dirty="0"/>
          </a:p>
        </p:txBody>
      </p:sp>
      <p:sp>
        <p:nvSpPr>
          <p:cNvPr id="3" name="Segnaposto contenuto 2"/>
          <p:cNvSpPr>
            <a:spLocks noGrp="1"/>
          </p:cNvSpPr>
          <p:nvPr>
            <p:ph idx="1"/>
          </p:nvPr>
        </p:nvSpPr>
        <p:spPr>
          <a:xfrm>
            <a:off x="2592925" y="2120721"/>
            <a:ext cx="8915400" cy="3777622"/>
          </a:xfrm>
        </p:spPr>
        <p:txBody>
          <a:bodyPr/>
          <a:lstStyle/>
          <a:p>
            <a:pPr marL="0" indent="0">
              <a:buNone/>
            </a:pPr>
            <a:r>
              <a:rPr lang="it-IT" dirty="0" smtClean="0"/>
              <a:t>Gli approcci utilizzati sono:</a:t>
            </a:r>
          </a:p>
          <a:p>
            <a:r>
              <a:rPr lang="it-IT" dirty="0" smtClean="0"/>
              <a:t>Design pattern</a:t>
            </a:r>
          </a:p>
          <a:p>
            <a:r>
              <a:rPr lang="it-IT" dirty="0" smtClean="0"/>
              <a:t>Generatori (</a:t>
            </a:r>
            <a:r>
              <a:rPr lang="it-IT" dirty="0" err="1" smtClean="0"/>
              <a:t>getter</a:t>
            </a:r>
            <a:r>
              <a:rPr lang="it-IT" dirty="0" smtClean="0"/>
              <a:t>, setter, 9patch)</a:t>
            </a:r>
          </a:p>
          <a:p>
            <a:r>
              <a:rPr lang="it-IT" dirty="0" smtClean="0"/>
              <a:t>Riuso di classi e codice già presente in altri programmi </a:t>
            </a:r>
          </a:p>
          <a:p>
            <a:r>
              <a:rPr lang="it-IT" dirty="0" smtClean="0"/>
              <a:t>Framework </a:t>
            </a:r>
          </a:p>
          <a:p>
            <a:endParaRPr lang="it-IT" dirty="0"/>
          </a:p>
          <a:p>
            <a:pPr marL="0" indent="0">
              <a:buNone/>
            </a:pPr>
            <a:endParaRPr lang="it-IT" dirty="0" smtClean="0"/>
          </a:p>
          <a:p>
            <a:pPr marL="0" indent="0">
              <a:buNone/>
            </a:pPr>
            <a:endParaRPr lang="it-IT" dirty="0" smtClean="0"/>
          </a:p>
        </p:txBody>
      </p:sp>
    </p:spTree>
    <p:extLst>
      <p:ext uri="{BB962C8B-B14F-4D97-AF65-F5344CB8AC3E}">
        <p14:creationId xmlns:p14="http://schemas.microsoft.com/office/powerpoint/2010/main" val="507578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Effetti del riuso						</a:t>
            </a:r>
            <a:endParaRPr lang="it-IT" dirty="0"/>
          </a:p>
        </p:txBody>
      </p:sp>
      <p:sp>
        <p:nvSpPr>
          <p:cNvPr id="3" name="Segnaposto contenuto 2"/>
          <p:cNvSpPr>
            <a:spLocks noGrp="1"/>
          </p:cNvSpPr>
          <p:nvPr>
            <p:ph idx="1"/>
          </p:nvPr>
        </p:nvSpPr>
        <p:spPr/>
        <p:txBody>
          <a:bodyPr/>
          <a:lstStyle/>
          <a:p>
            <a:pPr marL="0" indent="0">
              <a:buNone/>
            </a:pPr>
            <a:r>
              <a:rPr lang="it-IT" dirty="0" smtClean="0"/>
              <a:t>Si è cercato di creare all’interno delle applicazioni, ove possibile, componenti riusabili. Ciò ha comportato una serie di problemi:</a:t>
            </a:r>
          </a:p>
          <a:p>
            <a:r>
              <a:rPr lang="it-IT" dirty="0" smtClean="0"/>
              <a:t>I </a:t>
            </a:r>
            <a:r>
              <a:rPr lang="it-IT" dirty="0" smtClean="0">
                <a:sym typeface="Wingdings" panose="05000000000000000000" pitchFamily="2" charset="2"/>
              </a:rPr>
              <a:t>tempi di sviluppo sono aumentati</a:t>
            </a:r>
          </a:p>
          <a:p>
            <a:r>
              <a:rPr lang="it-IT" dirty="0" smtClean="0">
                <a:sym typeface="Wingdings" panose="05000000000000000000" pitchFamily="2" charset="2"/>
              </a:rPr>
              <a:t>Comprendere e adattare componenti riusabili</a:t>
            </a:r>
          </a:p>
          <a:p>
            <a:pPr marL="0" indent="0">
              <a:buNone/>
            </a:pPr>
            <a:endParaRPr lang="it-IT" dirty="0"/>
          </a:p>
        </p:txBody>
      </p:sp>
    </p:spTree>
    <p:extLst>
      <p:ext uri="{BB962C8B-B14F-4D97-AF65-F5344CB8AC3E}">
        <p14:creationId xmlns:p14="http://schemas.microsoft.com/office/powerpoint/2010/main" val="14024929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Diagramma dei package</a:t>
            </a:r>
            <a:endParaRPr lang="it-IT" dirty="0">
              <a:solidFill>
                <a:schemeClr val="tx1"/>
              </a:solidFill>
            </a:endParaRPr>
          </a:p>
        </p:txBody>
      </p:sp>
    </p:spTree>
    <p:extLst>
      <p:ext uri="{BB962C8B-B14F-4D97-AF65-F5344CB8AC3E}">
        <p14:creationId xmlns:p14="http://schemas.microsoft.com/office/powerpoint/2010/main" val="6725639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dei package</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1520855"/>
            <a:ext cx="8220827" cy="4932497"/>
          </a:xfrm>
        </p:spPr>
      </p:pic>
    </p:spTree>
    <p:extLst>
      <p:ext uri="{BB962C8B-B14F-4D97-AF65-F5344CB8AC3E}">
        <p14:creationId xmlns:p14="http://schemas.microsoft.com/office/powerpoint/2010/main" val="3868398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dei package</a:t>
            </a:r>
            <a:endParaRPr lang="it-IT" dirty="0"/>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015" y="2133600"/>
            <a:ext cx="5343796" cy="3778250"/>
          </a:xfrm>
        </p:spPr>
      </p:pic>
    </p:spTree>
    <p:extLst>
      <p:ext uri="{BB962C8B-B14F-4D97-AF65-F5344CB8AC3E}">
        <p14:creationId xmlns:p14="http://schemas.microsoft.com/office/powerpoint/2010/main" val="19988988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Diagramma delle classi</a:t>
            </a:r>
            <a:endParaRPr lang="it-IT" dirty="0">
              <a:solidFill>
                <a:schemeClr val="tx1"/>
              </a:solidFill>
            </a:endParaRPr>
          </a:p>
        </p:txBody>
      </p:sp>
    </p:spTree>
    <p:extLst>
      <p:ext uri="{BB962C8B-B14F-4D97-AF65-F5344CB8AC3E}">
        <p14:creationId xmlns:p14="http://schemas.microsoft.com/office/powerpoint/2010/main" val="17942925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delle classi</a:t>
            </a:r>
            <a:endParaRPr lang="it-IT" dirty="0"/>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9565" y="1587061"/>
            <a:ext cx="6469316" cy="4804035"/>
          </a:xfrm>
        </p:spPr>
      </p:pic>
    </p:spTree>
    <p:extLst>
      <p:ext uri="{BB962C8B-B14F-4D97-AF65-F5344CB8AC3E}">
        <p14:creationId xmlns:p14="http://schemas.microsoft.com/office/powerpoint/2010/main" val="771476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Ciclo di Vita e</a:t>
            </a:r>
            <a:br>
              <a:rPr lang="it-IT" dirty="0" smtClean="0"/>
            </a:br>
            <a:r>
              <a:rPr lang="it-IT" dirty="0" smtClean="0"/>
              <a:t>Processo di Sviluppo</a:t>
            </a:r>
            <a:endParaRPr lang="it-IT" dirty="0"/>
          </a:p>
        </p:txBody>
      </p:sp>
      <p:sp>
        <p:nvSpPr>
          <p:cNvPr id="6" name="Segnaposto testo 5"/>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9834021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delle classi</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015" y="2133600"/>
            <a:ext cx="5343796" cy="3778250"/>
          </a:xfrm>
        </p:spPr>
      </p:pic>
    </p:spTree>
    <p:extLst>
      <p:ext uri="{BB962C8B-B14F-4D97-AF65-F5344CB8AC3E}">
        <p14:creationId xmlns:p14="http://schemas.microsoft.com/office/powerpoint/2010/main" val="1477171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000923" y="2875207"/>
            <a:ext cx="9503690" cy="2262781"/>
          </a:xfrm>
        </p:spPr>
        <p:txBody>
          <a:bodyPr/>
          <a:lstStyle/>
          <a:p>
            <a:r>
              <a:rPr lang="it-IT" dirty="0" smtClean="0">
                <a:solidFill>
                  <a:schemeClr val="tx1"/>
                </a:solidFill>
              </a:rPr>
              <a:t>Diagramma delle sequenze</a:t>
            </a:r>
            <a:endParaRPr lang="it-IT" dirty="0">
              <a:solidFill>
                <a:schemeClr val="tx1"/>
              </a:solidFill>
            </a:endParaRPr>
          </a:p>
        </p:txBody>
      </p:sp>
    </p:spTree>
    <p:extLst>
      <p:ext uri="{BB962C8B-B14F-4D97-AF65-F5344CB8AC3E}">
        <p14:creationId xmlns:p14="http://schemas.microsoft.com/office/powerpoint/2010/main" val="14500993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5" y="675625"/>
            <a:ext cx="9599075" cy="1280890"/>
          </a:xfrm>
        </p:spPr>
        <p:txBody>
          <a:bodyPr>
            <a:normAutofit/>
          </a:bodyPr>
          <a:lstStyle/>
          <a:p>
            <a:r>
              <a:rPr lang="it-IT" sz="3200" dirty="0" smtClean="0">
                <a:solidFill>
                  <a:srgbClr val="2E5369"/>
                </a:solidFill>
              </a:rPr>
              <a:t>Diagramma delle sequenze: Titanic Assistance</a:t>
            </a:r>
            <a:endParaRPr lang="it-IT" sz="3200" dirty="0">
              <a:solidFill>
                <a:srgbClr val="2E5369"/>
              </a:solidFill>
            </a:endParaRPr>
          </a:p>
        </p:txBody>
      </p:sp>
      <p:pic>
        <p:nvPicPr>
          <p:cNvPr id="7" name="Segnaposto contenut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4809" y="1187355"/>
            <a:ext cx="9066540" cy="6410359"/>
          </a:xfrm>
        </p:spPr>
      </p:pic>
    </p:spTree>
    <p:extLst>
      <p:ext uri="{BB962C8B-B14F-4D97-AF65-F5344CB8AC3E}">
        <p14:creationId xmlns:p14="http://schemas.microsoft.com/office/powerpoint/2010/main" val="783742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5" y="675625"/>
            <a:ext cx="9860945" cy="1280890"/>
          </a:xfrm>
        </p:spPr>
        <p:txBody>
          <a:bodyPr>
            <a:normAutofit/>
          </a:bodyPr>
          <a:lstStyle/>
          <a:p>
            <a:r>
              <a:rPr lang="it-IT" sz="3200" dirty="0" smtClean="0">
                <a:solidFill>
                  <a:srgbClr val="2E5369"/>
                </a:solidFill>
              </a:rPr>
              <a:t>Diagramma delle sequenze: </a:t>
            </a:r>
            <a:r>
              <a:rPr lang="it-IT" sz="3200" dirty="0" err="1" smtClean="0">
                <a:solidFill>
                  <a:srgbClr val="2E5369"/>
                </a:solidFill>
              </a:rPr>
              <a:t>Neptune</a:t>
            </a:r>
            <a:r>
              <a:rPr lang="it-IT" sz="3200" dirty="0" smtClean="0">
                <a:solidFill>
                  <a:srgbClr val="2E5369"/>
                </a:solidFill>
              </a:rPr>
              <a:t> Rescue</a:t>
            </a:r>
            <a:endParaRPr lang="it-IT" sz="3200" dirty="0">
              <a:solidFill>
                <a:srgbClr val="2E5369"/>
              </a:solidFill>
            </a:endParaRPr>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8543" y="1155617"/>
            <a:ext cx="10208525" cy="7217783"/>
          </a:xfrm>
        </p:spPr>
      </p:pic>
    </p:spTree>
    <p:extLst>
      <p:ext uri="{BB962C8B-B14F-4D97-AF65-F5344CB8AC3E}">
        <p14:creationId xmlns:p14="http://schemas.microsoft.com/office/powerpoint/2010/main" val="15501018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Design pattern</a:t>
            </a:r>
            <a:endParaRPr lang="it-IT" dirty="0">
              <a:solidFill>
                <a:schemeClr val="tx1"/>
              </a:solidFill>
            </a:endParaRPr>
          </a:p>
        </p:txBody>
      </p:sp>
    </p:spTree>
    <p:extLst>
      <p:ext uri="{BB962C8B-B14F-4D97-AF65-F5344CB8AC3E}">
        <p14:creationId xmlns:p14="http://schemas.microsoft.com/office/powerpoint/2010/main" val="3994932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Design Pattern</a:t>
            </a:r>
            <a:endParaRPr lang="it-IT" dirty="0"/>
          </a:p>
        </p:txBody>
      </p:sp>
      <p:graphicFrame>
        <p:nvGraphicFramePr>
          <p:cNvPr id="3" name="Segnaposto contenuto 2"/>
          <p:cNvGraphicFramePr>
            <a:graphicFrameLocks noGrp="1"/>
          </p:cNvGraphicFramePr>
          <p:nvPr>
            <p:ph idx="1"/>
            <p:extLst/>
          </p:nvPr>
        </p:nvGraphicFramePr>
        <p:xfrm>
          <a:off x="1603360" y="1886764"/>
          <a:ext cx="5943600" cy="741680"/>
        </p:xfrm>
        <a:graphic>
          <a:graphicData uri="http://schemas.openxmlformats.org/drawingml/2006/table">
            <a:tbl>
              <a:tblPr firstRow="1" bandRow="1">
                <a:tableStyleId>{5C22544A-7EE6-4342-B048-85BDC9FD1C3A}</a:tableStyleId>
              </a:tblPr>
              <a:tblGrid>
                <a:gridCol w="2971800"/>
                <a:gridCol w="2971800"/>
              </a:tblGrid>
              <a:tr h="370840">
                <a:tc>
                  <a:txBody>
                    <a:bodyPr/>
                    <a:lstStyle/>
                    <a:p>
                      <a:r>
                        <a:rPr lang="it-IT" dirty="0" err="1" smtClean="0"/>
                        <a:t>Neptune</a:t>
                      </a:r>
                      <a:r>
                        <a:rPr lang="it-IT" baseline="0" dirty="0" err="1" smtClean="0"/>
                        <a:t>Rescue</a:t>
                      </a:r>
                      <a:endParaRPr lang="it-IT" dirty="0"/>
                    </a:p>
                  </a:txBody>
                  <a:tcPr/>
                </a:tc>
                <a:tc>
                  <a:txBody>
                    <a:bodyPr/>
                    <a:lstStyle/>
                    <a:p>
                      <a:r>
                        <a:rPr lang="it-IT" dirty="0" smtClean="0"/>
                        <a:t>Classe</a:t>
                      </a:r>
                      <a:endParaRPr lang="it-IT" dirty="0"/>
                    </a:p>
                  </a:txBody>
                  <a:tcPr/>
                </a:tc>
              </a:tr>
              <a:tr h="370840">
                <a:tc>
                  <a:txBody>
                    <a:bodyPr/>
                    <a:lstStyle/>
                    <a:p>
                      <a:r>
                        <a:rPr lang="it-IT" dirty="0" smtClean="0"/>
                        <a:t>Singleton</a:t>
                      </a:r>
                      <a:endParaRPr lang="it-IT" dirty="0"/>
                    </a:p>
                  </a:txBody>
                  <a:tcPr/>
                </a:tc>
                <a:tc>
                  <a:txBody>
                    <a:bodyPr/>
                    <a:lstStyle/>
                    <a:p>
                      <a:r>
                        <a:rPr lang="it-IT" dirty="0" smtClean="0"/>
                        <a:t>Connessioni</a:t>
                      </a:r>
                      <a:endParaRPr lang="it-IT" dirty="0"/>
                    </a:p>
                  </a:txBody>
                  <a:tcPr/>
                </a:tc>
              </a:tr>
            </a:tbl>
          </a:graphicData>
        </a:graphic>
      </p:graphicFrame>
      <p:graphicFrame>
        <p:nvGraphicFramePr>
          <p:cNvPr id="8" name="Segnaposto contenuto 2"/>
          <p:cNvGraphicFramePr>
            <a:graphicFrameLocks/>
          </p:cNvGraphicFramePr>
          <p:nvPr>
            <p:extLst/>
          </p:nvPr>
        </p:nvGraphicFramePr>
        <p:xfrm>
          <a:off x="1603360" y="2831285"/>
          <a:ext cx="5943600" cy="1854200"/>
        </p:xfrm>
        <a:graphic>
          <a:graphicData uri="http://schemas.openxmlformats.org/drawingml/2006/table">
            <a:tbl>
              <a:tblPr firstRow="1" bandRow="1">
                <a:tableStyleId>{5C22544A-7EE6-4342-B048-85BDC9FD1C3A}</a:tableStyleId>
              </a:tblPr>
              <a:tblGrid>
                <a:gridCol w="2971800"/>
                <a:gridCol w="2971800"/>
              </a:tblGrid>
              <a:tr h="370840">
                <a:tc>
                  <a:txBody>
                    <a:bodyPr/>
                    <a:lstStyle/>
                    <a:p>
                      <a:r>
                        <a:rPr lang="it-IT" dirty="0" err="1" smtClean="0"/>
                        <a:t>TitanicAssistance</a:t>
                      </a:r>
                      <a:endParaRPr lang="it-IT" dirty="0"/>
                    </a:p>
                  </a:txBody>
                  <a:tcPr/>
                </a:tc>
                <a:tc>
                  <a:txBody>
                    <a:bodyPr/>
                    <a:lstStyle/>
                    <a:p>
                      <a:r>
                        <a:rPr lang="it-IT" dirty="0" smtClean="0"/>
                        <a:t>Classe</a:t>
                      </a:r>
                      <a:endParaRPr lang="it-IT" dirty="0"/>
                    </a:p>
                  </a:txBody>
                  <a:tcPr/>
                </a:tc>
              </a:tr>
              <a:tr h="370840">
                <a:tc>
                  <a:txBody>
                    <a:bodyPr/>
                    <a:lstStyle/>
                    <a:p>
                      <a:r>
                        <a:rPr lang="it-IT" dirty="0" smtClean="0"/>
                        <a:t>Singleton</a:t>
                      </a:r>
                      <a:endParaRPr lang="it-IT" dirty="0"/>
                    </a:p>
                  </a:txBody>
                  <a:tcPr/>
                </a:tc>
                <a:tc>
                  <a:txBody>
                    <a:bodyPr/>
                    <a:lstStyle/>
                    <a:p>
                      <a:r>
                        <a:rPr lang="it-IT" dirty="0" err="1" smtClean="0"/>
                        <a:t>Tree</a:t>
                      </a:r>
                      <a:endParaRPr lang="it-IT" dirty="0"/>
                    </a:p>
                  </a:txBody>
                  <a:tcPr/>
                </a:tc>
              </a:tr>
              <a:tr h="370840">
                <a:tc>
                  <a:txBody>
                    <a:bodyPr/>
                    <a:lstStyle/>
                    <a:p>
                      <a:r>
                        <a:rPr lang="it-IT" dirty="0" err="1" smtClean="0"/>
                        <a:t>Observer</a:t>
                      </a:r>
                      <a:endParaRPr lang="it-IT" dirty="0"/>
                    </a:p>
                  </a:txBody>
                  <a:tcPr/>
                </a:tc>
                <a:tc>
                  <a:txBody>
                    <a:bodyPr/>
                    <a:lstStyle/>
                    <a:p>
                      <a:r>
                        <a:rPr lang="it-IT" dirty="0" err="1" smtClean="0"/>
                        <a:t>MainActivity</a:t>
                      </a:r>
                      <a:endParaRPr lang="it-IT" dirty="0"/>
                    </a:p>
                  </a:txBody>
                  <a:tcPr/>
                </a:tc>
              </a:tr>
              <a:tr h="370840">
                <a:tc>
                  <a:txBody>
                    <a:bodyPr/>
                    <a:lstStyle/>
                    <a:p>
                      <a:r>
                        <a:rPr lang="it-IT" dirty="0" smtClean="0"/>
                        <a:t>Iterator</a:t>
                      </a:r>
                      <a:endParaRPr lang="it-IT" dirty="0"/>
                    </a:p>
                  </a:txBody>
                  <a:tcPr/>
                </a:tc>
                <a:tc>
                  <a:txBody>
                    <a:bodyPr/>
                    <a:lstStyle/>
                    <a:p>
                      <a:r>
                        <a:rPr lang="it-IT" dirty="0" err="1" smtClean="0"/>
                        <a:t>Tree</a:t>
                      </a:r>
                      <a:endParaRPr lang="it-IT" dirty="0"/>
                    </a:p>
                  </a:txBody>
                  <a:tcPr/>
                </a:tc>
              </a:tr>
              <a:tr h="370840">
                <a:tc>
                  <a:txBody>
                    <a:bodyPr/>
                    <a:lstStyle/>
                    <a:p>
                      <a:r>
                        <a:rPr lang="it-IT" dirty="0" smtClean="0"/>
                        <a:t>Memento</a:t>
                      </a:r>
                      <a:endParaRPr lang="it-IT" dirty="0"/>
                    </a:p>
                  </a:txBody>
                  <a:tcPr/>
                </a:tc>
                <a:tc>
                  <a:txBody>
                    <a:bodyPr/>
                    <a:lstStyle/>
                    <a:p>
                      <a:r>
                        <a:rPr lang="it-IT" dirty="0" smtClean="0"/>
                        <a:t>Memento,</a:t>
                      </a:r>
                      <a:r>
                        <a:rPr lang="it-IT" baseline="0" dirty="0" smtClean="0"/>
                        <a:t> Originator</a:t>
                      </a:r>
                      <a:endParaRPr lang="it-IT" dirty="0"/>
                    </a:p>
                  </a:txBody>
                  <a:tcPr/>
                </a:tc>
              </a:tr>
            </a:tbl>
          </a:graphicData>
        </a:graphic>
      </p:graphicFrame>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840" y="4844555"/>
            <a:ext cx="6019800" cy="596900"/>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671" y="1452748"/>
            <a:ext cx="5321300" cy="1574800"/>
          </a:xfrm>
          <a:prstGeom prst="rect">
            <a:avLst/>
          </a:prstGeom>
        </p:spPr>
      </p:pic>
      <p:pic>
        <p:nvPicPr>
          <p:cNvPr id="7" name="Immagin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9040" y="5600525"/>
            <a:ext cx="8864600" cy="1003300"/>
          </a:xfrm>
          <a:prstGeom prst="rect">
            <a:avLst/>
          </a:prstGeom>
        </p:spPr>
      </p:pic>
    </p:spTree>
    <p:extLst>
      <p:ext uri="{BB962C8B-B14F-4D97-AF65-F5344CB8AC3E}">
        <p14:creationId xmlns:p14="http://schemas.microsoft.com/office/powerpoint/2010/main" val="17794512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Principi SOLID</a:t>
            </a:r>
            <a:endParaRPr lang="it-IT" dirty="0">
              <a:solidFill>
                <a:schemeClr val="tx1"/>
              </a:solidFill>
            </a:endParaRPr>
          </a:p>
        </p:txBody>
      </p:sp>
    </p:spTree>
    <p:extLst>
      <p:ext uri="{BB962C8B-B14F-4D97-AF65-F5344CB8AC3E}">
        <p14:creationId xmlns:p14="http://schemas.microsoft.com/office/powerpoint/2010/main" val="18485200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p:cNvSpPr>
            <a:spLocks noGrp="1"/>
          </p:cNvSpPr>
          <p:nvPr>
            <p:ph type="title"/>
          </p:nvPr>
        </p:nvSpPr>
        <p:spPr/>
        <p:txBody>
          <a:bodyPr/>
          <a:lstStyle/>
          <a:p>
            <a:r>
              <a:rPr lang="it-IT" dirty="0" smtClean="0">
                <a:solidFill>
                  <a:srgbClr val="2E5369"/>
                </a:solidFill>
              </a:rPr>
              <a:t>Principi SOLID</a:t>
            </a:r>
            <a:endParaRPr lang="it-IT" dirty="0">
              <a:solidFill>
                <a:srgbClr val="2E5369"/>
              </a:solidFill>
            </a:endParaRPr>
          </a:p>
        </p:txBody>
      </p:sp>
      <p:sp>
        <p:nvSpPr>
          <p:cNvPr id="11" name="Segnaposto contenuto 10"/>
          <p:cNvSpPr>
            <a:spLocks noGrp="1"/>
          </p:cNvSpPr>
          <p:nvPr>
            <p:ph idx="1"/>
          </p:nvPr>
        </p:nvSpPr>
        <p:spPr/>
        <p:txBody>
          <a:bodyPr>
            <a:normAutofit lnSpcReduction="10000"/>
          </a:bodyPr>
          <a:lstStyle/>
          <a:p>
            <a:r>
              <a:rPr lang="it-IT" b="1" dirty="0"/>
              <a:t>Single </a:t>
            </a:r>
            <a:r>
              <a:rPr lang="it-IT" b="1" dirty="0" err="1" smtClean="0"/>
              <a:t>responsibility</a:t>
            </a:r>
            <a:r>
              <a:rPr lang="it-IT" b="1" dirty="0" smtClean="0"/>
              <a:t>: </a:t>
            </a:r>
            <a:r>
              <a:rPr lang="it-IT" dirty="0"/>
              <a:t>Una classe dovrebbe avere una sola ragione per cambiare</a:t>
            </a:r>
            <a:endParaRPr lang="it-IT" b="1" dirty="0" smtClean="0"/>
          </a:p>
          <a:p>
            <a:r>
              <a:rPr lang="it-IT" b="1" dirty="0"/>
              <a:t>Open </a:t>
            </a:r>
            <a:r>
              <a:rPr lang="it-IT" b="1" dirty="0" err="1" smtClean="0"/>
              <a:t>close</a:t>
            </a:r>
            <a:r>
              <a:rPr lang="it-IT" b="1" dirty="0" smtClean="0"/>
              <a:t>: </a:t>
            </a:r>
            <a:r>
              <a:rPr lang="it-IT" dirty="0"/>
              <a:t>Le </a:t>
            </a:r>
            <a:r>
              <a:rPr lang="it-IT" dirty="0" err="1"/>
              <a:t>entita</a:t>
            </a:r>
            <a:r>
              <a:rPr lang="it-IT" dirty="0"/>
              <a:t> </a:t>
            </a:r>
            <a:r>
              <a:rPr lang="it-IT" dirty="0" smtClean="0"/>
              <a:t>dovrebbe </a:t>
            </a:r>
            <a:r>
              <a:rPr lang="it-IT" dirty="0"/>
              <a:t>essere </a:t>
            </a:r>
            <a:r>
              <a:rPr lang="it-IT" dirty="0" smtClean="0"/>
              <a:t>aperte </a:t>
            </a:r>
            <a:r>
              <a:rPr lang="it-IT" dirty="0"/>
              <a:t>per </a:t>
            </a:r>
            <a:r>
              <a:rPr lang="it-IT" dirty="0" smtClean="0"/>
              <a:t>le estensioni</a:t>
            </a:r>
            <a:r>
              <a:rPr lang="it-IT" dirty="0"/>
              <a:t>, ma </a:t>
            </a:r>
            <a:r>
              <a:rPr lang="it-IT" dirty="0" smtClean="0"/>
              <a:t>chiuse </a:t>
            </a:r>
            <a:r>
              <a:rPr lang="it-IT" dirty="0"/>
              <a:t>alle </a:t>
            </a:r>
            <a:r>
              <a:rPr lang="it-IT" dirty="0" err="1"/>
              <a:t>modificaioni</a:t>
            </a:r>
            <a:r>
              <a:rPr lang="it-IT" dirty="0"/>
              <a:t>.</a:t>
            </a:r>
            <a:endParaRPr lang="it-IT" b="1" dirty="0" smtClean="0"/>
          </a:p>
          <a:p>
            <a:r>
              <a:rPr lang="it-IT" b="1" dirty="0" err="1" smtClean="0"/>
              <a:t>Liskov</a:t>
            </a:r>
            <a:r>
              <a:rPr lang="it-IT" b="1" dirty="0" smtClean="0"/>
              <a:t>: </a:t>
            </a:r>
            <a:r>
              <a:rPr lang="it-IT" dirty="0" smtClean="0"/>
              <a:t>I sottotipi </a:t>
            </a:r>
            <a:r>
              <a:rPr lang="it-IT" dirty="0"/>
              <a:t>dovrebbero essere sostituibili per i </a:t>
            </a:r>
            <a:r>
              <a:rPr lang="it-IT" dirty="0" err="1" smtClean="0"/>
              <a:t>supertipi</a:t>
            </a:r>
            <a:r>
              <a:rPr lang="it-IT" dirty="0" smtClean="0"/>
              <a:t>; </a:t>
            </a:r>
            <a:r>
              <a:rPr lang="it-IT" dirty="0"/>
              <a:t>le classi figlie non devono mai rompere la definizione delle classi genitrici</a:t>
            </a:r>
            <a:endParaRPr lang="it-IT" b="1" dirty="0" smtClean="0"/>
          </a:p>
          <a:p>
            <a:r>
              <a:rPr lang="it-IT" b="1" dirty="0" smtClean="0"/>
              <a:t>Interface </a:t>
            </a:r>
            <a:r>
              <a:rPr lang="it-IT" b="1" dirty="0" err="1" smtClean="0"/>
              <a:t>segregation</a:t>
            </a:r>
            <a:r>
              <a:rPr lang="it-IT" b="1" dirty="0" smtClean="0"/>
              <a:t>: </a:t>
            </a:r>
            <a:r>
              <a:rPr lang="it-IT" dirty="0" smtClean="0"/>
              <a:t>I Client non dovrebbero essere costretti ad usare interfacce che non possono usare</a:t>
            </a:r>
            <a:endParaRPr lang="it-IT" b="1" dirty="0" smtClean="0"/>
          </a:p>
          <a:p>
            <a:r>
              <a:rPr lang="it-IT" b="1" dirty="0" err="1" smtClean="0"/>
              <a:t>Dependency</a:t>
            </a:r>
            <a:r>
              <a:rPr lang="it-IT" b="1" dirty="0" smtClean="0"/>
              <a:t> </a:t>
            </a:r>
            <a:r>
              <a:rPr lang="it-IT" b="1" dirty="0" err="1" smtClean="0"/>
              <a:t>inversion</a:t>
            </a:r>
            <a:r>
              <a:rPr lang="it-IT" b="1" dirty="0" smtClean="0"/>
              <a:t>: </a:t>
            </a:r>
            <a:r>
              <a:rPr lang="it-IT" dirty="0"/>
              <a:t>Un modulo ad alto livello non dovrebbe dipendere </a:t>
            </a:r>
            <a:r>
              <a:rPr lang="it-IT" dirty="0" smtClean="0"/>
              <a:t>dai moduli </a:t>
            </a:r>
            <a:r>
              <a:rPr lang="it-IT" dirty="0"/>
              <a:t>a basso </a:t>
            </a:r>
            <a:r>
              <a:rPr lang="it-IT" dirty="0" smtClean="0"/>
              <a:t>livello; entrambi </a:t>
            </a:r>
            <a:r>
              <a:rPr lang="it-IT" dirty="0"/>
              <a:t>dovrebbero dipendere dalle </a:t>
            </a:r>
            <a:r>
              <a:rPr lang="it-IT" dirty="0" smtClean="0"/>
              <a:t>astrazioni. Le </a:t>
            </a:r>
            <a:r>
              <a:rPr lang="it-IT" dirty="0"/>
              <a:t>astrazioni non dovrebbe dipendere dai dettagli, sono i dettagli che devono dipendere dalle astrazioni.</a:t>
            </a:r>
          </a:p>
        </p:txBody>
      </p:sp>
    </p:spTree>
    <p:extLst>
      <p:ext uri="{BB962C8B-B14F-4D97-AF65-F5344CB8AC3E}">
        <p14:creationId xmlns:p14="http://schemas.microsoft.com/office/powerpoint/2010/main" val="13303011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65138" y="624190"/>
            <a:ext cx="8732909" cy="1280890"/>
          </a:xfrm>
        </p:spPr>
        <p:txBody>
          <a:bodyPr>
            <a:normAutofit/>
          </a:bodyPr>
          <a:lstStyle/>
          <a:p>
            <a:r>
              <a:rPr lang="it-IT" sz="2800" dirty="0" smtClean="0">
                <a:solidFill>
                  <a:srgbClr val="2E5369"/>
                </a:solidFill>
              </a:rPr>
              <a:t>Utilizzo dei principi SOLID nelle applicazioni:</a:t>
            </a:r>
            <a:endParaRPr lang="it-IT" sz="2800" dirty="0">
              <a:solidFill>
                <a:srgbClr val="2E5369"/>
              </a:solidFill>
            </a:endParaRPr>
          </a:p>
        </p:txBody>
      </p:sp>
      <p:sp>
        <p:nvSpPr>
          <p:cNvPr id="4" name="Segnaposto testo 3"/>
          <p:cNvSpPr>
            <a:spLocks noGrp="1"/>
          </p:cNvSpPr>
          <p:nvPr>
            <p:ph type="body" idx="1"/>
          </p:nvPr>
        </p:nvSpPr>
        <p:spPr>
          <a:xfrm>
            <a:off x="1151738" y="1295056"/>
            <a:ext cx="3992732" cy="576262"/>
          </a:xfrm>
        </p:spPr>
        <p:txBody>
          <a:bodyPr/>
          <a:lstStyle/>
          <a:p>
            <a:pPr algn="ctr"/>
            <a:r>
              <a:rPr lang="it-IT" u="sng" dirty="0" err="1" smtClean="0"/>
              <a:t>NeptuneRescue</a:t>
            </a:r>
            <a:endParaRPr lang="it-IT" u="sng" dirty="0"/>
          </a:p>
        </p:txBody>
      </p:sp>
      <p:sp>
        <p:nvSpPr>
          <p:cNvPr id="5" name="Segnaposto contenuto 4"/>
          <p:cNvSpPr>
            <a:spLocks noGrp="1"/>
          </p:cNvSpPr>
          <p:nvPr>
            <p:ph sz="half" idx="2"/>
          </p:nvPr>
        </p:nvSpPr>
        <p:spPr>
          <a:xfrm>
            <a:off x="2086377" y="1905080"/>
            <a:ext cx="9916733" cy="2299375"/>
          </a:xfrm>
        </p:spPr>
        <p:txBody>
          <a:bodyPr>
            <a:normAutofit/>
          </a:bodyPr>
          <a:lstStyle/>
          <a:p>
            <a:pPr marL="0" indent="0" algn="just">
              <a:buNone/>
            </a:pPr>
            <a:r>
              <a:rPr lang="it-IT" dirty="0" smtClean="0"/>
              <a:t>Nell’applicazione </a:t>
            </a:r>
            <a:r>
              <a:rPr lang="it-IT" dirty="0" err="1" smtClean="0"/>
              <a:t>NeptuneRecue</a:t>
            </a:r>
            <a:r>
              <a:rPr lang="it-IT" dirty="0" smtClean="0"/>
              <a:t> sono stati applicati (o non violati) i seguenti principi:</a:t>
            </a:r>
          </a:p>
          <a:p>
            <a:r>
              <a:rPr lang="it-IT" dirty="0"/>
              <a:t>Singola </a:t>
            </a:r>
            <a:r>
              <a:rPr lang="it-IT" dirty="0" err="1"/>
              <a:t>responsablità</a:t>
            </a:r>
            <a:endParaRPr lang="it-IT" dirty="0"/>
          </a:p>
          <a:p>
            <a:r>
              <a:rPr lang="it-IT" dirty="0"/>
              <a:t>Apertura – Chiusura </a:t>
            </a:r>
          </a:p>
          <a:p>
            <a:r>
              <a:rPr lang="it-IT" dirty="0"/>
              <a:t>Sostituzione di </a:t>
            </a:r>
            <a:r>
              <a:rPr lang="it-IT" dirty="0" err="1"/>
              <a:t>Lisikov</a:t>
            </a:r>
            <a:r>
              <a:rPr lang="it-IT" dirty="0"/>
              <a:t> </a:t>
            </a:r>
          </a:p>
          <a:p>
            <a:r>
              <a:rPr lang="it-IT" dirty="0"/>
              <a:t>Inversione delle dipendenze (non violato)</a:t>
            </a:r>
          </a:p>
          <a:p>
            <a:pPr marL="0" indent="0" algn="just">
              <a:buNone/>
            </a:pPr>
            <a:endParaRPr lang="it-IT" dirty="0" smtClean="0"/>
          </a:p>
          <a:p>
            <a:pPr marL="0" indent="0" algn="just">
              <a:buNone/>
            </a:pPr>
            <a:endParaRPr lang="it-IT" dirty="0" smtClean="0"/>
          </a:p>
          <a:p>
            <a:pPr marL="0" indent="0">
              <a:buNone/>
            </a:pPr>
            <a:endParaRPr lang="it-IT" dirty="0"/>
          </a:p>
        </p:txBody>
      </p:sp>
      <p:sp>
        <p:nvSpPr>
          <p:cNvPr id="6" name="Segnaposto testo 5"/>
          <p:cNvSpPr>
            <a:spLocks noGrp="1"/>
          </p:cNvSpPr>
          <p:nvPr>
            <p:ph type="body" sz="quarter" idx="3"/>
          </p:nvPr>
        </p:nvSpPr>
        <p:spPr>
          <a:xfrm>
            <a:off x="1151738" y="3788397"/>
            <a:ext cx="3999001" cy="576262"/>
          </a:xfrm>
        </p:spPr>
        <p:txBody>
          <a:bodyPr/>
          <a:lstStyle/>
          <a:p>
            <a:pPr algn="ctr"/>
            <a:r>
              <a:rPr lang="it-IT" u="sng" dirty="0" err="1" smtClean="0"/>
              <a:t>TitanicAssistance</a:t>
            </a:r>
            <a:endParaRPr lang="it-IT" u="sng" dirty="0"/>
          </a:p>
        </p:txBody>
      </p:sp>
      <p:sp>
        <p:nvSpPr>
          <p:cNvPr id="7" name="Segnaposto contenuto 6"/>
          <p:cNvSpPr>
            <a:spLocks noGrp="1"/>
          </p:cNvSpPr>
          <p:nvPr>
            <p:ph sz="quarter" idx="4"/>
          </p:nvPr>
        </p:nvSpPr>
        <p:spPr>
          <a:xfrm>
            <a:off x="2086377" y="4364659"/>
            <a:ext cx="8203843" cy="2493341"/>
          </a:xfrm>
        </p:spPr>
        <p:txBody>
          <a:bodyPr>
            <a:normAutofit/>
          </a:bodyPr>
          <a:lstStyle/>
          <a:p>
            <a:pPr marL="0" indent="0">
              <a:buNone/>
            </a:pPr>
            <a:r>
              <a:rPr lang="it-IT" dirty="0" smtClean="0"/>
              <a:t>Nell’applicazione </a:t>
            </a:r>
            <a:r>
              <a:rPr lang="it-IT" dirty="0" err="1" smtClean="0"/>
              <a:t>TitanicAssistance</a:t>
            </a:r>
            <a:r>
              <a:rPr lang="it-IT" dirty="0" smtClean="0"/>
              <a:t> sono stati applicati (o non violati) i seguenti principi:</a:t>
            </a:r>
          </a:p>
          <a:p>
            <a:r>
              <a:rPr lang="it-IT" dirty="0" smtClean="0"/>
              <a:t>Singola </a:t>
            </a:r>
            <a:r>
              <a:rPr lang="it-IT" dirty="0" err="1" smtClean="0"/>
              <a:t>responsablità</a:t>
            </a:r>
            <a:endParaRPr lang="it-IT" dirty="0" smtClean="0"/>
          </a:p>
          <a:p>
            <a:r>
              <a:rPr lang="it-IT" dirty="0" smtClean="0"/>
              <a:t>Apertura – Chiusura </a:t>
            </a:r>
          </a:p>
          <a:p>
            <a:r>
              <a:rPr lang="it-IT" dirty="0" smtClean="0"/>
              <a:t>Sostituzione di </a:t>
            </a:r>
            <a:r>
              <a:rPr lang="it-IT" dirty="0" err="1" smtClean="0"/>
              <a:t>Lisikov</a:t>
            </a:r>
            <a:r>
              <a:rPr lang="it-IT" dirty="0" smtClean="0"/>
              <a:t> </a:t>
            </a:r>
          </a:p>
          <a:p>
            <a:r>
              <a:rPr lang="it-IT" dirty="0" smtClean="0"/>
              <a:t>Inversione delle dipendenze (non violato)</a:t>
            </a:r>
          </a:p>
          <a:p>
            <a:pPr marL="0" indent="0">
              <a:buNone/>
            </a:pPr>
            <a:endParaRPr lang="it-IT" dirty="0"/>
          </a:p>
        </p:txBody>
      </p:sp>
    </p:spTree>
    <p:extLst>
      <p:ext uri="{BB962C8B-B14F-4D97-AF65-F5344CB8AC3E}">
        <p14:creationId xmlns:p14="http://schemas.microsoft.com/office/powerpoint/2010/main" val="14896923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Test</a:t>
            </a:r>
            <a:endParaRPr lang="it-IT" dirty="0">
              <a:solidFill>
                <a:schemeClr val="tx1"/>
              </a:solidFill>
            </a:endParaRPr>
          </a:p>
        </p:txBody>
      </p:sp>
      <p:pic>
        <p:nvPicPr>
          <p:cNvPr id="3" name="Immagine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81334" y="3897129"/>
            <a:ext cx="5359675" cy="2933851"/>
          </a:xfrm>
          <a:prstGeom prst="rect">
            <a:avLst/>
          </a:prstGeom>
        </p:spPr>
      </p:pic>
    </p:spTree>
    <p:extLst>
      <p:ext uri="{BB962C8B-B14F-4D97-AF65-F5344CB8AC3E}">
        <p14:creationId xmlns:p14="http://schemas.microsoft.com/office/powerpoint/2010/main" val="698312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Ciclo di Vita</a:t>
            </a:r>
            <a:endParaRPr lang="it-IT" dirty="0"/>
          </a:p>
        </p:txBody>
      </p:sp>
      <p:sp>
        <p:nvSpPr>
          <p:cNvPr id="5" name="Segnaposto contenuto 4"/>
          <p:cNvSpPr>
            <a:spLocks noGrp="1"/>
          </p:cNvSpPr>
          <p:nvPr>
            <p:ph idx="1"/>
          </p:nvPr>
        </p:nvSpPr>
        <p:spPr/>
        <p:txBody>
          <a:bodyPr/>
          <a:lstStyle/>
          <a:p>
            <a:pPr marL="400050"/>
            <a:r>
              <a:rPr lang="it-IT" dirty="0" smtClean="0"/>
              <a:t>Necessità</a:t>
            </a:r>
          </a:p>
          <a:p>
            <a:pPr marL="800100" lvl="1"/>
            <a:r>
              <a:rPr lang="it-IT" dirty="0" smtClean="0"/>
              <a:t>Riduzione del carico di </a:t>
            </a:r>
            <a:r>
              <a:rPr lang="it-IT" dirty="0"/>
              <a:t>lavoro del centralino tramite automatizzazione della </a:t>
            </a:r>
            <a:r>
              <a:rPr lang="it-IT" dirty="0" smtClean="0"/>
              <a:t>risoluzione </a:t>
            </a:r>
            <a:r>
              <a:rPr lang="it-IT" dirty="0"/>
              <a:t>di problematiche di carattere generale</a:t>
            </a:r>
            <a:r>
              <a:rPr lang="it-IT" dirty="0" smtClean="0"/>
              <a:t>.</a:t>
            </a:r>
          </a:p>
          <a:p>
            <a:pPr marL="400050"/>
            <a:r>
              <a:rPr lang="it-IT" dirty="0" smtClean="0"/>
              <a:t>Progettazione</a:t>
            </a:r>
          </a:p>
          <a:p>
            <a:pPr marL="400050"/>
            <a:r>
              <a:rPr lang="it-IT" dirty="0" smtClean="0"/>
              <a:t>Produzione</a:t>
            </a:r>
          </a:p>
          <a:p>
            <a:pPr marL="400050"/>
            <a:r>
              <a:rPr lang="it-IT" dirty="0" smtClean="0"/>
              <a:t>Verifica</a:t>
            </a:r>
            <a:endParaRPr lang="it-IT" dirty="0"/>
          </a:p>
        </p:txBody>
      </p:sp>
    </p:spTree>
    <p:extLst>
      <p:ext uri="{BB962C8B-B14F-4D97-AF65-F5344CB8AC3E}">
        <p14:creationId xmlns:p14="http://schemas.microsoft.com/office/powerpoint/2010/main" val="1747299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4" y="624110"/>
            <a:ext cx="8911687" cy="921356"/>
          </a:xfrm>
        </p:spPr>
        <p:txBody>
          <a:bodyPr>
            <a:normAutofit fontScale="90000"/>
          </a:bodyPr>
          <a:lstStyle/>
          <a:p>
            <a:r>
              <a:rPr lang="it-IT" sz="3100" dirty="0" smtClean="0">
                <a:solidFill>
                  <a:srgbClr val="2E5369"/>
                </a:solidFill>
              </a:rPr>
              <a:t>Test effettuati </a:t>
            </a:r>
            <a:r>
              <a:rPr lang="it-IT" dirty="0" smtClean="0">
                <a:solidFill>
                  <a:srgbClr val="2E5369"/>
                </a:solidFill>
              </a:rPr>
              <a:t/>
            </a:r>
            <a:br>
              <a:rPr lang="it-IT" dirty="0" smtClean="0">
                <a:solidFill>
                  <a:srgbClr val="2E5369"/>
                </a:solidFill>
              </a:rPr>
            </a:br>
            <a:endParaRPr lang="it-IT" dirty="0">
              <a:solidFill>
                <a:srgbClr val="2E5369"/>
              </a:solidFill>
            </a:endParaRPr>
          </a:p>
        </p:txBody>
      </p:sp>
      <p:sp>
        <p:nvSpPr>
          <p:cNvPr id="6" name="Segnaposto contenuto 5"/>
          <p:cNvSpPr>
            <a:spLocks noGrp="1"/>
          </p:cNvSpPr>
          <p:nvPr>
            <p:ph sz="half" idx="1"/>
          </p:nvPr>
        </p:nvSpPr>
        <p:spPr>
          <a:xfrm>
            <a:off x="2592923" y="2197994"/>
            <a:ext cx="9599077" cy="3777622"/>
          </a:xfrm>
        </p:spPr>
        <p:txBody>
          <a:bodyPr>
            <a:normAutofit/>
          </a:bodyPr>
          <a:lstStyle/>
          <a:p>
            <a:r>
              <a:rPr lang="it-IT" b="1" dirty="0" smtClean="0"/>
              <a:t>Unit Test</a:t>
            </a:r>
            <a:r>
              <a:rPr lang="it-IT" dirty="0" smtClean="0"/>
              <a:t>: gli sviluppatori delle applicazioni sono tenuti ad eseguire </a:t>
            </a:r>
            <a:r>
              <a:rPr lang="it-IT" dirty="0"/>
              <a:t>test di unità per assicurarsi che </a:t>
            </a:r>
            <a:r>
              <a:rPr lang="it-IT" dirty="0" smtClean="0"/>
              <a:t>le singole </a:t>
            </a:r>
            <a:r>
              <a:rPr lang="it-IT" dirty="0"/>
              <a:t>unità di sviluppo </a:t>
            </a:r>
            <a:r>
              <a:rPr lang="it-IT" dirty="0" smtClean="0"/>
              <a:t>assolvano </a:t>
            </a:r>
            <a:r>
              <a:rPr lang="it-IT" dirty="0"/>
              <a:t>le </a:t>
            </a:r>
            <a:r>
              <a:rPr lang="it-IT" dirty="0" smtClean="0"/>
              <a:t>loro </a:t>
            </a:r>
            <a:r>
              <a:rPr lang="it-IT" dirty="0"/>
              <a:t>funzioni seguendo i </a:t>
            </a:r>
            <a:r>
              <a:rPr lang="it-IT" dirty="0" smtClean="0"/>
              <a:t>requisiti.</a:t>
            </a:r>
          </a:p>
          <a:p>
            <a:r>
              <a:rPr lang="it-IT" b="1" dirty="0" smtClean="0"/>
              <a:t>Integration test: </a:t>
            </a:r>
            <a:r>
              <a:rPr lang="it-IT" dirty="0" smtClean="0"/>
              <a:t>avvenuto nella costruzione del sistema a partire dalle sue componenti per scoprire problemi che nascono dall’interazione tra esse.</a:t>
            </a:r>
          </a:p>
          <a:p>
            <a:r>
              <a:rPr lang="it-IT" b="1" dirty="0" err="1" smtClean="0"/>
              <a:t>Robustness</a:t>
            </a:r>
            <a:r>
              <a:rPr lang="it-IT" b="1" dirty="0" smtClean="0"/>
              <a:t> test: </a:t>
            </a:r>
            <a:r>
              <a:rPr lang="it-IT" dirty="0" smtClean="0"/>
              <a:t>si è testato il comportamento del sistema rispetto a ingressi non desiderati.</a:t>
            </a:r>
          </a:p>
          <a:p>
            <a:pPr marL="0" indent="0">
              <a:buNone/>
            </a:pPr>
            <a:endParaRPr lang="it-IT" b="1" dirty="0" smtClean="0"/>
          </a:p>
          <a:p>
            <a:pPr marL="0" indent="0" algn="r">
              <a:buNone/>
            </a:pPr>
            <a:endParaRPr lang="it-IT" dirty="0" smtClean="0"/>
          </a:p>
          <a:p>
            <a:endParaRPr lang="it-IT" dirty="0" smtClean="0"/>
          </a:p>
        </p:txBody>
      </p:sp>
    </p:spTree>
    <p:extLst>
      <p:ext uri="{BB962C8B-B14F-4D97-AF65-F5344CB8AC3E}">
        <p14:creationId xmlns:p14="http://schemas.microsoft.com/office/powerpoint/2010/main" val="19227574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Gestione lavoro collaborativo</a:t>
            </a:r>
            <a:endParaRPr lang="it-IT" dirty="0"/>
          </a:p>
        </p:txBody>
      </p:sp>
      <p:sp>
        <p:nvSpPr>
          <p:cNvPr id="3" name="Segnaposto contenuto 2"/>
          <p:cNvSpPr>
            <a:spLocks noGrp="1"/>
          </p:cNvSpPr>
          <p:nvPr>
            <p:ph sz="half" idx="1"/>
          </p:nvPr>
        </p:nvSpPr>
        <p:spPr>
          <a:xfrm>
            <a:off x="2589211" y="2133600"/>
            <a:ext cx="9384049" cy="3777622"/>
          </a:xfrm>
        </p:spPr>
        <p:txBody>
          <a:bodyPr/>
          <a:lstStyle/>
          <a:p>
            <a:r>
              <a:rPr lang="it-IT" dirty="0" smtClean="0"/>
              <a:t>Divisione del lavoro in gruppi </a:t>
            </a:r>
          </a:p>
          <a:p>
            <a:r>
              <a:rPr lang="it-IT" dirty="0" smtClean="0"/>
              <a:t>Confronto su quanto prodotto da ciascun gruppo</a:t>
            </a:r>
          </a:p>
          <a:p>
            <a:r>
              <a:rPr lang="it-IT" dirty="0" smtClean="0"/>
              <a:t>Modifica e approvazione da parte di tutto il gruppo a intervalli regolari</a:t>
            </a:r>
          </a:p>
          <a:p>
            <a:r>
              <a:rPr lang="it-IT" dirty="0" smtClean="0"/>
              <a:t>Caricamento file su </a:t>
            </a:r>
            <a:r>
              <a:rPr lang="it-IT" dirty="0" err="1" smtClean="0"/>
              <a:t>repository</a:t>
            </a:r>
            <a:r>
              <a:rPr lang="it-IT" dirty="0" smtClean="0"/>
              <a:t> online </a:t>
            </a:r>
            <a:r>
              <a:rPr lang="it-IT" dirty="0" err="1" smtClean="0"/>
              <a:t>GitHub</a:t>
            </a:r>
            <a:r>
              <a:rPr lang="it-IT" dirty="0" smtClean="0"/>
              <a:t>, in cartelle separate per i vari componenti </a:t>
            </a:r>
            <a:r>
              <a:rPr lang="it-IT" smtClean="0"/>
              <a:t>del progetto</a:t>
            </a:r>
            <a:endParaRPr lang="it-IT" dirty="0" smtClean="0"/>
          </a:p>
          <a:p>
            <a:pPr marL="0" indent="0">
              <a:buNone/>
            </a:pPr>
            <a:endParaRPr lang="it-IT" dirty="0"/>
          </a:p>
        </p:txBody>
      </p:sp>
    </p:spTree>
    <p:extLst>
      <p:ext uri="{BB962C8B-B14F-4D97-AF65-F5344CB8AC3E}">
        <p14:creationId xmlns:p14="http://schemas.microsoft.com/office/powerpoint/2010/main" val="115326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Processo di Sviluppo</a:t>
            </a:r>
            <a:endParaRPr lang="it-IT" dirty="0"/>
          </a:p>
        </p:txBody>
      </p:sp>
      <p:sp>
        <p:nvSpPr>
          <p:cNvPr id="3" name="Segnaposto contenuto 2"/>
          <p:cNvSpPr>
            <a:spLocks noGrp="1"/>
          </p:cNvSpPr>
          <p:nvPr>
            <p:ph idx="1"/>
          </p:nvPr>
        </p:nvSpPr>
        <p:spPr/>
        <p:txBody>
          <a:bodyPr/>
          <a:lstStyle/>
          <a:p>
            <a:r>
              <a:rPr lang="it-IT" dirty="0" smtClean="0"/>
              <a:t>Modello utilizzato - Modello a Spirale</a:t>
            </a:r>
          </a:p>
          <a:p>
            <a:pPr lvl="1"/>
            <a:r>
              <a:rPr lang="it-IT" dirty="0" smtClean="0"/>
              <a:t>Buona visione di insieme dello stato di completezza del progetto.</a:t>
            </a:r>
          </a:p>
          <a:p>
            <a:pPr lvl="1"/>
            <a:r>
              <a:rPr lang="it-IT" dirty="0" smtClean="0"/>
              <a:t>Riassegnazione di risorse in tempo celere al sorgere di problemi.</a:t>
            </a:r>
          </a:p>
          <a:p>
            <a:pPr lvl="1"/>
            <a:r>
              <a:rPr lang="it-IT" dirty="0" smtClean="0"/>
              <a:t>Raffinamento del progetto ad ogni revisione.</a:t>
            </a:r>
          </a:p>
          <a:p>
            <a:pPr lvl="1"/>
            <a:r>
              <a:rPr lang="it-IT" dirty="0" smtClean="0"/>
              <a:t>Semplice da attuare.</a:t>
            </a:r>
          </a:p>
          <a:p>
            <a:pPr lvl="1"/>
            <a:endParaRPr lang="it-IT" dirty="0" smtClean="0"/>
          </a:p>
        </p:txBody>
      </p:sp>
    </p:spTree>
    <p:extLst>
      <p:ext uri="{BB962C8B-B14F-4D97-AF65-F5344CB8AC3E}">
        <p14:creationId xmlns:p14="http://schemas.microsoft.com/office/powerpoint/2010/main" val="236079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Introduzione e obiettivi</a:t>
            </a:r>
            <a:endParaRPr lang="it-IT" dirty="0"/>
          </a:p>
        </p:txBody>
      </p:sp>
    </p:spTree>
    <p:extLst>
      <p:ext uri="{BB962C8B-B14F-4D97-AF65-F5344CB8AC3E}">
        <p14:creationId xmlns:p14="http://schemas.microsoft.com/office/powerpoint/2010/main" val="980356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340</TotalTime>
  <Words>1930</Words>
  <Application>Microsoft Office PowerPoint</Application>
  <PresentationFormat>Widescreen</PresentationFormat>
  <Paragraphs>341</Paragraphs>
  <Slides>71</Slides>
  <Notes>1</Notes>
  <HiddenSlides>0</HiddenSlides>
  <MMClips>0</MMClips>
  <ScaleCrop>false</ScaleCrop>
  <HeadingPairs>
    <vt:vector size="8" baseType="variant">
      <vt:variant>
        <vt:lpstr>Caratteri utilizzati</vt:lpstr>
      </vt:variant>
      <vt:variant>
        <vt:i4>10</vt:i4>
      </vt:variant>
      <vt:variant>
        <vt:lpstr>Tema</vt:lpstr>
      </vt:variant>
      <vt:variant>
        <vt:i4>1</vt:i4>
      </vt:variant>
      <vt:variant>
        <vt:lpstr>Server OLE incorporati</vt:lpstr>
      </vt:variant>
      <vt:variant>
        <vt:i4>1</vt:i4>
      </vt:variant>
      <vt:variant>
        <vt:lpstr>Titoli diapositive</vt:lpstr>
      </vt:variant>
      <vt:variant>
        <vt:i4>71</vt:i4>
      </vt:variant>
    </vt:vector>
  </HeadingPairs>
  <TitlesOfParts>
    <vt:vector size="83" baseType="lpstr">
      <vt:lpstr>MS Mincho</vt:lpstr>
      <vt:lpstr>SimSun</vt:lpstr>
      <vt:lpstr>Arial</vt:lpstr>
      <vt:lpstr>Calibri</vt:lpstr>
      <vt:lpstr>Century Gothic</vt:lpstr>
      <vt:lpstr>Liberation Serif</vt:lpstr>
      <vt:lpstr>Mangal</vt:lpstr>
      <vt:lpstr>Times New Roman</vt:lpstr>
      <vt:lpstr>Wingdings</vt:lpstr>
      <vt:lpstr>Wingdings 3</vt:lpstr>
      <vt:lpstr>Filo</vt:lpstr>
      <vt:lpstr>Worksheet</vt:lpstr>
      <vt:lpstr>INGEGNERIA DEL SOFTWARE</vt:lpstr>
      <vt:lpstr>Presentazione Del Progetto</vt:lpstr>
      <vt:lpstr>Virtual Mechanic</vt:lpstr>
      <vt:lpstr>Sottosistema Titanic Assistance</vt:lpstr>
      <vt:lpstr>Sottosistema Neptune Rescue</vt:lpstr>
      <vt:lpstr>Ciclo di Vita e Processo di Sviluppo</vt:lpstr>
      <vt:lpstr>Ciclo di Vita</vt:lpstr>
      <vt:lpstr>Processo di Sviluppo</vt:lpstr>
      <vt:lpstr>Introduzione e obiettivi</vt:lpstr>
      <vt:lpstr>Introduzione e obiettivi</vt:lpstr>
      <vt:lpstr>Documento di Vision</vt:lpstr>
      <vt:lpstr>In sintesi</vt:lpstr>
      <vt:lpstr>Utilizzatori</vt:lpstr>
      <vt:lpstr>Perché utilizzare il prodotto?</vt:lpstr>
      <vt:lpstr>Parti interessate</vt:lpstr>
      <vt:lpstr>Attori</vt:lpstr>
      <vt:lpstr>Necessità di buisness </vt:lpstr>
      <vt:lpstr>Requisiti utente</vt:lpstr>
      <vt:lpstr>Concetto operativo</vt:lpstr>
      <vt:lpstr>Documento di Caratteristiche</vt:lpstr>
      <vt:lpstr>Modello logico</vt:lpstr>
      <vt:lpstr>Modello fisico</vt:lpstr>
      <vt:lpstr>Tecnologie Android Application</vt:lpstr>
      <vt:lpstr>Tecnologie Web Application</vt:lpstr>
      <vt:lpstr>Requisiti funzionali</vt:lpstr>
      <vt:lpstr>Requisiti non funzionali</vt:lpstr>
      <vt:lpstr>Specifica dei casi d’uso</vt:lpstr>
      <vt:lpstr>Funzioni per l’Utente</vt:lpstr>
      <vt:lpstr>Funzioni per l’Operatore</vt:lpstr>
      <vt:lpstr>Funzioni per l’Admin</vt:lpstr>
      <vt:lpstr>Use case Utente</vt:lpstr>
      <vt:lpstr>Use case Operatore</vt:lpstr>
      <vt:lpstr>Use case Admin (1) </vt:lpstr>
      <vt:lpstr>Use case Admin (2)</vt:lpstr>
      <vt:lpstr>Project Plan</vt:lpstr>
      <vt:lpstr>WBS</vt:lpstr>
      <vt:lpstr>Obs</vt:lpstr>
      <vt:lpstr>RAM</vt:lpstr>
      <vt:lpstr>Reticolo di progetto</vt:lpstr>
      <vt:lpstr>CPM – Critical Path Method</vt:lpstr>
      <vt:lpstr>CPM – Critical Path Method</vt:lpstr>
      <vt:lpstr>Diagramma di Gantt</vt:lpstr>
      <vt:lpstr>Deliverables</vt:lpstr>
      <vt:lpstr>Infrastruttura di progetto</vt:lpstr>
      <vt:lpstr>Ambienti</vt:lpstr>
      <vt:lpstr>Risk List</vt:lpstr>
      <vt:lpstr> Gestione dei rischi</vt:lpstr>
      <vt:lpstr>R01</vt:lpstr>
      <vt:lpstr>R02</vt:lpstr>
      <vt:lpstr>R03</vt:lpstr>
      <vt:lpstr>R04</vt:lpstr>
      <vt:lpstr>Riuso</vt:lpstr>
      <vt:lpstr>Riuso</vt:lpstr>
      <vt:lpstr>Effetti del riuso      </vt:lpstr>
      <vt:lpstr>Diagramma dei package</vt:lpstr>
      <vt:lpstr>Diagramma dei package</vt:lpstr>
      <vt:lpstr>Diagramma dei package</vt:lpstr>
      <vt:lpstr>Diagramma delle classi</vt:lpstr>
      <vt:lpstr>Diagramma delle classi</vt:lpstr>
      <vt:lpstr>Diagramma delle classi</vt:lpstr>
      <vt:lpstr>Diagramma delle sequenze</vt:lpstr>
      <vt:lpstr>Diagramma delle sequenze: Titanic Assistance</vt:lpstr>
      <vt:lpstr>Diagramma delle sequenze: Neptune Rescue</vt:lpstr>
      <vt:lpstr>Design pattern</vt:lpstr>
      <vt:lpstr>Design Pattern</vt:lpstr>
      <vt:lpstr>Principi SOLID</vt:lpstr>
      <vt:lpstr>Principi SOLID</vt:lpstr>
      <vt:lpstr>Utilizzo dei principi SOLID nelle applicazioni:</vt:lpstr>
      <vt:lpstr>Test</vt:lpstr>
      <vt:lpstr>Test effettuati  </vt:lpstr>
      <vt:lpstr>Gestione lavoro collaborativo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INGEGNERIA DEL SOFTWARE</dc:title>
  <dc:creator>Leo 93</dc:creator>
  <cp:lastModifiedBy>alberto benini</cp:lastModifiedBy>
  <cp:revision>35</cp:revision>
  <dcterms:created xsi:type="dcterms:W3CDTF">2015-06-17T16:00:23Z</dcterms:created>
  <dcterms:modified xsi:type="dcterms:W3CDTF">2015-06-20T10:04:25Z</dcterms:modified>
</cp:coreProperties>
</file>