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75" r:id="rId2"/>
    <p:sldId id="256" r:id="rId3"/>
    <p:sldId id="257" r:id="rId4"/>
    <p:sldId id="282" r:id="rId5"/>
    <p:sldId id="280" r:id="rId6"/>
    <p:sldId id="279" r:id="rId7"/>
    <p:sldId id="281" r:id="rId8"/>
    <p:sldId id="283" r:id="rId9"/>
    <p:sldId id="284" r:id="rId10"/>
    <p:sldId id="262" r:id="rId11"/>
    <p:sldId id="273" r:id="rId12"/>
    <p:sldId id="274" r:id="rId13"/>
    <p:sldId id="263" r:id="rId14"/>
    <p:sldId id="266" r:id="rId15"/>
    <p:sldId id="264" r:id="rId16"/>
    <p:sldId id="265" r:id="rId17"/>
    <p:sldId id="268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6271"/>
  </p:normalViewPr>
  <p:slideViewPr>
    <p:cSldViewPr snapToGrid="0">
      <p:cViewPr varScale="1">
        <p:scale>
          <a:sx n="121" d="100"/>
          <a:sy n="121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2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9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983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12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00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24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70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9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7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1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0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8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0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8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Slide mia per fare il punto della situazione sullo svolgimento delle slide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Risk</a:t>
            </a:r>
            <a:r>
              <a:rPr lang="it-IT" dirty="0" smtClean="0"/>
              <a:t> list: concluso</a:t>
            </a:r>
          </a:p>
          <a:p>
            <a:r>
              <a:rPr lang="it-IT" dirty="0" smtClean="0"/>
              <a:t>Riuso: da controllare per quanto riguarda i documenti, mentre la parte software non c’è in quanto è stato fatto tutto da 0</a:t>
            </a:r>
          </a:p>
          <a:p>
            <a:r>
              <a:rPr lang="it-IT" dirty="0" smtClean="0"/>
              <a:t>Diagramma delle sequenze: lato web quasi finito, lato </a:t>
            </a:r>
            <a:r>
              <a:rPr lang="it-IT" dirty="0" err="1" smtClean="0"/>
              <a:t>app</a:t>
            </a:r>
            <a:r>
              <a:rPr lang="it-IT" dirty="0" smtClean="0"/>
              <a:t> servono dati da fede/</a:t>
            </a:r>
            <a:r>
              <a:rPr lang="it-IT" dirty="0" err="1" smtClean="0"/>
              <a:t>alby</a:t>
            </a:r>
            <a:endParaRPr lang="it-IT" dirty="0" smtClean="0"/>
          </a:p>
          <a:p>
            <a:r>
              <a:rPr lang="it-IT" dirty="0" smtClean="0"/>
              <a:t>Principi SOLID: lato web completo, lato </a:t>
            </a:r>
            <a:r>
              <a:rPr lang="it-IT" dirty="0" err="1" smtClean="0"/>
              <a:t>app</a:t>
            </a:r>
            <a:r>
              <a:rPr lang="it-IT" dirty="0" smtClean="0"/>
              <a:t> servono dati da fede/</a:t>
            </a:r>
            <a:r>
              <a:rPr lang="it-IT" dirty="0" err="1" smtClean="0"/>
              <a:t>alby</a:t>
            </a:r>
            <a:endParaRPr lang="it-IT" dirty="0" smtClean="0"/>
          </a:p>
          <a:p>
            <a:r>
              <a:rPr lang="it-IT" dirty="0" smtClean="0"/>
              <a:t>Progettazione test: conclusa, ma da vedere se integrare parti saltate che potrebbero venire rilevate ricevendo i dati dell’esecuzione dei test</a:t>
            </a:r>
          </a:p>
          <a:p>
            <a:r>
              <a:rPr lang="it-IT" dirty="0" smtClean="0"/>
              <a:t>Esecuzione test: servono i dati da parte di chi ha testato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3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89212" y="2303448"/>
            <a:ext cx="8915399" cy="1468800"/>
          </a:xfrm>
        </p:spPr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Diagramma delle sequenze</a:t>
            </a:r>
            <a:endParaRPr lang="it-IT" dirty="0">
              <a:solidFill>
                <a:srgbClr val="2E53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592925" y="675625"/>
            <a:ext cx="9599075" cy="128089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rgbClr val="2E5369"/>
                </a:solidFill>
              </a:rPr>
              <a:t>Diagramma delle sequenze: Titanic Assistance</a:t>
            </a:r>
            <a:endParaRPr lang="it-IT" sz="3200" dirty="0">
              <a:solidFill>
                <a:srgbClr val="2E5369"/>
              </a:solidFill>
            </a:endParaRP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16070"/>
            <a:ext cx="8899301" cy="6292116"/>
          </a:xfrm>
        </p:spPr>
      </p:pic>
    </p:spTree>
    <p:extLst>
      <p:ext uri="{BB962C8B-B14F-4D97-AF65-F5344CB8AC3E}">
        <p14:creationId xmlns:p14="http://schemas.microsoft.com/office/powerpoint/2010/main" val="41178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592925" y="675625"/>
            <a:ext cx="9860945" cy="128089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rgbClr val="2E5369"/>
                </a:solidFill>
              </a:rPr>
              <a:t>Diagramma delle sequenze: </a:t>
            </a:r>
            <a:r>
              <a:rPr lang="it-IT" sz="3200" dirty="0" err="1" smtClean="0">
                <a:solidFill>
                  <a:srgbClr val="2E5369"/>
                </a:solidFill>
              </a:rPr>
              <a:t>Neptune</a:t>
            </a:r>
            <a:r>
              <a:rPr lang="it-IT" sz="3200" dirty="0" smtClean="0">
                <a:solidFill>
                  <a:srgbClr val="2E5369"/>
                </a:solidFill>
              </a:rPr>
              <a:t> Rescue</a:t>
            </a:r>
            <a:endParaRPr lang="it-IT" sz="3200" dirty="0">
              <a:solidFill>
                <a:srgbClr val="2E5369"/>
              </a:solidFill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04415"/>
            <a:ext cx="8487177" cy="6000729"/>
          </a:xfrm>
        </p:spPr>
      </p:pic>
    </p:spTree>
    <p:extLst>
      <p:ext uri="{BB962C8B-B14F-4D97-AF65-F5344CB8AC3E}">
        <p14:creationId xmlns:p14="http://schemas.microsoft.com/office/powerpoint/2010/main" val="19687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50576" y="2303448"/>
            <a:ext cx="8915399" cy="1468800"/>
          </a:xfrm>
        </p:spPr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Principi SOLID</a:t>
            </a:r>
            <a:endParaRPr lang="it-IT" dirty="0">
              <a:solidFill>
                <a:srgbClr val="2E53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2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Principi </a:t>
            </a:r>
            <a:r>
              <a:rPr lang="it-IT" dirty="0" smtClean="0">
                <a:solidFill>
                  <a:srgbClr val="2E5369"/>
                </a:solidFill>
              </a:rPr>
              <a:t>SOLID</a:t>
            </a:r>
            <a:endParaRPr lang="it-IT" dirty="0">
              <a:solidFill>
                <a:srgbClr val="2E5369"/>
              </a:solidFill>
            </a:endParaRP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/>
              <a:t>Single </a:t>
            </a:r>
            <a:r>
              <a:rPr lang="it-IT" b="1" dirty="0" err="1" smtClean="0"/>
              <a:t>responsibility</a:t>
            </a:r>
            <a:r>
              <a:rPr lang="it-IT" b="1" dirty="0" smtClean="0"/>
              <a:t>: </a:t>
            </a:r>
            <a:r>
              <a:rPr lang="it-IT" dirty="0"/>
              <a:t>Una classe dovrebbe avere una sola ragione per cambiare</a:t>
            </a:r>
            <a:endParaRPr lang="it-IT" b="1" dirty="0" smtClean="0"/>
          </a:p>
          <a:p>
            <a:r>
              <a:rPr lang="it-IT" b="1" dirty="0"/>
              <a:t>Open </a:t>
            </a:r>
            <a:r>
              <a:rPr lang="it-IT" b="1" dirty="0" err="1" smtClean="0"/>
              <a:t>close</a:t>
            </a:r>
            <a:r>
              <a:rPr lang="it-IT" b="1" dirty="0" smtClean="0"/>
              <a:t>: </a:t>
            </a:r>
            <a:r>
              <a:rPr lang="it-IT" dirty="0"/>
              <a:t>Le </a:t>
            </a:r>
            <a:r>
              <a:rPr lang="it-IT" dirty="0" err="1"/>
              <a:t>entita</a:t>
            </a:r>
            <a:r>
              <a:rPr lang="it-IT" dirty="0"/>
              <a:t> </a:t>
            </a:r>
            <a:r>
              <a:rPr lang="it-IT" dirty="0" smtClean="0"/>
              <a:t>dovrebbe </a:t>
            </a:r>
            <a:r>
              <a:rPr lang="it-IT" dirty="0"/>
              <a:t>essere </a:t>
            </a:r>
            <a:r>
              <a:rPr lang="it-IT" dirty="0" smtClean="0"/>
              <a:t>aperte </a:t>
            </a:r>
            <a:r>
              <a:rPr lang="it-IT" dirty="0"/>
              <a:t>per </a:t>
            </a:r>
            <a:r>
              <a:rPr lang="it-IT" dirty="0" smtClean="0"/>
              <a:t>le estensioni</a:t>
            </a:r>
            <a:r>
              <a:rPr lang="it-IT" dirty="0"/>
              <a:t>, ma </a:t>
            </a:r>
            <a:r>
              <a:rPr lang="it-IT" dirty="0" smtClean="0"/>
              <a:t>chiuse </a:t>
            </a:r>
            <a:r>
              <a:rPr lang="it-IT" dirty="0"/>
              <a:t>alle </a:t>
            </a:r>
            <a:r>
              <a:rPr lang="it-IT" dirty="0" err="1"/>
              <a:t>modificaioni</a:t>
            </a:r>
            <a:r>
              <a:rPr lang="it-IT" dirty="0"/>
              <a:t>.</a:t>
            </a:r>
            <a:endParaRPr lang="it-IT" b="1" dirty="0" smtClean="0"/>
          </a:p>
          <a:p>
            <a:r>
              <a:rPr lang="it-IT" b="1" dirty="0" err="1" smtClean="0"/>
              <a:t>Liskov</a:t>
            </a:r>
            <a:r>
              <a:rPr lang="it-IT" b="1" dirty="0" smtClean="0"/>
              <a:t>: </a:t>
            </a:r>
            <a:r>
              <a:rPr lang="it-IT" dirty="0" smtClean="0"/>
              <a:t>I sottotipi </a:t>
            </a:r>
            <a:r>
              <a:rPr lang="it-IT" dirty="0"/>
              <a:t>dovrebbero essere sostituibili per i </a:t>
            </a:r>
            <a:r>
              <a:rPr lang="it-IT" dirty="0" err="1" smtClean="0"/>
              <a:t>supertipi</a:t>
            </a:r>
            <a:r>
              <a:rPr lang="it-IT" dirty="0" smtClean="0"/>
              <a:t>; </a:t>
            </a:r>
            <a:r>
              <a:rPr lang="it-IT" dirty="0"/>
              <a:t>le classi figlie non devono mai rompere la definizione delle classi genitrici</a:t>
            </a:r>
            <a:endParaRPr lang="it-IT" b="1" dirty="0" smtClean="0"/>
          </a:p>
          <a:p>
            <a:r>
              <a:rPr lang="it-IT" b="1" dirty="0" smtClean="0"/>
              <a:t>Interface </a:t>
            </a:r>
            <a:r>
              <a:rPr lang="it-IT" b="1" dirty="0" err="1" smtClean="0"/>
              <a:t>segregation</a:t>
            </a:r>
            <a:r>
              <a:rPr lang="it-IT" b="1" dirty="0" smtClean="0"/>
              <a:t>: </a:t>
            </a:r>
            <a:r>
              <a:rPr lang="it-IT" dirty="0" smtClean="0"/>
              <a:t>I Client non dovrebbero essere costretti ad usare interfacce che non possono usare</a:t>
            </a:r>
            <a:endParaRPr lang="it-IT" b="1" dirty="0" smtClean="0"/>
          </a:p>
          <a:p>
            <a:r>
              <a:rPr lang="it-IT" b="1" dirty="0" err="1" smtClean="0"/>
              <a:t>Dependency</a:t>
            </a:r>
            <a:r>
              <a:rPr lang="it-IT" b="1" dirty="0" smtClean="0"/>
              <a:t> </a:t>
            </a:r>
            <a:r>
              <a:rPr lang="it-IT" b="1" dirty="0" err="1" smtClean="0"/>
              <a:t>inversion</a:t>
            </a:r>
            <a:r>
              <a:rPr lang="it-IT" b="1" dirty="0" smtClean="0"/>
              <a:t>: </a:t>
            </a:r>
            <a:r>
              <a:rPr lang="it-IT" dirty="0"/>
              <a:t>Un modulo ad alto livello non dovrebbe dipendere </a:t>
            </a:r>
            <a:r>
              <a:rPr lang="it-IT" dirty="0" smtClean="0"/>
              <a:t>dai moduli </a:t>
            </a:r>
            <a:r>
              <a:rPr lang="it-IT" dirty="0"/>
              <a:t>a basso </a:t>
            </a:r>
            <a:r>
              <a:rPr lang="it-IT" dirty="0" smtClean="0"/>
              <a:t>livello; entrambi </a:t>
            </a:r>
            <a:r>
              <a:rPr lang="it-IT" dirty="0"/>
              <a:t>dovrebbero dipendere dalle </a:t>
            </a:r>
            <a:r>
              <a:rPr lang="it-IT" dirty="0" smtClean="0"/>
              <a:t>astrazioni. Le </a:t>
            </a:r>
            <a:r>
              <a:rPr lang="it-IT" dirty="0"/>
              <a:t>astrazioni non dovrebbe dipendere dai dettagli, sono i dettagli che devono dipendere dalle astrazioni.</a:t>
            </a:r>
          </a:p>
        </p:txBody>
      </p:sp>
    </p:spTree>
    <p:extLst>
      <p:ext uri="{BB962C8B-B14F-4D97-AF65-F5344CB8AC3E}">
        <p14:creationId xmlns:p14="http://schemas.microsoft.com/office/powerpoint/2010/main" val="39666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65138" y="624190"/>
            <a:ext cx="8732909" cy="1280890"/>
          </a:xfrm>
        </p:spPr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2E5369"/>
                </a:solidFill>
              </a:rPr>
              <a:t>Utilizzo dei principi SOLID nelle applicazioni:</a:t>
            </a:r>
            <a:endParaRPr lang="it-IT" sz="2800" dirty="0">
              <a:solidFill>
                <a:srgbClr val="2E5369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1151738" y="1295056"/>
            <a:ext cx="3992732" cy="576262"/>
          </a:xfrm>
        </p:spPr>
        <p:txBody>
          <a:bodyPr/>
          <a:lstStyle/>
          <a:p>
            <a:pPr algn="ctr"/>
            <a:r>
              <a:rPr lang="it-IT" u="sng" dirty="0" err="1" smtClean="0"/>
              <a:t>NeptuneRescue</a:t>
            </a:r>
            <a:endParaRPr lang="it-IT" u="sng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2086377" y="1905080"/>
            <a:ext cx="9916733" cy="2299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/>
              <a:t>Nell’applicazione </a:t>
            </a:r>
            <a:r>
              <a:rPr lang="it-IT" dirty="0" err="1" smtClean="0"/>
              <a:t>NeptuneRecue</a:t>
            </a:r>
            <a:r>
              <a:rPr lang="it-IT" dirty="0" smtClean="0"/>
              <a:t> sono stati applicati (o non violati) i seguenti principi:</a:t>
            </a:r>
          </a:p>
          <a:p>
            <a:r>
              <a:rPr lang="it-IT" dirty="0"/>
              <a:t>Singola </a:t>
            </a:r>
            <a:r>
              <a:rPr lang="it-IT" dirty="0" err="1"/>
              <a:t>responsablità</a:t>
            </a:r>
            <a:endParaRPr lang="it-IT" dirty="0"/>
          </a:p>
          <a:p>
            <a:r>
              <a:rPr lang="it-IT" dirty="0"/>
              <a:t>Apertura – Chiusura </a:t>
            </a:r>
          </a:p>
          <a:p>
            <a:r>
              <a:rPr lang="it-IT" dirty="0"/>
              <a:t>Sostituzione di </a:t>
            </a:r>
            <a:r>
              <a:rPr lang="it-IT" dirty="0" err="1"/>
              <a:t>Lisikov</a:t>
            </a:r>
            <a:r>
              <a:rPr lang="it-IT" dirty="0"/>
              <a:t> </a:t>
            </a:r>
          </a:p>
          <a:p>
            <a:r>
              <a:rPr lang="it-IT" dirty="0"/>
              <a:t>Inversione delle dipendenze (non violato)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>
          <a:xfrm>
            <a:off x="1151738" y="3788397"/>
            <a:ext cx="3999001" cy="576262"/>
          </a:xfrm>
        </p:spPr>
        <p:txBody>
          <a:bodyPr/>
          <a:lstStyle/>
          <a:p>
            <a:pPr algn="ctr"/>
            <a:r>
              <a:rPr lang="it-IT" u="sng" dirty="0" err="1" smtClean="0"/>
              <a:t>TitanicAssistance</a:t>
            </a:r>
            <a:endParaRPr lang="it-IT" u="sng" dirty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4"/>
          </p:nvPr>
        </p:nvSpPr>
        <p:spPr>
          <a:xfrm>
            <a:off x="2086377" y="4364659"/>
            <a:ext cx="8203843" cy="2493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Nell’applicazione </a:t>
            </a:r>
            <a:r>
              <a:rPr lang="it-IT" dirty="0" err="1" smtClean="0"/>
              <a:t>TitanicAssistance</a:t>
            </a:r>
            <a:r>
              <a:rPr lang="it-IT" dirty="0" smtClean="0"/>
              <a:t> sono stati applicati (o non violati) i seguenti principi:</a:t>
            </a:r>
          </a:p>
          <a:p>
            <a:r>
              <a:rPr lang="it-IT" dirty="0" smtClean="0"/>
              <a:t>Singola </a:t>
            </a:r>
            <a:r>
              <a:rPr lang="it-IT" dirty="0" err="1" smtClean="0"/>
              <a:t>responsablità</a:t>
            </a:r>
            <a:endParaRPr lang="it-IT" dirty="0" smtClean="0"/>
          </a:p>
          <a:p>
            <a:r>
              <a:rPr lang="it-IT" dirty="0" smtClean="0"/>
              <a:t>Apertura – Chiusura </a:t>
            </a:r>
          </a:p>
          <a:p>
            <a:r>
              <a:rPr lang="it-IT" dirty="0" smtClean="0"/>
              <a:t>Sostituzione di </a:t>
            </a:r>
            <a:r>
              <a:rPr lang="it-IT" dirty="0" err="1" smtClean="0"/>
              <a:t>Lisikov</a:t>
            </a:r>
            <a:r>
              <a:rPr lang="it-IT" dirty="0" smtClean="0"/>
              <a:t> </a:t>
            </a:r>
          </a:p>
          <a:p>
            <a:r>
              <a:rPr lang="it-IT" dirty="0" smtClean="0"/>
              <a:t>Inversione delle dipendenze (non violato)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59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589212" y="2303448"/>
            <a:ext cx="8915399" cy="1468800"/>
          </a:xfrm>
        </p:spPr>
        <p:txBody>
          <a:bodyPr/>
          <a:lstStyle/>
          <a:p>
            <a:r>
              <a:rPr lang="it-IT" dirty="0" smtClean="0">
                <a:solidFill>
                  <a:srgbClr val="2E5369"/>
                </a:solidFill>
              </a:rPr>
              <a:t>Test</a:t>
            </a:r>
            <a:endParaRPr lang="it-IT" dirty="0">
              <a:solidFill>
                <a:srgbClr val="2E5369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34" y="3897129"/>
            <a:ext cx="5359675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21356"/>
          </a:xfrm>
        </p:spPr>
        <p:txBody>
          <a:bodyPr>
            <a:normAutofit fontScale="90000"/>
          </a:bodyPr>
          <a:lstStyle/>
          <a:p>
            <a:r>
              <a:rPr lang="it-IT" sz="3100" dirty="0" smtClean="0">
                <a:solidFill>
                  <a:srgbClr val="2E5369"/>
                </a:solidFill>
              </a:rPr>
              <a:t>Test effettuati </a:t>
            </a:r>
            <a:r>
              <a:rPr lang="it-IT" dirty="0" smtClean="0">
                <a:solidFill>
                  <a:srgbClr val="2E5369"/>
                </a:solidFill>
              </a:rPr>
              <a:t/>
            </a:r>
            <a:br>
              <a:rPr lang="it-IT" dirty="0" smtClean="0">
                <a:solidFill>
                  <a:srgbClr val="2E5369"/>
                </a:solidFill>
              </a:rPr>
            </a:br>
            <a:endParaRPr lang="it-IT" dirty="0">
              <a:solidFill>
                <a:srgbClr val="2E5369"/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>
          <a:xfrm>
            <a:off x="2592923" y="2197994"/>
            <a:ext cx="9599077" cy="3777622"/>
          </a:xfrm>
        </p:spPr>
        <p:txBody>
          <a:bodyPr>
            <a:normAutofit/>
          </a:bodyPr>
          <a:lstStyle/>
          <a:p>
            <a:r>
              <a:rPr lang="it-IT" b="1" dirty="0" smtClean="0"/>
              <a:t>Unit Test</a:t>
            </a:r>
            <a:r>
              <a:rPr lang="it-IT" dirty="0" smtClean="0"/>
              <a:t>: gli sviluppatori delle applicazioni sono tenuti ad eseguire </a:t>
            </a:r>
            <a:r>
              <a:rPr lang="it-IT" dirty="0"/>
              <a:t>test di unità per assicurarsi che </a:t>
            </a:r>
            <a:r>
              <a:rPr lang="it-IT" dirty="0" smtClean="0"/>
              <a:t>le singole </a:t>
            </a:r>
            <a:r>
              <a:rPr lang="it-IT" dirty="0"/>
              <a:t>unità di sviluppo </a:t>
            </a:r>
            <a:r>
              <a:rPr lang="it-IT" dirty="0" smtClean="0"/>
              <a:t>assolvano </a:t>
            </a:r>
            <a:r>
              <a:rPr lang="it-IT" dirty="0"/>
              <a:t>le </a:t>
            </a:r>
            <a:r>
              <a:rPr lang="it-IT" dirty="0" smtClean="0"/>
              <a:t>loro </a:t>
            </a:r>
            <a:r>
              <a:rPr lang="it-IT" dirty="0"/>
              <a:t>funzioni seguendo i </a:t>
            </a:r>
            <a:r>
              <a:rPr lang="it-IT" dirty="0" smtClean="0"/>
              <a:t>requisiti.</a:t>
            </a:r>
          </a:p>
          <a:p>
            <a:r>
              <a:rPr lang="it-IT" b="1" dirty="0" smtClean="0"/>
              <a:t>Integration test: </a:t>
            </a:r>
            <a:r>
              <a:rPr lang="it-IT" dirty="0" smtClean="0"/>
              <a:t>avvenuto nella costruzione del sistema a partire dalle sue componenti per scoprire problemi che nascono dall’interazione tra esse.</a:t>
            </a:r>
          </a:p>
          <a:p>
            <a:r>
              <a:rPr lang="it-IT" b="1" dirty="0" err="1" smtClean="0"/>
              <a:t>Robustness</a:t>
            </a:r>
            <a:r>
              <a:rPr lang="it-IT" b="1" dirty="0" smtClean="0"/>
              <a:t> test: </a:t>
            </a:r>
            <a:r>
              <a:rPr lang="it-IT" dirty="0" smtClean="0"/>
              <a:t>si è testato il comportamento del sistema rispetto a ingressi non desiderati.</a:t>
            </a:r>
          </a:p>
          <a:p>
            <a:pPr marL="0" indent="0">
              <a:buNone/>
            </a:pPr>
            <a:endParaRPr lang="it-IT" b="1" dirty="0" smtClean="0"/>
          </a:p>
          <a:p>
            <a:pPr marL="0" indent="0" algn="r">
              <a:buNone/>
            </a:pPr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0405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4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7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89213" y="2875207"/>
            <a:ext cx="8915399" cy="2262781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Risk</a:t>
            </a:r>
            <a:r>
              <a:rPr lang="it-IT" dirty="0" smtClean="0">
                <a:solidFill>
                  <a:schemeClr val="tx1"/>
                </a:solidFill>
              </a:rPr>
              <a:t> List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2E5369"/>
                </a:solidFill>
              </a:rPr>
              <a:t> Gestione dei rischi</a:t>
            </a:r>
            <a:endParaRPr lang="it-IT" sz="2800" dirty="0">
              <a:solidFill>
                <a:srgbClr val="2E5369"/>
              </a:solidFill>
            </a:endParaRP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411423"/>
              </p:ext>
            </p:extLst>
          </p:nvPr>
        </p:nvGraphicFramePr>
        <p:xfrm>
          <a:off x="2859109" y="1532588"/>
          <a:ext cx="8242480" cy="493260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46923"/>
                <a:gridCol w="2740937"/>
                <a:gridCol w="2754620"/>
              </a:tblGrid>
              <a:tr h="2800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Rischio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Gravità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Descrizione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129238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R01: Abbandono di uno dei componenti del team.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Dannoso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Se uno dei componenti abbandona il progetto, i restanti sono in grado di completare il progetto, ma in tempi più lunghi.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129238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R02: Guasto hardware e/o perdita di dati.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Molto dannoso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Perdita dei dati a causa dell’inaccessibilità a una data macchina attinente al progetto o ai dati ivi contenuti.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103390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R03: Cambiamento specifiche in corso d’opera.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Medio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Il committente richiede modifiche e o aggiunte durante le fasi avanzate di sviluppo.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103390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R04: Ricorso a tecnologie innovative o poco note.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Dannoso</a:t>
                      </a:r>
                      <a:endParaRPr lang="it-IT" sz="120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Il progetto si basa su tecnologie non conosciute al team di sviluppo.</a:t>
                      </a:r>
                      <a:endParaRPr lang="it-IT" sz="1200" dirty="0">
                        <a:solidFill>
                          <a:srgbClr val="00000A"/>
                        </a:solidFill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solidFill>
                  <a:srgbClr val="2E5369"/>
                </a:solidFill>
              </a:rPr>
              <a:t>R01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Rischio</a:t>
            </a:r>
            <a:r>
              <a:rPr lang="it-IT" b="1" dirty="0">
                <a:solidFill>
                  <a:srgbClr val="2E5369"/>
                </a:solidFill>
              </a:rPr>
              <a:t>:</a:t>
            </a:r>
            <a:r>
              <a:rPr lang="it-IT" dirty="0"/>
              <a:t> Guasto hardware e/o perdita di dati.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Gravità</a:t>
            </a:r>
            <a:r>
              <a:rPr lang="it-IT" b="1" dirty="0">
                <a:solidFill>
                  <a:srgbClr val="2E5369"/>
                </a:solidFill>
              </a:rPr>
              <a:t>:</a:t>
            </a:r>
            <a:r>
              <a:rPr lang="it-IT" b="1" dirty="0"/>
              <a:t> </a:t>
            </a:r>
            <a:r>
              <a:rPr lang="it-IT" dirty="0"/>
              <a:t>Molto dannoso.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Descrizione</a:t>
            </a:r>
            <a:r>
              <a:rPr lang="it-IT" b="1" dirty="0">
                <a:solidFill>
                  <a:srgbClr val="2E5369"/>
                </a:solidFill>
              </a:rPr>
              <a:t>:</a:t>
            </a:r>
            <a:r>
              <a:rPr lang="it-IT" dirty="0"/>
              <a:t> Perdita dei dati a causa dell’inaccessibilità a una data macchina attinente al progetto o ai dati ivi contenuti.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Impatto</a:t>
            </a:r>
            <a:r>
              <a:rPr lang="it-IT" b="1" dirty="0">
                <a:solidFill>
                  <a:srgbClr val="2E5369"/>
                </a:solidFill>
              </a:rPr>
              <a:t>:</a:t>
            </a:r>
            <a:r>
              <a:rPr lang="it-IT" b="1" dirty="0"/>
              <a:t> </a:t>
            </a:r>
            <a:r>
              <a:rPr lang="it-IT" dirty="0"/>
              <a:t>Perdita di componenti software con conseguente ritardo dovuto alla riscrittura del codice perso. Eventuale danno economico dovuto al dover sostituire l’hardware danneggiato.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Mitigazione</a:t>
            </a:r>
            <a:r>
              <a:rPr lang="it-IT" b="1" dirty="0">
                <a:solidFill>
                  <a:srgbClr val="2E5369"/>
                </a:solidFill>
              </a:rPr>
              <a:t>:</a:t>
            </a:r>
            <a:r>
              <a:rPr lang="it-IT" dirty="0"/>
              <a:t> Salvare il progetto su più macchine oltre che su un </a:t>
            </a:r>
            <a:r>
              <a:rPr lang="it-IT" dirty="0" err="1"/>
              <a:t>repository</a:t>
            </a:r>
            <a:r>
              <a:rPr lang="it-IT" dirty="0"/>
              <a:t> online.</a:t>
            </a:r>
          </a:p>
          <a:p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Contingency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 Plan</a:t>
            </a:r>
            <a:r>
              <a:rPr lang="it-IT" b="1" dirty="0">
                <a:solidFill>
                  <a:srgbClr val="2E5369"/>
                </a:solidFill>
              </a:rPr>
              <a:t>:</a:t>
            </a:r>
            <a:r>
              <a:rPr lang="it-IT" dirty="0">
                <a:solidFill>
                  <a:srgbClr val="2E5369"/>
                </a:solidFill>
              </a:rPr>
              <a:t> </a:t>
            </a:r>
            <a:r>
              <a:rPr lang="it-IT" dirty="0"/>
              <a:t>Recuperare l’ultima copia di backup dal </a:t>
            </a:r>
            <a:r>
              <a:rPr lang="it-IT" dirty="0" err="1"/>
              <a:t>repository</a:t>
            </a:r>
            <a:r>
              <a:rPr lang="it-IT" dirty="0"/>
              <a:t> online o dalle macchine non danneggiate.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06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2E5369"/>
                </a:solidFill>
              </a:rPr>
              <a:t>R02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Rischio</a:t>
            </a:r>
            <a:r>
              <a:rPr lang="it-IT" b="1" dirty="0"/>
              <a:t>:</a:t>
            </a:r>
            <a:r>
              <a:rPr lang="it-IT" dirty="0"/>
              <a:t> Guasto hardware e/o perdita di dati.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Gravità</a:t>
            </a:r>
            <a:r>
              <a:rPr lang="it-IT" b="1" dirty="0"/>
              <a:t>: </a:t>
            </a:r>
            <a:r>
              <a:rPr lang="it-IT" dirty="0"/>
              <a:t>Molto dannoso.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Descrizione: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t-IT" dirty="0"/>
              <a:t>Perdita dei dati a causa dell’inaccessibilità a una data macchina attinente al progetto o ai dati ivi contenuti.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Impatto</a:t>
            </a:r>
            <a:r>
              <a:rPr lang="it-IT" b="1" dirty="0"/>
              <a:t>: </a:t>
            </a:r>
            <a:r>
              <a:rPr lang="it-IT" dirty="0"/>
              <a:t>Perdita di componenti software con conseguente ritardo dovuto alla riscrittura del codice perso. Eventuale danno economico dovuto al dover sostituire l’hardware danneggiato.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Mitigazione</a:t>
            </a:r>
            <a:r>
              <a:rPr lang="it-IT" b="1" dirty="0"/>
              <a:t>:</a:t>
            </a:r>
            <a:r>
              <a:rPr lang="it-IT" dirty="0"/>
              <a:t> Salvare il progetto su più macchine oltre che su un </a:t>
            </a:r>
            <a:r>
              <a:rPr lang="it-IT" dirty="0" err="1"/>
              <a:t>repository</a:t>
            </a:r>
            <a:r>
              <a:rPr lang="it-IT" dirty="0"/>
              <a:t> online.</a:t>
            </a:r>
          </a:p>
          <a:p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Contingency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 Plan</a:t>
            </a:r>
            <a:r>
              <a:rPr lang="it-IT" b="1" dirty="0"/>
              <a:t>:</a:t>
            </a:r>
            <a:r>
              <a:rPr lang="it-IT" dirty="0"/>
              <a:t> Recuperare l’ultima copia di backup dal </a:t>
            </a:r>
            <a:r>
              <a:rPr lang="it-IT" dirty="0" err="1"/>
              <a:t>repository</a:t>
            </a:r>
            <a:r>
              <a:rPr lang="it-IT" dirty="0"/>
              <a:t> online o dalle macchine non danneggiate.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0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2E5369"/>
                </a:solidFill>
              </a:rPr>
              <a:t>R03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Rischio</a:t>
            </a:r>
            <a:r>
              <a:rPr lang="it-IT" b="1" dirty="0"/>
              <a:t>:</a:t>
            </a:r>
            <a:r>
              <a:rPr lang="it-IT" dirty="0"/>
              <a:t> Cambiamento specifiche in corso d’opera. 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Gravità:</a:t>
            </a:r>
            <a:r>
              <a:rPr lang="it-IT" b="1" dirty="0"/>
              <a:t> </a:t>
            </a:r>
            <a:r>
              <a:rPr lang="it-IT" dirty="0"/>
              <a:t>Medio.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Descrizione</a:t>
            </a:r>
            <a:r>
              <a:rPr lang="it-IT" b="1" dirty="0"/>
              <a:t>:</a:t>
            </a:r>
            <a:r>
              <a:rPr lang="it-IT" dirty="0"/>
              <a:t> Il committente richiede modifiche e o aggiunte durante le fasi avanzate di sviluppo.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Impatto</a:t>
            </a:r>
            <a:r>
              <a:rPr lang="it-IT" b="1" dirty="0"/>
              <a:t>:</a:t>
            </a:r>
            <a:r>
              <a:rPr lang="it-IT" dirty="0"/>
              <a:t> Il progetto potrebbe subire ritardi, anche di considerevole entità. 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Mitigazione</a:t>
            </a:r>
            <a:r>
              <a:rPr lang="it-IT" b="1" dirty="0"/>
              <a:t>: </a:t>
            </a:r>
            <a:r>
              <a:rPr lang="it-IT" dirty="0"/>
              <a:t>Frequente confronto con il committente e richiesta di approvazione tramite firma del documento di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.  </a:t>
            </a:r>
          </a:p>
          <a:p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Contingency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 Plan</a:t>
            </a:r>
            <a:r>
              <a:rPr lang="it-IT" b="1" dirty="0"/>
              <a:t>: </a:t>
            </a:r>
            <a:r>
              <a:rPr lang="it-IT" dirty="0"/>
              <a:t>Effettuare le necessarie correzioni al progetto ed eventuale </a:t>
            </a:r>
            <a:r>
              <a:rPr lang="it-IT" dirty="0" err="1"/>
              <a:t>riassegnamento</a:t>
            </a:r>
            <a:r>
              <a:rPr lang="it-IT" dirty="0"/>
              <a:t> delle risorse.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0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2E5369"/>
                </a:solidFill>
              </a:rPr>
              <a:t>R04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Rischio:</a:t>
            </a:r>
            <a:r>
              <a:rPr lang="it-IT" dirty="0"/>
              <a:t> Ricorso a tecnologie innovative o poco note. 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Gravità</a:t>
            </a:r>
            <a:r>
              <a:rPr lang="it-IT" b="1" dirty="0"/>
              <a:t>: </a:t>
            </a:r>
            <a:r>
              <a:rPr lang="it-IT" dirty="0"/>
              <a:t>Dannoso.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Descrizione</a:t>
            </a:r>
            <a:r>
              <a:rPr lang="it-IT" b="1" dirty="0"/>
              <a:t>:</a:t>
            </a:r>
            <a:r>
              <a:rPr lang="it-IT" dirty="0"/>
              <a:t> Il progetto si basa su tecnologie non conosciute al team di sviluppo.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Impatto</a:t>
            </a:r>
            <a:r>
              <a:rPr lang="it-IT" b="1" dirty="0"/>
              <a:t>:</a:t>
            </a:r>
            <a:r>
              <a:rPr lang="it-IT" dirty="0"/>
              <a:t> Il progetto potrebbe subire rallentamenti, anche sensibili, dovuti al naturale tempo di apprendimento delle nuove tecnologie da parte del team. </a:t>
            </a:r>
          </a:p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Mitigazione</a:t>
            </a:r>
            <a:r>
              <a:rPr lang="it-IT" b="1" dirty="0"/>
              <a:t>: </a:t>
            </a:r>
            <a:r>
              <a:rPr lang="it-IT" dirty="0"/>
              <a:t>Cercare di utilizzare tecnologie già conosciute dove possibile.  </a:t>
            </a:r>
          </a:p>
          <a:p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Contingency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 Plan</a:t>
            </a:r>
            <a:r>
              <a:rPr lang="it-IT" b="1" dirty="0"/>
              <a:t>:</a:t>
            </a:r>
            <a:r>
              <a:rPr lang="it-IT" dirty="0"/>
              <a:t> Cercare di assumere le competenze necessarie in tempi ragionevoli, senza allocare tutte le risorse umane allo studio della nuova tecnologia, ma lasciandone parte allo sviluppo del progetto.	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18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smtClean="0"/>
              <a:t>Riuso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92925" y="212072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Gli approcci utilizzati sono:</a:t>
            </a:r>
          </a:p>
          <a:p>
            <a:r>
              <a:rPr lang="it-IT" dirty="0" smtClean="0"/>
              <a:t>Design pattern</a:t>
            </a:r>
          </a:p>
          <a:p>
            <a:r>
              <a:rPr lang="it-IT" dirty="0" smtClean="0"/>
              <a:t>Generatori (</a:t>
            </a:r>
            <a:r>
              <a:rPr lang="it-IT" dirty="0" err="1" smtClean="0"/>
              <a:t>getter</a:t>
            </a:r>
            <a:r>
              <a:rPr lang="it-IT" dirty="0" smtClean="0"/>
              <a:t>, setter, 9patch)</a:t>
            </a:r>
          </a:p>
          <a:p>
            <a:r>
              <a:rPr lang="it-IT" dirty="0" smtClean="0"/>
              <a:t>Riuso di classi e codice già presente in altri programmi </a:t>
            </a:r>
          </a:p>
          <a:p>
            <a:r>
              <a:rPr lang="it-IT" dirty="0" smtClean="0"/>
              <a:t>Framework </a:t>
            </a:r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28830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Effetti del riuso					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Si è cercato di creare all’interno delle applicazioni, ove possibile, componenti riusabili. Ciò ha comportato una serie di problemi:</a:t>
            </a:r>
          </a:p>
          <a:p>
            <a:r>
              <a:rPr lang="it-IT" dirty="0" smtClean="0"/>
              <a:t>I </a:t>
            </a:r>
            <a:r>
              <a:rPr lang="it-IT" dirty="0" smtClean="0">
                <a:sym typeface="Wingdings" panose="05000000000000000000" pitchFamily="2" charset="2"/>
              </a:rPr>
              <a:t>tempi di sviluppo sono aumentati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Comprendere e adattare componenti riusabili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0235601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358</TotalTime>
  <Words>915</Words>
  <Application>Microsoft Macintosh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Century Gothic</vt:lpstr>
      <vt:lpstr>Liberation Serif</vt:lpstr>
      <vt:lpstr>Mangal</vt:lpstr>
      <vt:lpstr>SimSun</vt:lpstr>
      <vt:lpstr>Wingdings</vt:lpstr>
      <vt:lpstr>Wingdings 3</vt:lpstr>
      <vt:lpstr>Arial</vt:lpstr>
      <vt:lpstr>Filo</vt:lpstr>
      <vt:lpstr>Slide mia per fare il punto della situazione sullo svolgimento delle slide</vt:lpstr>
      <vt:lpstr>Risk List</vt:lpstr>
      <vt:lpstr> Gestione dei rischi</vt:lpstr>
      <vt:lpstr>R01</vt:lpstr>
      <vt:lpstr>R02</vt:lpstr>
      <vt:lpstr>R03</vt:lpstr>
      <vt:lpstr>R04</vt:lpstr>
      <vt:lpstr>Riuso</vt:lpstr>
      <vt:lpstr>Effetti del riuso      </vt:lpstr>
      <vt:lpstr>Diagramma delle sequenze</vt:lpstr>
      <vt:lpstr>Diagramma delle sequenze: Titanic Assistance</vt:lpstr>
      <vt:lpstr>Diagramma delle sequenze: Neptune Rescue</vt:lpstr>
      <vt:lpstr>Principi SOLID</vt:lpstr>
      <vt:lpstr>Principi SOLID</vt:lpstr>
      <vt:lpstr>Utilizzo dei principi SOLID nelle applicazioni:</vt:lpstr>
      <vt:lpstr>Test</vt:lpstr>
      <vt:lpstr>Test effettuati  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List</dc:title>
  <dc:creator>Paolo Vucinic</dc:creator>
  <cp:lastModifiedBy>Federico Parezzan</cp:lastModifiedBy>
  <cp:revision>27</cp:revision>
  <dcterms:created xsi:type="dcterms:W3CDTF">2015-06-19T08:52:40Z</dcterms:created>
  <dcterms:modified xsi:type="dcterms:W3CDTF">2015-06-19T16:47:25Z</dcterms:modified>
</cp:coreProperties>
</file>