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4"/>
  </p:notesMasterIdLst>
  <p:sldIdLst>
    <p:sldId id="256" r:id="rId2"/>
    <p:sldId id="257" r:id="rId3"/>
    <p:sldId id="258" r:id="rId4"/>
    <p:sldId id="259" r:id="rId5"/>
    <p:sldId id="260" r:id="rId6"/>
    <p:sldId id="261" r:id="rId7"/>
    <p:sldId id="262" r:id="rId8"/>
    <p:sldId id="263"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332"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270" r:id="rId40"/>
    <p:sldId id="265" r:id="rId41"/>
    <p:sldId id="266" r:id="rId42"/>
    <p:sldId id="267" r:id="rId43"/>
    <p:sldId id="268" r:id="rId44"/>
    <p:sldId id="269" r:id="rId45"/>
    <p:sldId id="273" r:id="rId46"/>
    <p:sldId id="274" r:id="rId47"/>
    <p:sldId id="305" r:id="rId48"/>
    <p:sldId id="306" r:id="rId49"/>
    <p:sldId id="307" r:id="rId50"/>
    <p:sldId id="308" r:id="rId51"/>
    <p:sldId id="309" r:id="rId52"/>
    <p:sldId id="310" r:id="rId53"/>
    <p:sldId id="315" r:id="rId54"/>
    <p:sldId id="311" r:id="rId55"/>
    <p:sldId id="312" r:id="rId56"/>
    <p:sldId id="316" r:id="rId57"/>
    <p:sldId id="313" r:id="rId58"/>
    <p:sldId id="330" r:id="rId59"/>
    <p:sldId id="317" r:id="rId60"/>
    <p:sldId id="314" r:id="rId61"/>
    <p:sldId id="331" r:id="rId62"/>
    <p:sldId id="320" r:id="rId63"/>
    <p:sldId id="318" r:id="rId64"/>
    <p:sldId id="319" r:id="rId65"/>
    <p:sldId id="321" r:id="rId66"/>
    <p:sldId id="322" r:id="rId67"/>
    <p:sldId id="323" r:id="rId68"/>
    <p:sldId id="324" r:id="rId69"/>
    <p:sldId id="325" r:id="rId70"/>
    <p:sldId id="328" r:id="rId71"/>
    <p:sldId id="327" r:id="rId72"/>
    <p:sldId id="329"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6271"/>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berto\Documents\Alby\Universit&#224;\Ingegneria%20del%20sofware\Ingegneria_Software_2014\Immagini\gan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it-IT"/>
              <a:t>Diagramma</a:t>
            </a:r>
            <a:r>
              <a:rPr lang="it-IT" baseline="0"/>
              <a:t> di Gantt</a:t>
            </a:r>
            <a:endParaRPr lang="it-IT"/>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it-IT"/>
        </a:p>
      </c:txPr>
    </c:title>
    <c:autoTitleDeleted val="0"/>
    <c:plotArea>
      <c:layout/>
      <c:barChart>
        <c:barDir val="bar"/>
        <c:grouping val="stacked"/>
        <c:varyColors val="0"/>
        <c:ser>
          <c:idx val="0"/>
          <c:order val="0"/>
          <c:tx>
            <c:strRef>
              <c:f>Foglio1!$B$1</c:f>
              <c:strCache>
                <c:ptCount val="1"/>
                <c:pt idx="0">
                  <c:v>Inizio</c:v>
                </c:pt>
              </c:strCache>
            </c:strRef>
          </c:tx>
          <c:spPr>
            <a:noFill/>
            <a:ln>
              <a:noFill/>
            </a:ln>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Foglio1!$B$2:$B$9</c:f>
              <c:numCache>
                <c:formatCode>General</c:formatCode>
                <c:ptCount val="8"/>
                <c:pt idx="0">
                  <c:v>65</c:v>
                </c:pt>
                <c:pt idx="1">
                  <c:v>65</c:v>
                </c:pt>
                <c:pt idx="2">
                  <c:v>40</c:v>
                </c:pt>
                <c:pt idx="3">
                  <c:v>20</c:v>
                </c:pt>
                <c:pt idx="4">
                  <c:v>55</c:v>
                </c:pt>
                <c:pt idx="5">
                  <c:v>20</c:v>
                </c:pt>
                <c:pt idx="6">
                  <c:v>25</c:v>
                </c:pt>
                <c:pt idx="7">
                  <c:v>0</c:v>
                </c:pt>
              </c:numCache>
            </c:numRef>
          </c:val>
        </c:ser>
        <c:ser>
          <c:idx val="1"/>
          <c:order val="1"/>
          <c:tx>
            <c:strRef>
              <c:f>Foglio1!$C$1</c:f>
              <c:strCache>
                <c:ptCount val="1"/>
                <c:pt idx="0">
                  <c:v>Durata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Foglio1!$C$2:$C$9</c:f>
              <c:numCache>
                <c:formatCode>General</c:formatCode>
                <c:ptCount val="8"/>
                <c:pt idx="0">
                  <c:v>5</c:v>
                </c:pt>
                <c:pt idx="1">
                  <c:v>10</c:v>
                </c:pt>
                <c:pt idx="2">
                  <c:v>15</c:v>
                </c:pt>
                <c:pt idx="3">
                  <c:v>20</c:v>
                </c:pt>
                <c:pt idx="4">
                  <c:v>10</c:v>
                </c:pt>
                <c:pt idx="5">
                  <c:v>40</c:v>
                </c:pt>
                <c:pt idx="6">
                  <c:v>10</c:v>
                </c:pt>
                <c:pt idx="7">
                  <c:v>30</c:v>
                </c:pt>
              </c:numCache>
            </c:numRef>
          </c:val>
        </c:ser>
        <c:dLbls>
          <c:showLegendKey val="0"/>
          <c:showVal val="0"/>
          <c:showCatName val="0"/>
          <c:showSerName val="0"/>
          <c:showPercent val="0"/>
          <c:showBubbleSize val="0"/>
        </c:dLbls>
        <c:gapWidth val="150"/>
        <c:overlap val="100"/>
        <c:axId val="243070208"/>
        <c:axId val="243070768"/>
      </c:barChart>
      <c:catAx>
        <c:axId val="24307020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243070768"/>
        <c:crosses val="autoZero"/>
        <c:auto val="1"/>
        <c:lblAlgn val="ctr"/>
        <c:lblOffset val="100"/>
        <c:noMultiLvlLbl val="0"/>
      </c:catAx>
      <c:valAx>
        <c:axId val="24307076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24307020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CE9F-1C98-3245-8C37-42327AA1CCAD}" type="datetimeFigureOut">
              <a:rPr lang="it-IT" smtClean="0"/>
              <a:t>20/06/2015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37139-DB3E-9741-8F86-FB24ABB395A3}" type="slidenum">
              <a:rPr lang="it-IT" smtClean="0"/>
              <a:t>‹N›</a:t>
            </a:fld>
            <a:endParaRPr lang="it-IT"/>
          </a:p>
        </p:txBody>
      </p:sp>
    </p:spTree>
    <p:extLst>
      <p:ext uri="{BB962C8B-B14F-4D97-AF65-F5344CB8AC3E}">
        <p14:creationId xmlns:p14="http://schemas.microsoft.com/office/powerpoint/2010/main" val="186635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C537139-DB3E-9741-8F86-FB24ABB395A3}" type="slidenum">
              <a:rPr lang="it-IT" smtClean="0"/>
              <a:t>53</a:t>
            </a:fld>
            <a:endParaRPr lang="it-IT"/>
          </a:p>
        </p:txBody>
      </p:sp>
    </p:spTree>
    <p:extLst>
      <p:ext uri="{BB962C8B-B14F-4D97-AF65-F5344CB8AC3E}">
        <p14:creationId xmlns:p14="http://schemas.microsoft.com/office/powerpoint/2010/main" val="34214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21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6656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453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98894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12507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29593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981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2794010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634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89884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967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8926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77906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4912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4356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6703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6/20/2015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252776053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Foglio_di_lavoro_di_Microsoft_Excel_97-20031.xls"/></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package" Target="../embeddings/Foglio_di_lavoro_di_Microsoft_Excel1.xlsx"/></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INGEGNERIA DEL SOFTWARE</a:t>
            </a:r>
            <a:endParaRPr lang="it-IT" dirty="0"/>
          </a:p>
        </p:txBody>
      </p:sp>
      <p:sp>
        <p:nvSpPr>
          <p:cNvPr id="3" name="Sottotitolo 2"/>
          <p:cNvSpPr>
            <a:spLocks noGrp="1"/>
          </p:cNvSpPr>
          <p:nvPr>
            <p:ph type="subTitle" idx="1"/>
          </p:nvPr>
        </p:nvSpPr>
        <p:spPr/>
        <p:txBody>
          <a:bodyPr/>
          <a:lstStyle/>
          <a:p>
            <a:r>
              <a:rPr lang="it-IT" dirty="0" smtClean="0"/>
              <a:t>PROGETTO DI INGEGNERIA DEL SOFTWARE – AA 2014-2015</a:t>
            </a:r>
            <a:endParaRPr lang="it-IT" dirty="0"/>
          </a:p>
        </p:txBody>
      </p:sp>
    </p:spTree>
    <p:extLst>
      <p:ext uri="{BB962C8B-B14F-4D97-AF65-F5344CB8AC3E}">
        <p14:creationId xmlns:p14="http://schemas.microsoft.com/office/powerpoint/2010/main" val="2068966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93286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40451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438380" y="649869"/>
            <a:ext cx="8911687" cy="1280890"/>
          </a:xfrm>
        </p:spPr>
        <p:txBody>
          <a:bodyPr/>
          <a:lstStyle/>
          <a:p>
            <a:r>
              <a:rPr lang="it-IT" dirty="0" smtClean="0"/>
              <a:t>In sintesi</a:t>
            </a:r>
            <a:endParaRPr lang="it-IT" dirty="0"/>
          </a:p>
        </p:txBody>
      </p:sp>
    </p:spTree>
    <p:extLst>
      <p:ext uri="{BB962C8B-B14F-4D97-AF65-F5344CB8AC3E}">
        <p14:creationId xmlns:p14="http://schemas.microsoft.com/office/powerpoint/2010/main" val="695748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a:effectLst/>
                        </a:rPr>
                        <a:t>TitanicAssistance – “Per un’assistenza titanica”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89547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79121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4515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811742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94110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41707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6" name="Segnaposto contenuto 5" descr="C:\Users\Alberto\Documents\Alby\Università\Ingegneria del sofware\Ingegneria_Software_2014\Documenti_da_Finire\Immagini_Varie\Concetto_Operativo.png"/>
          <p:cNvPicPr>
            <a:picLocks noGrp="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8978"/>
          <a:stretch/>
        </p:blipFill>
        <p:spPr bwMode="auto">
          <a:xfrm>
            <a:off x="3541691" y="1483495"/>
            <a:ext cx="6338012" cy="52521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79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Presentazione Del Progetto</a:t>
            </a:r>
            <a:endParaRPr lang="it-IT" dirty="0"/>
          </a:p>
        </p:txBody>
      </p:sp>
    </p:spTree>
    <p:extLst>
      <p:ext uri="{BB962C8B-B14F-4D97-AF65-F5344CB8AC3E}">
        <p14:creationId xmlns:p14="http://schemas.microsoft.com/office/powerpoint/2010/main" val="3270247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1891252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801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4528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nvPr>
        </p:nvGraphicFramePr>
        <p:xfrm>
          <a:off x="2369713" y="1738649"/>
          <a:ext cx="8912180" cy="3842562"/>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err="1">
                          <a:effectLst/>
                        </a:rPr>
                        <a:t>Android</a:t>
                      </a:r>
                      <a:r>
                        <a:rPr lang="it-IT" sz="1600" dirty="0">
                          <a:effectLst/>
                        </a:rPr>
                        <a:t> </a:t>
                      </a:r>
                      <a:r>
                        <a:rPr lang="it-IT" sz="1600" dirty="0" smtClean="0">
                          <a:effectLst/>
                        </a:rPr>
                        <a:t>4.2 </a:t>
                      </a:r>
                      <a:r>
                        <a:rPr lang="it-IT" sz="1600" dirty="0">
                          <a:effectLst/>
                        </a:rPr>
                        <a:t>e superiori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35218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Web </a:t>
            </a:r>
            <a:r>
              <a:rPr lang="it-IT" dirty="0"/>
              <a:t>A</a:t>
            </a:r>
            <a:r>
              <a:rPr lang="it-IT" dirty="0" smtClean="0"/>
              <a:t>pplication</a:t>
            </a:r>
            <a:endParaRPr lang="it-IT" dirty="0"/>
          </a:p>
        </p:txBody>
      </p:sp>
      <p:graphicFrame>
        <p:nvGraphicFramePr>
          <p:cNvPr id="4" name="Segnaposto contenuto 3"/>
          <p:cNvGraphicFramePr>
            <a:graphicFrameLocks noGrp="1"/>
          </p:cNvGraphicFramePr>
          <p:nvPr>
            <p:ph idx="1"/>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1135771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6" name="Immagine 5" descr="C:\Users\Alberto\Documents\Alby\Università\Ingegneria del sofware\Ingegneria_Software_2014\Immagini\UsecaseOp.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25780" y="3332341"/>
            <a:ext cx="5101032" cy="1482309"/>
          </a:xfrm>
          <a:prstGeom prst="rect">
            <a:avLst/>
          </a:prstGeom>
          <a:noFill/>
          <a:ln>
            <a:noFill/>
          </a:ln>
        </p:spPr>
      </p:pic>
      <p:pic>
        <p:nvPicPr>
          <p:cNvPr id="7" name="Immagine 6"/>
          <p:cNvPicPr/>
          <p:nvPr/>
        </p:nvPicPr>
        <p:blipFill rotWithShape="1">
          <a:blip r:embed="rId3">
            <a:extLst>
              <a:ext uri="{28A0092B-C50C-407E-A947-70E740481C1C}">
                <a14:useLocalDpi xmlns:a14="http://schemas.microsoft.com/office/drawing/2010/main" val="0"/>
              </a:ext>
            </a:extLst>
          </a:blip>
          <a:srcRect l="20883" t="11220" r="27387" b="58261"/>
          <a:stretch/>
        </p:blipFill>
        <p:spPr>
          <a:xfrm>
            <a:off x="3773509" y="1105410"/>
            <a:ext cx="5281336" cy="1906073"/>
          </a:xfrm>
          <a:prstGeom prst="rect">
            <a:avLst/>
          </a:prstGeom>
        </p:spPr>
      </p:pic>
      <p:sp>
        <p:nvSpPr>
          <p:cNvPr id="8" name="Freccia in giù 7"/>
          <p:cNvSpPr/>
          <p:nvPr/>
        </p:nvSpPr>
        <p:spPr>
          <a:xfrm flipV="1">
            <a:off x="4146997" y="4814650"/>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in giù 8"/>
          <p:cNvSpPr/>
          <p:nvPr/>
        </p:nvSpPr>
        <p:spPr>
          <a:xfrm flipV="1">
            <a:off x="4146997" y="2793682"/>
            <a:ext cx="231820" cy="476518"/>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73509" y="5362502"/>
            <a:ext cx="4627661" cy="1410975"/>
          </a:xfrm>
          <a:prstGeom prst="rect">
            <a:avLst/>
          </a:prstGeom>
        </p:spPr>
      </p:pic>
    </p:spTree>
    <p:extLst>
      <p:ext uri="{BB962C8B-B14F-4D97-AF65-F5344CB8AC3E}">
        <p14:creationId xmlns:p14="http://schemas.microsoft.com/office/powerpoint/2010/main" val="3902977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p>
          <a:p>
            <a:r>
              <a:rPr lang="it-IT" dirty="0" smtClean="0"/>
              <a:t>Robustezza</a:t>
            </a:r>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025554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Specifica dei casi d’uso</a:t>
            </a:r>
            <a:endParaRPr lang="it-IT" dirty="0"/>
          </a:p>
        </p:txBody>
      </p:sp>
    </p:spTree>
    <p:extLst>
      <p:ext uri="{BB962C8B-B14F-4D97-AF65-F5344CB8AC3E}">
        <p14:creationId xmlns:p14="http://schemas.microsoft.com/office/powerpoint/2010/main" val="1649709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l’Utente</a:t>
            </a:r>
            <a:endParaRPr lang="it-IT" dirty="0"/>
          </a:p>
        </p:txBody>
      </p:sp>
      <p:pic>
        <p:nvPicPr>
          <p:cNvPr id="6" name="Immagine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92925" y="2375792"/>
            <a:ext cx="8814448" cy="2687527"/>
          </a:xfrm>
          <a:prstGeom prst="rect">
            <a:avLst/>
          </a:prstGeom>
        </p:spPr>
      </p:pic>
    </p:spTree>
    <p:extLst>
      <p:ext uri="{BB962C8B-B14F-4D97-AF65-F5344CB8AC3E}">
        <p14:creationId xmlns:p14="http://schemas.microsoft.com/office/powerpoint/2010/main" val="262178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l’Operatore</a:t>
            </a:r>
            <a:endParaRPr lang="it-IT" dirty="0"/>
          </a:p>
        </p:txBody>
      </p:sp>
      <p:pic>
        <p:nvPicPr>
          <p:cNvPr id="4" name="Segnaposto contenuto 3" descr="C:\Users\Alberto\Documents\Alby\Università\Ingegneria del sofware\Ingegneria_Software_2014\Immagini\UsecaseOp.png"/>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9707" y="1904999"/>
            <a:ext cx="9091098" cy="3156397"/>
          </a:xfrm>
          <a:prstGeom prst="rect">
            <a:avLst/>
          </a:prstGeom>
          <a:noFill/>
          <a:ln>
            <a:noFill/>
          </a:ln>
        </p:spPr>
      </p:pic>
    </p:spTree>
    <p:extLst>
      <p:ext uri="{BB962C8B-B14F-4D97-AF65-F5344CB8AC3E}">
        <p14:creationId xmlns:p14="http://schemas.microsoft.com/office/powerpoint/2010/main" val="82173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Virtual </a:t>
            </a:r>
            <a:r>
              <a:rPr lang="it-IT" dirty="0" err="1" smtClean="0"/>
              <a:t>Mechanic</a:t>
            </a:r>
            <a:endParaRPr lang="it-IT" dirty="0"/>
          </a:p>
        </p:txBody>
      </p:sp>
      <p:sp>
        <p:nvSpPr>
          <p:cNvPr id="7" name="Segnaposto contenuto 6"/>
          <p:cNvSpPr>
            <a:spLocks noGrp="1"/>
          </p:cNvSpPr>
          <p:nvPr>
            <p:ph idx="1"/>
          </p:nvPr>
        </p:nvSpPr>
        <p:spPr>
          <a:xfrm>
            <a:off x="1103312" y="2052919"/>
            <a:ext cx="8946541" cy="1751438"/>
          </a:xfrm>
        </p:spPr>
        <p:txBody>
          <a:bodyPr/>
          <a:lstStyle/>
          <a:p>
            <a:pPr marL="0" indent="0">
              <a:buNone/>
            </a:pPr>
            <a:r>
              <a:rPr lang="it-IT" dirty="0" smtClean="0"/>
              <a:t>Il sistema ‘Virtual </a:t>
            </a:r>
            <a:r>
              <a:rPr lang="it-IT" dirty="0" err="1" smtClean="0"/>
              <a:t>Mechanic</a:t>
            </a:r>
            <a:r>
              <a:rPr lang="it-IT" dirty="0" smtClean="0"/>
              <a:t>’ è composto a sua volta da due sottosistemi:</a:t>
            </a:r>
          </a:p>
          <a:p>
            <a:r>
              <a:rPr lang="it-IT" dirty="0" smtClean="0"/>
              <a:t>Sottosistema Titanic Assistance</a:t>
            </a:r>
          </a:p>
          <a:p>
            <a:r>
              <a:rPr lang="it-IT" dirty="0" smtClean="0"/>
              <a:t>Sottosistema </a:t>
            </a:r>
            <a:r>
              <a:rPr lang="it-IT" dirty="0" err="1" smtClean="0"/>
              <a:t>Neptune</a:t>
            </a:r>
            <a:r>
              <a:rPr lang="it-IT" dirty="0" smtClean="0"/>
              <a:t> Rescue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5152031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b="20329"/>
          <a:stretch/>
        </p:blipFill>
        <p:spPr>
          <a:xfrm>
            <a:off x="1880316" y="141668"/>
            <a:ext cx="10064094" cy="5669165"/>
          </a:xfrm>
        </p:spPr>
      </p:pic>
      <p:sp>
        <p:nvSpPr>
          <p:cNvPr id="2" name="Titolo 1"/>
          <p:cNvSpPr>
            <a:spLocks noGrp="1"/>
          </p:cNvSpPr>
          <p:nvPr>
            <p:ph type="title"/>
          </p:nvPr>
        </p:nvSpPr>
        <p:spPr/>
        <p:txBody>
          <a:bodyPr/>
          <a:lstStyle/>
          <a:p>
            <a:r>
              <a:rPr lang="it-IT" dirty="0" smtClean="0"/>
              <a:t>Funzioni per l’</a:t>
            </a:r>
            <a:r>
              <a:rPr lang="it-IT" dirty="0" err="1"/>
              <a:t>A</a:t>
            </a:r>
            <a:r>
              <a:rPr lang="it-IT" dirty="0" err="1" smtClean="0"/>
              <a:t>dmin</a:t>
            </a:r>
            <a:endParaRPr lang="it-IT" dirty="0"/>
          </a:p>
        </p:txBody>
      </p:sp>
    </p:spTree>
    <p:extLst>
      <p:ext uri="{BB962C8B-B14F-4D97-AF65-F5344CB8AC3E}">
        <p14:creationId xmlns:p14="http://schemas.microsoft.com/office/powerpoint/2010/main" val="1105816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Utente</a:t>
            </a:r>
            <a:endParaRPr lang="it-IT" dirty="0"/>
          </a:p>
        </p:txBody>
      </p:sp>
      <p:pic>
        <p:nvPicPr>
          <p:cNvPr id="4" name="Picture" descr="C:\Users\Alberto\Documents\Alby\Università\Ingegneria del sofware\Ingegneria_Software_2014\Immagini\Uml_Utente.png"/>
          <p:cNvPicPr>
            <a:picLocks noGrp="1"/>
          </p:cNvPicPr>
          <p:nvPr>
            <p:ph idx="1"/>
          </p:nvPr>
        </p:nvPicPr>
        <p:blipFill>
          <a:blip r:embed="rId2">
            <a:clrChange>
              <a:clrFrom>
                <a:srgbClr val="FFFFFF"/>
              </a:clrFrom>
              <a:clrTo>
                <a:srgbClr val="FFFFFF">
                  <a:alpha val="0"/>
                </a:srgbClr>
              </a:clrTo>
            </a:clrChange>
          </a:blip>
          <a:stretch>
            <a:fillRect/>
          </a:stretch>
        </p:blipFill>
        <p:spPr bwMode="auto">
          <a:xfrm>
            <a:off x="3889420" y="1146219"/>
            <a:ext cx="5743977" cy="5608749"/>
          </a:xfrm>
          <a:prstGeom prst="rect">
            <a:avLst/>
          </a:prstGeom>
          <a:noFill/>
          <a:ln w="9525">
            <a:noFill/>
            <a:miter lim="800000"/>
            <a:headEnd/>
            <a:tailEnd/>
          </a:ln>
        </p:spPr>
      </p:pic>
    </p:spTree>
    <p:extLst>
      <p:ext uri="{BB962C8B-B14F-4D97-AF65-F5344CB8AC3E}">
        <p14:creationId xmlns:p14="http://schemas.microsoft.com/office/powerpoint/2010/main" val="857490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Operatore</a:t>
            </a:r>
            <a:endParaRPr lang="it-IT" dirty="0"/>
          </a:p>
        </p:txBody>
      </p:sp>
      <p:pic>
        <p:nvPicPr>
          <p:cNvPr id="6" name="Picture" descr="C:\Users\Alberto\Documents\Alby\Università\Ingegneria del sofware\Ingegneria_Software_2014\Immagini\Uml_operatore_utente.png"/>
          <p:cNvPicPr>
            <a:picLocks noGrp="1"/>
          </p:cNvPicPr>
          <p:nvPr>
            <p:ph idx="1"/>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7"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454333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(1) </a:t>
            </a:r>
            <a:endParaRPr lang="it-IT" dirty="0"/>
          </a:p>
        </p:txBody>
      </p:sp>
      <p:pic>
        <p:nvPicPr>
          <p:cNvPr id="4" name="Picture" descr="C:\Users\Alberto\Documents\Alby\Università\Ingegneria del sofware\Ingegneria_Software_2014\Immagini\Uml_operatore_utente.png"/>
          <p:cNvPicPr>
            <a:picLocks/>
          </p:cNvPicPr>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5"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972058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(2)</a:t>
            </a:r>
            <a:endParaRPr lang="it-IT" dirty="0"/>
          </a:p>
        </p:txBody>
      </p:sp>
      <p:pic>
        <p:nvPicPr>
          <p:cNvPr id="4" name="Picture" descr="C:\Users\Alberto\Documents\Alby\Università\Ingegneria del sofware\Ingegneria_Software_2014\Immagini\Uml_Operatore_Interfacciamento.png"/>
          <p:cNvPicPr>
            <a:picLocks noGrp="1"/>
          </p:cNvPicPr>
          <p:nvPr>
            <p:ph idx="1"/>
          </p:nvPr>
        </p:nvPicPr>
        <p:blipFill>
          <a:blip r:embed="rId2">
            <a:clrChange>
              <a:clrFrom>
                <a:srgbClr val="FFFFFF"/>
              </a:clrFrom>
              <a:clrTo>
                <a:srgbClr val="FFFFFF">
                  <a:alpha val="0"/>
                </a:srgbClr>
              </a:clrTo>
            </a:clrChange>
          </a:blip>
          <a:srcRect r="33581"/>
          <a:stretch>
            <a:fillRect/>
          </a:stretch>
        </p:blipFill>
        <p:spPr bwMode="auto">
          <a:xfrm>
            <a:off x="4267200" y="1481070"/>
            <a:ext cx="3657600" cy="5151549"/>
          </a:xfrm>
          <a:prstGeom prst="rect">
            <a:avLst/>
          </a:prstGeom>
          <a:noFill/>
          <a:ln w="9525">
            <a:noFill/>
            <a:miter lim="800000"/>
            <a:headEnd/>
            <a:tailEnd/>
          </a:ln>
        </p:spPr>
      </p:pic>
    </p:spTree>
    <p:extLst>
      <p:ext uri="{BB962C8B-B14F-4D97-AF65-F5344CB8AC3E}">
        <p14:creationId xmlns:p14="http://schemas.microsoft.com/office/powerpoint/2010/main" val="343945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Project Plan</a:t>
            </a:r>
            <a:endParaRPr lang="it-IT" dirty="0"/>
          </a:p>
        </p:txBody>
      </p:sp>
    </p:spTree>
    <p:extLst>
      <p:ext uri="{BB962C8B-B14F-4D97-AF65-F5344CB8AC3E}">
        <p14:creationId xmlns:p14="http://schemas.microsoft.com/office/powerpoint/2010/main" val="1384095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WBS</a:t>
            </a:r>
            <a:endParaRPr lang="it-IT" dirty="0"/>
          </a:p>
        </p:txBody>
      </p:sp>
      <p:pic>
        <p:nvPicPr>
          <p:cNvPr id="8" name="Segnaposto contenuto 7"/>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91063" y="2257425"/>
            <a:ext cx="4711700" cy="3530600"/>
          </a:xfrm>
        </p:spPr>
      </p:pic>
    </p:spTree>
    <p:extLst>
      <p:ext uri="{BB962C8B-B14F-4D97-AF65-F5344CB8AC3E}">
        <p14:creationId xmlns:p14="http://schemas.microsoft.com/office/powerpoint/2010/main" val="1875641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err="1" smtClean="0"/>
              <a:t>Obs</a:t>
            </a:r>
            <a:endParaRPr lang="it-IT" dirty="0"/>
          </a:p>
        </p:txBody>
      </p:sp>
      <p:graphicFrame>
        <p:nvGraphicFramePr>
          <p:cNvPr id="4" name="Segnaposto contenuto 3"/>
          <p:cNvGraphicFramePr>
            <a:graphicFrameLocks noGrp="1"/>
          </p:cNvGraphicFramePr>
          <p:nvPr>
            <p:ph idx="1"/>
            <p:extLst/>
          </p:nvPr>
        </p:nvGraphicFramePr>
        <p:xfrm>
          <a:off x="2589213" y="2133600"/>
          <a:ext cx="8915400" cy="2123440"/>
        </p:xfrm>
        <a:graphic>
          <a:graphicData uri="http://schemas.openxmlformats.org/drawingml/2006/table">
            <a:tbl>
              <a:tblPr firstRow="1" bandRow="1">
                <a:tableStyleId>{5C22544A-7EE6-4342-B048-85BDC9FD1C3A}</a:tableStyleId>
              </a:tblPr>
              <a:tblGrid>
                <a:gridCol w="2228850"/>
                <a:gridCol w="2228850"/>
                <a:gridCol w="2228850"/>
                <a:gridCol w="2228850"/>
              </a:tblGrid>
              <a:tr h="370840">
                <a:tc>
                  <a:txBody>
                    <a:bodyPr/>
                    <a:lstStyle/>
                    <a:p>
                      <a:r>
                        <a:rPr lang="it-IT" dirty="0" smtClean="0"/>
                        <a:t>Team</a:t>
                      </a:r>
                      <a:r>
                        <a:rPr lang="it-IT" baseline="0" dirty="0" smtClean="0"/>
                        <a:t> Documentazione</a:t>
                      </a:r>
                      <a:endParaRPr lang="it-IT" dirty="0"/>
                    </a:p>
                  </a:txBody>
                  <a:tcPr/>
                </a:tc>
                <a:tc>
                  <a:txBody>
                    <a:bodyPr/>
                    <a:lstStyle/>
                    <a:p>
                      <a:r>
                        <a:rPr lang="it-IT" dirty="0" smtClean="0"/>
                        <a:t>Team</a:t>
                      </a:r>
                      <a:r>
                        <a:rPr lang="it-IT" baseline="0" dirty="0" smtClean="0"/>
                        <a:t> Sviluppo Web</a:t>
                      </a:r>
                      <a:endParaRPr lang="it-IT" dirty="0"/>
                    </a:p>
                  </a:txBody>
                  <a:tcPr/>
                </a:tc>
                <a:tc>
                  <a:txBody>
                    <a:bodyPr/>
                    <a:lstStyle/>
                    <a:p>
                      <a:r>
                        <a:rPr lang="it-IT" dirty="0" smtClean="0"/>
                        <a:t>Team sviluppo Mobile</a:t>
                      </a:r>
                      <a:endParaRPr lang="it-IT" dirty="0"/>
                    </a:p>
                  </a:txBody>
                  <a:tcPr/>
                </a:tc>
                <a:tc>
                  <a:txBody>
                    <a:bodyPr/>
                    <a:lstStyle/>
                    <a:p>
                      <a:r>
                        <a:rPr lang="it-IT" dirty="0" smtClean="0"/>
                        <a:t>Team di test</a:t>
                      </a:r>
                      <a:endParaRPr lang="it-IT" dirty="0"/>
                    </a:p>
                  </a:txBody>
                  <a:tcPr/>
                </a:tc>
              </a:tr>
              <a:tr h="370840">
                <a:tc>
                  <a:txBody>
                    <a:bodyPr/>
                    <a:lstStyle/>
                    <a:p>
                      <a:r>
                        <a:rPr lang="it-IT" dirty="0" smtClean="0"/>
                        <a:t>Federico Parezzan</a:t>
                      </a:r>
                      <a:endParaRPr lang="it-IT" dirty="0"/>
                    </a:p>
                  </a:txBody>
                  <a:tcPr/>
                </a:tc>
                <a:tc>
                  <a:txBody>
                    <a:bodyPr/>
                    <a:lstStyle/>
                    <a:p>
                      <a:r>
                        <a:rPr lang="it-IT" dirty="0" smtClean="0"/>
                        <a:t>Leonardo Piccoli</a:t>
                      </a:r>
                      <a:endParaRPr lang="it-IT" dirty="0"/>
                    </a:p>
                  </a:txBody>
                  <a:tcPr/>
                </a:tc>
                <a:tc>
                  <a:txBody>
                    <a:bodyPr/>
                    <a:lstStyle/>
                    <a:p>
                      <a:r>
                        <a:rPr lang="it-IT" dirty="0" smtClean="0"/>
                        <a:t>Federico Parezzan</a:t>
                      </a:r>
                      <a:endParaRPr lang="it-IT" dirty="0"/>
                    </a:p>
                  </a:txBody>
                  <a:tcPr/>
                </a:tc>
                <a:tc>
                  <a:txBody>
                    <a:bodyPr/>
                    <a:lstStyle/>
                    <a:p>
                      <a:r>
                        <a:rPr lang="it-IT" dirty="0" smtClean="0"/>
                        <a:t>Federico Parezzan</a:t>
                      </a:r>
                      <a:endParaRPr lang="it-IT" dirty="0"/>
                    </a:p>
                  </a:txBody>
                  <a:tcPr/>
                </a:tc>
              </a:tr>
              <a:tr h="370840">
                <a:tc>
                  <a:txBody>
                    <a:bodyPr/>
                    <a:lstStyle/>
                    <a:p>
                      <a:r>
                        <a:rPr lang="it-IT" dirty="0" smtClean="0"/>
                        <a:t>Alberto Benini</a:t>
                      </a:r>
                      <a:endParaRPr lang="it-IT" dirty="0"/>
                    </a:p>
                  </a:txBody>
                  <a:tcPr/>
                </a:tc>
                <a:tc>
                  <a:txBody>
                    <a:bodyPr/>
                    <a:lstStyle/>
                    <a:p>
                      <a:r>
                        <a:rPr lang="it-IT" dirty="0" smtClean="0"/>
                        <a:t>Paolo </a:t>
                      </a:r>
                      <a:r>
                        <a:rPr lang="it-IT" dirty="0" err="1" smtClean="0"/>
                        <a:t>Vucinic</a:t>
                      </a:r>
                      <a:endParaRPr lang="it-IT" dirty="0"/>
                    </a:p>
                  </a:txBody>
                  <a:tcPr/>
                </a:tc>
                <a:tc>
                  <a:txBody>
                    <a:bodyPr/>
                    <a:lstStyle/>
                    <a:p>
                      <a:r>
                        <a:rPr lang="it-IT" dirty="0" smtClean="0"/>
                        <a:t>Alberto Benini</a:t>
                      </a:r>
                      <a:endParaRPr lang="it-IT" dirty="0"/>
                    </a:p>
                  </a:txBody>
                  <a:tcPr/>
                </a:tc>
                <a:tc>
                  <a:txBody>
                    <a:bodyPr/>
                    <a:lstStyle/>
                    <a:p>
                      <a:r>
                        <a:rPr lang="it-IT" dirty="0" smtClean="0"/>
                        <a:t>Leonardo Piccoli</a:t>
                      </a:r>
                      <a:endParaRPr lang="it-IT" dirty="0"/>
                    </a:p>
                  </a:txBody>
                  <a:tcPr/>
                </a:tc>
              </a:tr>
              <a:tr h="370840">
                <a:tc>
                  <a:txBody>
                    <a:bodyPr/>
                    <a:lstStyle/>
                    <a:p>
                      <a:r>
                        <a:rPr lang="it-IT" dirty="0" smtClean="0"/>
                        <a:t>Leonardo Piccoli</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Alberto Benini</a:t>
                      </a:r>
                      <a:endParaRPr lang="it-IT" dirty="0"/>
                    </a:p>
                  </a:txBody>
                  <a:tcPr/>
                </a:tc>
              </a:tr>
              <a:tr h="370840">
                <a:tc>
                  <a:txBody>
                    <a:bodyPr/>
                    <a:lstStyle/>
                    <a:p>
                      <a:r>
                        <a:rPr lang="it-IT" dirty="0" smtClean="0"/>
                        <a:t>Paolo</a:t>
                      </a:r>
                      <a:r>
                        <a:rPr lang="it-IT" baseline="0" dirty="0" smtClean="0"/>
                        <a:t> </a:t>
                      </a:r>
                      <a:r>
                        <a:rPr lang="it-IT" baseline="0" dirty="0" err="1" smtClean="0"/>
                        <a:t>Vucinic</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Paolo </a:t>
                      </a:r>
                      <a:r>
                        <a:rPr lang="it-IT" dirty="0" err="1" smtClean="0"/>
                        <a:t>Vucinic</a:t>
                      </a:r>
                      <a:endParaRPr lang="it-IT" dirty="0"/>
                    </a:p>
                  </a:txBody>
                  <a:tcPr/>
                </a:tc>
              </a:tr>
            </a:tbl>
          </a:graphicData>
        </a:graphic>
      </p:graphicFrame>
    </p:spTree>
    <p:extLst>
      <p:ext uri="{BB962C8B-B14F-4D97-AF65-F5344CB8AC3E}">
        <p14:creationId xmlns:p14="http://schemas.microsoft.com/office/powerpoint/2010/main" val="500037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RAM</a:t>
            </a:r>
            <a:endParaRPr lang="it-IT" dirty="0"/>
          </a:p>
        </p:txBody>
      </p:sp>
      <p:graphicFrame>
        <p:nvGraphicFramePr>
          <p:cNvPr id="3" name="Segnaposto contenuto 2"/>
          <p:cNvGraphicFramePr>
            <a:graphicFrameLocks noGrp="1"/>
          </p:cNvGraphicFramePr>
          <p:nvPr>
            <p:ph idx="1"/>
          </p:nvPr>
        </p:nvGraphicFramePr>
        <p:xfrm>
          <a:off x="2995446" y="1930759"/>
          <a:ext cx="8070840" cy="4297680"/>
        </p:xfrm>
        <a:graphic>
          <a:graphicData uri="http://schemas.openxmlformats.org/drawingml/2006/table">
            <a:tbl>
              <a:tblPr firstRow="1" firstCol="1" bandRow="1">
                <a:tableStyleId>{B301B821-A1FF-4177-AEE7-76D212191A09}</a:tableStyleId>
              </a:tblPr>
              <a:tblGrid>
                <a:gridCol w="4035420"/>
                <a:gridCol w="4035420"/>
              </a:tblGrid>
              <a:tr h="171148">
                <a:tc>
                  <a:txBody>
                    <a:bodyPr/>
                    <a:lstStyle/>
                    <a:p>
                      <a:pPr algn="ctr">
                        <a:spcAft>
                          <a:spcPts val="0"/>
                        </a:spcAft>
                      </a:pPr>
                      <a:r>
                        <a:rPr lang="it-IT" sz="1200" dirty="0">
                          <a:effectLst/>
                        </a:rPr>
                        <a:t>Attività</a:t>
                      </a:r>
                      <a:endParaRPr lang="it-IT" sz="1200" dirty="0">
                        <a:effectLst/>
                        <a:latin typeface="Calibri" charset="0"/>
                        <a:ea typeface="ＭＳ 明朝" charset="-128"/>
                        <a:cs typeface="Times New Roman" charset="0"/>
                      </a:endParaRPr>
                    </a:p>
                  </a:txBody>
                  <a:tcPr marL="68580" marR="68580" marT="0" marB="0"/>
                </a:tc>
                <a:tc>
                  <a:txBody>
                    <a:bodyPr/>
                    <a:lstStyle/>
                    <a:p>
                      <a:pPr algn="ctr">
                        <a:spcAft>
                          <a:spcPts val="0"/>
                        </a:spcAft>
                      </a:pPr>
                      <a:r>
                        <a:rPr lang="it-IT" sz="1200">
                          <a:effectLst/>
                        </a:rPr>
                        <a:t>In carico a</a:t>
                      </a:r>
                      <a:endParaRPr lang="it-IT" sz="1200">
                        <a:effectLst/>
                        <a:latin typeface="Calibri" charset="0"/>
                        <a:ea typeface="ＭＳ 明朝" charset="-128"/>
                        <a:cs typeface="Times New Roman" charset="0"/>
                      </a:endParaRPr>
                    </a:p>
                  </a:txBody>
                  <a:tcPr marL="68580" marR="68580" marT="0" marB="0"/>
                </a:tc>
              </a:tr>
              <a:tr h="514261">
                <a:tc>
                  <a:txBody>
                    <a:bodyPr/>
                    <a:lstStyle/>
                    <a:p>
                      <a:pPr algn="just">
                        <a:spcAft>
                          <a:spcPts val="0"/>
                        </a:spcAft>
                      </a:pPr>
                      <a:r>
                        <a:rPr lang="it-IT" sz="1800" dirty="0">
                          <a:effectLst/>
                        </a:rPr>
                        <a:t>Documenti di progettazione</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tabLst>
                          <a:tab pos="588010" algn="l"/>
                        </a:tabLst>
                      </a:pPr>
                      <a:r>
                        <a:rPr lang="it-IT" sz="1800">
                          <a:effectLst/>
                        </a:rPr>
                        <a:t>Alberto Benini, Federico Parezzan</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tabLst>
                          <a:tab pos="1458595" algn="ctr"/>
                        </a:tabLst>
                      </a:pPr>
                      <a:r>
                        <a:rPr lang="it-IT" sz="1800" dirty="0">
                          <a:effectLst/>
                        </a:rPr>
                        <a:t>Logica applicativa applicazione </a:t>
                      </a:r>
                      <a:r>
                        <a:rPr lang="it-IT" sz="1800" dirty="0" err="1">
                          <a:effectLst/>
                        </a:rPr>
                        <a:t>Android</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Interfaccia utente applicazione web</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Logica applicativa applicazione web</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charset="0"/>
                        <a:ea typeface="ＭＳ 明朝" charset="-128"/>
                        <a:cs typeface="Times New Roman" charset="0"/>
                      </a:endParaRPr>
                    </a:p>
                  </a:txBody>
                  <a:tcPr marL="68580" marR="68580" marT="0" marB="0"/>
                </a:tc>
              </a:tr>
              <a:tr h="171420">
                <a:tc>
                  <a:txBody>
                    <a:bodyPr/>
                    <a:lstStyle/>
                    <a:p>
                      <a:pPr algn="just">
                        <a:spcAft>
                          <a:spcPts val="0"/>
                        </a:spcAft>
                      </a:pPr>
                      <a:r>
                        <a:rPr lang="it-IT" sz="1800" dirty="0">
                          <a:effectLst/>
                        </a:rPr>
                        <a:t>Realizzazione della basi di dati</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Paolo Vucinic</a:t>
                      </a:r>
                      <a:endParaRPr lang="it-IT" sz="1800">
                        <a:effectLst/>
                        <a:latin typeface="Calibri" charset="0"/>
                        <a:ea typeface="ＭＳ 明朝" charset="-128"/>
                        <a:cs typeface="Times New Roman" charset="0"/>
                      </a:endParaRPr>
                    </a:p>
                  </a:txBody>
                  <a:tcPr marL="68580" marR="68580" marT="0" marB="0"/>
                </a:tc>
              </a:tr>
              <a:tr h="514261">
                <a:tc>
                  <a:txBody>
                    <a:bodyPr/>
                    <a:lstStyle/>
                    <a:p>
                      <a:pPr>
                        <a:spcAft>
                          <a:spcPts val="0"/>
                        </a:spcAft>
                      </a:pPr>
                      <a:r>
                        <a:rPr lang="it-IT" sz="1800" dirty="0">
                          <a:effectLst/>
                        </a:rPr>
                        <a:t>Realizzazione manuale utente</a:t>
                      </a:r>
                      <a:endParaRPr lang="it-IT" sz="1800" dirty="0">
                        <a:effectLst/>
                        <a:latin typeface="Calibri" charset="0"/>
                        <a:ea typeface="ＭＳ 明朝" charset="-128"/>
                        <a:cs typeface="Times New Roman" charset="0"/>
                      </a:endParaRPr>
                    </a:p>
                  </a:txBody>
                  <a:tcPr marL="68580" marR="68580" marT="0" marB="0"/>
                </a:tc>
                <a:tc>
                  <a:txBody>
                    <a:bodyPr/>
                    <a:lstStyle/>
                    <a:p>
                      <a:pPr>
                        <a:spcAft>
                          <a:spcPts val="0"/>
                        </a:spcAft>
                      </a:pPr>
                      <a:r>
                        <a:rPr lang="it-IT" sz="1800" dirty="0">
                          <a:effectLst/>
                        </a:rPr>
                        <a:t>Federico Parezzan, Alberto Benini, Paolo </a:t>
                      </a:r>
                      <a:r>
                        <a:rPr lang="it-IT" sz="1800" dirty="0" err="1">
                          <a:effectLst/>
                        </a:rPr>
                        <a:t>Vucinic</a:t>
                      </a:r>
                      <a:r>
                        <a:rPr lang="it-IT" sz="1800" dirty="0">
                          <a:effectLst/>
                        </a:rPr>
                        <a:t>, Leonardo Piccoli</a:t>
                      </a:r>
                      <a:endParaRPr lang="it-IT" sz="1800" dirty="0">
                        <a:effectLst/>
                        <a:latin typeface="Calibri" charset="0"/>
                        <a:ea typeface="ＭＳ 明朝" charset="-128"/>
                        <a:cs typeface="Times New Roman" charset="0"/>
                      </a:endParaRPr>
                    </a:p>
                  </a:txBody>
                  <a:tcPr marL="68580" marR="68580" marT="0" marB="0"/>
                </a:tc>
              </a:tr>
              <a:tr h="514261">
                <a:tc>
                  <a:txBody>
                    <a:bodyPr/>
                    <a:lstStyle/>
                    <a:p>
                      <a:pPr algn="just">
                        <a:spcAft>
                          <a:spcPts val="0"/>
                        </a:spcAft>
                      </a:pPr>
                      <a:r>
                        <a:rPr lang="it-IT" sz="1800">
                          <a:effectLst/>
                        </a:rPr>
                        <a:t>Test</a:t>
                      </a:r>
                      <a:endParaRPr lang="it-IT" sz="180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Parezzan</a:t>
                      </a:r>
                      <a:endParaRPr lang="it-IT" sz="1800" dirty="0">
                        <a:effectLst/>
                        <a:latin typeface="Calibri" charset="0"/>
                        <a:ea typeface="ＭＳ 明朝" charset="-128"/>
                        <a:cs typeface="Times New Roman" charset="0"/>
                      </a:endParaRPr>
                    </a:p>
                  </a:txBody>
                  <a:tcPr marL="68580" marR="68580" marT="0" marB="0"/>
                </a:tc>
              </a:tr>
            </a:tbl>
          </a:graphicData>
        </a:graphic>
      </p:graphicFrame>
    </p:spTree>
    <p:extLst>
      <p:ext uri="{BB962C8B-B14F-4D97-AF65-F5344CB8AC3E}">
        <p14:creationId xmlns:p14="http://schemas.microsoft.com/office/powerpoint/2010/main" val="1447395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Matrice delle responsabilità</a:t>
            </a:r>
            <a:endParaRPr lang="it-IT"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164826621"/>
              </p:ext>
            </p:extLst>
          </p:nvPr>
        </p:nvGraphicFramePr>
        <p:xfrm>
          <a:off x="2592925" y="1905000"/>
          <a:ext cx="8358360" cy="4254419"/>
        </p:xfrm>
        <a:graphic>
          <a:graphicData uri="http://schemas.openxmlformats.org/drawingml/2006/table">
            <a:tbl>
              <a:tblPr firstRow="1" firstCol="1" bandRow="1">
                <a:tableStyleId>{5C22544A-7EE6-4342-B048-85BDC9FD1C3A}</a:tableStyleId>
              </a:tblPr>
              <a:tblGrid>
                <a:gridCol w="4179180"/>
                <a:gridCol w="4179180"/>
              </a:tblGrid>
              <a:tr h="284908">
                <a:tc>
                  <a:txBody>
                    <a:bodyPr/>
                    <a:lstStyle/>
                    <a:p>
                      <a:pPr algn="ctr">
                        <a:spcAft>
                          <a:spcPts val="0"/>
                        </a:spcAft>
                      </a:pPr>
                      <a:r>
                        <a:rPr lang="it-IT" sz="1800">
                          <a:effectLst/>
                        </a:rPr>
                        <a:t>Attività</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it-IT" sz="1800" dirty="0">
                          <a:effectLst/>
                        </a:rPr>
                        <a:t>In carico a</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Documenti di progettazione</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tabLst>
                          <a:tab pos="588010" algn="l"/>
                        </a:tabLst>
                      </a:pPr>
                      <a:r>
                        <a:rPr lang="it-IT" sz="1800" dirty="0">
                          <a:effectLst/>
                        </a:rPr>
                        <a:t>Alberto Benini, Federico 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tabLst>
                          <a:tab pos="1458595" algn="ctr"/>
                        </a:tabLst>
                      </a:pPr>
                      <a:r>
                        <a:rPr lang="it-IT" sz="1800">
                          <a:effectLst/>
                        </a:rPr>
                        <a:t>Logica applicativa applicazione Android</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Interfaccia utente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459782">
                <a:tc>
                  <a:txBody>
                    <a:bodyPr/>
                    <a:lstStyle/>
                    <a:p>
                      <a:pPr algn="just">
                        <a:spcAft>
                          <a:spcPts val="0"/>
                        </a:spcAft>
                      </a:pPr>
                      <a:r>
                        <a:rPr lang="it-IT" sz="1800">
                          <a:effectLst/>
                        </a:rPr>
                        <a:t>Logica applicativa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Realizzazione della basi di dati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spcAft>
                          <a:spcPts val="0"/>
                        </a:spcAft>
                      </a:pPr>
                      <a:r>
                        <a:rPr lang="it-IT" sz="1800">
                          <a:effectLst/>
                        </a:rPr>
                        <a:t>Realizzazione manuale utente</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it-IT" sz="1800">
                          <a:effectLst/>
                        </a:rPr>
                        <a:t>Federico Parezzan, Alberto Benini,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71795">
                <a:tc>
                  <a:txBody>
                    <a:bodyPr/>
                    <a:lstStyle/>
                    <a:p>
                      <a:pPr algn="just">
                        <a:spcAft>
                          <a:spcPts val="0"/>
                        </a:spcAft>
                      </a:pPr>
                      <a:r>
                        <a:rPr lang="it-IT" sz="1800">
                          <a:effectLst/>
                        </a:rPr>
                        <a:t>Test</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a:t>
                      </a:r>
                      <a:r>
                        <a:rPr lang="it-IT" sz="1800" dirty="0" err="1">
                          <a:effectLst/>
                        </a:rPr>
                        <a:t>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9800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Titanic Assistance</a:t>
            </a:r>
            <a:endParaRPr lang="it-IT" dirty="0"/>
          </a:p>
        </p:txBody>
      </p:sp>
      <p:sp>
        <p:nvSpPr>
          <p:cNvPr id="3" name="Segnaposto contenuto 2"/>
          <p:cNvSpPr>
            <a:spLocks noGrp="1"/>
          </p:cNvSpPr>
          <p:nvPr>
            <p:ph idx="1"/>
          </p:nvPr>
        </p:nvSpPr>
        <p:spPr>
          <a:xfrm>
            <a:off x="1103312" y="2052919"/>
            <a:ext cx="8946541" cy="1540287"/>
          </a:xfrm>
        </p:spPr>
        <p:txBody>
          <a:bodyPr/>
          <a:lstStyle/>
          <a:p>
            <a:r>
              <a:rPr lang="it-IT" dirty="0" smtClean="0"/>
              <a:t>Applicazione </a:t>
            </a:r>
            <a:r>
              <a:rPr lang="it-IT" dirty="0" err="1" smtClean="0"/>
              <a:t>Android</a:t>
            </a:r>
            <a:endParaRPr lang="it-IT" dirty="0"/>
          </a:p>
          <a:p>
            <a:r>
              <a:rPr lang="it-IT" dirty="0" smtClean="0"/>
              <a:t>Utilizzabile </a:t>
            </a:r>
            <a:r>
              <a:rPr lang="it-IT" dirty="0" err="1" smtClean="0"/>
              <a:t>offiline</a:t>
            </a:r>
            <a:r>
              <a:rPr lang="it-IT" dirty="0" smtClean="0"/>
              <a:t>*</a:t>
            </a:r>
          </a:p>
          <a:p>
            <a:r>
              <a:rPr lang="it-IT" dirty="0" smtClean="0"/>
              <a:t>Prima linea di diagnostica</a:t>
            </a:r>
          </a:p>
        </p:txBody>
      </p:sp>
      <p:sp>
        <p:nvSpPr>
          <p:cNvPr id="4" name="CasellaDiTesto 3"/>
          <p:cNvSpPr txBox="1"/>
          <p:nvPr/>
        </p:nvSpPr>
        <p:spPr>
          <a:xfrm>
            <a:off x="1103312" y="3792877"/>
            <a:ext cx="8382537" cy="369332"/>
          </a:xfrm>
          <a:prstGeom prst="rect">
            <a:avLst/>
          </a:prstGeom>
          <a:noFill/>
        </p:spPr>
        <p:txBody>
          <a:bodyPr wrap="square" rtlCol="0">
            <a:spAutoFit/>
          </a:bodyPr>
          <a:lstStyle/>
          <a:p>
            <a:r>
              <a:rPr lang="it-IT" dirty="0" smtClean="0"/>
              <a:t>*</a:t>
            </a:r>
            <a:r>
              <a:rPr lang="it-IT" sz="1400" dirty="0" smtClean="0"/>
              <a:t>per l’utilizzo delle chiamate è necessaria la copertura GSM.</a:t>
            </a:r>
            <a:endParaRPr lang="it-IT" dirty="0"/>
          </a:p>
        </p:txBody>
      </p:sp>
    </p:spTree>
    <p:extLst>
      <p:ext uri="{BB962C8B-B14F-4D97-AF65-F5344CB8AC3E}">
        <p14:creationId xmlns:p14="http://schemas.microsoft.com/office/powerpoint/2010/main" val="383361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Reticolo di progetto</a:t>
            </a:r>
            <a:endParaRPr lang="it-IT" dirty="0"/>
          </a:p>
        </p:txBody>
      </p:sp>
      <p:graphicFrame>
        <p:nvGraphicFramePr>
          <p:cNvPr id="6" name="Segnaposto contenuto 5"/>
          <p:cNvGraphicFramePr>
            <a:graphicFrameLocks noGrp="1" noChangeAspect="1"/>
          </p:cNvGraphicFramePr>
          <p:nvPr>
            <p:ph idx="1"/>
            <p:extLst>
              <p:ext uri="{D42A27DB-BD31-4B8C-83A1-F6EECF244321}">
                <p14:modId xmlns:p14="http://schemas.microsoft.com/office/powerpoint/2010/main" val="928140528"/>
              </p:ext>
            </p:extLst>
          </p:nvPr>
        </p:nvGraphicFramePr>
        <p:xfrm>
          <a:off x="2207421" y="1905000"/>
          <a:ext cx="9533819" cy="3914886"/>
        </p:xfrm>
        <a:graphic>
          <a:graphicData uri="http://schemas.openxmlformats.org/presentationml/2006/ole">
            <mc:AlternateContent xmlns:mc="http://schemas.openxmlformats.org/markup-compatibility/2006">
              <mc:Choice xmlns:v="urn:schemas-microsoft-com:vml" Requires="v">
                <p:oleObj spid="_x0000_s1047" name="Worksheet" r:id="rId4" imgW="7926840" imgH="3254760" progId="Excel.Sheet.8">
                  <p:embed/>
                </p:oleObj>
              </mc:Choice>
              <mc:Fallback>
                <p:oleObj name="Worksheet" r:id="rId4" imgW="7926840" imgH="325476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421" y="1905000"/>
                        <a:ext cx="9533819" cy="3914886"/>
                      </a:xfrm>
                      <a:prstGeom prst="rect">
                        <a:avLst/>
                      </a:prstGeom>
                      <a:noFill/>
                    </p:spPr>
                  </p:pic>
                </p:oleObj>
              </mc:Fallback>
            </mc:AlternateContent>
          </a:graphicData>
        </a:graphic>
      </p:graphicFrame>
      <p:sp>
        <p:nvSpPr>
          <p:cNvPr id="4" name="Rectangle 2"/>
          <p:cNvSpPr>
            <a:spLocks noChangeArrowheads="1"/>
          </p:cNvSpPr>
          <p:nvPr/>
        </p:nvSpPr>
        <p:spPr bwMode="auto">
          <a:xfrm>
            <a:off x="-450760" y="-1674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245648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CPM – Critical </a:t>
            </a:r>
            <a:r>
              <a:rPr lang="it-IT" dirty="0" err="1" smtClean="0"/>
              <a:t>Path</a:t>
            </a:r>
            <a:r>
              <a:rPr lang="it-IT" dirty="0" smtClean="0"/>
              <a:t> Method</a:t>
            </a:r>
            <a:endParaRPr lang="it-IT" dirty="0"/>
          </a:p>
        </p:txBody>
      </p:sp>
      <p:sp>
        <p:nvSpPr>
          <p:cNvPr id="3" name="Segnaposto contenuto 2"/>
          <p:cNvSpPr>
            <a:spLocks noGrp="1"/>
          </p:cNvSpPr>
          <p:nvPr>
            <p:ph idx="1"/>
          </p:nvPr>
        </p:nvSpPr>
        <p:spPr/>
        <p:txBody>
          <a:bodyPr/>
          <a:lstStyle/>
          <a:p>
            <a:r>
              <a:rPr lang="it-IT" dirty="0" smtClean="0"/>
              <a:t>Temporizzazione delle attività e legami logici</a:t>
            </a:r>
          </a:p>
        </p:txBody>
      </p:sp>
      <p:pic>
        <p:nvPicPr>
          <p:cNvPr id="4" name="Immagine 3" descr="CPM.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3471" y="2564564"/>
            <a:ext cx="8946541" cy="4035934"/>
          </a:xfrm>
          <a:prstGeom prst="rect">
            <a:avLst/>
          </a:prstGeom>
          <a:noFill/>
          <a:ln>
            <a:noFill/>
          </a:ln>
        </p:spPr>
      </p:pic>
    </p:spTree>
    <p:extLst>
      <p:ext uri="{BB962C8B-B14F-4D97-AF65-F5344CB8AC3E}">
        <p14:creationId xmlns:p14="http://schemas.microsoft.com/office/powerpoint/2010/main" val="2236771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43846" y="344996"/>
            <a:ext cx="9404723" cy="800222"/>
          </a:xfrm>
        </p:spPr>
        <p:txBody>
          <a:bodyPr/>
          <a:lstStyle/>
          <a:p>
            <a:r>
              <a:rPr lang="it-IT" dirty="0"/>
              <a:t>CPM – Critical </a:t>
            </a:r>
            <a:r>
              <a:rPr lang="it-IT" dirty="0" err="1"/>
              <a:t>Path</a:t>
            </a:r>
            <a:r>
              <a:rPr lang="it-IT" dirty="0"/>
              <a:t> Method</a:t>
            </a:r>
          </a:p>
        </p:txBody>
      </p:sp>
      <p:sp>
        <p:nvSpPr>
          <p:cNvPr id="13" name="Rectangle 6"/>
          <p:cNvSpPr>
            <a:spLocks noChangeArrowheads="1"/>
          </p:cNvSpPr>
          <p:nvPr/>
        </p:nvSpPr>
        <p:spPr bwMode="auto">
          <a:xfrm>
            <a:off x="1107583" y="1252940"/>
            <a:ext cx="9294652" cy="344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14" name="Oggetto 13"/>
          <p:cNvGraphicFramePr>
            <a:graphicFrameLocks noChangeAspect="1"/>
          </p:cNvGraphicFramePr>
          <p:nvPr>
            <p:extLst>
              <p:ext uri="{D42A27DB-BD31-4B8C-83A1-F6EECF244321}">
                <p14:modId xmlns:p14="http://schemas.microsoft.com/office/powerpoint/2010/main" val="1012836610"/>
              </p:ext>
            </p:extLst>
          </p:nvPr>
        </p:nvGraphicFramePr>
        <p:xfrm>
          <a:off x="2378965" y="2053162"/>
          <a:ext cx="9350062" cy="4572452"/>
        </p:xfrm>
        <a:graphic>
          <a:graphicData uri="http://schemas.openxmlformats.org/presentationml/2006/ole">
            <mc:AlternateContent xmlns:mc="http://schemas.openxmlformats.org/markup-compatibility/2006">
              <mc:Choice xmlns:v="urn:schemas-microsoft-com:vml" Requires="v">
                <p:oleObj spid="_x0000_s2075" name="Worksheet" r:id="rId4" imgW="4927680" imgH="2440800" progId="Excel.Sheet.12">
                  <p:embed/>
                </p:oleObj>
              </mc:Choice>
              <mc:Fallback>
                <p:oleObj name="Worksheet" r:id="rId4" imgW="4927680" imgH="2440800" progId="Excel.Sheet.1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8965" y="2053162"/>
                        <a:ext cx="9350062" cy="4572452"/>
                      </a:xfrm>
                      <a:prstGeom prst="rect">
                        <a:avLst/>
                      </a:prstGeom>
                      <a:noFill/>
                    </p:spPr>
                  </p:pic>
                </p:oleObj>
              </mc:Fallback>
            </mc:AlternateContent>
          </a:graphicData>
        </a:graphic>
      </p:graphicFrame>
      <p:sp>
        <p:nvSpPr>
          <p:cNvPr id="15" name="CasellaDiTesto 14"/>
          <p:cNvSpPr txBox="1"/>
          <p:nvPr/>
        </p:nvSpPr>
        <p:spPr>
          <a:xfrm>
            <a:off x="2378965" y="1445303"/>
            <a:ext cx="9035617" cy="369332"/>
          </a:xfrm>
          <a:prstGeom prst="rect">
            <a:avLst/>
          </a:prstGeom>
          <a:noFill/>
        </p:spPr>
        <p:txBody>
          <a:bodyPr wrap="square" rtlCol="0">
            <a:spAutoFit/>
          </a:bodyPr>
          <a:lstStyle/>
          <a:p>
            <a:r>
              <a:rPr lang="it-IT" dirty="0" smtClean="0"/>
              <a:t>Presentazione delle attività</a:t>
            </a:r>
            <a:endParaRPr lang="it-IT" dirty="0"/>
          </a:p>
        </p:txBody>
      </p:sp>
    </p:spTree>
    <p:extLst>
      <p:ext uri="{BB962C8B-B14F-4D97-AF65-F5344CB8AC3E}">
        <p14:creationId xmlns:p14="http://schemas.microsoft.com/office/powerpoint/2010/main" val="1987491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Diagramma di </a:t>
            </a:r>
            <a:r>
              <a:rPr lang="it-IT" dirty="0" err="1" smtClean="0"/>
              <a:t>Gantt</a:t>
            </a:r>
            <a:endParaRPr lang="it-IT" dirty="0"/>
          </a:p>
        </p:txBody>
      </p:sp>
      <p:graphicFrame>
        <p:nvGraphicFramePr>
          <p:cNvPr id="4" name="Segnaposto contenuto 3"/>
          <p:cNvGraphicFramePr>
            <a:graphicFrameLocks noGrp="1"/>
          </p:cNvGraphicFramePr>
          <p:nvPr>
            <p:ph idx="1"/>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8008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Deliverables</a:t>
            </a:r>
            <a:endParaRPr lang="it-IT" dirty="0"/>
          </a:p>
        </p:txBody>
      </p:sp>
      <p:sp>
        <p:nvSpPr>
          <p:cNvPr id="3" name="Segnaposto contenuto 2"/>
          <p:cNvSpPr>
            <a:spLocks noGrp="1"/>
          </p:cNvSpPr>
          <p:nvPr>
            <p:ph idx="1"/>
          </p:nvPr>
        </p:nvSpPr>
        <p:spPr/>
        <p:txBody>
          <a:bodyPr/>
          <a:lstStyle/>
          <a:p>
            <a:pPr lvl="0"/>
            <a:r>
              <a:rPr lang="it-IT" dirty="0"/>
              <a:t>Web Application nominata </a:t>
            </a:r>
            <a:r>
              <a:rPr lang="it-IT" dirty="0" err="1"/>
              <a:t>NeptuneRescue</a:t>
            </a:r>
            <a:r>
              <a:rPr lang="it-IT" dirty="0"/>
              <a:t>, basata su </a:t>
            </a:r>
            <a:r>
              <a:rPr lang="it-IT" dirty="0" err="1"/>
              <a:t>Tomcat</a:t>
            </a:r>
            <a:r>
              <a:rPr lang="it-IT" dirty="0"/>
              <a:t> e rilasciata su server di collaudo.</a:t>
            </a:r>
          </a:p>
          <a:p>
            <a:pPr lvl="0"/>
            <a:r>
              <a:rPr lang="it-IT" dirty="0"/>
              <a:t>Smartphone Application nominata Titanic Assistance.</a:t>
            </a:r>
          </a:p>
          <a:p>
            <a:pPr lvl="0"/>
            <a:r>
              <a:rPr lang="it-IT" dirty="0"/>
              <a:t>Database nominato Iceberg, su server di collaudo</a:t>
            </a:r>
            <a:r>
              <a:rPr lang="it-IT" dirty="0" smtClean="0"/>
              <a:t>.</a:t>
            </a:r>
            <a:endParaRPr lang="it-IT" dirty="0"/>
          </a:p>
          <a:p>
            <a:pPr lvl="0"/>
            <a:r>
              <a:rPr lang="it-IT" dirty="0" smtClean="0"/>
              <a:t>Manuali utente.</a:t>
            </a:r>
          </a:p>
        </p:txBody>
      </p:sp>
    </p:spTree>
    <p:extLst>
      <p:ext uri="{BB962C8B-B14F-4D97-AF65-F5344CB8AC3E}">
        <p14:creationId xmlns:p14="http://schemas.microsoft.com/office/powerpoint/2010/main" val="337119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Infrastruttura di progetto</a:t>
            </a:r>
            <a:endParaRPr lang="it-IT" dirty="0"/>
          </a:p>
        </p:txBody>
      </p:sp>
      <p:sp>
        <p:nvSpPr>
          <p:cNvPr id="3" name="Segnaposto testo 2"/>
          <p:cNvSpPr>
            <a:spLocks noGrp="1"/>
          </p:cNvSpPr>
          <p:nvPr>
            <p:ph type="body" idx="1"/>
          </p:nvPr>
        </p:nvSpPr>
        <p:spPr/>
        <p:txBody>
          <a:bodyPr/>
          <a:lstStyle/>
          <a:p>
            <a:endParaRPr lang="it-IT"/>
          </a:p>
        </p:txBody>
      </p:sp>
    </p:spTree>
    <p:extLst>
      <p:ext uri="{BB962C8B-B14F-4D97-AF65-F5344CB8AC3E}">
        <p14:creationId xmlns:p14="http://schemas.microsoft.com/office/powerpoint/2010/main" val="2552105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Ambienti</a:t>
            </a:r>
            <a:endParaRPr lang="it-IT" dirty="0"/>
          </a:p>
        </p:txBody>
      </p:sp>
      <p:sp>
        <p:nvSpPr>
          <p:cNvPr id="5" name="Segnaposto contenuto 4"/>
          <p:cNvSpPr>
            <a:spLocks noGrp="1"/>
          </p:cNvSpPr>
          <p:nvPr>
            <p:ph idx="1"/>
          </p:nvPr>
        </p:nvSpPr>
        <p:spPr>
          <a:xfrm>
            <a:off x="2592925" y="1570616"/>
            <a:ext cx="8670331" cy="5287384"/>
          </a:xfrm>
        </p:spPr>
        <p:txBody>
          <a:bodyPr>
            <a:normAutofit fontScale="92500" lnSpcReduction="10000"/>
          </a:bodyPr>
          <a:lstStyle/>
          <a:p>
            <a:r>
              <a:rPr lang="it-IT" dirty="0" err="1" smtClean="0"/>
              <a:t>Workspace</a:t>
            </a:r>
            <a:endParaRPr lang="it-IT" dirty="0" smtClean="0"/>
          </a:p>
          <a:p>
            <a:pPr lvl="1"/>
            <a:r>
              <a:rPr lang="it-IT" dirty="0" smtClean="0"/>
              <a:t>Locale, uno per ogni sviluppatore</a:t>
            </a:r>
          </a:p>
          <a:p>
            <a:pPr lvl="1"/>
            <a:r>
              <a:rPr lang="it-IT" dirty="0" smtClean="0"/>
              <a:t>Gestito tramite infrastruttura di cartelle</a:t>
            </a:r>
            <a:endParaRPr lang="it-IT" dirty="0"/>
          </a:p>
          <a:p>
            <a:r>
              <a:rPr lang="it-IT" dirty="0" err="1" smtClean="0"/>
              <a:t>Repository</a:t>
            </a:r>
            <a:endParaRPr lang="it-IT" dirty="0" smtClean="0"/>
          </a:p>
          <a:p>
            <a:pPr lvl="1"/>
            <a:r>
              <a:rPr lang="it-IT" dirty="0" err="1" smtClean="0"/>
              <a:t>GitHub</a:t>
            </a:r>
            <a:r>
              <a:rPr lang="it-IT" dirty="0" smtClean="0"/>
              <a:t>, </a:t>
            </a:r>
            <a:r>
              <a:rPr lang="it-IT" dirty="0" err="1" smtClean="0"/>
              <a:t>repository</a:t>
            </a:r>
            <a:r>
              <a:rPr lang="it-IT" dirty="0" smtClean="0"/>
              <a:t> generale del progetto</a:t>
            </a:r>
          </a:p>
          <a:p>
            <a:pPr lvl="1"/>
            <a:r>
              <a:rPr lang="it-IT" dirty="0" smtClean="0"/>
              <a:t>Garantisce controllo di versione, merge e recupero delle versioni precedenti</a:t>
            </a:r>
          </a:p>
          <a:p>
            <a:r>
              <a:rPr lang="it-IT" dirty="0" smtClean="0"/>
              <a:t>Ambiente di test</a:t>
            </a:r>
          </a:p>
          <a:p>
            <a:pPr lvl="1"/>
            <a:r>
              <a:rPr lang="it-IT" dirty="0" err="1"/>
              <a:t>Nexus</a:t>
            </a:r>
            <a:r>
              <a:rPr lang="it-IT" dirty="0"/>
              <a:t> 5 per il </a:t>
            </a:r>
            <a:r>
              <a:rPr lang="it-IT" dirty="0" err="1"/>
              <a:t>sottoprogetto</a:t>
            </a:r>
            <a:r>
              <a:rPr lang="it-IT" dirty="0"/>
              <a:t> ‘Titanic Assistance’</a:t>
            </a:r>
          </a:p>
          <a:p>
            <a:pPr lvl="1"/>
            <a:r>
              <a:rPr lang="it-IT" dirty="0" smtClean="0"/>
              <a:t>Server Locale per il </a:t>
            </a:r>
            <a:r>
              <a:rPr lang="it-IT" dirty="0" err="1" smtClean="0"/>
              <a:t>sottoprogetto</a:t>
            </a:r>
            <a:r>
              <a:rPr lang="it-IT" dirty="0" smtClean="0"/>
              <a:t> ‘</a:t>
            </a:r>
            <a:r>
              <a:rPr lang="it-IT" dirty="0" err="1" smtClean="0"/>
              <a:t>Neptune</a:t>
            </a:r>
            <a:r>
              <a:rPr lang="it-IT" dirty="0" smtClean="0"/>
              <a:t> Rescue’</a:t>
            </a:r>
          </a:p>
          <a:p>
            <a:r>
              <a:rPr lang="it-IT" dirty="0" smtClean="0"/>
              <a:t>Ambiente di collaudo</a:t>
            </a:r>
          </a:p>
          <a:p>
            <a:pPr lvl="1"/>
            <a:r>
              <a:rPr lang="it-IT" dirty="0" err="1" smtClean="0"/>
              <a:t>Nexus</a:t>
            </a:r>
            <a:r>
              <a:rPr lang="it-IT" dirty="0" smtClean="0"/>
              <a:t> 5 per il </a:t>
            </a:r>
            <a:r>
              <a:rPr lang="it-IT" dirty="0" err="1" smtClean="0"/>
              <a:t>sottoprogetto</a:t>
            </a:r>
            <a:r>
              <a:rPr lang="it-IT" dirty="0" smtClean="0"/>
              <a:t> ‘Titanic Assistance’</a:t>
            </a:r>
          </a:p>
          <a:p>
            <a:pPr lvl="1"/>
            <a:r>
              <a:rPr lang="it-IT" dirty="0" err="1" smtClean="0"/>
              <a:t>Raspberry</a:t>
            </a:r>
            <a:r>
              <a:rPr lang="it-IT" dirty="0" smtClean="0"/>
              <a:t> </a:t>
            </a:r>
            <a:r>
              <a:rPr lang="it-IT" dirty="0" err="1" smtClean="0"/>
              <a:t>pi</a:t>
            </a:r>
            <a:r>
              <a:rPr lang="it-IT" dirty="0" smtClean="0"/>
              <a:t>, Server UNIVR per il </a:t>
            </a:r>
            <a:r>
              <a:rPr lang="it-IT" dirty="0" err="1" smtClean="0"/>
              <a:t>sottoprogetto</a:t>
            </a:r>
            <a:r>
              <a:rPr lang="it-IT" dirty="0" smtClean="0"/>
              <a:t> ‘</a:t>
            </a:r>
            <a:r>
              <a:rPr lang="it-IT" dirty="0" err="1" smtClean="0"/>
              <a:t>Neptune</a:t>
            </a:r>
            <a:r>
              <a:rPr lang="it-IT" dirty="0" smtClean="0"/>
              <a:t> Rescue’</a:t>
            </a:r>
          </a:p>
          <a:p>
            <a:r>
              <a:rPr lang="it-IT" dirty="0" smtClean="0"/>
              <a:t>Ambiente di rilascio</a:t>
            </a:r>
          </a:p>
          <a:p>
            <a:pPr lvl="1"/>
            <a:r>
              <a:rPr lang="it-IT" dirty="0" smtClean="0"/>
              <a:t>Server aziendale o di terze parti per il </a:t>
            </a:r>
            <a:r>
              <a:rPr lang="it-IT" dirty="0" err="1" smtClean="0"/>
              <a:t>sottoprogetto</a:t>
            </a:r>
            <a:r>
              <a:rPr lang="it-IT" dirty="0" smtClean="0"/>
              <a:t> ‘</a:t>
            </a:r>
            <a:r>
              <a:rPr lang="it-IT" dirty="0" err="1" smtClean="0"/>
              <a:t>Neptune</a:t>
            </a:r>
            <a:r>
              <a:rPr lang="it-IT" dirty="0" smtClean="0"/>
              <a:t> Rescue’</a:t>
            </a:r>
          </a:p>
          <a:p>
            <a:pPr lvl="1"/>
            <a:r>
              <a:rPr lang="it-IT" dirty="0" smtClean="0"/>
              <a:t>Smartphone dell’utente finale per il </a:t>
            </a:r>
            <a:r>
              <a:rPr lang="it-IT" dirty="0" err="1" smtClean="0"/>
              <a:t>sottoprogetto</a:t>
            </a:r>
            <a:r>
              <a:rPr lang="it-IT" dirty="0" smtClean="0"/>
              <a:t> ‘Titanic Assistance’</a:t>
            </a:r>
          </a:p>
          <a:p>
            <a:pPr lvl="1"/>
            <a:endParaRPr lang="it-IT" dirty="0" smtClean="0"/>
          </a:p>
          <a:p>
            <a:pPr lvl="1"/>
            <a:endParaRPr lang="it-IT" dirty="0" smtClean="0"/>
          </a:p>
          <a:p>
            <a:pPr marL="457200" lvl="1" indent="0">
              <a:buNone/>
            </a:pPr>
            <a:endParaRPr lang="it-IT" dirty="0" smtClean="0"/>
          </a:p>
        </p:txBody>
      </p:sp>
    </p:spTree>
    <p:extLst>
      <p:ext uri="{BB962C8B-B14F-4D97-AF65-F5344CB8AC3E}">
        <p14:creationId xmlns:p14="http://schemas.microsoft.com/office/powerpoint/2010/main" val="1062882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err="1" smtClean="0">
                <a:solidFill>
                  <a:schemeClr val="tx1"/>
                </a:solidFill>
              </a:rPr>
              <a:t>Risk</a:t>
            </a:r>
            <a:r>
              <a:rPr lang="it-IT" dirty="0" smtClean="0">
                <a:solidFill>
                  <a:schemeClr val="tx1"/>
                </a:solidFill>
              </a:rPr>
              <a:t> List</a:t>
            </a:r>
            <a:endParaRPr lang="it-IT" dirty="0">
              <a:solidFill>
                <a:schemeClr val="tx1"/>
              </a:solidFill>
            </a:endParaRPr>
          </a:p>
        </p:txBody>
      </p:sp>
    </p:spTree>
    <p:extLst>
      <p:ext uri="{BB962C8B-B14F-4D97-AF65-F5344CB8AC3E}">
        <p14:creationId xmlns:p14="http://schemas.microsoft.com/office/powerpoint/2010/main" val="870305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 Gestione dei rischi</a:t>
            </a:r>
            <a:endParaRPr lang="it-IT" sz="2800" dirty="0">
              <a:solidFill>
                <a:srgbClr val="2E5369"/>
              </a:solidFill>
            </a:endParaRPr>
          </a:p>
        </p:txBody>
      </p:sp>
      <p:graphicFrame>
        <p:nvGraphicFramePr>
          <p:cNvPr id="4" name="Segnaposto contenuto 3"/>
          <p:cNvGraphicFramePr>
            <a:graphicFrameLocks noGrp="1"/>
          </p:cNvGraphicFramePr>
          <p:nvPr>
            <p:ph idx="1"/>
            <p:extLst/>
          </p:nvPr>
        </p:nvGraphicFramePr>
        <p:xfrm>
          <a:off x="2859109" y="1532588"/>
          <a:ext cx="8242480" cy="4932607"/>
        </p:xfrm>
        <a:graphic>
          <a:graphicData uri="http://schemas.openxmlformats.org/drawingml/2006/table">
            <a:tbl>
              <a:tblPr firstRow="1" firstCol="1" bandRow="1">
                <a:tableStyleId>{3B4B98B0-60AC-42C2-AFA5-B58CD77FA1E5}</a:tableStyleId>
              </a:tblPr>
              <a:tblGrid>
                <a:gridCol w="2746923"/>
                <a:gridCol w="2740937"/>
                <a:gridCol w="2754620"/>
              </a:tblGrid>
              <a:tr h="280017">
                <a:tc>
                  <a:txBody>
                    <a:bodyPr/>
                    <a:lstStyle/>
                    <a:p>
                      <a:pPr algn="ctr">
                        <a:spcAft>
                          <a:spcPts val="0"/>
                        </a:spcAft>
                      </a:pPr>
                      <a:r>
                        <a:rPr lang="it-IT" sz="1300" dirty="0">
                          <a:effectLst/>
                        </a:rPr>
                        <a:t>Rischio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Gravità</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Descrizione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R01: Abbandono di uno dei componenti del team.</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Dannoso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Se uno dei componenti abbandona il progetto, i restanti sono in grado di completare il progetto, ma in tempi più lunghi.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R02: Guasto hardware e/o perdita di dati.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Molto 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Perdita dei dati a causa dell’inaccessibilità a una data macchina attinente al progetto o ai dati ivi contenuti.</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R03: Cambiamento specifiche in corso d’opera.</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Medio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Il committente richiede modifiche e o aggiunte durante le fasi avanzate di sviluppo.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R04: Ricorso a tecnologie innovative o poco note.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Il progetto si basa su tecnologie non conosciute al team di sviluppo.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bl>
          </a:graphicData>
        </a:graphic>
      </p:graphicFrame>
    </p:spTree>
    <p:extLst>
      <p:ext uri="{BB962C8B-B14F-4D97-AF65-F5344CB8AC3E}">
        <p14:creationId xmlns:p14="http://schemas.microsoft.com/office/powerpoint/2010/main" val="4155223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a:solidFill>
                  <a:srgbClr val="2E5369"/>
                </a:solidFill>
              </a:rPr>
              <a:t>R01</a:t>
            </a:r>
            <a:endParaRPr lang="it-IT" sz="2800" dirty="0"/>
          </a:p>
        </p:txBody>
      </p:sp>
      <p:sp>
        <p:nvSpPr>
          <p:cNvPr id="3" name="Segnaposto contenuto 2"/>
          <p:cNvSpPr>
            <a:spLocks noGrp="1"/>
          </p:cNvSpPr>
          <p:nvPr>
            <p:ph idx="1"/>
          </p:nvPr>
        </p:nvSpPr>
        <p:spPr/>
        <p:txBody>
          <a:bodyPr/>
          <a:lstStyle/>
          <a:p>
            <a:r>
              <a:rPr lang="it-IT" b="1" dirty="0"/>
              <a:t>Rischio:</a:t>
            </a:r>
            <a:r>
              <a:rPr lang="it-IT" dirty="0"/>
              <a:t> Abbandono di uno dei componenti del team di sviluppo.</a:t>
            </a:r>
          </a:p>
          <a:p>
            <a:r>
              <a:rPr lang="it-IT" b="1" dirty="0"/>
              <a:t>Gravità:</a:t>
            </a:r>
            <a:r>
              <a:rPr lang="it-IT" dirty="0"/>
              <a:t> Dannoso.</a:t>
            </a:r>
          </a:p>
          <a:p>
            <a:r>
              <a:rPr lang="it-IT" b="1" dirty="0"/>
              <a:t>Descrizione:</a:t>
            </a:r>
            <a:r>
              <a:rPr lang="it-IT" dirty="0"/>
              <a:t> Se uno dei componenti abbandona il progetto, i restanti sono in grado di completare il progetto, ma in tempi più lunghi.	</a:t>
            </a:r>
          </a:p>
          <a:p>
            <a:r>
              <a:rPr lang="it-IT" b="1" dirty="0"/>
              <a:t>Impatto:</a:t>
            </a:r>
            <a:r>
              <a:rPr lang="it-IT" dirty="0"/>
              <a:t> L’area in cui lavorava il componente (</a:t>
            </a:r>
            <a:r>
              <a:rPr lang="it-IT" dirty="0" err="1"/>
              <a:t>app</a:t>
            </a:r>
            <a:r>
              <a:rPr lang="it-IT" dirty="0"/>
              <a:t> </a:t>
            </a:r>
            <a:r>
              <a:rPr lang="it-IT" dirty="0" err="1"/>
              <a:t>Android</a:t>
            </a:r>
            <a:r>
              <a:rPr lang="it-IT" dirty="0"/>
              <a:t> o portale web) potrebbe subire dei rallentamenti nel suo completamento.</a:t>
            </a:r>
          </a:p>
          <a:p>
            <a:r>
              <a:rPr lang="it-IT" b="1" dirty="0"/>
              <a:t>Mitigazione:</a:t>
            </a:r>
            <a:r>
              <a:rPr lang="it-IT" dirty="0"/>
              <a:t> Lavoro parallelo di più persone allo stesso task, in modo che l’eventuale mancanza di una persona non comporti eccessivi ritardi.</a:t>
            </a:r>
          </a:p>
          <a:p>
            <a:r>
              <a:rPr lang="it-IT" b="1" dirty="0" err="1"/>
              <a:t>Contingency</a:t>
            </a:r>
            <a:r>
              <a:rPr lang="it-IT" b="1" dirty="0"/>
              <a:t> Plan:</a:t>
            </a:r>
            <a:r>
              <a:rPr lang="it-IT" dirty="0"/>
              <a:t> Tutti i componenti del team hanno le conoscenze basilari necessarie al completamento del progetto.</a:t>
            </a:r>
          </a:p>
          <a:p>
            <a:pPr marL="0" indent="0">
              <a:buNone/>
            </a:pPr>
            <a:endParaRPr lang="it-IT" dirty="0"/>
          </a:p>
          <a:p>
            <a:endParaRPr lang="it-IT" dirty="0"/>
          </a:p>
        </p:txBody>
      </p:sp>
    </p:spTree>
    <p:extLst>
      <p:ext uri="{BB962C8B-B14F-4D97-AF65-F5344CB8AC3E}">
        <p14:creationId xmlns:p14="http://schemas.microsoft.com/office/powerpoint/2010/main" val="1799560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a:t>
            </a:r>
            <a:r>
              <a:rPr lang="it-IT" dirty="0" err="1" smtClean="0"/>
              <a:t>Neptune</a:t>
            </a:r>
            <a:r>
              <a:rPr lang="it-IT" dirty="0" smtClean="0"/>
              <a:t> Rescue</a:t>
            </a:r>
            <a:endParaRPr lang="it-IT" dirty="0"/>
          </a:p>
        </p:txBody>
      </p:sp>
      <p:sp>
        <p:nvSpPr>
          <p:cNvPr id="3" name="Segnaposto contenuto 2"/>
          <p:cNvSpPr>
            <a:spLocks noGrp="1"/>
          </p:cNvSpPr>
          <p:nvPr>
            <p:ph idx="1"/>
          </p:nvPr>
        </p:nvSpPr>
        <p:spPr>
          <a:xfrm>
            <a:off x="1103312" y="2052919"/>
            <a:ext cx="8946541" cy="1463013"/>
          </a:xfrm>
        </p:spPr>
        <p:txBody>
          <a:bodyPr/>
          <a:lstStyle/>
          <a:p>
            <a:r>
              <a:rPr lang="it-IT" dirty="0" smtClean="0"/>
              <a:t>Applicazione Web destinata all’utilizzo aziendale</a:t>
            </a:r>
          </a:p>
          <a:p>
            <a:r>
              <a:rPr lang="it-IT" dirty="0" smtClean="0"/>
              <a:t>Permette la raccolta di informazioni e la creazione di uno storico</a:t>
            </a:r>
          </a:p>
          <a:p>
            <a:r>
              <a:rPr lang="it-IT" dirty="0" smtClean="0"/>
              <a:t>Permette la gestione degli utenti e dei problemi riscontrati</a:t>
            </a:r>
          </a:p>
          <a:p>
            <a:pPr marL="0" indent="0">
              <a:buNone/>
            </a:pPr>
            <a:endParaRPr lang="it-IT" dirty="0" smtClean="0"/>
          </a:p>
          <a:p>
            <a:endParaRPr lang="it-IT" dirty="0"/>
          </a:p>
          <a:p>
            <a:pPr marL="0" indent="0">
              <a:buNone/>
            </a:pPr>
            <a:endParaRPr lang="it-IT" dirty="0"/>
          </a:p>
        </p:txBody>
      </p:sp>
    </p:spTree>
    <p:extLst>
      <p:ext uri="{BB962C8B-B14F-4D97-AF65-F5344CB8AC3E}">
        <p14:creationId xmlns:p14="http://schemas.microsoft.com/office/powerpoint/2010/main" val="14508432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R02</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Guasto hardware e/o perdita di dati.</a:t>
            </a:r>
          </a:p>
          <a:p>
            <a:r>
              <a:rPr lang="it-IT" b="1" dirty="0">
                <a:solidFill>
                  <a:schemeClr val="accent2">
                    <a:lumMod val="50000"/>
                  </a:schemeClr>
                </a:solidFill>
              </a:rPr>
              <a:t>Gravità</a:t>
            </a:r>
            <a:r>
              <a:rPr lang="it-IT" b="1" dirty="0"/>
              <a:t>: </a:t>
            </a:r>
            <a:r>
              <a:rPr lang="it-IT" dirty="0"/>
              <a:t>Molto dannoso.</a:t>
            </a:r>
          </a:p>
          <a:p>
            <a:r>
              <a:rPr lang="it-IT" b="1" dirty="0">
                <a:solidFill>
                  <a:schemeClr val="accent2">
                    <a:lumMod val="50000"/>
                  </a:schemeClr>
                </a:solidFill>
              </a:rPr>
              <a:t>Descrizione:</a:t>
            </a:r>
            <a:r>
              <a:rPr lang="it-IT" dirty="0">
                <a:solidFill>
                  <a:schemeClr val="accent2">
                    <a:lumMod val="50000"/>
                  </a:schemeClr>
                </a:solidFill>
              </a:rPr>
              <a:t> </a:t>
            </a:r>
            <a:r>
              <a:rPr lang="it-IT" dirty="0"/>
              <a:t>Perdita dei dati a causa dell’inaccessibilità a una data macchina attinente al progetto o ai dati ivi contenuti.</a:t>
            </a:r>
          </a:p>
          <a:p>
            <a:r>
              <a:rPr lang="it-IT" b="1" dirty="0">
                <a:solidFill>
                  <a:schemeClr val="accent2">
                    <a:lumMod val="50000"/>
                  </a:schemeClr>
                </a:solidFill>
              </a:rPr>
              <a:t>Impatto</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Recuperare l’ultima copia di backup dal </a:t>
            </a:r>
            <a:r>
              <a:rPr lang="it-IT" dirty="0" err="1"/>
              <a:t>repository</a:t>
            </a:r>
            <a:r>
              <a:rPr lang="it-IT" dirty="0"/>
              <a:t> online o dalle macchine non danneggiate.</a:t>
            </a:r>
          </a:p>
          <a:p>
            <a:endParaRPr lang="it-IT" dirty="0"/>
          </a:p>
        </p:txBody>
      </p:sp>
    </p:spTree>
    <p:extLst>
      <p:ext uri="{BB962C8B-B14F-4D97-AF65-F5344CB8AC3E}">
        <p14:creationId xmlns:p14="http://schemas.microsoft.com/office/powerpoint/2010/main" val="332238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R03</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Cambiamento specifiche in corso d’opera. </a:t>
            </a:r>
          </a:p>
          <a:p>
            <a:r>
              <a:rPr lang="it-IT" b="1" dirty="0">
                <a:solidFill>
                  <a:schemeClr val="accent2">
                    <a:lumMod val="50000"/>
                  </a:schemeClr>
                </a:solidFill>
              </a:rPr>
              <a:t>Gravità:</a:t>
            </a:r>
            <a:r>
              <a:rPr lang="it-IT" b="1" dirty="0"/>
              <a:t> </a:t>
            </a:r>
            <a:r>
              <a:rPr lang="it-IT" dirty="0"/>
              <a:t>Medio.</a:t>
            </a:r>
          </a:p>
          <a:p>
            <a:r>
              <a:rPr lang="it-IT" b="1" dirty="0">
                <a:solidFill>
                  <a:schemeClr val="accent2">
                    <a:lumMod val="50000"/>
                  </a:schemeClr>
                </a:solidFill>
              </a:rPr>
              <a:t>Descrizione</a:t>
            </a:r>
            <a:r>
              <a:rPr lang="it-IT" b="1" dirty="0"/>
              <a:t>:</a:t>
            </a:r>
            <a:r>
              <a:rPr lang="it-IT" dirty="0"/>
              <a:t> Il committente richiede modifiche e o aggiunte durante le fasi avanzate di sviluppo.</a:t>
            </a:r>
          </a:p>
          <a:p>
            <a:r>
              <a:rPr lang="it-IT" b="1" dirty="0">
                <a:solidFill>
                  <a:schemeClr val="accent2">
                    <a:lumMod val="50000"/>
                  </a:schemeClr>
                </a:solidFill>
              </a:rPr>
              <a:t>Impatto</a:t>
            </a:r>
            <a:r>
              <a:rPr lang="it-IT" b="1" dirty="0"/>
              <a:t>:</a:t>
            </a:r>
            <a:r>
              <a:rPr lang="it-IT" dirty="0"/>
              <a:t> Il progetto potrebbe subire ritardi, anche di considerevole entità. </a:t>
            </a:r>
          </a:p>
          <a:p>
            <a:r>
              <a:rPr lang="it-IT" b="1" dirty="0">
                <a:solidFill>
                  <a:schemeClr val="accent2">
                    <a:lumMod val="50000"/>
                  </a:schemeClr>
                </a:solidFill>
              </a:rPr>
              <a:t>Mitigazione</a:t>
            </a:r>
            <a:r>
              <a:rPr lang="it-IT" b="1" dirty="0"/>
              <a:t>: </a:t>
            </a:r>
            <a:r>
              <a:rPr lang="it-IT" dirty="0"/>
              <a:t>Frequente confronto con il committente e richiesta di approvazione tramite firma del documento di </a:t>
            </a:r>
            <a:r>
              <a:rPr lang="it-IT" dirty="0" err="1"/>
              <a:t>Change</a:t>
            </a:r>
            <a:r>
              <a:rPr lang="it-IT" dirty="0"/>
              <a:t> </a:t>
            </a:r>
            <a:r>
              <a:rPr lang="it-IT" dirty="0" err="1"/>
              <a:t>Request</a:t>
            </a:r>
            <a:r>
              <a:rPr lang="it-IT" dirty="0"/>
              <a:t>.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 </a:t>
            </a:r>
            <a:r>
              <a:rPr lang="it-IT" dirty="0"/>
              <a:t>Effettuare le necessarie correzioni al progetto ed eventuale </a:t>
            </a:r>
            <a:r>
              <a:rPr lang="it-IT" dirty="0" err="1"/>
              <a:t>riassegnamento</a:t>
            </a:r>
            <a:r>
              <a:rPr lang="it-IT" dirty="0"/>
              <a:t> delle risorse. </a:t>
            </a:r>
          </a:p>
          <a:p>
            <a:endParaRPr lang="it-IT" dirty="0"/>
          </a:p>
        </p:txBody>
      </p:sp>
    </p:spTree>
    <p:extLst>
      <p:ext uri="{BB962C8B-B14F-4D97-AF65-F5344CB8AC3E}">
        <p14:creationId xmlns:p14="http://schemas.microsoft.com/office/powerpoint/2010/main" val="14466484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R04</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dirty="0"/>
              <a:t> Ricorso a tecnologie innovative o poco note. </a:t>
            </a:r>
          </a:p>
          <a:p>
            <a:r>
              <a:rPr lang="it-IT" b="1" dirty="0">
                <a:solidFill>
                  <a:schemeClr val="accent2">
                    <a:lumMod val="50000"/>
                  </a:schemeClr>
                </a:solidFill>
              </a:rPr>
              <a:t>Gravità</a:t>
            </a:r>
            <a:r>
              <a:rPr lang="it-IT" b="1" dirty="0"/>
              <a:t>: </a:t>
            </a:r>
            <a:r>
              <a:rPr lang="it-IT" dirty="0"/>
              <a:t>Dannoso.</a:t>
            </a:r>
          </a:p>
          <a:p>
            <a:r>
              <a:rPr lang="it-IT" b="1" dirty="0">
                <a:solidFill>
                  <a:schemeClr val="accent2">
                    <a:lumMod val="50000"/>
                  </a:schemeClr>
                </a:solidFill>
              </a:rPr>
              <a:t>Descrizione</a:t>
            </a:r>
            <a:r>
              <a:rPr lang="it-IT" b="1" dirty="0"/>
              <a:t>:</a:t>
            </a:r>
            <a:r>
              <a:rPr lang="it-IT" dirty="0"/>
              <a:t> Il progetto si basa su tecnologie non conosciute al team di sviluppo.</a:t>
            </a:r>
          </a:p>
          <a:p>
            <a:r>
              <a:rPr lang="it-IT" b="1" dirty="0">
                <a:solidFill>
                  <a:schemeClr val="accent2">
                    <a:lumMod val="50000"/>
                  </a:schemeClr>
                </a:solidFill>
              </a:rPr>
              <a:t>Impatto</a:t>
            </a:r>
            <a:r>
              <a:rPr lang="it-IT" b="1" dirty="0"/>
              <a:t>:</a:t>
            </a:r>
            <a:r>
              <a:rPr lang="it-IT" dirty="0"/>
              <a:t> Il progetto potrebbe subire rallentamenti, anche sensibili, dovuti al naturale tempo di apprendimento delle nuove tecnologie da parte del team. </a:t>
            </a:r>
          </a:p>
          <a:p>
            <a:r>
              <a:rPr lang="it-IT" b="1" dirty="0">
                <a:solidFill>
                  <a:schemeClr val="accent2">
                    <a:lumMod val="50000"/>
                  </a:schemeClr>
                </a:solidFill>
              </a:rPr>
              <a:t>Mitigazione</a:t>
            </a:r>
            <a:r>
              <a:rPr lang="it-IT" b="1" dirty="0"/>
              <a:t>: </a:t>
            </a:r>
            <a:r>
              <a:rPr lang="it-IT" dirty="0"/>
              <a:t>Cercare di utilizzare tecnologie già conosciute dove possibile.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Cercare di assumere le competenze necessarie in tempi ragionevoli, senza allocare tutte le risorse umane allo studio della nuova tecnologia, ma lasciandone parte allo sviluppo del progetto.	</a:t>
            </a:r>
          </a:p>
          <a:p>
            <a:pPr marL="0" indent="0">
              <a:buNone/>
            </a:pPr>
            <a:endParaRPr lang="it-IT" dirty="0"/>
          </a:p>
        </p:txBody>
      </p:sp>
    </p:spTree>
    <p:extLst>
      <p:ext uri="{BB962C8B-B14F-4D97-AF65-F5344CB8AC3E}">
        <p14:creationId xmlns:p14="http://schemas.microsoft.com/office/powerpoint/2010/main" val="6954661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Riuso</a:t>
            </a:r>
            <a:endParaRPr lang="it-IT" dirty="0">
              <a:solidFill>
                <a:schemeClr val="tx1"/>
              </a:solidFill>
            </a:endParaRPr>
          </a:p>
        </p:txBody>
      </p:sp>
    </p:spTree>
    <p:extLst>
      <p:ext uri="{BB962C8B-B14F-4D97-AF65-F5344CB8AC3E}">
        <p14:creationId xmlns:p14="http://schemas.microsoft.com/office/powerpoint/2010/main" val="16883231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dirty="0" smtClean="0"/>
              <a:t>Riuso</a:t>
            </a:r>
            <a:endParaRPr lang="it-IT" sz="3200" dirty="0"/>
          </a:p>
        </p:txBody>
      </p:sp>
      <p:sp>
        <p:nvSpPr>
          <p:cNvPr id="3" name="Segnaposto contenuto 2"/>
          <p:cNvSpPr>
            <a:spLocks noGrp="1"/>
          </p:cNvSpPr>
          <p:nvPr>
            <p:ph idx="1"/>
          </p:nvPr>
        </p:nvSpPr>
        <p:spPr>
          <a:xfrm>
            <a:off x="2592925" y="2120721"/>
            <a:ext cx="8915400" cy="3777622"/>
          </a:xfrm>
        </p:spPr>
        <p:txBody>
          <a:bodyPr/>
          <a:lstStyle/>
          <a:p>
            <a:pPr marL="0" indent="0">
              <a:buNone/>
            </a:pPr>
            <a:r>
              <a:rPr lang="it-IT" dirty="0" smtClean="0"/>
              <a:t>Gli approcci utilizzati sono:</a:t>
            </a:r>
          </a:p>
          <a:p>
            <a:r>
              <a:rPr lang="it-IT" dirty="0" smtClean="0"/>
              <a:t>Design pattern</a:t>
            </a:r>
          </a:p>
          <a:p>
            <a:r>
              <a:rPr lang="it-IT" dirty="0" smtClean="0"/>
              <a:t>Generatori (</a:t>
            </a:r>
            <a:r>
              <a:rPr lang="it-IT" dirty="0" err="1" smtClean="0"/>
              <a:t>getter</a:t>
            </a:r>
            <a:r>
              <a:rPr lang="it-IT" dirty="0" smtClean="0"/>
              <a:t>, setter, 9patch)</a:t>
            </a:r>
          </a:p>
          <a:p>
            <a:r>
              <a:rPr lang="it-IT" dirty="0" smtClean="0"/>
              <a:t>Riuso di classi e codice già presente in altri programmi </a:t>
            </a:r>
          </a:p>
          <a:p>
            <a:r>
              <a:rPr lang="it-IT" dirty="0" smtClean="0"/>
              <a:t>Framework </a:t>
            </a:r>
          </a:p>
          <a:p>
            <a:endParaRPr lang="it-IT" dirty="0"/>
          </a:p>
          <a:p>
            <a:pPr marL="0" indent="0">
              <a:buNone/>
            </a:pPr>
            <a:endParaRPr lang="it-IT" dirty="0" smtClean="0"/>
          </a:p>
          <a:p>
            <a:pPr marL="0" indent="0">
              <a:buNone/>
            </a:pPr>
            <a:endParaRPr lang="it-IT" dirty="0" smtClean="0"/>
          </a:p>
        </p:txBody>
      </p:sp>
    </p:spTree>
    <p:extLst>
      <p:ext uri="{BB962C8B-B14F-4D97-AF65-F5344CB8AC3E}">
        <p14:creationId xmlns:p14="http://schemas.microsoft.com/office/powerpoint/2010/main" val="507578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Effetti del riuso						</a:t>
            </a:r>
            <a:endParaRPr lang="it-IT" dirty="0"/>
          </a:p>
        </p:txBody>
      </p:sp>
      <p:sp>
        <p:nvSpPr>
          <p:cNvPr id="3" name="Segnaposto contenuto 2"/>
          <p:cNvSpPr>
            <a:spLocks noGrp="1"/>
          </p:cNvSpPr>
          <p:nvPr>
            <p:ph idx="1"/>
          </p:nvPr>
        </p:nvSpPr>
        <p:spPr/>
        <p:txBody>
          <a:bodyPr/>
          <a:lstStyle/>
          <a:p>
            <a:pPr marL="0" indent="0">
              <a:buNone/>
            </a:pPr>
            <a:r>
              <a:rPr lang="it-IT" dirty="0" smtClean="0"/>
              <a:t>Si è cercato di creare all’interno delle applicazioni, ove possibile, componenti riusabili. Ciò ha comportato una serie di problemi:</a:t>
            </a:r>
          </a:p>
          <a:p>
            <a:r>
              <a:rPr lang="it-IT" dirty="0" smtClean="0"/>
              <a:t>I </a:t>
            </a:r>
            <a:r>
              <a:rPr lang="it-IT" dirty="0" smtClean="0">
                <a:sym typeface="Wingdings" panose="05000000000000000000" pitchFamily="2" charset="2"/>
              </a:rPr>
              <a:t>tempi di sviluppo sono aumentati</a:t>
            </a:r>
          </a:p>
          <a:p>
            <a:r>
              <a:rPr lang="it-IT" dirty="0" smtClean="0">
                <a:sym typeface="Wingdings" panose="05000000000000000000" pitchFamily="2" charset="2"/>
              </a:rPr>
              <a:t>Comprendere e adattare componenti riusabili</a:t>
            </a:r>
          </a:p>
          <a:p>
            <a:pPr marL="0" indent="0">
              <a:buNone/>
            </a:pPr>
            <a:endParaRPr lang="it-IT" dirty="0"/>
          </a:p>
        </p:txBody>
      </p:sp>
    </p:spTree>
    <p:extLst>
      <p:ext uri="{BB962C8B-B14F-4D97-AF65-F5344CB8AC3E}">
        <p14:creationId xmlns:p14="http://schemas.microsoft.com/office/powerpoint/2010/main" val="1402492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dei package</a:t>
            </a:r>
            <a:endParaRPr lang="it-IT" dirty="0">
              <a:solidFill>
                <a:schemeClr val="tx1"/>
              </a:solidFill>
            </a:endParaRPr>
          </a:p>
        </p:txBody>
      </p:sp>
    </p:spTree>
    <p:extLst>
      <p:ext uri="{BB962C8B-B14F-4D97-AF65-F5344CB8AC3E}">
        <p14:creationId xmlns:p14="http://schemas.microsoft.com/office/powerpoint/2010/main" val="6725639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520855"/>
            <a:ext cx="8220827" cy="4932497"/>
          </a:xfrm>
        </p:spPr>
      </p:pic>
    </p:spTree>
    <p:extLst>
      <p:ext uri="{BB962C8B-B14F-4D97-AF65-F5344CB8AC3E}">
        <p14:creationId xmlns:p14="http://schemas.microsoft.com/office/powerpoint/2010/main" val="3868398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9988988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delle classi</a:t>
            </a:r>
            <a:endParaRPr lang="it-IT" dirty="0">
              <a:solidFill>
                <a:schemeClr val="tx1"/>
              </a:solidFill>
            </a:endParaRPr>
          </a:p>
        </p:txBody>
      </p:sp>
    </p:spTree>
    <p:extLst>
      <p:ext uri="{BB962C8B-B14F-4D97-AF65-F5344CB8AC3E}">
        <p14:creationId xmlns:p14="http://schemas.microsoft.com/office/powerpoint/2010/main" val="1794292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 e</a:t>
            </a:r>
            <a:br>
              <a:rPr lang="it-IT" dirty="0" smtClean="0"/>
            </a:br>
            <a:r>
              <a:rPr lang="it-IT" dirty="0" smtClean="0"/>
              <a:t>Processo di Sviluppo</a:t>
            </a:r>
            <a:endParaRPr lang="it-IT" dirty="0"/>
          </a:p>
        </p:txBody>
      </p:sp>
      <p:sp>
        <p:nvSpPr>
          <p:cNvPr id="6" name="Segnaposto testo 5"/>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9834021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9565" y="1587061"/>
            <a:ext cx="6469316" cy="4804035"/>
          </a:xfrm>
        </p:spPr>
      </p:pic>
    </p:spTree>
    <p:extLst>
      <p:ext uri="{BB962C8B-B14F-4D97-AF65-F5344CB8AC3E}">
        <p14:creationId xmlns:p14="http://schemas.microsoft.com/office/powerpoint/2010/main" val="7714763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4771710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000923" y="2875207"/>
            <a:ext cx="9503690" cy="2262781"/>
          </a:xfrm>
        </p:spPr>
        <p:txBody>
          <a:bodyPr/>
          <a:lstStyle/>
          <a:p>
            <a:r>
              <a:rPr lang="it-IT" dirty="0" smtClean="0">
                <a:solidFill>
                  <a:schemeClr val="tx1"/>
                </a:solidFill>
              </a:rPr>
              <a:t>Diagramma delle sequenze</a:t>
            </a:r>
            <a:endParaRPr lang="it-IT" dirty="0">
              <a:solidFill>
                <a:schemeClr val="tx1"/>
              </a:solidFill>
            </a:endParaRPr>
          </a:p>
        </p:txBody>
      </p:sp>
    </p:spTree>
    <p:extLst>
      <p:ext uri="{BB962C8B-B14F-4D97-AF65-F5344CB8AC3E}">
        <p14:creationId xmlns:p14="http://schemas.microsoft.com/office/powerpoint/2010/main" val="14500993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599075" cy="1280890"/>
          </a:xfrm>
        </p:spPr>
        <p:txBody>
          <a:bodyPr>
            <a:normAutofit/>
          </a:bodyPr>
          <a:lstStyle/>
          <a:p>
            <a:r>
              <a:rPr lang="it-IT" sz="3200" dirty="0" smtClean="0">
                <a:solidFill>
                  <a:srgbClr val="2E5369"/>
                </a:solidFill>
              </a:rPr>
              <a:t>Diagramma delle sequenze: Titanic Assistance</a:t>
            </a:r>
            <a:endParaRPr lang="it-IT" sz="3200" dirty="0">
              <a:solidFill>
                <a:srgbClr val="2E5369"/>
              </a:solidFill>
            </a:endParaRPr>
          </a:p>
        </p:txBody>
      </p:sp>
      <p:pic>
        <p:nvPicPr>
          <p:cNvPr id="7" name="Segnaposto contenut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4809" y="1187355"/>
            <a:ext cx="9066540" cy="6410359"/>
          </a:xfrm>
        </p:spPr>
      </p:pic>
    </p:spTree>
    <p:extLst>
      <p:ext uri="{BB962C8B-B14F-4D97-AF65-F5344CB8AC3E}">
        <p14:creationId xmlns:p14="http://schemas.microsoft.com/office/powerpoint/2010/main" val="783742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860945" cy="1280890"/>
          </a:xfrm>
        </p:spPr>
        <p:txBody>
          <a:bodyPr>
            <a:normAutofit/>
          </a:bodyPr>
          <a:lstStyle/>
          <a:p>
            <a:r>
              <a:rPr lang="it-IT" sz="3200" dirty="0" smtClean="0">
                <a:solidFill>
                  <a:srgbClr val="2E5369"/>
                </a:solidFill>
              </a:rPr>
              <a:t>Diagramma delle sequenze: </a:t>
            </a:r>
            <a:r>
              <a:rPr lang="it-IT" sz="3200" dirty="0" err="1" smtClean="0">
                <a:solidFill>
                  <a:srgbClr val="2E5369"/>
                </a:solidFill>
              </a:rPr>
              <a:t>Neptune</a:t>
            </a:r>
            <a:r>
              <a:rPr lang="it-IT" sz="3200" dirty="0" smtClean="0">
                <a:solidFill>
                  <a:srgbClr val="2E5369"/>
                </a:solidFill>
              </a:rPr>
              <a:t> Rescue</a:t>
            </a:r>
            <a:endParaRPr lang="it-IT" sz="3200" dirty="0">
              <a:solidFill>
                <a:srgbClr val="2E5369"/>
              </a:solidFill>
            </a:endParaRPr>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543" y="1155617"/>
            <a:ext cx="10208525" cy="7217783"/>
          </a:xfrm>
        </p:spPr>
      </p:pic>
    </p:spTree>
    <p:extLst>
      <p:ext uri="{BB962C8B-B14F-4D97-AF65-F5344CB8AC3E}">
        <p14:creationId xmlns:p14="http://schemas.microsoft.com/office/powerpoint/2010/main" val="15501018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Design pattern</a:t>
            </a:r>
            <a:endParaRPr lang="it-IT" dirty="0">
              <a:solidFill>
                <a:schemeClr val="tx1"/>
              </a:solidFill>
            </a:endParaRPr>
          </a:p>
        </p:txBody>
      </p:sp>
    </p:spTree>
    <p:extLst>
      <p:ext uri="{BB962C8B-B14F-4D97-AF65-F5344CB8AC3E}">
        <p14:creationId xmlns:p14="http://schemas.microsoft.com/office/powerpoint/2010/main" val="3994932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Design Pattern</a:t>
            </a:r>
            <a:endParaRPr lang="it-IT" dirty="0"/>
          </a:p>
        </p:txBody>
      </p:sp>
      <p:graphicFrame>
        <p:nvGraphicFramePr>
          <p:cNvPr id="3" name="Segnaposto contenuto 2"/>
          <p:cNvGraphicFramePr>
            <a:graphicFrameLocks noGrp="1"/>
          </p:cNvGraphicFramePr>
          <p:nvPr>
            <p:ph idx="1"/>
            <p:extLst/>
          </p:nvPr>
        </p:nvGraphicFramePr>
        <p:xfrm>
          <a:off x="1603360" y="1886764"/>
          <a:ext cx="5943600" cy="74168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Neptune</a:t>
                      </a:r>
                      <a:r>
                        <a:rPr lang="it-IT" baseline="0" dirty="0" err="1" smtClean="0"/>
                        <a:t>Rescue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smtClean="0"/>
                        <a:t>Connessioni</a:t>
                      </a:r>
                      <a:endParaRPr lang="it-IT" dirty="0"/>
                    </a:p>
                  </a:txBody>
                  <a:tcPr/>
                </a:tc>
              </a:tr>
            </a:tbl>
          </a:graphicData>
        </a:graphic>
      </p:graphicFrame>
      <p:graphicFrame>
        <p:nvGraphicFramePr>
          <p:cNvPr id="8" name="Segnaposto contenuto 2"/>
          <p:cNvGraphicFramePr>
            <a:graphicFrameLocks/>
          </p:cNvGraphicFramePr>
          <p:nvPr>
            <p:extLst/>
          </p:nvPr>
        </p:nvGraphicFramePr>
        <p:xfrm>
          <a:off x="1603360" y="2831285"/>
          <a:ext cx="5943600" cy="185420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TitanicAssistance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err="1" smtClean="0"/>
                        <a:t>Tree</a:t>
                      </a:r>
                      <a:endParaRPr lang="it-IT" dirty="0"/>
                    </a:p>
                  </a:txBody>
                  <a:tcPr/>
                </a:tc>
              </a:tr>
              <a:tr h="370840">
                <a:tc>
                  <a:txBody>
                    <a:bodyPr/>
                    <a:lstStyle/>
                    <a:p>
                      <a:r>
                        <a:rPr lang="it-IT" dirty="0" err="1" smtClean="0"/>
                        <a:t>Observer</a:t>
                      </a:r>
                      <a:endParaRPr lang="it-IT" dirty="0"/>
                    </a:p>
                  </a:txBody>
                  <a:tcPr/>
                </a:tc>
                <a:tc>
                  <a:txBody>
                    <a:bodyPr/>
                    <a:lstStyle/>
                    <a:p>
                      <a:r>
                        <a:rPr lang="it-IT" dirty="0" err="1" smtClean="0"/>
                        <a:t>MainActivity</a:t>
                      </a:r>
                      <a:endParaRPr lang="it-IT" dirty="0"/>
                    </a:p>
                  </a:txBody>
                  <a:tcPr/>
                </a:tc>
              </a:tr>
              <a:tr h="370840">
                <a:tc>
                  <a:txBody>
                    <a:bodyPr/>
                    <a:lstStyle/>
                    <a:p>
                      <a:r>
                        <a:rPr lang="it-IT" dirty="0" smtClean="0"/>
                        <a:t>Iterator</a:t>
                      </a:r>
                      <a:endParaRPr lang="it-IT" dirty="0"/>
                    </a:p>
                  </a:txBody>
                  <a:tcPr/>
                </a:tc>
                <a:tc>
                  <a:txBody>
                    <a:bodyPr/>
                    <a:lstStyle/>
                    <a:p>
                      <a:r>
                        <a:rPr lang="it-IT" dirty="0" err="1" smtClean="0"/>
                        <a:t>Tree</a:t>
                      </a:r>
                      <a:endParaRPr lang="it-IT" dirty="0"/>
                    </a:p>
                  </a:txBody>
                  <a:tcPr/>
                </a:tc>
              </a:tr>
              <a:tr h="370840">
                <a:tc>
                  <a:txBody>
                    <a:bodyPr/>
                    <a:lstStyle/>
                    <a:p>
                      <a:r>
                        <a:rPr lang="it-IT" dirty="0" smtClean="0"/>
                        <a:t>Memento</a:t>
                      </a:r>
                      <a:endParaRPr lang="it-IT" dirty="0"/>
                    </a:p>
                  </a:txBody>
                  <a:tcPr/>
                </a:tc>
                <a:tc>
                  <a:txBody>
                    <a:bodyPr/>
                    <a:lstStyle/>
                    <a:p>
                      <a:r>
                        <a:rPr lang="it-IT" dirty="0" smtClean="0"/>
                        <a:t>Memento,</a:t>
                      </a:r>
                      <a:r>
                        <a:rPr lang="it-IT" baseline="0" dirty="0" smtClean="0"/>
                        <a:t> Originator</a:t>
                      </a:r>
                      <a:endParaRPr lang="it-IT" dirty="0"/>
                    </a:p>
                  </a:txBody>
                  <a:tcPr/>
                </a:tc>
              </a:tr>
            </a:tbl>
          </a:graphicData>
        </a:graphic>
      </p:graphicFrame>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840" y="4844555"/>
            <a:ext cx="6019800" cy="5969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671" y="1452748"/>
            <a:ext cx="5321300" cy="1574800"/>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040" y="5600525"/>
            <a:ext cx="8864600" cy="1003300"/>
          </a:xfrm>
          <a:prstGeom prst="rect">
            <a:avLst/>
          </a:prstGeom>
        </p:spPr>
      </p:pic>
    </p:spTree>
    <p:extLst>
      <p:ext uri="{BB962C8B-B14F-4D97-AF65-F5344CB8AC3E}">
        <p14:creationId xmlns:p14="http://schemas.microsoft.com/office/powerpoint/2010/main" val="17794512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Principi SOLID</a:t>
            </a:r>
            <a:endParaRPr lang="it-IT" dirty="0">
              <a:solidFill>
                <a:schemeClr val="tx1"/>
              </a:solidFill>
            </a:endParaRPr>
          </a:p>
        </p:txBody>
      </p:sp>
    </p:spTree>
    <p:extLst>
      <p:ext uri="{BB962C8B-B14F-4D97-AF65-F5344CB8AC3E}">
        <p14:creationId xmlns:p14="http://schemas.microsoft.com/office/powerpoint/2010/main" val="18485200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p:cNvSpPr>
            <a:spLocks noGrp="1"/>
          </p:cNvSpPr>
          <p:nvPr>
            <p:ph type="title"/>
          </p:nvPr>
        </p:nvSpPr>
        <p:spPr/>
        <p:txBody>
          <a:bodyPr/>
          <a:lstStyle/>
          <a:p>
            <a:r>
              <a:rPr lang="it-IT" dirty="0" smtClean="0">
                <a:solidFill>
                  <a:srgbClr val="2E5369"/>
                </a:solidFill>
              </a:rPr>
              <a:t>Principi SOLID</a:t>
            </a:r>
            <a:endParaRPr lang="it-IT" dirty="0">
              <a:solidFill>
                <a:srgbClr val="2E5369"/>
              </a:solidFill>
            </a:endParaRPr>
          </a:p>
        </p:txBody>
      </p:sp>
      <p:sp>
        <p:nvSpPr>
          <p:cNvPr id="11" name="Segnaposto contenuto 10"/>
          <p:cNvSpPr>
            <a:spLocks noGrp="1"/>
          </p:cNvSpPr>
          <p:nvPr>
            <p:ph idx="1"/>
          </p:nvPr>
        </p:nvSpPr>
        <p:spPr/>
        <p:txBody>
          <a:bodyPr>
            <a:normAutofit lnSpcReduction="10000"/>
          </a:bodyPr>
          <a:lstStyle/>
          <a:p>
            <a:r>
              <a:rPr lang="it-IT" b="1" dirty="0"/>
              <a:t>Single </a:t>
            </a:r>
            <a:r>
              <a:rPr lang="it-IT" b="1" dirty="0" err="1" smtClean="0"/>
              <a:t>responsibility</a:t>
            </a:r>
            <a:r>
              <a:rPr lang="it-IT" b="1" dirty="0" smtClean="0"/>
              <a:t>: </a:t>
            </a:r>
            <a:r>
              <a:rPr lang="it-IT" dirty="0"/>
              <a:t>Una classe dovrebbe avere una sola ragione per cambiare</a:t>
            </a:r>
            <a:endParaRPr lang="it-IT" b="1" dirty="0" smtClean="0"/>
          </a:p>
          <a:p>
            <a:r>
              <a:rPr lang="it-IT" b="1" dirty="0"/>
              <a:t>Open </a:t>
            </a:r>
            <a:r>
              <a:rPr lang="it-IT" b="1" dirty="0" err="1" smtClean="0"/>
              <a:t>close</a:t>
            </a:r>
            <a:r>
              <a:rPr lang="it-IT" b="1" dirty="0" smtClean="0"/>
              <a:t>: </a:t>
            </a:r>
            <a:r>
              <a:rPr lang="it-IT" dirty="0"/>
              <a:t>Le </a:t>
            </a:r>
            <a:r>
              <a:rPr lang="it-IT" dirty="0" err="1"/>
              <a:t>entita</a:t>
            </a:r>
            <a:r>
              <a:rPr lang="it-IT" dirty="0"/>
              <a:t> </a:t>
            </a:r>
            <a:r>
              <a:rPr lang="it-IT" dirty="0" smtClean="0"/>
              <a:t>dovrebbe </a:t>
            </a:r>
            <a:r>
              <a:rPr lang="it-IT" dirty="0"/>
              <a:t>essere </a:t>
            </a:r>
            <a:r>
              <a:rPr lang="it-IT" dirty="0" smtClean="0"/>
              <a:t>aperte </a:t>
            </a:r>
            <a:r>
              <a:rPr lang="it-IT" dirty="0"/>
              <a:t>per </a:t>
            </a:r>
            <a:r>
              <a:rPr lang="it-IT" dirty="0" smtClean="0"/>
              <a:t>le estensioni</a:t>
            </a:r>
            <a:r>
              <a:rPr lang="it-IT" dirty="0"/>
              <a:t>, ma </a:t>
            </a:r>
            <a:r>
              <a:rPr lang="it-IT" dirty="0" smtClean="0"/>
              <a:t>chiuse </a:t>
            </a:r>
            <a:r>
              <a:rPr lang="it-IT" dirty="0"/>
              <a:t>alle </a:t>
            </a:r>
            <a:r>
              <a:rPr lang="it-IT" dirty="0" err="1"/>
              <a:t>modificaioni</a:t>
            </a:r>
            <a:r>
              <a:rPr lang="it-IT" dirty="0"/>
              <a:t>.</a:t>
            </a:r>
            <a:endParaRPr lang="it-IT" b="1" dirty="0" smtClean="0"/>
          </a:p>
          <a:p>
            <a:r>
              <a:rPr lang="it-IT" b="1" dirty="0" err="1" smtClean="0"/>
              <a:t>Liskov</a:t>
            </a:r>
            <a:r>
              <a:rPr lang="it-IT" b="1" dirty="0" smtClean="0"/>
              <a:t>: </a:t>
            </a:r>
            <a:r>
              <a:rPr lang="it-IT" dirty="0" smtClean="0"/>
              <a:t>I sottotipi </a:t>
            </a:r>
            <a:r>
              <a:rPr lang="it-IT" dirty="0"/>
              <a:t>dovrebbero essere sostituibili per i </a:t>
            </a:r>
            <a:r>
              <a:rPr lang="it-IT" dirty="0" err="1" smtClean="0"/>
              <a:t>supertipi</a:t>
            </a:r>
            <a:r>
              <a:rPr lang="it-IT" dirty="0" smtClean="0"/>
              <a:t>; </a:t>
            </a:r>
            <a:r>
              <a:rPr lang="it-IT" dirty="0"/>
              <a:t>le classi figlie non devono mai rompere la definizione delle classi genitrici</a:t>
            </a:r>
            <a:endParaRPr lang="it-IT" b="1" dirty="0" smtClean="0"/>
          </a:p>
          <a:p>
            <a:r>
              <a:rPr lang="it-IT" b="1" dirty="0" smtClean="0"/>
              <a:t>Interface </a:t>
            </a:r>
            <a:r>
              <a:rPr lang="it-IT" b="1" dirty="0" err="1" smtClean="0"/>
              <a:t>segregation</a:t>
            </a:r>
            <a:r>
              <a:rPr lang="it-IT" b="1" dirty="0" smtClean="0"/>
              <a:t>: </a:t>
            </a:r>
            <a:r>
              <a:rPr lang="it-IT" dirty="0" smtClean="0"/>
              <a:t>I Client non dovrebbero essere costretti ad usare interfacce che non possono usare</a:t>
            </a:r>
            <a:endParaRPr lang="it-IT" b="1" dirty="0" smtClean="0"/>
          </a:p>
          <a:p>
            <a:r>
              <a:rPr lang="it-IT" b="1" dirty="0" err="1" smtClean="0"/>
              <a:t>Dependency</a:t>
            </a:r>
            <a:r>
              <a:rPr lang="it-IT" b="1" dirty="0" smtClean="0"/>
              <a:t> </a:t>
            </a:r>
            <a:r>
              <a:rPr lang="it-IT" b="1" dirty="0" err="1" smtClean="0"/>
              <a:t>inversion</a:t>
            </a:r>
            <a:r>
              <a:rPr lang="it-IT" b="1" dirty="0" smtClean="0"/>
              <a:t>: </a:t>
            </a:r>
            <a:r>
              <a:rPr lang="it-IT" dirty="0"/>
              <a:t>Un modulo ad alto livello non dovrebbe dipendere </a:t>
            </a:r>
            <a:r>
              <a:rPr lang="it-IT" dirty="0" smtClean="0"/>
              <a:t>dai moduli </a:t>
            </a:r>
            <a:r>
              <a:rPr lang="it-IT" dirty="0"/>
              <a:t>a basso </a:t>
            </a:r>
            <a:r>
              <a:rPr lang="it-IT" dirty="0" smtClean="0"/>
              <a:t>livello; entrambi </a:t>
            </a:r>
            <a:r>
              <a:rPr lang="it-IT" dirty="0"/>
              <a:t>dovrebbero dipendere dalle </a:t>
            </a:r>
            <a:r>
              <a:rPr lang="it-IT" dirty="0" smtClean="0"/>
              <a:t>astrazioni. Le </a:t>
            </a:r>
            <a:r>
              <a:rPr lang="it-IT" dirty="0"/>
              <a:t>astrazioni non dovrebbe dipendere dai dettagli, sono i dettagli che devono dipendere dalle astrazioni.</a:t>
            </a:r>
          </a:p>
        </p:txBody>
      </p:sp>
    </p:spTree>
    <p:extLst>
      <p:ext uri="{BB962C8B-B14F-4D97-AF65-F5344CB8AC3E}">
        <p14:creationId xmlns:p14="http://schemas.microsoft.com/office/powerpoint/2010/main" val="13303011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65138" y="624190"/>
            <a:ext cx="8732909" cy="1280890"/>
          </a:xfrm>
        </p:spPr>
        <p:txBody>
          <a:bodyPr>
            <a:normAutofit/>
          </a:bodyPr>
          <a:lstStyle/>
          <a:p>
            <a:r>
              <a:rPr lang="it-IT" sz="2800" dirty="0" smtClean="0">
                <a:solidFill>
                  <a:srgbClr val="2E5369"/>
                </a:solidFill>
              </a:rPr>
              <a:t>Utilizzo dei principi SOLID nelle applicazioni:</a:t>
            </a:r>
            <a:endParaRPr lang="it-IT" sz="2800" dirty="0">
              <a:solidFill>
                <a:srgbClr val="2E5369"/>
              </a:solidFill>
            </a:endParaRPr>
          </a:p>
        </p:txBody>
      </p:sp>
      <p:sp>
        <p:nvSpPr>
          <p:cNvPr id="4" name="Segnaposto testo 3"/>
          <p:cNvSpPr>
            <a:spLocks noGrp="1"/>
          </p:cNvSpPr>
          <p:nvPr>
            <p:ph type="body" idx="1"/>
          </p:nvPr>
        </p:nvSpPr>
        <p:spPr>
          <a:xfrm>
            <a:off x="1151738" y="1295056"/>
            <a:ext cx="3992732" cy="576262"/>
          </a:xfrm>
        </p:spPr>
        <p:txBody>
          <a:bodyPr/>
          <a:lstStyle/>
          <a:p>
            <a:pPr algn="ctr"/>
            <a:r>
              <a:rPr lang="it-IT" u="sng" dirty="0" err="1" smtClean="0"/>
              <a:t>NeptuneRescue</a:t>
            </a:r>
            <a:endParaRPr lang="it-IT" u="sng" dirty="0"/>
          </a:p>
        </p:txBody>
      </p:sp>
      <p:sp>
        <p:nvSpPr>
          <p:cNvPr id="5" name="Segnaposto contenuto 4"/>
          <p:cNvSpPr>
            <a:spLocks noGrp="1"/>
          </p:cNvSpPr>
          <p:nvPr>
            <p:ph sz="half" idx="2"/>
          </p:nvPr>
        </p:nvSpPr>
        <p:spPr>
          <a:xfrm>
            <a:off x="2086377" y="1905080"/>
            <a:ext cx="9916733" cy="2299375"/>
          </a:xfrm>
        </p:spPr>
        <p:txBody>
          <a:bodyPr>
            <a:normAutofit/>
          </a:bodyPr>
          <a:lstStyle/>
          <a:p>
            <a:pPr marL="0" indent="0" algn="just">
              <a:buNone/>
            </a:pPr>
            <a:r>
              <a:rPr lang="it-IT" dirty="0" smtClean="0"/>
              <a:t>Nell’applicazione </a:t>
            </a:r>
            <a:r>
              <a:rPr lang="it-IT" dirty="0" err="1" smtClean="0"/>
              <a:t>NeptuneRecue</a:t>
            </a:r>
            <a:r>
              <a:rPr lang="it-IT" dirty="0" smtClean="0"/>
              <a:t> sono stati applicati (o non violati) i seguenti principi:</a:t>
            </a:r>
          </a:p>
          <a:p>
            <a:r>
              <a:rPr lang="it-IT" dirty="0"/>
              <a:t>Singola </a:t>
            </a:r>
            <a:r>
              <a:rPr lang="it-IT" dirty="0" err="1"/>
              <a:t>responsablità</a:t>
            </a:r>
            <a:endParaRPr lang="it-IT" dirty="0"/>
          </a:p>
          <a:p>
            <a:r>
              <a:rPr lang="it-IT" dirty="0"/>
              <a:t>Apertura – Chiusura </a:t>
            </a:r>
          </a:p>
          <a:p>
            <a:r>
              <a:rPr lang="it-IT" dirty="0"/>
              <a:t>Sostituzione di </a:t>
            </a:r>
            <a:r>
              <a:rPr lang="it-IT" dirty="0" err="1"/>
              <a:t>Lisikov</a:t>
            </a:r>
            <a:r>
              <a:rPr lang="it-IT" dirty="0"/>
              <a:t> </a:t>
            </a:r>
          </a:p>
          <a:p>
            <a:r>
              <a:rPr lang="it-IT" dirty="0"/>
              <a:t>Inversione delle dipendenze (non violato)</a:t>
            </a:r>
          </a:p>
          <a:p>
            <a:pPr marL="0" indent="0" algn="just">
              <a:buNone/>
            </a:pPr>
            <a:endParaRPr lang="it-IT" dirty="0" smtClean="0"/>
          </a:p>
          <a:p>
            <a:pPr marL="0" indent="0" algn="just">
              <a:buNone/>
            </a:pPr>
            <a:endParaRPr lang="it-IT" dirty="0" smtClean="0"/>
          </a:p>
          <a:p>
            <a:pPr marL="0" indent="0">
              <a:buNone/>
            </a:pPr>
            <a:endParaRPr lang="it-IT" dirty="0"/>
          </a:p>
        </p:txBody>
      </p:sp>
      <p:sp>
        <p:nvSpPr>
          <p:cNvPr id="6" name="Segnaposto testo 5"/>
          <p:cNvSpPr>
            <a:spLocks noGrp="1"/>
          </p:cNvSpPr>
          <p:nvPr>
            <p:ph type="body" sz="quarter" idx="3"/>
          </p:nvPr>
        </p:nvSpPr>
        <p:spPr>
          <a:xfrm>
            <a:off x="1151738" y="3788397"/>
            <a:ext cx="3999001" cy="576262"/>
          </a:xfrm>
        </p:spPr>
        <p:txBody>
          <a:bodyPr/>
          <a:lstStyle/>
          <a:p>
            <a:pPr algn="ctr"/>
            <a:r>
              <a:rPr lang="it-IT" u="sng" dirty="0" err="1" smtClean="0"/>
              <a:t>TitanicAssistance</a:t>
            </a:r>
            <a:endParaRPr lang="it-IT" u="sng" dirty="0"/>
          </a:p>
        </p:txBody>
      </p:sp>
      <p:sp>
        <p:nvSpPr>
          <p:cNvPr id="7" name="Segnaposto contenuto 6"/>
          <p:cNvSpPr>
            <a:spLocks noGrp="1"/>
          </p:cNvSpPr>
          <p:nvPr>
            <p:ph sz="quarter" idx="4"/>
          </p:nvPr>
        </p:nvSpPr>
        <p:spPr>
          <a:xfrm>
            <a:off x="2086377" y="4364659"/>
            <a:ext cx="8203843" cy="2493341"/>
          </a:xfrm>
        </p:spPr>
        <p:txBody>
          <a:bodyPr>
            <a:normAutofit/>
          </a:bodyPr>
          <a:lstStyle/>
          <a:p>
            <a:pPr marL="0" indent="0">
              <a:buNone/>
            </a:pPr>
            <a:r>
              <a:rPr lang="it-IT" dirty="0" smtClean="0"/>
              <a:t>Nell’applicazione </a:t>
            </a:r>
            <a:r>
              <a:rPr lang="it-IT" dirty="0" err="1" smtClean="0"/>
              <a:t>TitanicAssistance</a:t>
            </a:r>
            <a:r>
              <a:rPr lang="it-IT" dirty="0" smtClean="0"/>
              <a:t> sono stati applicati (o non violati) i seguenti principi:</a:t>
            </a:r>
          </a:p>
          <a:p>
            <a:r>
              <a:rPr lang="it-IT" dirty="0" smtClean="0"/>
              <a:t>Singola </a:t>
            </a:r>
            <a:r>
              <a:rPr lang="it-IT" dirty="0" err="1" smtClean="0"/>
              <a:t>responsablità</a:t>
            </a:r>
            <a:endParaRPr lang="it-IT" dirty="0" smtClean="0"/>
          </a:p>
          <a:p>
            <a:r>
              <a:rPr lang="it-IT" dirty="0" smtClean="0"/>
              <a:t>Apertura – Chiusura </a:t>
            </a:r>
          </a:p>
          <a:p>
            <a:r>
              <a:rPr lang="it-IT" dirty="0" smtClean="0"/>
              <a:t>Sostituzione di </a:t>
            </a:r>
            <a:r>
              <a:rPr lang="it-IT" dirty="0" err="1" smtClean="0"/>
              <a:t>Lisikov</a:t>
            </a:r>
            <a:r>
              <a:rPr lang="it-IT" dirty="0" smtClean="0"/>
              <a:t> </a:t>
            </a:r>
          </a:p>
          <a:p>
            <a:r>
              <a:rPr lang="it-IT" dirty="0" smtClean="0"/>
              <a:t>Inversione delle dipendenze (non violato)</a:t>
            </a:r>
          </a:p>
          <a:p>
            <a:pPr marL="0" indent="0">
              <a:buNone/>
            </a:pPr>
            <a:endParaRPr lang="it-IT" dirty="0"/>
          </a:p>
        </p:txBody>
      </p:sp>
    </p:spTree>
    <p:extLst>
      <p:ext uri="{BB962C8B-B14F-4D97-AF65-F5344CB8AC3E}">
        <p14:creationId xmlns:p14="http://schemas.microsoft.com/office/powerpoint/2010/main" val="1489692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a:t>
            </a:r>
            <a:endParaRPr lang="it-IT" dirty="0"/>
          </a:p>
        </p:txBody>
      </p:sp>
      <p:sp>
        <p:nvSpPr>
          <p:cNvPr id="5" name="Segnaposto contenuto 4"/>
          <p:cNvSpPr>
            <a:spLocks noGrp="1"/>
          </p:cNvSpPr>
          <p:nvPr>
            <p:ph idx="1"/>
          </p:nvPr>
        </p:nvSpPr>
        <p:spPr/>
        <p:txBody>
          <a:bodyPr/>
          <a:lstStyle/>
          <a:p>
            <a:pPr marL="400050"/>
            <a:r>
              <a:rPr lang="it-IT" dirty="0" smtClean="0"/>
              <a:t>Necessità</a:t>
            </a:r>
          </a:p>
          <a:p>
            <a:pPr marL="800100" lvl="1"/>
            <a:r>
              <a:rPr lang="it-IT" dirty="0" smtClean="0"/>
              <a:t>Riduzione del carico di </a:t>
            </a:r>
            <a:r>
              <a:rPr lang="it-IT" dirty="0"/>
              <a:t>lavoro del centralino tramite automatizzazione della </a:t>
            </a:r>
            <a:r>
              <a:rPr lang="it-IT" dirty="0" smtClean="0"/>
              <a:t>risoluzione </a:t>
            </a:r>
            <a:r>
              <a:rPr lang="it-IT" dirty="0"/>
              <a:t>di problematiche di carattere generale</a:t>
            </a:r>
            <a:r>
              <a:rPr lang="it-IT" dirty="0" smtClean="0"/>
              <a:t>.</a:t>
            </a:r>
          </a:p>
          <a:p>
            <a:pPr marL="400050"/>
            <a:r>
              <a:rPr lang="it-IT" dirty="0" smtClean="0"/>
              <a:t>Progettazione</a:t>
            </a:r>
          </a:p>
          <a:p>
            <a:pPr marL="400050"/>
            <a:r>
              <a:rPr lang="it-IT" dirty="0" smtClean="0"/>
              <a:t>Produzione</a:t>
            </a:r>
          </a:p>
          <a:p>
            <a:pPr marL="400050"/>
            <a:r>
              <a:rPr lang="it-IT" dirty="0" smtClean="0"/>
              <a:t>Verifica</a:t>
            </a:r>
            <a:endParaRPr lang="it-IT" dirty="0"/>
          </a:p>
        </p:txBody>
      </p:sp>
    </p:spTree>
    <p:extLst>
      <p:ext uri="{BB962C8B-B14F-4D97-AF65-F5344CB8AC3E}">
        <p14:creationId xmlns:p14="http://schemas.microsoft.com/office/powerpoint/2010/main" val="1747299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Test</a:t>
            </a:r>
            <a:endParaRPr lang="it-IT" dirty="0">
              <a:solidFill>
                <a:schemeClr val="tx1"/>
              </a:solidFill>
            </a:endParaRPr>
          </a:p>
        </p:txBody>
      </p:sp>
      <p:pic>
        <p:nvPicPr>
          <p:cNvPr id="3" name="Immagin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81334" y="3897129"/>
            <a:ext cx="5359675" cy="2933851"/>
          </a:xfrm>
          <a:prstGeom prst="rect">
            <a:avLst/>
          </a:prstGeom>
        </p:spPr>
      </p:pic>
    </p:spTree>
    <p:extLst>
      <p:ext uri="{BB962C8B-B14F-4D97-AF65-F5344CB8AC3E}">
        <p14:creationId xmlns:p14="http://schemas.microsoft.com/office/powerpoint/2010/main" val="6983124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4" y="624110"/>
            <a:ext cx="8911687" cy="921356"/>
          </a:xfrm>
        </p:spPr>
        <p:txBody>
          <a:bodyPr>
            <a:normAutofit fontScale="90000"/>
          </a:bodyPr>
          <a:lstStyle/>
          <a:p>
            <a:r>
              <a:rPr lang="it-IT" sz="3100" dirty="0" smtClean="0">
                <a:solidFill>
                  <a:srgbClr val="2E5369"/>
                </a:solidFill>
              </a:rPr>
              <a:t>Test effettuati </a:t>
            </a:r>
            <a:r>
              <a:rPr lang="it-IT" dirty="0" smtClean="0">
                <a:solidFill>
                  <a:srgbClr val="2E5369"/>
                </a:solidFill>
              </a:rPr>
              <a:t/>
            </a:r>
            <a:br>
              <a:rPr lang="it-IT" dirty="0" smtClean="0">
                <a:solidFill>
                  <a:srgbClr val="2E5369"/>
                </a:solidFill>
              </a:rPr>
            </a:br>
            <a:endParaRPr lang="it-IT" dirty="0">
              <a:solidFill>
                <a:srgbClr val="2E5369"/>
              </a:solidFill>
            </a:endParaRPr>
          </a:p>
        </p:txBody>
      </p:sp>
      <p:sp>
        <p:nvSpPr>
          <p:cNvPr id="6" name="Segnaposto contenuto 5"/>
          <p:cNvSpPr>
            <a:spLocks noGrp="1"/>
          </p:cNvSpPr>
          <p:nvPr>
            <p:ph sz="half" idx="1"/>
          </p:nvPr>
        </p:nvSpPr>
        <p:spPr>
          <a:xfrm>
            <a:off x="2592923" y="2197994"/>
            <a:ext cx="9599077" cy="3777622"/>
          </a:xfrm>
        </p:spPr>
        <p:txBody>
          <a:bodyPr>
            <a:normAutofit/>
          </a:bodyPr>
          <a:lstStyle/>
          <a:p>
            <a:r>
              <a:rPr lang="it-IT" b="1" dirty="0" smtClean="0"/>
              <a:t>Unit Test</a:t>
            </a:r>
            <a:r>
              <a:rPr lang="it-IT" dirty="0" smtClean="0"/>
              <a:t>: gli sviluppatori delle applicazioni sono tenuti ad eseguire </a:t>
            </a:r>
            <a:r>
              <a:rPr lang="it-IT" dirty="0"/>
              <a:t>test di unità per assicurarsi che </a:t>
            </a:r>
            <a:r>
              <a:rPr lang="it-IT" dirty="0" smtClean="0"/>
              <a:t>le singole </a:t>
            </a:r>
            <a:r>
              <a:rPr lang="it-IT" dirty="0"/>
              <a:t>unità di sviluppo </a:t>
            </a:r>
            <a:r>
              <a:rPr lang="it-IT" dirty="0" smtClean="0"/>
              <a:t>assolvano </a:t>
            </a:r>
            <a:r>
              <a:rPr lang="it-IT" dirty="0"/>
              <a:t>le </a:t>
            </a:r>
            <a:r>
              <a:rPr lang="it-IT" dirty="0" smtClean="0"/>
              <a:t>loro </a:t>
            </a:r>
            <a:r>
              <a:rPr lang="it-IT" dirty="0"/>
              <a:t>funzioni seguendo i </a:t>
            </a:r>
            <a:r>
              <a:rPr lang="it-IT" dirty="0" smtClean="0"/>
              <a:t>requisiti.</a:t>
            </a:r>
          </a:p>
          <a:p>
            <a:r>
              <a:rPr lang="it-IT" b="1" dirty="0" smtClean="0"/>
              <a:t>Integration test: </a:t>
            </a:r>
            <a:r>
              <a:rPr lang="it-IT" dirty="0" smtClean="0"/>
              <a:t>avvenuto nella costruzione del sistema a partire dalle sue componenti per scoprire problemi che nascono dall’interazione tra esse.</a:t>
            </a:r>
          </a:p>
          <a:p>
            <a:r>
              <a:rPr lang="it-IT" b="1" dirty="0" err="1" smtClean="0"/>
              <a:t>Robustness</a:t>
            </a:r>
            <a:r>
              <a:rPr lang="it-IT" b="1" dirty="0" smtClean="0"/>
              <a:t> test: </a:t>
            </a:r>
            <a:r>
              <a:rPr lang="it-IT" dirty="0" smtClean="0"/>
              <a:t>si è testato il comportamento del sistema rispetto a ingressi non desiderati.</a:t>
            </a:r>
          </a:p>
          <a:p>
            <a:pPr marL="0" indent="0">
              <a:buNone/>
            </a:pPr>
            <a:endParaRPr lang="it-IT" b="1" dirty="0" smtClean="0"/>
          </a:p>
          <a:p>
            <a:pPr marL="0" indent="0" algn="r">
              <a:buNone/>
            </a:pPr>
            <a:endParaRPr lang="it-IT" dirty="0" smtClean="0"/>
          </a:p>
          <a:p>
            <a:endParaRPr lang="it-IT" dirty="0" smtClean="0"/>
          </a:p>
        </p:txBody>
      </p:sp>
    </p:spTree>
    <p:extLst>
      <p:ext uri="{BB962C8B-B14F-4D97-AF65-F5344CB8AC3E}">
        <p14:creationId xmlns:p14="http://schemas.microsoft.com/office/powerpoint/2010/main" val="19227574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Gestione lavoro collaborativo</a:t>
            </a:r>
            <a:endParaRPr lang="it-IT" dirty="0"/>
          </a:p>
        </p:txBody>
      </p:sp>
      <p:sp>
        <p:nvSpPr>
          <p:cNvPr id="3" name="Segnaposto contenuto 2"/>
          <p:cNvSpPr>
            <a:spLocks noGrp="1"/>
          </p:cNvSpPr>
          <p:nvPr>
            <p:ph sz="half" idx="1"/>
          </p:nvPr>
        </p:nvSpPr>
        <p:spPr>
          <a:xfrm>
            <a:off x="2589211" y="2133600"/>
            <a:ext cx="9384049" cy="3777622"/>
          </a:xfrm>
        </p:spPr>
        <p:txBody>
          <a:bodyPr/>
          <a:lstStyle/>
          <a:p>
            <a:r>
              <a:rPr lang="it-IT" dirty="0" smtClean="0"/>
              <a:t>Divisione del lavoro in gruppi </a:t>
            </a:r>
          </a:p>
          <a:p>
            <a:r>
              <a:rPr lang="it-IT" dirty="0" smtClean="0"/>
              <a:t>Confronto su quanto prodotto da ciascun gruppo</a:t>
            </a:r>
          </a:p>
          <a:p>
            <a:r>
              <a:rPr lang="it-IT" dirty="0" smtClean="0"/>
              <a:t>Modifica e approvazione da parte di tutto il gruppo a intervalli regolari</a:t>
            </a:r>
          </a:p>
          <a:p>
            <a:r>
              <a:rPr lang="it-IT" dirty="0" smtClean="0"/>
              <a:t>Caricamento file su </a:t>
            </a:r>
            <a:r>
              <a:rPr lang="it-IT" dirty="0" err="1" smtClean="0"/>
              <a:t>repository</a:t>
            </a:r>
            <a:r>
              <a:rPr lang="it-IT" dirty="0" smtClean="0"/>
              <a:t> online </a:t>
            </a:r>
            <a:r>
              <a:rPr lang="it-IT" dirty="0" err="1" smtClean="0"/>
              <a:t>GitHub</a:t>
            </a:r>
            <a:r>
              <a:rPr lang="it-IT" dirty="0" smtClean="0"/>
              <a:t>, in cartelle separate per i vari componenti </a:t>
            </a:r>
            <a:r>
              <a:rPr lang="it-IT" smtClean="0"/>
              <a:t>del progetto</a:t>
            </a:r>
            <a:endParaRPr lang="it-IT" dirty="0" smtClean="0"/>
          </a:p>
          <a:p>
            <a:pPr marL="0" indent="0">
              <a:buNone/>
            </a:pPr>
            <a:endParaRPr lang="it-IT" dirty="0"/>
          </a:p>
        </p:txBody>
      </p:sp>
    </p:spTree>
    <p:extLst>
      <p:ext uri="{BB962C8B-B14F-4D97-AF65-F5344CB8AC3E}">
        <p14:creationId xmlns:p14="http://schemas.microsoft.com/office/powerpoint/2010/main" val="115326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Processo di Sviluppo</a:t>
            </a:r>
            <a:endParaRPr lang="it-IT" dirty="0"/>
          </a:p>
        </p:txBody>
      </p:sp>
      <p:sp>
        <p:nvSpPr>
          <p:cNvPr id="3" name="Segnaposto contenuto 2"/>
          <p:cNvSpPr>
            <a:spLocks noGrp="1"/>
          </p:cNvSpPr>
          <p:nvPr>
            <p:ph idx="1"/>
          </p:nvPr>
        </p:nvSpPr>
        <p:spPr/>
        <p:txBody>
          <a:bodyPr/>
          <a:lstStyle/>
          <a:p>
            <a:r>
              <a:rPr lang="it-IT" dirty="0" smtClean="0"/>
              <a:t>Modello utilizzato - Modello a Spirale</a:t>
            </a:r>
          </a:p>
          <a:p>
            <a:pPr lvl="1"/>
            <a:r>
              <a:rPr lang="it-IT" dirty="0" smtClean="0"/>
              <a:t>Buona visione di insieme dello stato di completezza del progetto.</a:t>
            </a:r>
          </a:p>
          <a:p>
            <a:pPr lvl="1"/>
            <a:r>
              <a:rPr lang="it-IT" dirty="0" smtClean="0"/>
              <a:t>Riassegnazione di risorse in tempo celere al sorgere di problemi.</a:t>
            </a:r>
          </a:p>
          <a:p>
            <a:pPr lvl="1"/>
            <a:r>
              <a:rPr lang="it-IT" dirty="0" smtClean="0"/>
              <a:t>Raffinamento del progetto ad ogni revisione.</a:t>
            </a:r>
          </a:p>
          <a:p>
            <a:pPr lvl="1"/>
            <a:r>
              <a:rPr lang="it-IT" dirty="0" smtClean="0"/>
              <a:t>Semplice da attuare.</a:t>
            </a:r>
          </a:p>
          <a:p>
            <a:pPr lvl="1"/>
            <a:endParaRPr lang="it-IT" dirty="0" smtClean="0"/>
          </a:p>
        </p:txBody>
      </p:sp>
    </p:spTree>
    <p:extLst>
      <p:ext uri="{BB962C8B-B14F-4D97-AF65-F5344CB8AC3E}">
        <p14:creationId xmlns:p14="http://schemas.microsoft.com/office/powerpoint/2010/main" val="236079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Introduzione e obiettivi</a:t>
            </a:r>
            <a:endParaRPr lang="it-IT" dirty="0"/>
          </a:p>
        </p:txBody>
      </p:sp>
    </p:spTree>
    <p:extLst>
      <p:ext uri="{BB962C8B-B14F-4D97-AF65-F5344CB8AC3E}">
        <p14:creationId xmlns:p14="http://schemas.microsoft.com/office/powerpoint/2010/main" val="980356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272</TotalTime>
  <Words>1962</Words>
  <Application>Microsoft Office PowerPoint</Application>
  <PresentationFormat>Widescreen</PresentationFormat>
  <Paragraphs>358</Paragraphs>
  <Slides>72</Slides>
  <Notes>1</Notes>
  <HiddenSlides>0</HiddenSlides>
  <MMClips>0</MMClips>
  <ScaleCrop>false</ScaleCrop>
  <HeadingPairs>
    <vt:vector size="8" baseType="variant">
      <vt:variant>
        <vt:lpstr>Caratteri utilizzati</vt:lpstr>
      </vt:variant>
      <vt:variant>
        <vt:i4>11</vt:i4>
      </vt:variant>
      <vt:variant>
        <vt:lpstr>Tema</vt:lpstr>
      </vt:variant>
      <vt:variant>
        <vt:i4>1</vt:i4>
      </vt:variant>
      <vt:variant>
        <vt:lpstr>Server OLE incorporati</vt:lpstr>
      </vt:variant>
      <vt:variant>
        <vt:i4>1</vt:i4>
      </vt:variant>
      <vt:variant>
        <vt:lpstr>Titoli diapositive</vt:lpstr>
      </vt:variant>
      <vt:variant>
        <vt:i4>72</vt:i4>
      </vt:variant>
    </vt:vector>
  </HeadingPairs>
  <TitlesOfParts>
    <vt:vector size="85" baseType="lpstr">
      <vt:lpstr>MS Mincho</vt:lpstr>
      <vt:lpstr>MS Mincho</vt:lpstr>
      <vt:lpstr>SimSun</vt:lpstr>
      <vt:lpstr>Arial</vt:lpstr>
      <vt:lpstr>Calibri</vt:lpstr>
      <vt:lpstr>Century Gothic</vt:lpstr>
      <vt:lpstr>Liberation Serif</vt:lpstr>
      <vt:lpstr>Mangal</vt:lpstr>
      <vt:lpstr>Times New Roman</vt:lpstr>
      <vt:lpstr>Wingdings</vt:lpstr>
      <vt:lpstr>Wingdings 3</vt:lpstr>
      <vt:lpstr>Filo</vt:lpstr>
      <vt:lpstr>Worksheet</vt:lpstr>
      <vt:lpstr>INGEGNERIA DEL SOFTWARE</vt:lpstr>
      <vt:lpstr>Presentazione Del Progetto</vt:lpstr>
      <vt:lpstr>Virtual Mechanic</vt:lpstr>
      <vt:lpstr>Sottosistema Titanic Assistance</vt:lpstr>
      <vt:lpstr>Sottosistema Neptune Rescue</vt:lpstr>
      <vt:lpstr>Ciclo di Vita e Processo di Sviluppo</vt:lpstr>
      <vt:lpstr>Ciclo di Vita</vt:lpstr>
      <vt:lpstr>Processo di Sviluppo</vt:lpstr>
      <vt:lpstr>Introduzione e obiettivi</vt:lpstr>
      <vt:lpstr>Introduzione e obiettivi</vt:lpstr>
      <vt:lpstr>Documento di Vision</vt:lpstr>
      <vt:lpstr>In sintesi</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Specifica dei casi d’uso</vt:lpstr>
      <vt:lpstr>Funzioni per l’Utente</vt:lpstr>
      <vt:lpstr>Funzioni per l’Operatore</vt:lpstr>
      <vt:lpstr>Funzioni per l’Admin</vt:lpstr>
      <vt:lpstr>Use case Utente</vt:lpstr>
      <vt:lpstr>Use case Operatore</vt:lpstr>
      <vt:lpstr>Use case Admin (1) </vt:lpstr>
      <vt:lpstr>Use case Admin (2)</vt:lpstr>
      <vt:lpstr>Project Plan</vt:lpstr>
      <vt:lpstr>WBS</vt:lpstr>
      <vt:lpstr>Obs</vt:lpstr>
      <vt:lpstr>RAM</vt:lpstr>
      <vt:lpstr>Matrice delle responsabilità</vt:lpstr>
      <vt:lpstr>Reticolo di progetto</vt:lpstr>
      <vt:lpstr>CPM – Critical Path Method</vt:lpstr>
      <vt:lpstr>CPM – Critical Path Method</vt:lpstr>
      <vt:lpstr>Diagramma di Gantt</vt:lpstr>
      <vt:lpstr>Deliverables</vt:lpstr>
      <vt:lpstr>Infrastruttura di progetto</vt:lpstr>
      <vt:lpstr>Ambienti</vt:lpstr>
      <vt:lpstr>Risk List</vt:lpstr>
      <vt:lpstr> Gestione dei rischi</vt:lpstr>
      <vt:lpstr>R01</vt:lpstr>
      <vt:lpstr>R02</vt:lpstr>
      <vt:lpstr>R03</vt:lpstr>
      <vt:lpstr>R04</vt:lpstr>
      <vt:lpstr>Riuso</vt:lpstr>
      <vt:lpstr>Riuso</vt:lpstr>
      <vt:lpstr>Effetti del riuso      </vt:lpstr>
      <vt:lpstr>Diagramma dei package</vt:lpstr>
      <vt:lpstr>Diagramma dei package</vt:lpstr>
      <vt:lpstr>Diagramma dei package</vt:lpstr>
      <vt:lpstr>Diagramma delle classi</vt:lpstr>
      <vt:lpstr>Diagramma delle classi</vt:lpstr>
      <vt:lpstr>Diagramma delle classi</vt:lpstr>
      <vt:lpstr>Diagramma delle sequenze</vt:lpstr>
      <vt:lpstr>Diagramma delle sequenze: Titanic Assistance</vt:lpstr>
      <vt:lpstr>Diagramma delle sequenze: Neptune Rescue</vt:lpstr>
      <vt:lpstr>Design pattern</vt:lpstr>
      <vt:lpstr>Design Pattern</vt:lpstr>
      <vt:lpstr>Principi SOLID</vt:lpstr>
      <vt:lpstr>Principi SOLID</vt:lpstr>
      <vt:lpstr>Utilizzo dei principi SOLID nelle applicazioni:</vt:lpstr>
      <vt:lpstr>Test</vt:lpstr>
      <vt:lpstr>Test effettuati  </vt:lpstr>
      <vt:lpstr>Gestione lavoro collaborativo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DEL SOFTWARE</dc:title>
  <dc:creator>Leo 93</dc:creator>
  <cp:lastModifiedBy>alberto benini</cp:lastModifiedBy>
  <cp:revision>31</cp:revision>
  <dcterms:created xsi:type="dcterms:W3CDTF">2015-06-17T16:00:23Z</dcterms:created>
  <dcterms:modified xsi:type="dcterms:W3CDTF">2015-06-20T08:35:59Z</dcterms:modified>
</cp:coreProperties>
</file>