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60" r:id="rId2"/>
    <p:sldId id="256" r:id="rId3"/>
    <p:sldId id="257" r:id="rId4"/>
    <p:sldId id="258" r:id="rId5"/>
    <p:sldId id="259" r:id="rId6"/>
    <p:sldId id="261" r:id="rId7"/>
    <p:sldId id="262" r:id="rId8"/>
    <p:sldId id="263" r:id="rId9"/>
    <p:sldId id="264" r:id="rId10"/>
    <p:sldId id="265" r:id="rId11"/>
    <p:sldId id="281" r:id="rId12"/>
    <p:sldId id="267" r:id="rId13"/>
    <p:sldId id="268" r:id="rId14"/>
    <p:sldId id="269" r:id="rId15"/>
    <p:sldId id="270" r:id="rId16"/>
    <p:sldId id="271" r:id="rId17"/>
    <p:sldId id="272" r:id="rId18"/>
    <p:sldId id="282" r:id="rId19"/>
    <p:sldId id="273" r:id="rId20"/>
    <p:sldId id="274" r:id="rId21"/>
    <p:sldId id="275" r:id="rId22"/>
    <p:sldId id="276" r:id="rId23"/>
    <p:sldId id="277" r:id="rId24"/>
    <p:sldId id="278" r:id="rId25"/>
    <p:sldId id="279" r:id="rId26"/>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Stile chiaro 1 - Colore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Stile chiaro 3 - Colore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it-IT" smtClean="0"/>
              <a:t>Fare clic per modificare lo stile del titolo</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B535378F-B459-44D5-8E0B-09D012A925F2}" type="datetimeFigureOut">
              <a:rPr lang="it-IT" smtClean="0"/>
              <a:t>19/06/2015</a:t>
            </a:fld>
            <a:endParaRPr lang="it-IT"/>
          </a:p>
        </p:txBody>
      </p:sp>
      <p:sp>
        <p:nvSpPr>
          <p:cNvPr id="5" name="Footer Placeholder 4"/>
          <p:cNvSpPr>
            <a:spLocks noGrp="1"/>
          </p:cNvSpPr>
          <p:nvPr>
            <p:ph type="ftr" sz="quarter" idx="11"/>
          </p:nvPr>
        </p:nvSpPr>
        <p:spPr/>
        <p:txBody>
          <a:bodyPr/>
          <a:lstStyle/>
          <a:p>
            <a:endParaRPr lang="it-IT"/>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7F9D151-1BCF-4DD5-A2E5-FE25BF9904BF}" type="slidenum">
              <a:rPr lang="it-IT" smtClean="0"/>
              <a:t>‹N›</a:t>
            </a:fld>
            <a:endParaRPr lang="it-IT"/>
          </a:p>
        </p:txBody>
      </p:sp>
    </p:spTree>
    <p:extLst>
      <p:ext uri="{BB962C8B-B14F-4D97-AF65-F5344CB8AC3E}">
        <p14:creationId xmlns:p14="http://schemas.microsoft.com/office/powerpoint/2010/main" val="1941517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Date Placeholder 3"/>
          <p:cNvSpPr>
            <a:spLocks noGrp="1"/>
          </p:cNvSpPr>
          <p:nvPr>
            <p:ph type="dt" sz="half" idx="10"/>
          </p:nvPr>
        </p:nvSpPr>
        <p:spPr/>
        <p:txBody>
          <a:bodyPr/>
          <a:lstStyle/>
          <a:p>
            <a:fld id="{B535378F-B459-44D5-8E0B-09D012A925F2}" type="datetimeFigureOut">
              <a:rPr lang="it-IT" smtClean="0"/>
              <a:t>19/06/2015</a:t>
            </a:fld>
            <a:endParaRPr lang="it-IT"/>
          </a:p>
        </p:txBody>
      </p:sp>
      <p:sp>
        <p:nvSpPr>
          <p:cNvPr id="5" name="Footer Placeholder 4"/>
          <p:cNvSpPr>
            <a:spLocks noGrp="1"/>
          </p:cNvSpPr>
          <p:nvPr>
            <p:ph type="ftr" sz="quarter" idx="11"/>
          </p:nvPr>
        </p:nvSpPr>
        <p:spPr/>
        <p:txBody>
          <a:bodyPr/>
          <a:lstStyle/>
          <a:p>
            <a:endParaRPr lang="it-IT"/>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7F9D151-1BCF-4DD5-A2E5-FE25BF9904BF}" type="slidenum">
              <a:rPr lang="it-IT" smtClean="0"/>
              <a:t>‹N›</a:t>
            </a:fld>
            <a:endParaRPr lang="it-IT"/>
          </a:p>
        </p:txBody>
      </p:sp>
    </p:spTree>
    <p:extLst>
      <p:ext uri="{BB962C8B-B14F-4D97-AF65-F5344CB8AC3E}">
        <p14:creationId xmlns:p14="http://schemas.microsoft.com/office/powerpoint/2010/main" val="3452772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it-IT" smtClean="0"/>
              <a:t>Fare clic per modificare lo stile del titolo</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smtClean="0"/>
              <a:t>Fare clic per modificare stili del testo dello schema</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Date Placeholder 3"/>
          <p:cNvSpPr>
            <a:spLocks noGrp="1"/>
          </p:cNvSpPr>
          <p:nvPr>
            <p:ph type="dt" sz="half" idx="10"/>
          </p:nvPr>
        </p:nvSpPr>
        <p:spPr/>
        <p:txBody>
          <a:bodyPr/>
          <a:lstStyle/>
          <a:p>
            <a:fld id="{B535378F-B459-44D5-8E0B-09D012A925F2}" type="datetimeFigureOut">
              <a:rPr lang="it-IT" smtClean="0"/>
              <a:t>19/06/2015</a:t>
            </a:fld>
            <a:endParaRPr lang="it-IT"/>
          </a:p>
        </p:txBody>
      </p:sp>
      <p:sp>
        <p:nvSpPr>
          <p:cNvPr id="5" name="Footer Placeholder 4"/>
          <p:cNvSpPr>
            <a:spLocks noGrp="1"/>
          </p:cNvSpPr>
          <p:nvPr>
            <p:ph type="ftr" sz="quarter" idx="11"/>
          </p:nvPr>
        </p:nvSpPr>
        <p:spPr/>
        <p:txBody>
          <a:bodyPr/>
          <a:lstStyle/>
          <a:p>
            <a:endParaRPr lang="it-IT"/>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7F9D151-1BCF-4DD5-A2E5-FE25BF9904BF}" type="slidenum">
              <a:rPr lang="it-IT" smtClean="0"/>
              <a:t>‹N›</a:t>
            </a:fld>
            <a:endParaRPr lang="it-IT"/>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430673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it-IT" smtClean="0"/>
              <a:t>Fare clic per modificare lo stile del titolo</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smtClean="0"/>
              <a:t>Fare clic per modificare stili del testo dello schema</a:t>
            </a:r>
          </a:p>
        </p:txBody>
      </p:sp>
      <p:sp>
        <p:nvSpPr>
          <p:cNvPr id="5" name="Date Placeholder 4"/>
          <p:cNvSpPr>
            <a:spLocks noGrp="1"/>
          </p:cNvSpPr>
          <p:nvPr>
            <p:ph type="dt" sz="half" idx="10"/>
          </p:nvPr>
        </p:nvSpPr>
        <p:spPr/>
        <p:txBody>
          <a:bodyPr/>
          <a:lstStyle/>
          <a:p>
            <a:fld id="{B535378F-B459-44D5-8E0B-09D012A925F2}" type="datetimeFigureOut">
              <a:rPr lang="it-IT" smtClean="0"/>
              <a:t>19/06/2015</a:t>
            </a:fld>
            <a:endParaRPr lang="it-IT"/>
          </a:p>
        </p:txBody>
      </p:sp>
      <p:sp>
        <p:nvSpPr>
          <p:cNvPr id="6" name="Footer Placeholder 5"/>
          <p:cNvSpPr>
            <a:spLocks noGrp="1"/>
          </p:cNvSpPr>
          <p:nvPr>
            <p:ph type="ftr" sz="quarter" idx="11"/>
          </p:nvPr>
        </p:nvSpPr>
        <p:spPr/>
        <p:txBody>
          <a:bodyPr/>
          <a:lstStyle/>
          <a:p>
            <a:endParaRPr lang="it-I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7F9D151-1BCF-4DD5-A2E5-FE25BF9904BF}" type="slidenum">
              <a:rPr lang="it-IT" smtClean="0"/>
              <a:t>‹N›</a:t>
            </a:fld>
            <a:endParaRPr lang="it-IT"/>
          </a:p>
        </p:txBody>
      </p:sp>
    </p:spTree>
    <p:extLst>
      <p:ext uri="{BB962C8B-B14F-4D97-AF65-F5344CB8AC3E}">
        <p14:creationId xmlns:p14="http://schemas.microsoft.com/office/powerpoint/2010/main" val="13027450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it-IT" smtClean="0"/>
              <a:t>Fare clic per modificare lo stile del titolo</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smtClean="0"/>
              <a:t>Fare clic per modificare stili del testo dello schema</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smtClean="0"/>
              <a:t>Fare clic per modificare stili del testo dello schema</a:t>
            </a:r>
          </a:p>
        </p:txBody>
      </p:sp>
      <p:sp>
        <p:nvSpPr>
          <p:cNvPr id="5" name="Date Placeholder 4"/>
          <p:cNvSpPr>
            <a:spLocks noGrp="1"/>
          </p:cNvSpPr>
          <p:nvPr>
            <p:ph type="dt" sz="half" idx="10"/>
          </p:nvPr>
        </p:nvSpPr>
        <p:spPr/>
        <p:txBody>
          <a:bodyPr/>
          <a:lstStyle/>
          <a:p>
            <a:fld id="{B535378F-B459-44D5-8E0B-09D012A925F2}" type="datetimeFigureOut">
              <a:rPr lang="it-IT" smtClean="0"/>
              <a:t>19/06/2015</a:t>
            </a:fld>
            <a:endParaRPr lang="it-IT"/>
          </a:p>
        </p:txBody>
      </p:sp>
      <p:sp>
        <p:nvSpPr>
          <p:cNvPr id="6" name="Footer Placeholder 5"/>
          <p:cNvSpPr>
            <a:spLocks noGrp="1"/>
          </p:cNvSpPr>
          <p:nvPr>
            <p:ph type="ftr" sz="quarter" idx="11"/>
          </p:nvPr>
        </p:nvSpPr>
        <p:spPr/>
        <p:txBody>
          <a:bodyPr/>
          <a:lstStyle/>
          <a:p>
            <a:endParaRPr lang="it-IT"/>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7F9D151-1BCF-4DD5-A2E5-FE25BF9904BF}" type="slidenum">
              <a:rPr lang="it-IT" smtClean="0"/>
              <a:t>‹N›</a:t>
            </a:fld>
            <a:endParaRPr lang="it-IT"/>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657270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it-IT" smtClean="0"/>
              <a:t>Fare clic per modificare lo stile del titolo</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smtClean="0"/>
              <a:t>Fare clic per modificare stili del testo dello schema</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smtClean="0"/>
              <a:t>Fare clic per modificare stili del testo dello schema</a:t>
            </a:r>
          </a:p>
        </p:txBody>
      </p:sp>
      <p:sp>
        <p:nvSpPr>
          <p:cNvPr id="5" name="Date Placeholder 4"/>
          <p:cNvSpPr>
            <a:spLocks noGrp="1"/>
          </p:cNvSpPr>
          <p:nvPr>
            <p:ph type="dt" sz="half" idx="10"/>
          </p:nvPr>
        </p:nvSpPr>
        <p:spPr/>
        <p:txBody>
          <a:bodyPr/>
          <a:lstStyle/>
          <a:p>
            <a:fld id="{B535378F-B459-44D5-8E0B-09D012A925F2}" type="datetimeFigureOut">
              <a:rPr lang="it-IT" smtClean="0"/>
              <a:t>19/06/2015</a:t>
            </a:fld>
            <a:endParaRPr lang="it-IT"/>
          </a:p>
        </p:txBody>
      </p:sp>
      <p:sp>
        <p:nvSpPr>
          <p:cNvPr id="6" name="Footer Placeholder 5"/>
          <p:cNvSpPr>
            <a:spLocks noGrp="1"/>
          </p:cNvSpPr>
          <p:nvPr>
            <p:ph type="ftr" sz="quarter" idx="11"/>
          </p:nvPr>
        </p:nvSpPr>
        <p:spPr/>
        <p:txBody>
          <a:bodyPr/>
          <a:lstStyle/>
          <a:p>
            <a:endParaRPr lang="it-I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7F9D151-1BCF-4DD5-A2E5-FE25BF9904BF}" type="slidenum">
              <a:rPr lang="it-IT" smtClean="0"/>
              <a:t>‹N›</a:t>
            </a:fld>
            <a:endParaRPr lang="it-IT"/>
          </a:p>
        </p:txBody>
      </p:sp>
    </p:spTree>
    <p:extLst>
      <p:ext uri="{BB962C8B-B14F-4D97-AF65-F5344CB8AC3E}">
        <p14:creationId xmlns:p14="http://schemas.microsoft.com/office/powerpoint/2010/main" val="283211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p:txBody>
          <a:bodyPr vert="eaVert" ancho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B535378F-B459-44D5-8E0B-09D012A925F2}" type="datetimeFigureOut">
              <a:rPr lang="it-IT" smtClean="0"/>
              <a:t>19/06/2015</a:t>
            </a:fld>
            <a:endParaRPr lang="it-IT"/>
          </a:p>
        </p:txBody>
      </p:sp>
      <p:sp>
        <p:nvSpPr>
          <p:cNvPr id="5" name="Footer Placeholder 4"/>
          <p:cNvSpPr>
            <a:spLocks noGrp="1"/>
          </p:cNvSpPr>
          <p:nvPr>
            <p:ph type="ftr" sz="quarter" idx="11"/>
          </p:nvPr>
        </p:nvSpPr>
        <p:spPr/>
        <p:txBody>
          <a:bodyPr/>
          <a:lstStyle/>
          <a:p>
            <a:endParaRPr lang="it-I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7F9D151-1BCF-4DD5-A2E5-FE25BF9904BF}" type="slidenum">
              <a:rPr lang="it-IT" smtClean="0"/>
              <a:t>‹N›</a:t>
            </a:fld>
            <a:endParaRPr lang="it-IT"/>
          </a:p>
        </p:txBody>
      </p:sp>
    </p:spTree>
    <p:extLst>
      <p:ext uri="{BB962C8B-B14F-4D97-AF65-F5344CB8AC3E}">
        <p14:creationId xmlns:p14="http://schemas.microsoft.com/office/powerpoint/2010/main" val="1520929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B535378F-B459-44D5-8E0B-09D012A925F2}" type="datetimeFigureOut">
              <a:rPr lang="it-IT" smtClean="0"/>
              <a:t>19/06/2015</a:t>
            </a:fld>
            <a:endParaRPr lang="it-IT"/>
          </a:p>
        </p:txBody>
      </p:sp>
      <p:sp>
        <p:nvSpPr>
          <p:cNvPr id="5" name="Footer Placeholder 4"/>
          <p:cNvSpPr>
            <a:spLocks noGrp="1"/>
          </p:cNvSpPr>
          <p:nvPr>
            <p:ph type="ftr" sz="quarter" idx="11"/>
          </p:nvPr>
        </p:nvSpPr>
        <p:spPr/>
        <p:txBody>
          <a:bodyPr/>
          <a:lstStyle/>
          <a:p>
            <a:endParaRPr lang="it-I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7F9D151-1BCF-4DD5-A2E5-FE25BF9904BF}" type="slidenum">
              <a:rPr lang="it-IT" smtClean="0"/>
              <a:t>‹N›</a:t>
            </a:fld>
            <a:endParaRPr lang="it-IT"/>
          </a:p>
        </p:txBody>
      </p:sp>
    </p:spTree>
    <p:extLst>
      <p:ext uri="{BB962C8B-B14F-4D97-AF65-F5344CB8AC3E}">
        <p14:creationId xmlns:p14="http://schemas.microsoft.com/office/powerpoint/2010/main" val="1588398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it-IT" smtClean="0"/>
              <a:t>Fare clic per modificare lo stile del titolo</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B535378F-B459-44D5-8E0B-09D012A925F2}" type="datetimeFigureOut">
              <a:rPr lang="it-IT" smtClean="0"/>
              <a:t>19/06/2015</a:t>
            </a:fld>
            <a:endParaRPr lang="it-IT"/>
          </a:p>
        </p:txBody>
      </p:sp>
      <p:sp>
        <p:nvSpPr>
          <p:cNvPr id="5" name="Footer Placeholder 4"/>
          <p:cNvSpPr>
            <a:spLocks noGrp="1"/>
          </p:cNvSpPr>
          <p:nvPr>
            <p:ph type="ftr" sz="quarter" idx="11"/>
          </p:nvPr>
        </p:nvSpPr>
        <p:spPr/>
        <p:txBody>
          <a:bodyPr/>
          <a:lstStyle/>
          <a:p>
            <a:endParaRPr lang="it-I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7F9D151-1BCF-4DD5-A2E5-FE25BF9904BF}" type="slidenum">
              <a:rPr lang="it-IT" smtClean="0"/>
              <a:t>‹N›</a:t>
            </a:fld>
            <a:endParaRPr lang="it-IT"/>
          </a:p>
        </p:txBody>
      </p:sp>
    </p:spTree>
    <p:extLst>
      <p:ext uri="{BB962C8B-B14F-4D97-AF65-F5344CB8AC3E}">
        <p14:creationId xmlns:p14="http://schemas.microsoft.com/office/powerpoint/2010/main" val="9669994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Date Placeholder 3"/>
          <p:cNvSpPr>
            <a:spLocks noGrp="1"/>
          </p:cNvSpPr>
          <p:nvPr>
            <p:ph type="dt" sz="half" idx="10"/>
          </p:nvPr>
        </p:nvSpPr>
        <p:spPr/>
        <p:txBody>
          <a:bodyPr/>
          <a:lstStyle/>
          <a:p>
            <a:fld id="{B535378F-B459-44D5-8E0B-09D012A925F2}" type="datetimeFigureOut">
              <a:rPr lang="it-IT" smtClean="0"/>
              <a:t>19/06/2015</a:t>
            </a:fld>
            <a:endParaRPr lang="it-IT"/>
          </a:p>
        </p:txBody>
      </p:sp>
      <p:sp>
        <p:nvSpPr>
          <p:cNvPr id="5" name="Footer Placeholder 4"/>
          <p:cNvSpPr>
            <a:spLocks noGrp="1"/>
          </p:cNvSpPr>
          <p:nvPr>
            <p:ph type="ftr" sz="quarter" idx="11"/>
          </p:nvPr>
        </p:nvSpPr>
        <p:spPr/>
        <p:txBody>
          <a:bodyPr/>
          <a:lstStyle/>
          <a:p>
            <a:endParaRPr lang="it-IT"/>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7F9D151-1BCF-4DD5-A2E5-FE25BF9904BF}" type="slidenum">
              <a:rPr lang="it-IT" smtClean="0"/>
              <a:t>‹N›</a:t>
            </a:fld>
            <a:endParaRPr lang="it-IT"/>
          </a:p>
        </p:txBody>
      </p:sp>
    </p:spTree>
    <p:extLst>
      <p:ext uri="{BB962C8B-B14F-4D97-AF65-F5344CB8AC3E}">
        <p14:creationId xmlns:p14="http://schemas.microsoft.com/office/powerpoint/2010/main" val="3448858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it-IT" smtClean="0"/>
              <a:t>Fare clic per modificare lo stile del titolo</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Date Placeholder 4"/>
          <p:cNvSpPr>
            <a:spLocks noGrp="1"/>
          </p:cNvSpPr>
          <p:nvPr>
            <p:ph type="dt" sz="half" idx="10"/>
          </p:nvPr>
        </p:nvSpPr>
        <p:spPr/>
        <p:txBody>
          <a:bodyPr/>
          <a:lstStyle/>
          <a:p>
            <a:fld id="{B535378F-B459-44D5-8E0B-09D012A925F2}" type="datetimeFigureOut">
              <a:rPr lang="it-IT" smtClean="0"/>
              <a:t>19/06/2015</a:t>
            </a:fld>
            <a:endParaRPr lang="it-IT"/>
          </a:p>
        </p:txBody>
      </p:sp>
      <p:sp>
        <p:nvSpPr>
          <p:cNvPr id="6" name="Footer Placeholder 5"/>
          <p:cNvSpPr>
            <a:spLocks noGrp="1"/>
          </p:cNvSpPr>
          <p:nvPr>
            <p:ph type="ftr" sz="quarter" idx="11"/>
          </p:nvPr>
        </p:nvSpPr>
        <p:spPr/>
        <p:txBody>
          <a:bodyPr/>
          <a:lstStyle/>
          <a:p>
            <a:endParaRPr lang="it-IT"/>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7F9D151-1BCF-4DD5-A2E5-FE25BF9904BF}" type="slidenum">
              <a:rPr lang="it-IT" smtClean="0"/>
              <a:t>‹N›</a:t>
            </a:fld>
            <a:endParaRPr lang="it-IT"/>
          </a:p>
        </p:txBody>
      </p:sp>
    </p:spTree>
    <p:extLst>
      <p:ext uri="{BB962C8B-B14F-4D97-AF65-F5344CB8AC3E}">
        <p14:creationId xmlns:p14="http://schemas.microsoft.com/office/powerpoint/2010/main" val="2916242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7" name="Date Placeholder 6"/>
          <p:cNvSpPr>
            <a:spLocks noGrp="1"/>
          </p:cNvSpPr>
          <p:nvPr>
            <p:ph type="dt" sz="half" idx="10"/>
          </p:nvPr>
        </p:nvSpPr>
        <p:spPr/>
        <p:txBody>
          <a:bodyPr/>
          <a:lstStyle/>
          <a:p>
            <a:fld id="{B535378F-B459-44D5-8E0B-09D012A925F2}" type="datetimeFigureOut">
              <a:rPr lang="it-IT" smtClean="0"/>
              <a:t>19/06/2015</a:t>
            </a:fld>
            <a:endParaRPr lang="it-IT"/>
          </a:p>
        </p:txBody>
      </p:sp>
      <p:sp>
        <p:nvSpPr>
          <p:cNvPr id="8" name="Footer Placeholder 7"/>
          <p:cNvSpPr>
            <a:spLocks noGrp="1"/>
          </p:cNvSpPr>
          <p:nvPr>
            <p:ph type="ftr" sz="quarter" idx="11"/>
          </p:nvPr>
        </p:nvSpPr>
        <p:spPr/>
        <p:txBody>
          <a:bodyPr/>
          <a:lstStyle/>
          <a:p>
            <a:endParaRPr lang="it-IT"/>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7F9D151-1BCF-4DD5-A2E5-FE25BF9904BF}" type="slidenum">
              <a:rPr lang="it-IT" smtClean="0"/>
              <a:t>‹N›</a:t>
            </a:fld>
            <a:endParaRPr lang="it-IT"/>
          </a:p>
        </p:txBody>
      </p:sp>
    </p:spTree>
    <p:extLst>
      <p:ext uri="{BB962C8B-B14F-4D97-AF65-F5344CB8AC3E}">
        <p14:creationId xmlns:p14="http://schemas.microsoft.com/office/powerpoint/2010/main" val="1452961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Date Placeholder 2"/>
          <p:cNvSpPr>
            <a:spLocks noGrp="1"/>
          </p:cNvSpPr>
          <p:nvPr>
            <p:ph type="dt" sz="half" idx="10"/>
          </p:nvPr>
        </p:nvSpPr>
        <p:spPr/>
        <p:txBody>
          <a:bodyPr/>
          <a:lstStyle/>
          <a:p>
            <a:fld id="{B535378F-B459-44D5-8E0B-09D012A925F2}" type="datetimeFigureOut">
              <a:rPr lang="it-IT" smtClean="0"/>
              <a:t>19/06/2015</a:t>
            </a:fld>
            <a:endParaRPr lang="it-IT"/>
          </a:p>
        </p:txBody>
      </p:sp>
      <p:sp>
        <p:nvSpPr>
          <p:cNvPr id="4" name="Footer Placeholder 3"/>
          <p:cNvSpPr>
            <a:spLocks noGrp="1"/>
          </p:cNvSpPr>
          <p:nvPr>
            <p:ph type="ftr" sz="quarter" idx="11"/>
          </p:nvPr>
        </p:nvSpPr>
        <p:spPr/>
        <p:txBody>
          <a:bodyPr/>
          <a:lstStyle/>
          <a:p>
            <a:endParaRPr lang="it-IT"/>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7F9D151-1BCF-4DD5-A2E5-FE25BF9904BF}" type="slidenum">
              <a:rPr lang="it-IT" smtClean="0"/>
              <a:t>‹N›</a:t>
            </a:fld>
            <a:endParaRPr lang="it-IT"/>
          </a:p>
        </p:txBody>
      </p:sp>
    </p:spTree>
    <p:extLst>
      <p:ext uri="{BB962C8B-B14F-4D97-AF65-F5344CB8AC3E}">
        <p14:creationId xmlns:p14="http://schemas.microsoft.com/office/powerpoint/2010/main" val="3590340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35378F-B459-44D5-8E0B-09D012A925F2}" type="datetimeFigureOut">
              <a:rPr lang="it-IT" smtClean="0"/>
              <a:t>19/06/2015</a:t>
            </a:fld>
            <a:endParaRPr lang="it-IT"/>
          </a:p>
        </p:txBody>
      </p:sp>
      <p:sp>
        <p:nvSpPr>
          <p:cNvPr id="3" name="Footer Placeholder 2"/>
          <p:cNvSpPr>
            <a:spLocks noGrp="1"/>
          </p:cNvSpPr>
          <p:nvPr>
            <p:ph type="ftr" sz="quarter" idx="11"/>
          </p:nvPr>
        </p:nvSpPr>
        <p:spPr/>
        <p:txBody>
          <a:bodyPr/>
          <a:lstStyle/>
          <a:p>
            <a:endParaRPr lang="it-IT"/>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7F9D151-1BCF-4DD5-A2E5-FE25BF9904BF}" type="slidenum">
              <a:rPr lang="it-IT" smtClean="0"/>
              <a:t>‹N›</a:t>
            </a:fld>
            <a:endParaRPr lang="it-IT"/>
          </a:p>
        </p:txBody>
      </p:sp>
    </p:spTree>
    <p:extLst>
      <p:ext uri="{BB962C8B-B14F-4D97-AF65-F5344CB8AC3E}">
        <p14:creationId xmlns:p14="http://schemas.microsoft.com/office/powerpoint/2010/main" val="4033907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it-IT" smtClean="0"/>
              <a:t>Fare clic per modificare lo stile del titolo</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fld id="{B535378F-B459-44D5-8E0B-09D012A925F2}" type="datetimeFigureOut">
              <a:rPr lang="it-IT" smtClean="0"/>
              <a:t>19/06/2015</a:t>
            </a:fld>
            <a:endParaRPr lang="it-IT"/>
          </a:p>
        </p:txBody>
      </p:sp>
      <p:sp>
        <p:nvSpPr>
          <p:cNvPr id="6" name="Footer Placeholder 5"/>
          <p:cNvSpPr>
            <a:spLocks noGrp="1"/>
          </p:cNvSpPr>
          <p:nvPr>
            <p:ph type="ftr" sz="quarter" idx="11"/>
          </p:nvPr>
        </p:nvSpPr>
        <p:spPr/>
        <p:txBody>
          <a:bodyPr/>
          <a:lstStyle/>
          <a:p>
            <a:endParaRPr lang="it-IT"/>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7F9D151-1BCF-4DD5-A2E5-FE25BF9904BF}" type="slidenum">
              <a:rPr lang="it-IT" smtClean="0"/>
              <a:t>‹N›</a:t>
            </a:fld>
            <a:endParaRPr lang="it-IT"/>
          </a:p>
        </p:txBody>
      </p:sp>
    </p:spTree>
    <p:extLst>
      <p:ext uri="{BB962C8B-B14F-4D97-AF65-F5344CB8AC3E}">
        <p14:creationId xmlns:p14="http://schemas.microsoft.com/office/powerpoint/2010/main" val="1448350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it-IT" smtClean="0"/>
              <a:t>Fare clic per modificare lo stile del titolo</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smtClean="0"/>
              <a:t>Fare clic sull'icona per inserire un'immagine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fld id="{B535378F-B459-44D5-8E0B-09D012A925F2}" type="datetimeFigureOut">
              <a:rPr lang="it-IT" smtClean="0"/>
              <a:t>19/06/2015</a:t>
            </a:fld>
            <a:endParaRPr lang="it-IT"/>
          </a:p>
        </p:txBody>
      </p:sp>
      <p:sp>
        <p:nvSpPr>
          <p:cNvPr id="6" name="Footer Placeholder 5"/>
          <p:cNvSpPr>
            <a:spLocks noGrp="1"/>
          </p:cNvSpPr>
          <p:nvPr>
            <p:ph type="ftr" sz="quarter" idx="11"/>
          </p:nvPr>
        </p:nvSpPr>
        <p:spPr/>
        <p:txBody>
          <a:bodyPr/>
          <a:lstStyle/>
          <a:p>
            <a:endParaRPr lang="it-I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7F9D151-1BCF-4DD5-A2E5-FE25BF9904BF}" type="slidenum">
              <a:rPr lang="it-IT" smtClean="0"/>
              <a:t>‹N›</a:t>
            </a:fld>
            <a:endParaRPr lang="it-IT"/>
          </a:p>
        </p:txBody>
      </p:sp>
    </p:spTree>
    <p:extLst>
      <p:ext uri="{BB962C8B-B14F-4D97-AF65-F5344CB8AC3E}">
        <p14:creationId xmlns:p14="http://schemas.microsoft.com/office/powerpoint/2010/main" val="1263099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535378F-B459-44D5-8E0B-09D012A925F2}" type="datetimeFigureOut">
              <a:rPr lang="it-IT" smtClean="0"/>
              <a:t>19/06/2015</a:t>
            </a:fld>
            <a:endParaRPr lang="it-IT"/>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it-IT"/>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7F9D151-1BCF-4DD5-A2E5-FE25BF9904BF}" type="slidenum">
              <a:rPr lang="it-IT" smtClean="0"/>
              <a:t>‹N›</a:t>
            </a:fld>
            <a:endParaRPr lang="it-IT"/>
          </a:p>
        </p:txBody>
      </p:sp>
    </p:spTree>
    <p:extLst>
      <p:ext uri="{BB962C8B-B14F-4D97-AF65-F5344CB8AC3E}">
        <p14:creationId xmlns:p14="http://schemas.microsoft.com/office/powerpoint/2010/main" val="3171284487"/>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a:xfrm>
            <a:off x="2099815" y="533958"/>
            <a:ext cx="8911687" cy="1280890"/>
          </a:xfrm>
        </p:spPr>
        <p:txBody>
          <a:bodyPr/>
          <a:lstStyle/>
          <a:p>
            <a:r>
              <a:rPr lang="it-IT" dirty="0" smtClean="0"/>
              <a:t>Introduzione e obiettivi</a:t>
            </a:r>
            <a:endParaRPr lang="it-IT" dirty="0"/>
          </a:p>
        </p:txBody>
      </p:sp>
      <p:sp>
        <p:nvSpPr>
          <p:cNvPr id="3" name="Segnaposto contenuto 2"/>
          <p:cNvSpPr>
            <a:spLocks noGrp="1"/>
          </p:cNvSpPr>
          <p:nvPr>
            <p:ph idx="1"/>
          </p:nvPr>
        </p:nvSpPr>
        <p:spPr>
          <a:xfrm>
            <a:off x="2099815" y="1412382"/>
            <a:ext cx="8915400" cy="5059251"/>
          </a:xfrm>
        </p:spPr>
        <p:txBody>
          <a:bodyPr>
            <a:noAutofit/>
          </a:bodyPr>
          <a:lstStyle/>
          <a:p>
            <a:pPr marL="0" indent="0">
              <a:buNone/>
            </a:pPr>
            <a:r>
              <a:rPr lang="it-IT" b="1" dirty="0"/>
              <a:t>Introduzione:</a:t>
            </a:r>
            <a:endParaRPr lang="it-IT" dirty="0"/>
          </a:p>
          <a:p>
            <a:pPr marL="0" indent="0">
              <a:buNone/>
            </a:pPr>
            <a:r>
              <a:rPr lang="it-IT" dirty="0"/>
              <a:t>Molto spesso accade che i problemi relativi alle barche siano piuttosto difficili da </a:t>
            </a:r>
            <a:r>
              <a:rPr lang="it-IT" dirty="0" smtClean="0"/>
              <a:t>individuare, soprattutto </a:t>
            </a:r>
            <a:r>
              <a:rPr lang="it-IT" dirty="0"/>
              <a:t>se il comandante è qualcuno che non è molto familiare con le barche a vela.</a:t>
            </a:r>
          </a:p>
          <a:p>
            <a:pPr marL="0" indent="0">
              <a:buNone/>
            </a:pPr>
            <a:r>
              <a:rPr lang="it-IT" dirty="0"/>
              <a:t>Il cliente, volendo ridurre il tempo della giornata lavorativa trascorso al telefono ad offrire un servizio di assistenza e manutenzione, intende sviluppare un’applicazione che costituirà la prima linea di diagnostica per aiutare il comandante, sia di barche da charter che da diporto. L’applicazione dovrà cercare di individuare eventuali problematiche risultanti dall’utilizzo delle imbarcazioni a vela e consigliarne la risoluzione; in caso contrario l’applicazione chiamerà in automatico il responsabile aziendale dell’assistenza/manutenzione</a:t>
            </a:r>
            <a:r>
              <a:rPr lang="it-IT" dirty="0" smtClean="0"/>
              <a:t>.</a:t>
            </a:r>
            <a:r>
              <a:rPr lang="it-IT" dirty="0"/>
              <a:t> </a:t>
            </a:r>
          </a:p>
          <a:p>
            <a:pPr marL="0" indent="0">
              <a:buNone/>
            </a:pPr>
            <a:r>
              <a:rPr lang="it-IT" b="1" dirty="0"/>
              <a:t>Obiettivo:</a:t>
            </a:r>
            <a:endParaRPr lang="it-IT" dirty="0"/>
          </a:p>
          <a:p>
            <a:pPr marL="0" indent="0">
              <a:buNone/>
            </a:pPr>
            <a:r>
              <a:rPr lang="it-IT" dirty="0"/>
              <a:t>L'obiettivo di questo progetto è la realizzazione di un sistema che fornisca assistenza per semplici problemi di carattere nautico, orientato all'utenza non specializzata.</a:t>
            </a:r>
          </a:p>
          <a:p>
            <a:endParaRPr lang="it-IT" dirty="0"/>
          </a:p>
        </p:txBody>
      </p:sp>
    </p:spTree>
    <p:extLst>
      <p:ext uri="{BB962C8B-B14F-4D97-AF65-F5344CB8AC3E}">
        <p14:creationId xmlns:p14="http://schemas.microsoft.com/office/powerpoint/2010/main" val="20362215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Concetto operativo</a:t>
            </a:r>
            <a:endParaRPr lang="it-IT" dirty="0"/>
          </a:p>
        </p:txBody>
      </p:sp>
      <p:pic>
        <p:nvPicPr>
          <p:cNvPr id="6" name="Segnaposto contenuto 5" descr="C:\Users\Alberto\Documents\Alby\Università\Ingegneria del sofware\Ingegneria_Software_2014\Documenti_da_Finire\Immagini_Varie\Concetto_Operativo.png"/>
          <p:cNvPicPr>
            <a:picLocks noGrp="1"/>
          </p:cNvPicPr>
          <p:nvPr>
            <p:ph idx="1"/>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t="38978"/>
          <a:stretch/>
        </p:blipFill>
        <p:spPr bwMode="auto">
          <a:xfrm>
            <a:off x="3541691" y="1483495"/>
            <a:ext cx="6338012" cy="525215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503168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ctrTitle"/>
          </p:nvPr>
        </p:nvSpPr>
        <p:spPr>
          <a:xfrm>
            <a:off x="1768700" y="2737476"/>
            <a:ext cx="10221532" cy="2387600"/>
          </a:xfrm>
        </p:spPr>
        <p:txBody>
          <a:bodyPr/>
          <a:lstStyle/>
          <a:p>
            <a:pPr algn="ctr"/>
            <a:r>
              <a:rPr lang="it-IT" dirty="0" smtClean="0"/>
              <a:t>Documento di Caratteristiche</a:t>
            </a:r>
            <a:endParaRPr lang="it-IT" dirty="0"/>
          </a:p>
        </p:txBody>
      </p:sp>
    </p:spTree>
    <p:extLst>
      <p:ext uri="{BB962C8B-B14F-4D97-AF65-F5344CB8AC3E}">
        <p14:creationId xmlns:p14="http://schemas.microsoft.com/office/powerpoint/2010/main" val="41672957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Modello logico</a:t>
            </a:r>
            <a:endParaRPr lang="it-IT" dirty="0"/>
          </a:p>
        </p:txBody>
      </p:sp>
      <p:pic>
        <p:nvPicPr>
          <p:cNvPr id="4" name="Segnaposto contenuto 3" descr="C:\Users\Alberto\Documents\Alby\Università\Ingegneria del sofware\Ingegneria_Software_2014\Documenti_da_Finire\Immagini_Varie\Schema_Modello_Logico.png"/>
          <p:cNvPicPr>
            <a:picLocks noGrp="1"/>
          </p:cNvPicPr>
          <p:nvPr>
            <p:ph idx="1"/>
          </p:nvPr>
        </p:nvPicPr>
        <p:blipFill rotWithShape="1">
          <a:blip r:embed="rId2">
            <a:extLst>
              <a:ext uri="{28A0092B-C50C-407E-A947-70E740481C1C}">
                <a14:useLocalDpi xmlns:a14="http://schemas.microsoft.com/office/drawing/2010/main" val="0"/>
              </a:ext>
            </a:extLst>
          </a:blip>
          <a:srcRect t="32819"/>
          <a:stretch/>
        </p:blipFill>
        <p:spPr bwMode="auto">
          <a:xfrm>
            <a:off x="2725798" y="1905000"/>
            <a:ext cx="8778814" cy="415129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398883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Modello fisico</a:t>
            </a:r>
            <a:endParaRPr lang="it-IT" dirty="0"/>
          </a:p>
        </p:txBody>
      </p:sp>
      <p:pic>
        <p:nvPicPr>
          <p:cNvPr id="4" name="Segnaposto contenuto 3" descr="C:\Users\Alberto\Documents\Alby\Università\Ingegneria del sofware\Ingegneria_Software_2014\Documenti_da_Finire\Immagini_Varie\Schema_Modello_Fisico.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92925" y="1416676"/>
            <a:ext cx="7804599" cy="5241701"/>
          </a:xfrm>
          <a:prstGeom prst="rect">
            <a:avLst/>
          </a:prstGeom>
          <a:noFill/>
          <a:ln>
            <a:noFill/>
          </a:ln>
        </p:spPr>
      </p:pic>
    </p:spTree>
    <p:extLst>
      <p:ext uri="{BB962C8B-B14F-4D97-AF65-F5344CB8AC3E}">
        <p14:creationId xmlns:p14="http://schemas.microsoft.com/office/powerpoint/2010/main" val="19932025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270953" y="624110"/>
            <a:ext cx="8911687" cy="1280890"/>
          </a:xfrm>
        </p:spPr>
        <p:txBody>
          <a:bodyPr/>
          <a:lstStyle/>
          <a:p>
            <a:r>
              <a:rPr lang="it-IT" dirty="0" smtClean="0"/>
              <a:t>Tecnologie </a:t>
            </a:r>
            <a:r>
              <a:rPr lang="it-IT" dirty="0" err="1" smtClean="0"/>
              <a:t>Android</a:t>
            </a:r>
            <a:r>
              <a:rPr lang="it-IT" dirty="0" smtClean="0"/>
              <a:t> Application</a:t>
            </a:r>
            <a:endParaRPr lang="it-IT"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2157493993"/>
              </p:ext>
            </p:extLst>
          </p:nvPr>
        </p:nvGraphicFramePr>
        <p:xfrm>
          <a:off x="2369713" y="1738649"/>
          <a:ext cx="8912180" cy="3842562"/>
        </p:xfrm>
        <a:graphic>
          <a:graphicData uri="http://schemas.openxmlformats.org/drawingml/2006/table">
            <a:tbl>
              <a:tblPr firstCol="1" bandRow="1">
                <a:tableStyleId>{3B4B98B0-60AC-42C2-AFA5-B58CD77FA1E5}</a:tableStyleId>
              </a:tblPr>
              <a:tblGrid>
                <a:gridCol w="4456090"/>
                <a:gridCol w="4456090"/>
              </a:tblGrid>
              <a:tr h="948377">
                <a:tc>
                  <a:txBody>
                    <a:bodyPr/>
                    <a:lstStyle/>
                    <a:p>
                      <a:pPr algn="just">
                        <a:spcAft>
                          <a:spcPts val="0"/>
                        </a:spcAft>
                      </a:pPr>
                      <a:r>
                        <a:rPr lang="it-IT" sz="1600" dirty="0">
                          <a:effectLst/>
                        </a:rPr>
                        <a:t>Ambiente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just">
                        <a:spcAft>
                          <a:spcPts val="0"/>
                        </a:spcAft>
                      </a:pPr>
                      <a:r>
                        <a:rPr lang="it-IT" sz="1600" dirty="0" err="1">
                          <a:effectLst/>
                        </a:rPr>
                        <a:t>Android</a:t>
                      </a:r>
                      <a:r>
                        <a:rPr lang="it-IT" sz="1600" dirty="0">
                          <a:effectLst/>
                        </a:rPr>
                        <a:t> </a:t>
                      </a:r>
                      <a:r>
                        <a:rPr lang="it-IT" sz="1600" dirty="0" smtClean="0">
                          <a:effectLst/>
                        </a:rPr>
                        <a:t>4.2 </a:t>
                      </a:r>
                      <a:r>
                        <a:rPr lang="it-IT" sz="1600" dirty="0">
                          <a:effectLst/>
                        </a:rPr>
                        <a:t>e superiori</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997431">
                <a:tc>
                  <a:txBody>
                    <a:bodyPr/>
                    <a:lstStyle/>
                    <a:p>
                      <a:pPr algn="just">
                        <a:spcAft>
                          <a:spcPts val="0"/>
                        </a:spcAft>
                      </a:pPr>
                      <a:r>
                        <a:rPr lang="it-IT" sz="1600" dirty="0">
                          <a:effectLst/>
                        </a:rPr>
                        <a:t>Sistema Operativo</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just">
                        <a:spcAft>
                          <a:spcPts val="0"/>
                        </a:spcAft>
                      </a:pPr>
                      <a:r>
                        <a:rPr lang="it-IT" sz="1600">
                          <a:effectLst/>
                        </a:rPr>
                        <a:t>Android</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948377">
                <a:tc>
                  <a:txBody>
                    <a:bodyPr/>
                    <a:lstStyle/>
                    <a:p>
                      <a:pPr algn="just">
                        <a:spcAft>
                          <a:spcPts val="0"/>
                        </a:spcAft>
                      </a:pPr>
                      <a:r>
                        <a:rPr lang="it-IT" sz="1600">
                          <a:effectLst/>
                        </a:rPr>
                        <a:t>Motore database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just">
                        <a:spcAft>
                          <a:spcPts val="0"/>
                        </a:spcAft>
                      </a:pPr>
                      <a:r>
                        <a:rPr lang="it-IT" sz="1600">
                          <a:effectLst/>
                        </a:rPr>
                        <a:t>Sqlite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948377">
                <a:tc>
                  <a:txBody>
                    <a:bodyPr/>
                    <a:lstStyle/>
                    <a:p>
                      <a:pPr algn="just">
                        <a:spcAft>
                          <a:spcPts val="0"/>
                        </a:spcAft>
                      </a:pPr>
                      <a:r>
                        <a:rPr lang="it-IT" sz="1600">
                          <a:effectLst/>
                        </a:rPr>
                        <a:t>Linguaggi di programmazione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just">
                        <a:spcAft>
                          <a:spcPts val="0"/>
                        </a:spcAft>
                      </a:pPr>
                      <a:r>
                        <a:rPr lang="it-IT" sz="1600" dirty="0">
                          <a:effectLst/>
                        </a:rPr>
                        <a:t>Java , </a:t>
                      </a:r>
                      <a:r>
                        <a:rPr lang="it-IT" sz="1600" dirty="0" err="1">
                          <a:effectLst/>
                        </a:rPr>
                        <a:t>android</a:t>
                      </a:r>
                      <a:r>
                        <a:rPr lang="it-IT" sz="1600" dirty="0">
                          <a:effectLst/>
                        </a:rPr>
                        <a:t>, xml, </a:t>
                      </a:r>
                      <a:r>
                        <a:rPr lang="it-IT" sz="1600" dirty="0" err="1">
                          <a:effectLst/>
                        </a:rPr>
                        <a:t>sqlite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6526146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258075" y="598352"/>
            <a:ext cx="8911687" cy="1280890"/>
          </a:xfrm>
        </p:spPr>
        <p:txBody>
          <a:bodyPr/>
          <a:lstStyle/>
          <a:p>
            <a:r>
              <a:rPr lang="it-IT" dirty="0" smtClean="0"/>
              <a:t>Tecnologie Web </a:t>
            </a:r>
            <a:r>
              <a:rPr lang="it-IT" dirty="0"/>
              <a:t>A</a:t>
            </a:r>
            <a:r>
              <a:rPr lang="it-IT" dirty="0" smtClean="0"/>
              <a:t>pplication</a:t>
            </a:r>
            <a:endParaRPr lang="it-IT"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566460522"/>
              </p:ext>
            </p:extLst>
          </p:nvPr>
        </p:nvGraphicFramePr>
        <p:xfrm>
          <a:off x="2367298" y="1365161"/>
          <a:ext cx="8693240" cy="5318976"/>
        </p:xfrm>
        <a:graphic>
          <a:graphicData uri="http://schemas.openxmlformats.org/drawingml/2006/table">
            <a:tbl>
              <a:tblPr firstCol="1" bandRow="1">
                <a:tableStyleId>{3B4B98B0-60AC-42C2-AFA5-B58CD77FA1E5}</a:tableStyleId>
              </a:tblPr>
              <a:tblGrid>
                <a:gridCol w="4346620"/>
                <a:gridCol w="4346620"/>
              </a:tblGrid>
              <a:tr h="878919">
                <a:tc>
                  <a:txBody>
                    <a:bodyPr/>
                    <a:lstStyle/>
                    <a:p>
                      <a:pPr algn="just">
                        <a:spcAft>
                          <a:spcPts val="0"/>
                        </a:spcAft>
                      </a:pPr>
                      <a:r>
                        <a:rPr lang="it-IT" sz="1600">
                          <a:effectLst/>
                        </a:rPr>
                        <a:t>Protocollo </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c>
                  <a:txBody>
                    <a:bodyPr/>
                    <a:lstStyle/>
                    <a:p>
                      <a:pPr algn="just">
                        <a:spcAft>
                          <a:spcPts val="0"/>
                        </a:spcAft>
                      </a:pPr>
                      <a:r>
                        <a:rPr lang="it-IT" sz="1600">
                          <a:effectLst/>
                        </a:rPr>
                        <a:t>TCP/IP</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r>
              <a:tr h="878919">
                <a:tc>
                  <a:txBody>
                    <a:bodyPr/>
                    <a:lstStyle/>
                    <a:p>
                      <a:pPr algn="just">
                        <a:spcAft>
                          <a:spcPts val="0"/>
                        </a:spcAft>
                      </a:pPr>
                      <a:r>
                        <a:rPr lang="it-IT" sz="1600">
                          <a:effectLst/>
                        </a:rPr>
                        <a:t>Ambiente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c>
                  <a:txBody>
                    <a:bodyPr/>
                    <a:lstStyle/>
                    <a:p>
                      <a:pPr algn="just">
                        <a:spcAft>
                          <a:spcPts val="0"/>
                        </a:spcAft>
                      </a:pPr>
                      <a:r>
                        <a:rPr lang="it-IT" sz="1600">
                          <a:effectLst/>
                        </a:rPr>
                        <a:t>Firefox 36+, Chrome 41+, Internet Explorer </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r>
              <a:tr h="924381">
                <a:tc>
                  <a:txBody>
                    <a:bodyPr/>
                    <a:lstStyle/>
                    <a:p>
                      <a:pPr algn="just">
                        <a:spcAft>
                          <a:spcPts val="0"/>
                        </a:spcAft>
                      </a:pPr>
                      <a:r>
                        <a:rPr lang="it-IT" sz="1600">
                          <a:effectLst/>
                        </a:rPr>
                        <a:t>Sistema Operativo</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c>
                  <a:txBody>
                    <a:bodyPr/>
                    <a:lstStyle/>
                    <a:p>
                      <a:pPr algn="just">
                        <a:spcAft>
                          <a:spcPts val="0"/>
                        </a:spcAft>
                      </a:pPr>
                      <a:r>
                        <a:rPr lang="it-IT" sz="1600">
                          <a:effectLst/>
                        </a:rPr>
                        <a:t>Microsoft Windows, Unix like </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r>
              <a:tr h="878919">
                <a:tc>
                  <a:txBody>
                    <a:bodyPr/>
                    <a:lstStyle/>
                    <a:p>
                      <a:pPr algn="just">
                        <a:spcAft>
                          <a:spcPts val="0"/>
                        </a:spcAft>
                      </a:pPr>
                      <a:r>
                        <a:rPr lang="it-IT" sz="1600">
                          <a:effectLst/>
                        </a:rPr>
                        <a:t>Motore database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c>
                  <a:txBody>
                    <a:bodyPr/>
                    <a:lstStyle/>
                    <a:p>
                      <a:pPr algn="just">
                        <a:spcAft>
                          <a:spcPts val="0"/>
                        </a:spcAft>
                      </a:pPr>
                      <a:r>
                        <a:rPr lang="it-IT" sz="1600">
                          <a:effectLst/>
                        </a:rPr>
                        <a:t>MySql 5.5.41</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r>
              <a:tr h="878919">
                <a:tc>
                  <a:txBody>
                    <a:bodyPr/>
                    <a:lstStyle/>
                    <a:p>
                      <a:pPr algn="just">
                        <a:spcAft>
                          <a:spcPts val="0"/>
                        </a:spcAft>
                      </a:pPr>
                      <a:r>
                        <a:rPr lang="it-IT" sz="1600">
                          <a:effectLst/>
                        </a:rPr>
                        <a:t>Application Server</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c>
                  <a:txBody>
                    <a:bodyPr/>
                    <a:lstStyle/>
                    <a:p>
                      <a:pPr algn="just">
                        <a:spcAft>
                          <a:spcPts val="0"/>
                        </a:spcAft>
                      </a:pPr>
                      <a:r>
                        <a:rPr lang="it-IT" sz="1600">
                          <a:effectLst/>
                        </a:rPr>
                        <a:t>Apache Tomcat 7.0.28</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r>
              <a:tr h="878919">
                <a:tc>
                  <a:txBody>
                    <a:bodyPr/>
                    <a:lstStyle/>
                    <a:p>
                      <a:pPr algn="just">
                        <a:spcAft>
                          <a:spcPts val="0"/>
                        </a:spcAft>
                      </a:pPr>
                      <a:r>
                        <a:rPr lang="it-IT" sz="1600">
                          <a:effectLst/>
                        </a:rPr>
                        <a:t>Linguaggio di programmazione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c>
                  <a:txBody>
                    <a:bodyPr/>
                    <a:lstStyle/>
                    <a:p>
                      <a:pPr algn="just">
                        <a:spcAft>
                          <a:spcPts val="0"/>
                        </a:spcAft>
                      </a:pPr>
                      <a:r>
                        <a:rPr lang="it-IT" sz="1600" dirty="0">
                          <a:effectLst/>
                        </a:rPr>
                        <a:t>Html, </a:t>
                      </a:r>
                      <a:r>
                        <a:rPr lang="it-IT" sz="1600" dirty="0" err="1">
                          <a:effectLst/>
                        </a:rPr>
                        <a:t>css</a:t>
                      </a:r>
                      <a:r>
                        <a:rPr lang="it-IT" sz="1600" dirty="0">
                          <a:effectLst/>
                        </a:rPr>
                        <a:t>, </a:t>
                      </a:r>
                      <a:r>
                        <a:rPr lang="it-IT" sz="1600" dirty="0" err="1">
                          <a:effectLst/>
                        </a:rPr>
                        <a:t>jsp</a:t>
                      </a:r>
                      <a:r>
                        <a:rPr lang="it-IT" sz="1600" dirty="0">
                          <a:effectLst/>
                        </a:rPr>
                        <a:t>, java, </a:t>
                      </a:r>
                      <a:r>
                        <a:rPr lang="it-IT" sz="1600" dirty="0" err="1">
                          <a:effectLst/>
                        </a:rPr>
                        <a:t>sql</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r>
            </a:tbl>
          </a:graphicData>
        </a:graphic>
      </p:graphicFrame>
    </p:spTree>
    <p:extLst>
      <p:ext uri="{BB962C8B-B14F-4D97-AF65-F5344CB8AC3E}">
        <p14:creationId xmlns:p14="http://schemas.microsoft.com/office/powerpoint/2010/main" val="25810046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Requisiti funzionali</a:t>
            </a:r>
            <a:endParaRPr lang="it-IT" dirty="0"/>
          </a:p>
        </p:txBody>
      </p:sp>
      <p:pic>
        <p:nvPicPr>
          <p:cNvPr id="4" name="Segnaposto contenuto 3"/>
          <p:cNvPicPr>
            <a:picLocks noGrp="1"/>
          </p:cNvPicPr>
          <p:nvPr>
            <p:ph idx="1"/>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l="10727" b="23188"/>
          <a:stretch/>
        </p:blipFill>
        <p:spPr>
          <a:xfrm>
            <a:off x="3773510" y="1146219"/>
            <a:ext cx="5821251" cy="5527462"/>
          </a:xfrm>
          <a:prstGeom prst="rect">
            <a:avLst/>
          </a:prstGeom>
        </p:spPr>
      </p:pic>
    </p:spTree>
    <p:extLst>
      <p:ext uri="{BB962C8B-B14F-4D97-AF65-F5344CB8AC3E}">
        <p14:creationId xmlns:p14="http://schemas.microsoft.com/office/powerpoint/2010/main" val="22031879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Requisiti non funzionali</a:t>
            </a:r>
            <a:endParaRPr lang="it-IT" dirty="0"/>
          </a:p>
        </p:txBody>
      </p:sp>
      <p:sp>
        <p:nvSpPr>
          <p:cNvPr id="3" name="Segnaposto contenuto 2"/>
          <p:cNvSpPr>
            <a:spLocks noGrp="1"/>
          </p:cNvSpPr>
          <p:nvPr>
            <p:ph idx="1"/>
          </p:nvPr>
        </p:nvSpPr>
        <p:spPr>
          <a:xfrm>
            <a:off x="2592925" y="2339662"/>
            <a:ext cx="5472963" cy="2592946"/>
          </a:xfrm>
        </p:spPr>
        <p:txBody>
          <a:bodyPr/>
          <a:lstStyle/>
          <a:p>
            <a:r>
              <a:rPr lang="it-IT" dirty="0" smtClean="0"/>
              <a:t>Portabilità</a:t>
            </a:r>
          </a:p>
          <a:p>
            <a:r>
              <a:rPr lang="it-IT" dirty="0" smtClean="0"/>
              <a:t>Robustezza</a:t>
            </a:r>
          </a:p>
          <a:p>
            <a:r>
              <a:rPr lang="it-IT" dirty="0" smtClean="0"/>
              <a:t>Sicurezza</a:t>
            </a:r>
          </a:p>
          <a:p>
            <a:r>
              <a:rPr lang="it-IT" dirty="0" smtClean="0"/>
              <a:t>Prestazioni</a:t>
            </a:r>
          </a:p>
          <a:p>
            <a:r>
              <a:rPr lang="it-IT" dirty="0" smtClean="0"/>
              <a:t>Interoperabilità</a:t>
            </a:r>
          </a:p>
          <a:p>
            <a:r>
              <a:rPr lang="it-IT" dirty="0" smtClean="0"/>
              <a:t>Scalabilità</a:t>
            </a:r>
          </a:p>
          <a:p>
            <a:pPr marL="0" indent="0">
              <a:buNone/>
            </a:pPr>
            <a:endParaRPr lang="it-IT" dirty="0"/>
          </a:p>
        </p:txBody>
      </p:sp>
    </p:spTree>
    <p:extLst>
      <p:ext uri="{BB962C8B-B14F-4D97-AF65-F5344CB8AC3E}">
        <p14:creationId xmlns:p14="http://schemas.microsoft.com/office/powerpoint/2010/main" val="2109155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anim calcmode="lin" valueType="num">
                                      <p:cBhvr>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anim calcmode="lin" valueType="num">
                                      <p:cBhvr>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anim calcmode="lin" valueType="num">
                                      <p:cBhvr>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500"/>
                                        <p:tgtEl>
                                          <p:spTgt spid="3">
                                            <p:txEl>
                                              <p:pRg st="4" end="4"/>
                                            </p:txEl>
                                          </p:spTgt>
                                        </p:tgtEl>
                                      </p:cBhvr>
                                    </p:animEffect>
                                    <p:anim calcmode="lin" valueType="num">
                                      <p:cBhvr>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5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500"/>
                                        <p:tgtEl>
                                          <p:spTgt spid="3">
                                            <p:txEl>
                                              <p:pRg st="5" end="5"/>
                                            </p:txEl>
                                          </p:spTgt>
                                        </p:tgtEl>
                                      </p:cBhvr>
                                    </p:animEffect>
                                    <p:anim calcmode="lin" valueType="num">
                                      <p:cBhvr>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5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ctrTitle"/>
          </p:nvPr>
        </p:nvSpPr>
        <p:spPr>
          <a:xfrm>
            <a:off x="1768700" y="2737476"/>
            <a:ext cx="10221532" cy="2387600"/>
          </a:xfrm>
        </p:spPr>
        <p:txBody>
          <a:bodyPr/>
          <a:lstStyle/>
          <a:p>
            <a:pPr algn="ctr"/>
            <a:r>
              <a:rPr lang="it-IT" dirty="0" smtClean="0"/>
              <a:t>Specifica dei casi d’uso</a:t>
            </a:r>
            <a:endParaRPr lang="it-IT" dirty="0"/>
          </a:p>
        </p:txBody>
      </p:sp>
    </p:spTree>
    <p:extLst>
      <p:ext uri="{BB962C8B-B14F-4D97-AF65-F5344CB8AC3E}">
        <p14:creationId xmlns:p14="http://schemas.microsoft.com/office/powerpoint/2010/main" val="23768946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Funzioni per </a:t>
            </a:r>
            <a:r>
              <a:rPr lang="it-IT" dirty="0" smtClean="0"/>
              <a:t>l’Utente</a:t>
            </a:r>
            <a:endParaRPr lang="it-IT" dirty="0"/>
          </a:p>
        </p:txBody>
      </p:sp>
      <p:pic>
        <p:nvPicPr>
          <p:cNvPr id="4" name="Segnaposto contenuto 3"/>
          <p:cNvPicPr>
            <a:picLocks noGrp="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253804" y="2021982"/>
            <a:ext cx="8796269" cy="2897747"/>
          </a:xfrm>
          <a:prstGeom prst="rect">
            <a:avLst/>
          </a:prstGeom>
        </p:spPr>
      </p:pic>
    </p:spTree>
    <p:extLst>
      <p:ext uri="{BB962C8B-B14F-4D97-AF65-F5344CB8AC3E}">
        <p14:creationId xmlns:p14="http://schemas.microsoft.com/office/powerpoint/2010/main" val="3664382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ctrTitle"/>
          </p:nvPr>
        </p:nvSpPr>
        <p:spPr>
          <a:xfrm>
            <a:off x="1858852" y="2737476"/>
            <a:ext cx="9144000" cy="2387600"/>
          </a:xfrm>
        </p:spPr>
        <p:txBody>
          <a:bodyPr/>
          <a:lstStyle/>
          <a:p>
            <a:pPr algn="ctr"/>
            <a:r>
              <a:rPr lang="it-IT" dirty="0" smtClean="0"/>
              <a:t>Documento di Vision</a:t>
            </a:r>
            <a:endParaRPr lang="it-IT" dirty="0"/>
          </a:p>
        </p:txBody>
      </p:sp>
    </p:spTree>
    <p:extLst>
      <p:ext uri="{BB962C8B-B14F-4D97-AF65-F5344CB8AC3E}">
        <p14:creationId xmlns:p14="http://schemas.microsoft.com/office/powerpoint/2010/main" val="11027332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Funzioni per </a:t>
            </a:r>
            <a:r>
              <a:rPr lang="it-IT" dirty="0" smtClean="0"/>
              <a:t>l’Operatore</a:t>
            </a:r>
            <a:endParaRPr lang="it-IT" dirty="0"/>
          </a:p>
        </p:txBody>
      </p:sp>
      <p:pic>
        <p:nvPicPr>
          <p:cNvPr id="4" name="Segnaposto contenuto 3" descr="C:\Users\Alberto\Documents\Alby\Università\Ingegneria del sofware\Ingegneria_Software_2014\Immagini\UsecaseOp.png"/>
          <p:cNvPicPr>
            <a:picLocks noGrp="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19707" y="1904999"/>
            <a:ext cx="9091098" cy="3156397"/>
          </a:xfrm>
          <a:prstGeom prst="rect">
            <a:avLst/>
          </a:prstGeom>
          <a:noFill/>
          <a:ln>
            <a:noFill/>
          </a:ln>
        </p:spPr>
      </p:pic>
    </p:spTree>
    <p:extLst>
      <p:ext uri="{BB962C8B-B14F-4D97-AF65-F5344CB8AC3E}">
        <p14:creationId xmlns:p14="http://schemas.microsoft.com/office/powerpoint/2010/main" val="1241354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egnaposto contenuto 4"/>
          <p:cNvPicPr>
            <a:picLocks noGrp="1" noChangeAspect="1"/>
          </p:cNvPicPr>
          <p:nvPr>
            <p:ph idx="1"/>
          </p:nvPr>
        </p:nvPicPr>
        <p:blipFill rotWithShape="1">
          <a:blip r:embed="rId2">
            <a:extLst>
              <a:ext uri="{28A0092B-C50C-407E-A947-70E740481C1C}">
                <a14:useLocalDpi xmlns:a14="http://schemas.microsoft.com/office/drawing/2010/main" val="0"/>
              </a:ext>
            </a:extLst>
          </a:blip>
          <a:srcRect b="20329"/>
          <a:stretch/>
        </p:blipFill>
        <p:spPr>
          <a:xfrm>
            <a:off x="1880316" y="141668"/>
            <a:ext cx="10064094" cy="5669165"/>
          </a:xfrm>
        </p:spPr>
      </p:pic>
      <p:sp>
        <p:nvSpPr>
          <p:cNvPr id="2" name="Titolo 1"/>
          <p:cNvSpPr>
            <a:spLocks noGrp="1"/>
          </p:cNvSpPr>
          <p:nvPr>
            <p:ph type="title"/>
          </p:nvPr>
        </p:nvSpPr>
        <p:spPr/>
        <p:txBody>
          <a:bodyPr/>
          <a:lstStyle/>
          <a:p>
            <a:r>
              <a:rPr lang="it-IT" dirty="0" smtClean="0"/>
              <a:t>Funzioni per </a:t>
            </a:r>
            <a:r>
              <a:rPr lang="it-IT" dirty="0" smtClean="0"/>
              <a:t>l’</a:t>
            </a:r>
            <a:r>
              <a:rPr lang="it-IT" dirty="0" err="1"/>
              <a:t>A</a:t>
            </a:r>
            <a:r>
              <a:rPr lang="it-IT" dirty="0" err="1" smtClean="0"/>
              <a:t>dmin</a:t>
            </a:r>
            <a:endParaRPr lang="it-IT" dirty="0"/>
          </a:p>
        </p:txBody>
      </p:sp>
    </p:spTree>
    <p:extLst>
      <p:ext uri="{BB962C8B-B14F-4D97-AF65-F5344CB8AC3E}">
        <p14:creationId xmlns:p14="http://schemas.microsoft.com/office/powerpoint/2010/main" val="33297870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Use case Utente</a:t>
            </a:r>
            <a:endParaRPr lang="it-IT" dirty="0"/>
          </a:p>
        </p:txBody>
      </p:sp>
      <p:pic>
        <p:nvPicPr>
          <p:cNvPr id="4" name="Picture" descr="C:\Users\Alberto\Documents\Alby\Università\Ingegneria del sofware\Ingegneria_Software_2014\Immagini\Uml_Utente.png"/>
          <p:cNvPicPr>
            <a:picLocks noGrp="1"/>
          </p:cNvPicPr>
          <p:nvPr>
            <p:ph idx="1"/>
          </p:nvPr>
        </p:nvPicPr>
        <p:blipFill>
          <a:blip r:embed="rId2">
            <a:clrChange>
              <a:clrFrom>
                <a:srgbClr val="FFFFFF"/>
              </a:clrFrom>
              <a:clrTo>
                <a:srgbClr val="FFFFFF">
                  <a:alpha val="0"/>
                </a:srgbClr>
              </a:clrTo>
            </a:clrChange>
          </a:blip>
          <a:stretch>
            <a:fillRect/>
          </a:stretch>
        </p:blipFill>
        <p:spPr bwMode="auto">
          <a:xfrm>
            <a:off x="3889420" y="1146219"/>
            <a:ext cx="5743977" cy="5608749"/>
          </a:xfrm>
          <a:prstGeom prst="rect">
            <a:avLst/>
          </a:prstGeom>
          <a:noFill/>
          <a:ln w="9525">
            <a:noFill/>
            <a:miter lim="800000"/>
            <a:headEnd/>
            <a:tailEnd/>
          </a:ln>
        </p:spPr>
      </p:pic>
    </p:spTree>
    <p:extLst>
      <p:ext uri="{BB962C8B-B14F-4D97-AF65-F5344CB8AC3E}">
        <p14:creationId xmlns:p14="http://schemas.microsoft.com/office/powerpoint/2010/main" val="25931625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Use case Operatore</a:t>
            </a:r>
            <a:endParaRPr lang="it-IT" dirty="0"/>
          </a:p>
        </p:txBody>
      </p:sp>
      <p:pic>
        <p:nvPicPr>
          <p:cNvPr id="6" name="Picture" descr="C:\Users\Alberto\Documents\Alby\Università\Ingegneria del sofware\Ingegneria_Software_2014\Immagini\Uml_operatore_utente.png"/>
          <p:cNvPicPr>
            <a:picLocks noGrp="1"/>
          </p:cNvPicPr>
          <p:nvPr>
            <p:ph idx="1"/>
          </p:nvPr>
        </p:nvPicPr>
        <p:blipFill>
          <a:blip r:embed="rId2">
            <a:clrChange>
              <a:clrFrom>
                <a:srgbClr val="FFFFFF"/>
              </a:clrFrom>
              <a:clrTo>
                <a:srgbClr val="FFFFFF">
                  <a:alpha val="0"/>
                </a:srgbClr>
              </a:clrTo>
            </a:clrChange>
          </a:blip>
          <a:srcRect r="14227"/>
          <a:stretch>
            <a:fillRect/>
          </a:stretch>
        </p:blipFill>
        <p:spPr bwMode="auto">
          <a:xfrm>
            <a:off x="2446986" y="1872962"/>
            <a:ext cx="3957719" cy="4284000"/>
          </a:xfrm>
          <a:prstGeom prst="rect">
            <a:avLst/>
          </a:prstGeom>
          <a:noFill/>
          <a:ln w="9525">
            <a:noFill/>
            <a:miter lim="800000"/>
            <a:headEnd/>
            <a:tailEnd/>
          </a:ln>
        </p:spPr>
      </p:pic>
      <p:pic>
        <p:nvPicPr>
          <p:cNvPr id="7" name="Picture" descr="C:\Users\Alberto\Documents\Alby\Università\Ingegneria del sofware\Ingegneria_Software_2014\Immagini\Uml_operatore_problema.png"/>
          <p:cNvPicPr/>
          <p:nvPr/>
        </p:nvPicPr>
        <p:blipFill>
          <a:blip r:embed="rId3">
            <a:clrChange>
              <a:clrFrom>
                <a:srgbClr val="FFFFFF"/>
              </a:clrFrom>
              <a:clrTo>
                <a:srgbClr val="FFFFFF">
                  <a:alpha val="0"/>
                </a:srgbClr>
              </a:clrTo>
            </a:clrChange>
          </a:blip>
          <a:srcRect r="19160"/>
          <a:stretch>
            <a:fillRect/>
          </a:stretch>
        </p:blipFill>
        <p:spPr bwMode="auto">
          <a:xfrm>
            <a:off x="7199290" y="1882807"/>
            <a:ext cx="3924000" cy="4306193"/>
          </a:xfrm>
          <a:prstGeom prst="rect">
            <a:avLst/>
          </a:prstGeom>
          <a:noFill/>
          <a:ln w="9525">
            <a:noFill/>
            <a:miter lim="800000"/>
            <a:headEnd/>
            <a:tailEnd/>
          </a:ln>
        </p:spPr>
      </p:pic>
    </p:spTree>
    <p:extLst>
      <p:ext uri="{BB962C8B-B14F-4D97-AF65-F5344CB8AC3E}">
        <p14:creationId xmlns:p14="http://schemas.microsoft.com/office/powerpoint/2010/main" val="40370850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Use case </a:t>
            </a:r>
            <a:r>
              <a:rPr lang="it-IT" dirty="0" err="1" smtClean="0"/>
              <a:t>Admin</a:t>
            </a:r>
            <a:r>
              <a:rPr lang="it-IT" dirty="0" smtClean="0"/>
              <a:t> (1) </a:t>
            </a:r>
            <a:endParaRPr lang="it-IT" dirty="0"/>
          </a:p>
        </p:txBody>
      </p:sp>
      <p:pic>
        <p:nvPicPr>
          <p:cNvPr id="4" name="Picture" descr="C:\Users\Alberto\Documents\Alby\Università\Ingegneria del sofware\Ingegneria_Software_2014\Immagini\Uml_operatore_utente.png"/>
          <p:cNvPicPr>
            <a:picLocks/>
          </p:cNvPicPr>
          <p:nvPr/>
        </p:nvPicPr>
        <p:blipFill>
          <a:blip r:embed="rId2">
            <a:clrChange>
              <a:clrFrom>
                <a:srgbClr val="FFFFFF"/>
              </a:clrFrom>
              <a:clrTo>
                <a:srgbClr val="FFFFFF">
                  <a:alpha val="0"/>
                </a:srgbClr>
              </a:clrTo>
            </a:clrChange>
          </a:blip>
          <a:srcRect r="14227"/>
          <a:stretch>
            <a:fillRect/>
          </a:stretch>
        </p:blipFill>
        <p:spPr bwMode="auto">
          <a:xfrm>
            <a:off x="2446986" y="1872962"/>
            <a:ext cx="3957719" cy="4284000"/>
          </a:xfrm>
          <a:prstGeom prst="rect">
            <a:avLst/>
          </a:prstGeom>
          <a:noFill/>
          <a:ln w="9525">
            <a:noFill/>
            <a:miter lim="800000"/>
            <a:headEnd/>
            <a:tailEnd/>
          </a:ln>
        </p:spPr>
      </p:pic>
      <p:pic>
        <p:nvPicPr>
          <p:cNvPr id="5" name="Picture" descr="C:\Users\Alberto\Documents\Alby\Università\Ingegneria del sofware\Ingegneria_Software_2014\Immagini\Uml_operatore_problema.png"/>
          <p:cNvPicPr/>
          <p:nvPr/>
        </p:nvPicPr>
        <p:blipFill>
          <a:blip r:embed="rId3">
            <a:clrChange>
              <a:clrFrom>
                <a:srgbClr val="FFFFFF"/>
              </a:clrFrom>
              <a:clrTo>
                <a:srgbClr val="FFFFFF">
                  <a:alpha val="0"/>
                </a:srgbClr>
              </a:clrTo>
            </a:clrChange>
          </a:blip>
          <a:srcRect r="19160"/>
          <a:stretch>
            <a:fillRect/>
          </a:stretch>
        </p:blipFill>
        <p:spPr bwMode="auto">
          <a:xfrm>
            <a:off x="7199290" y="1882807"/>
            <a:ext cx="3924000" cy="4306193"/>
          </a:xfrm>
          <a:prstGeom prst="rect">
            <a:avLst/>
          </a:prstGeom>
          <a:noFill/>
          <a:ln w="9525">
            <a:noFill/>
            <a:miter lim="800000"/>
            <a:headEnd/>
            <a:tailEnd/>
          </a:ln>
        </p:spPr>
      </p:pic>
    </p:spTree>
    <p:extLst>
      <p:ext uri="{BB962C8B-B14F-4D97-AF65-F5344CB8AC3E}">
        <p14:creationId xmlns:p14="http://schemas.microsoft.com/office/powerpoint/2010/main" val="18777080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Use case </a:t>
            </a:r>
            <a:r>
              <a:rPr lang="it-IT" dirty="0" err="1" smtClean="0"/>
              <a:t>Admin</a:t>
            </a:r>
            <a:r>
              <a:rPr lang="it-IT" dirty="0" smtClean="0"/>
              <a:t> (2)</a:t>
            </a:r>
            <a:endParaRPr lang="it-IT" dirty="0"/>
          </a:p>
        </p:txBody>
      </p:sp>
      <p:pic>
        <p:nvPicPr>
          <p:cNvPr id="4" name="Picture" descr="C:\Users\Alberto\Documents\Alby\Università\Ingegneria del sofware\Ingegneria_Software_2014\Immagini\Uml_Operatore_Interfacciamento.png"/>
          <p:cNvPicPr>
            <a:picLocks noGrp="1"/>
          </p:cNvPicPr>
          <p:nvPr>
            <p:ph idx="1"/>
          </p:nvPr>
        </p:nvPicPr>
        <p:blipFill>
          <a:blip r:embed="rId2">
            <a:clrChange>
              <a:clrFrom>
                <a:srgbClr val="FFFFFF"/>
              </a:clrFrom>
              <a:clrTo>
                <a:srgbClr val="FFFFFF">
                  <a:alpha val="0"/>
                </a:srgbClr>
              </a:clrTo>
            </a:clrChange>
          </a:blip>
          <a:srcRect r="33581"/>
          <a:stretch>
            <a:fillRect/>
          </a:stretch>
        </p:blipFill>
        <p:spPr bwMode="auto">
          <a:xfrm>
            <a:off x="4267200" y="1481070"/>
            <a:ext cx="3657600" cy="5151549"/>
          </a:xfrm>
          <a:prstGeom prst="rect">
            <a:avLst/>
          </a:prstGeom>
          <a:noFill/>
          <a:ln w="9525">
            <a:noFill/>
            <a:miter lim="800000"/>
            <a:headEnd/>
            <a:tailEnd/>
          </a:ln>
        </p:spPr>
      </p:pic>
    </p:spTree>
    <p:extLst>
      <p:ext uri="{BB962C8B-B14F-4D97-AF65-F5344CB8AC3E}">
        <p14:creationId xmlns:p14="http://schemas.microsoft.com/office/powerpoint/2010/main" val="25011449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Segnaposto contenuto 3"/>
          <p:cNvGraphicFramePr>
            <a:graphicFrameLocks noGrp="1"/>
          </p:cNvGraphicFramePr>
          <p:nvPr>
            <p:ph idx="1"/>
            <p:extLst>
              <p:ext uri="{D42A27DB-BD31-4B8C-83A1-F6EECF244321}">
                <p14:modId xmlns:p14="http://schemas.microsoft.com/office/powerpoint/2010/main" val="1847711818"/>
              </p:ext>
            </p:extLst>
          </p:nvPr>
        </p:nvGraphicFramePr>
        <p:xfrm>
          <a:off x="1292417" y="1905000"/>
          <a:ext cx="10611716" cy="3773509"/>
        </p:xfrm>
        <a:graphic>
          <a:graphicData uri="http://schemas.openxmlformats.org/drawingml/2006/table">
            <a:tbl>
              <a:tblPr firstCol="1" bandRow="1">
                <a:tableStyleId>{3B4B98B0-60AC-42C2-AFA5-B58CD77FA1E5}</a:tableStyleId>
              </a:tblPr>
              <a:tblGrid>
                <a:gridCol w="5305858"/>
                <a:gridCol w="5305858"/>
              </a:tblGrid>
              <a:tr h="1064338">
                <a:tc>
                  <a:txBody>
                    <a:bodyPr/>
                    <a:lstStyle/>
                    <a:p>
                      <a:pPr marL="457200" algn="just">
                        <a:spcAft>
                          <a:spcPts val="0"/>
                        </a:spcAft>
                      </a:pPr>
                      <a:r>
                        <a:rPr lang="it-IT" sz="1600" dirty="0">
                          <a:effectLst/>
                        </a:rPr>
                        <a:t>Il problema di</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457200" algn="just">
                        <a:spcAft>
                          <a:spcPts val="0"/>
                        </a:spcAft>
                      </a:pPr>
                      <a:r>
                        <a:rPr lang="it-IT" sz="1600">
                          <a:effectLst/>
                        </a:rPr>
                        <a:t>Ridurre il carico dell’assistenza, guidare i capitani nell’individuazione e risoluzione di problemi</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580495">
                <a:tc>
                  <a:txBody>
                    <a:bodyPr/>
                    <a:lstStyle/>
                    <a:p>
                      <a:pPr marL="457200" algn="just">
                        <a:spcAft>
                          <a:spcPts val="0"/>
                        </a:spcAft>
                      </a:pPr>
                      <a:r>
                        <a:rPr lang="it-IT" sz="1600" dirty="0">
                          <a:effectLst/>
                        </a:rPr>
                        <a:t>Interessa</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457200" algn="just">
                        <a:spcAft>
                          <a:spcPts val="0"/>
                        </a:spcAft>
                      </a:pPr>
                      <a:r>
                        <a:rPr lang="it-IT" sz="1600">
                          <a:effectLst/>
                        </a:rPr>
                        <a:t>Gli impiegati dell’azienda d’assistenza e i capitani</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1064338">
                <a:tc>
                  <a:txBody>
                    <a:bodyPr/>
                    <a:lstStyle/>
                    <a:p>
                      <a:pPr marL="457200" algn="just">
                        <a:spcAft>
                          <a:spcPts val="0"/>
                        </a:spcAft>
                      </a:pPr>
                      <a:r>
                        <a:rPr lang="it-IT" sz="1600" dirty="0">
                          <a:effectLst/>
                        </a:rPr>
                        <a:t>Il cui impatto è</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457200" algn="just">
                        <a:spcAft>
                          <a:spcPts val="0"/>
                        </a:spcAft>
                      </a:pPr>
                      <a:r>
                        <a:rPr lang="it-IT" sz="1600">
                          <a:effectLst/>
                        </a:rPr>
                        <a:t>Economico, salutare, di immagine, di ottimizzazione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1064338">
                <a:tc>
                  <a:txBody>
                    <a:bodyPr/>
                    <a:lstStyle/>
                    <a:p>
                      <a:pPr marL="457200" algn="just">
                        <a:spcAft>
                          <a:spcPts val="0"/>
                        </a:spcAft>
                      </a:pPr>
                      <a:r>
                        <a:rPr lang="it-IT" sz="1600">
                          <a:effectLst/>
                        </a:rPr>
                        <a:t>Una soluzione sarebbe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457200" algn="just">
                        <a:spcAft>
                          <a:spcPts val="0"/>
                        </a:spcAft>
                      </a:pPr>
                      <a:r>
                        <a:rPr lang="it-IT" sz="1600" dirty="0">
                          <a:effectLst/>
                        </a:rPr>
                        <a:t>Un sistema che guidi i capitani nell’individuazione e risoluzione dei problemi</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bl>
          </a:graphicData>
        </a:graphic>
      </p:graphicFrame>
      <p:sp>
        <p:nvSpPr>
          <p:cNvPr id="5" name="Titolo 4"/>
          <p:cNvSpPr>
            <a:spLocks noGrp="1"/>
          </p:cNvSpPr>
          <p:nvPr>
            <p:ph type="title"/>
          </p:nvPr>
        </p:nvSpPr>
        <p:spPr>
          <a:xfrm>
            <a:off x="2438380" y="649869"/>
            <a:ext cx="8911687" cy="1280890"/>
          </a:xfrm>
        </p:spPr>
        <p:txBody>
          <a:bodyPr/>
          <a:lstStyle/>
          <a:p>
            <a:r>
              <a:rPr lang="it-IT" dirty="0" smtClean="0"/>
              <a:t>In sintesi</a:t>
            </a:r>
            <a:endParaRPr lang="it-IT" dirty="0"/>
          </a:p>
        </p:txBody>
      </p:sp>
    </p:spTree>
    <p:extLst>
      <p:ext uri="{BB962C8B-B14F-4D97-AF65-F5344CB8AC3E}">
        <p14:creationId xmlns:p14="http://schemas.microsoft.com/office/powerpoint/2010/main" val="23462977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Utilizzatori</a:t>
            </a:r>
            <a:endParaRPr lang="it-IT"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3231725108"/>
              </p:ext>
            </p:extLst>
          </p:nvPr>
        </p:nvGraphicFramePr>
        <p:xfrm>
          <a:off x="1983345" y="1700012"/>
          <a:ext cx="9387682" cy="4640910"/>
        </p:xfrm>
        <a:graphic>
          <a:graphicData uri="http://schemas.openxmlformats.org/drawingml/2006/table">
            <a:tbl>
              <a:tblPr firstCol="1" bandRow="1">
                <a:tableStyleId>{3B4B98B0-60AC-42C2-AFA5-B58CD77FA1E5}</a:tableStyleId>
              </a:tblPr>
              <a:tblGrid>
                <a:gridCol w="4693841"/>
                <a:gridCol w="4693841"/>
              </a:tblGrid>
              <a:tr h="618788">
                <a:tc>
                  <a:txBody>
                    <a:bodyPr/>
                    <a:lstStyle/>
                    <a:p>
                      <a:pPr marL="457200" algn="just">
                        <a:spcAft>
                          <a:spcPts val="0"/>
                        </a:spcAft>
                      </a:pPr>
                      <a:r>
                        <a:rPr lang="it-IT" sz="1600" dirty="0">
                          <a:effectLst/>
                        </a:rPr>
                        <a:t>Chi</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457200" algn="just">
                        <a:spcAft>
                          <a:spcPts val="0"/>
                        </a:spcAft>
                      </a:pPr>
                      <a:r>
                        <a:rPr lang="it-IT" sz="1600" dirty="0">
                          <a:effectLst/>
                        </a:rPr>
                        <a:t>Gli impiegati dell’azienda d’assistenza e i capitani</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928182">
                <a:tc>
                  <a:txBody>
                    <a:bodyPr/>
                    <a:lstStyle/>
                    <a:p>
                      <a:pPr marL="457200" algn="just">
                        <a:spcAft>
                          <a:spcPts val="0"/>
                        </a:spcAft>
                      </a:pPr>
                      <a:r>
                        <a:rPr lang="it-IT" sz="1600" dirty="0">
                          <a:effectLst/>
                        </a:rPr>
                        <a:t>Per</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457200" algn="just">
                        <a:spcAft>
                          <a:spcPts val="0"/>
                        </a:spcAft>
                      </a:pPr>
                      <a:r>
                        <a:rPr lang="it-IT" sz="1600">
                          <a:effectLst/>
                        </a:rPr>
                        <a:t>Ridurre il carico dell’assistenza, guidare i capitani nell’individuazione e risoluzione di problemi</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1237576">
                <a:tc>
                  <a:txBody>
                    <a:bodyPr/>
                    <a:lstStyle/>
                    <a:p>
                      <a:pPr marL="457200" algn="just">
                        <a:spcAft>
                          <a:spcPts val="0"/>
                        </a:spcAft>
                      </a:pPr>
                      <a:r>
                        <a:rPr lang="it-IT" sz="1600">
                          <a:effectLst/>
                        </a:rPr>
                        <a:t>TitanicAssistance – “Per un’assistenza titanica”</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457200" algn="just">
                        <a:spcAft>
                          <a:spcPts val="0"/>
                        </a:spcAft>
                      </a:pPr>
                      <a:r>
                        <a:rPr lang="it-IT" sz="1600">
                          <a:effectLst/>
                        </a:rPr>
                        <a:t>Un sistema per l’ottimizzazione delle richieste di assistenza che guidi i capitani nell’individuazione e risoluzione dei problemi</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928182">
                <a:tc>
                  <a:txBody>
                    <a:bodyPr/>
                    <a:lstStyle/>
                    <a:p>
                      <a:pPr marL="457200" algn="just">
                        <a:spcAft>
                          <a:spcPts val="0"/>
                        </a:spcAft>
                      </a:pPr>
                      <a:r>
                        <a:rPr lang="it-IT" sz="1600">
                          <a:effectLst/>
                        </a:rPr>
                        <a:t>Che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457200" algn="just">
                        <a:spcAft>
                          <a:spcPts val="0"/>
                        </a:spcAft>
                      </a:pPr>
                      <a:r>
                        <a:rPr lang="it-IT" sz="1600">
                          <a:effectLst/>
                        </a:rPr>
                        <a:t>Aumenta l’efficienza dell’assistenza e consente ai capitani la veloce risoluzione di facili problemi</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928182">
                <a:tc>
                  <a:txBody>
                    <a:bodyPr/>
                    <a:lstStyle/>
                    <a:p>
                      <a:pPr marL="457200" algn="just">
                        <a:spcAft>
                          <a:spcPts val="0"/>
                        </a:spcAft>
                      </a:pPr>
                      <a:r>
                        <a:rPr lang="it-IT" sz="1600">
                          <a:effectLst/>
                        </a:rPr>
                        <a:t>Diversamente da</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457200" algn="just">
                        <a:spcAft>
                          <a:spcPts val="0"/>
                        </a:spcAft>
                      </a:pPr>
                      <a:r>
                        <a:rPr lang="it-IT" sz="1600" dirty="0">
                          <a:effectLst/>
                        </a:rPr>
                        <a:t>Chiamare l’assistenza ad ogni problematica e leggere il manuale della barca</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4469012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Perché utilizzare il prodotto?</a:t>
            </a:r>
            <a:endParaRPr lang="it-IT" dirty="0"/>
          </a:p>
        </p:txBody>
      </p:sp>
      <p:sp>
        <p:nvSpPr>
          <p:cNvPr id="3" name="Segnaposto contenuto 2"/>
          <p:cNvSpPr>
            <a:spLocks noGrp="1"/>
          </p:cNvSpPr>
          <p:nvPr>
            <p:ph idx="1"/>
          </p:nvPr>
        </p:nvSpPr>
        <p:spPr/>
        <p:txBody>
          <a:bodyPr/>
          <a:lstStyle/>
          <a:p>
            <a:r>
              <a:rPr lang="it-IT" b="1" dirty="0" smtClean="0"/>
              <a:t>Azienda</a:t>
            </a:r>
          </a:p>
          <a:p>
            <a:pPr lvl="1"/>
            <a:r>
              <a:rPr lang="it-IT" sz="1800" dirty="0" smtClean="0"/>
              <a:t>Riduzione del carico di lavoro</a:t>
            </a:r>
          </a:p>
          <a:p>
            <a:pPr lvl="1"/>
            <a:r>
              <a:rPr lang="it-IT" sz="1800" dirty="0" smtClean="0"/>
              <a:t>Riduzione costi</a:t>
            </a:r>
          </a:p>
          <a:p>
            <a:pPr lvl="1"/>
            <a:r>
              <a:rPr lang="it-IT" sz="1800" dirty="0" smtClean="0"/>
              <a:t>Miglioramento condizioni lavorative</a:t>
            </a:r>
          </a:p>
          <a:p>
            <a:r>
              <a:rPr lang="it-IT" b="1" dirty="0" smtClean="0"/>
              <a:t>Cliente</a:t>
            </a:r>
          </a:p>
          <a:p>
            <a:pPr lvl="1"/>
            <a:r>
              <a:rPr lang="it-IT" sz="1800" dirty="0" smtClean="0"/>
              <a:t>Comodità</a:t>
            </a:r>
          </a:p>
          <a:p>
            <a:pPr lvl="1"/>
            <a:r>
              <a:rPr lang="it-IT" sz="1800" dirty="0" smtClean="0"/>
              <a:t>Veloce risoluzione di problemi</a:t>
            </a:r>
            <a:endParaRPr lang="it-IT" sz="1800" dirty="0"/>
          </a:p>
        </p:txBody>
      </p:sp>
    </p:spTree>
    <p:extLst>
      <p:ext uri="{BB962C8B-B14F-4D97-AF65-F5344CB8AC3E}">
        <p14:creationId xmlns:p14="http://schemas.microsoft.com/office/powerpoint/2010/main" val="2148957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anim calcmode="lin" valueType="num">
                                      <p:cBhvr>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anim calcmode="lin" valueType="num">
                                      <p:cBhvr>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anim calcmode="lin" valueType="num">
                                      <p:cBhvr>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500"/>
                                        <p:tgtEl>
                                          <p:spTgt spid="3">
                                            <p:txEl>
                                              <p:pRg st="4" end="4"/>
                                            </p:txEl>
                                          </p:spTgt>
                                        </p:tgtEl>
                                      </p:cBhvr>
                                    </p:animEffect>
                                    <p:anim calcmode="lin" valueType="num">
                                      <p:cBhvr>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5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500"/>
                                        <p:tgtEl>
                                          <p:spTgt spid="3">
                                            <p:txEl>
                                              <p:pRg st="5" end="5"/>
                                            </p:txEl>
                                          </p:spTgt>
                                        </p:tgtEl>
                                      </p:cBhvr>
                                    </p:animEffect>
                                    <p:anim calcmode="lin" valueType="num">
                                      <p:cBhvr>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5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500"/>
                                        <p:tgtEl>
                                          <p:spTgt spid="3">
                                            <p:txEl>
                                              <p:pRg st="6" end="6"/>
                                            </p:txEl>
                                          </p:spTgt>
                                        </p:tgtEl>
                                      </p:cBhvr>
                                    </p:animEffect>
                                    <p:anim calcmode="lin" valueType="num">
                                      <p:cBhvr>
                                        <p:cTn id="50"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5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Parti interessate</a:t>
            </a:r>
            <a:endParaRPr lang="it-IT"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3849137346"/>
              </p:ext>
            </p:extLst>
          </p:nvPr>
        </p:nvGraphicFramePr>
        <p:xfrm>
          <a:off x="2691683" y="1905000"/>
          <a:ext cx="8512222" cy="4082603"/>
        </p:xfrm>
        <a:graphic>
          <a:graphicData uri="http://schemas.openxmlformats.org/drawingml/2006/table">
            <a:tbl>
              <a:tblPr firstRow="1" firstCol="1" bandRow="1">
                <a:tableStyleId>{3B4B98B0-60AC-42C2-AFA5-B58CD77FA1E5}</a:tableStyleId>
              </a:tblPr>
              <a:tblGrid>
                <a:gridCol w="2836818"/>
                <a:gridCol w="2837702"/>
                <a:gridCol w="2837702"/>
              </a:tblGrid>
              <a:tr h="592156">
                <a:tc>
                  <a:txBody>
                    <a:bodyPr/>
                    <a:lstStyle/>
                    <a:p>
                      <a:pPr algn="just">
                        <a:spcAft>
                          <a:spcPts val="0"/>
                        </a:spcAft>
                      </a:pPr>
                      <a:r>
                        <a:rPr lang="it-IT" sz="1600" dirty="0">
                          <a:effectLst/>
                        </a:rPr>
                        <a:t>STAKEHOLDER</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dirty="0">
                          <a:effectLst/>
                        </a:rPr>
                        <a:t>DESCRIZIONE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RESPONSABILITA’</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1020651">
                <a:tc>
                  <a:txBody>
                    <a:bodyPr/>
                    <a:lstStyle/>
                    <a:p>
                      <a:pPr algn="just">
                        <a:spcAft>
                          <a:spcPts val="0"/>
                        </a:spcAft>
                      </a:pPr>
                      <a:r>
                        <a:rPr lang="it-IT" sz="1600" dirty="0">
                          <a:effectLst/>
                        </a:rPr>
                        <a:t>Dirigente </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Gestisce l’ufficio</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Il responsabile dell’intera</a:t>
                      </a:r>
                    </a:p>
                    <a:p>
                      <a:pPr algn="just">
                        <a:spcAft>
                          <a:spcPts val="0"/>
                        </a:spcAft>
                      </a:pPr>
                      <a:r>
                        <a:rPr lang="it-IT" sz="1600">
                          <a:effectLst/>
                        </a:rPr>
                        <a:t>struttura.</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592156">
                <a:tc>
                  <a:txBody>
                    <a:bodyPr/>
                    <a:lstStyle/>
                    <a:p>
                      <a:pPr algn="just">
                        <a:spcAft>
                          <a:spcPts val="0"/>
                        </a:spcAft>
                      </a:pPr>
                      <a:r>
                        <a:rPr lang="it-IT" sz="1600">
                          <a:effectLst/>
                        </a:rPr>
                        <a:t>Operatore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Operatore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Esegue i compiti affidati.</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1877640">
                <a:tc>
                  <a:txBody>
                    <a:bodyPr/>
                    <a:lstStyle/>
                    <a:p>
                      <a:pPr algn="just">
                        <a:spcAft>
                          <a:spcPts val="0"/>
                        </a:spcAft>
                      </a:pPr>
                      <a:r>
                        <a:rPr lang="it-IT" sz="1600" dirty="0">
                          <a:effectLst/>
                        </a:rPr>
                        <a:t>Comandante </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Colui che conduce una barca</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dirty="0">
                          <a:effectLst/>
                        </a:rPr>
                        <a:t>Persona che va in barca a vela che potrebbe non essere in grado di risolvere eventuali problemi.</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bl>
          </a:graphicData>
        </a:graphic>
      </p:graphicFrame>
    </p:spTree>
    <p:extLst>
      <p:ext uri="{BB962C8B-B14F-4D97-AF65-F5344CB8AC3E}">
        <p14:creationId xmlns:p14="http://schemas.microsoft.com/office/powerpoint/2010/main" val="40360891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Attori</a:t>
            </a:r>
            <a:endParaRPr lang="it-IT"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299874218"/>
              </p:ext>
            </p:extLst>
          </p:nvPr>
        </p:nvGraphicFramePr>
        <p:xfrm>
          <a:off x="2592925" y="1891048"/>
          <a:ext cx="8229601" cy="3992451"/>
        </p:xfrm>
        <a:graphic>
          <a:graphicData uri="http://schemas.openxmlformats.org/drawingml/2006/table">
            <a:tbl>
              <a:tblPr firstRow="1" firstCol="1" bandRow="1">
                <a:tableStyleId>{3B4B98B0-60AC-42C2-AFA5-B58CD77FA1E5}</a:tableStyleId>
              </a:tblPr>
              <a:tblGrid>
                <a:gridCol w="2742631"/>
                <a:gridCol w="2743485"/>
                <a:gridCol w="2743485"/>
              </a:tblGrid>
              <a:tr h="407853">
                <a:tc>
                  <a:txBody>
                    <a:bodyPr/>
                    <a:lstStyle/>
                    <a:p>
                      <a:pPr algn="just">
                        <a:spcAft>
                          <a:spcPts val="0"/>
                        </a:spcAft>
                      </a:pPr>
                      <a:r>
                        <a:rPr lang="it-IT" sz="1600" dirty="0">
                          <a:effectLst/>
                        </a:rPr>
                        <a:t>NOME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DESCRIZIONE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STAKEHOLDER</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998112">
                <a:tc>
                  <a:txBody>
                    <a:bodyPr/>
                    <a:lstStyle/>
                    <a:p>
                      <a:pPr algn="just">
                        <a:spcAft>
                          <a:spcPts val="0"/>
                        </a:spcAft>
                      </a:pPr>
                      <a:r>
                        <a:rPr lang="it-IT" sz="1600" dirty="0" err="1">
                          <a:effectLst/>
                        </a:rPr>
                        <a:t>Admin</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Amministratore, colui che sovrintende l'operato degli operatori.</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dirty="0" smtClean="0">
                          <a:effectLst/>
                        </a:rPr>
                        <a:t>Dirigente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1293243">
                <a:tc>
                  <a:txBody>
                    <a:bodyPr/>
                    <a:lstStyle/>
                    <a:p>
                      <a:pPr algn="just">
                        <a:spcAft>
                          <a:spcPts val="0"/>
                        </a:spcAft>
                      </a:pPr>
                      <a:r>
                        <a:rPr lang="it-IT" sz="1600">
                          <a:effectLst/>
                        </a:rPr>
                        <a:t>Operatore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La persona che si interfaccia con il comandante, può essere il centralinista.</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dirty="0" smtClean="0">
                          <a:effectLst/>
                        </a:rPr>
                        <a:t>Operatore</a:t>
                      </a:r>
                    </a:p>
                    <a:p>
                      <a:pPr algn="just">
                        <a:spcAft>
                          <a:spcPts val="0"/>
                        </a:spcAft>
                      </a:pP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1293243">
                <a:tc>
                  <a:txBody>
                    <a:bodyPr/>
                    <a:lstStyle/>
                    <a:p>
                      <a:pPr algn="just">
                        <a:spcAft>
                          <a:spcPts val="0"/>
                        </a:spcAft>
                      </a:pPr>
                      <a:r>
                        <a:rPr lang="it-IT" sz="1600" dirty="0">
                          <a:effectLst/>
                        </a:rPr>
                        <a:t>Utente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La persona che richiede assistenza su problematiche riguardanti le barche.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dirty="0" smtClean="0">
                          <a:effectLst/>
                        </a:rPr>
                        <a:t>Comandante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bl>
          </a:graphicData>
        </a:graphic>
      </p:graphicFrame>
    </p:spTree>
    <p:extLst>
      <p:ext uri="{BB962C8B-B14F-4D97-AF65-F5344CB8AC3E}">
        <p14:creationId xmlns:p14="http://schemas.microsoft.com/office/powerpoint/2010/main" val="24498113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Necessità di </a:t>
            </a:r>
            <a:r>
              <a:rPr lang="it-IT" dirty="0" err="1" smtClean="0"/>
              <a:t>buisness</a:t>
            </a:r>
            <a:r>
              <a:rPr lang="it-IT" dirty="0" smtClean="0"/>
              <a:t>	</a:t>
            </a:r>
            <a:endParaRPr lang="it-IT"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1726736582"/>
              </p:ext>
            </p:extLst>
          </p:nvPr>
        </p:nvGraphicFramePr>
        <p:xfrm>
          <a:off x="2592925" y="2034862"/>
          <a:ext cx="8216721" cy="3335628"/>
        </p:xfrm>
        <a:graphic>
          <a:graphicData uri="http://schemas.openxmlformats.org/drawingml/2006/table">
            <a:tbl>
              <a:tblPr firstRow="1" firstCol="1" bandRow="1">
                <a:tableStyleId>{3B4B98B0-60AC-42C2-AFA5-B58CD77FA1E5}</a:tableStyleId>
              </a:tblPr>
              <a:tblGrid>
                <a:gridCol w="4107508"/>
                <a:gridCol w="4109213"/>
              </a:tblGrid>
              <a:tr h="503943">
                <a:tc>
                  <a:txBody>
                    <a:bodyPr/>
                    <a:lstStyle/>
                    <a:p>
                      <a:pPr algn="just">
                        <a:spcAft>
                          <a:spcPts val="0"/>
                        </a:spcAft>
                      </a:pPr>
                      <a:r>
                        <a:rPr lang="it-IT" sz="1600" dirty="0">
                          <a:effectLst/>
                        </a:rPr>
                        <a:t>NOME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DESCRIZIONE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1597927">
                <a:tc>
                  <a:txBody>
                    <a:bodyPr/>
                    <a:lstStyle/>
                    <a:p>
                      <a:pPr algn="just">
                        <a:spcAft>
                          <a:spcPts val="0"/>
                        </a:spcAft>
                      </a:pPr>
                      <a:r>
                        <a:rPr lang="it-IT" sz="1600" dirty="0">
                          <a:effectLst/>
                        </a:rPr>
                        <a:t>Ricerca di una soluzione valida</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Il prodotto deve aiutare nell’individuazione di eventuali problematiche e fornirne una risoluzione.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1233758">
                <a:tc>
                  <a:txBody>
                    <a:bodyPr/>
                    <a:lstStyle/>
                    <a:p>
                      <a:pPr algn="just">
                        <a:spcAft>
                          <a:spcPts val="0"/>
                        </a:spcAft>
                      </a:pPr>
                      <a:r>
                        <a:rPr lang="it-IT" sz="1600" dirty="0">
                          <a:effectLst/>
                        </a:rPr>
                        <a:t>Chiamata esterna</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dirty="0">
                          <a:effectLst/>
                        </a:rPr>
                        <a:t>Possibilità di chiamare un operatore qualora il sistema non riuscisse a fornire una soluzione adeguata al problema.</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bl>
          </a:graphicData>
        </a:graphic>
      </p:graphicFrame>
    </p:spTree>
    <p:extLst>
      <p:ext uri="{BB962C8B-B14F-4D97-AF65-F5344CB8AC3E}">
        <p14:creationId xmlns:p14="http://schemas.microsoft.com/office/powerpoint/2010/main" val="17821967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Requisiti utente</a:t>
            </a:r>
            <a:endParaRPr lang="it-IT"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1955035972"/>
              </p:ext>
            </p:extLst>
          </p:nvPr>
        </p:nvGraphicFramePr>
        <p:xfrm>
          <a:off x="2592925" y="1738648"/>
          <a:ext cx="8925060" cy="4443211"/>
        </p:xfrm>
        <a:graphic>
          <a:graphicData uri="http://schemas.openxmlformats.org/drawingml/2006/table">
            <a:tbl>
              <a:tblPr firstRow="1" firstCol="1" bandRow="1">
                <a:tableStyleId>{3B4B98B0-60AC-42C2-AFA5-B58CD77FA1E5}</a:tableStyleId>
              </a:tblPr>
              <a:tblGrid>
                <a:gridCol w="4461604"/>
                <a:gridCol w="4463456"/>
              </a:tblGrid>
              <a:tr h="376896">
                <a:tc>
                  <a:txBody>
                    <a:bodyPr/>
                    <a:lstStyle/>
                    <a:p>
                      <a:pPr algn="just">
                        <a:spcAft>
                          <a:spcPts val="0"/>
                        </a:spcAft>
                      </a:pPr>
                      <a:r>
                        <a:rPr lang="it-IT" sz="1600" dirty="0">
                          <a:effectLst/>
                        </a:rPr>
                        <a:t>NOME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DESCRIZIONE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649625">
                <a:tc>
                  <a:txBody>
                    <a:bodyPr/>
                    <a:lstStyle/>
                    <a:p>
                      <a:pPr algn="just">
                        <a:spcAft>
                          <a:spcPts val="0"/>
                        </a:spcAft>
                      </a:pPr>
                      <a:r>
                        <a:rPr lang="it-IT" sz="1600" dirty="0">
                          <a:effectLst/>
                        </a:rPr>
                        <a:t>Gestione informazioni</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Gli operatori possono aggiungere le informazioni.</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922355">
                <a:tc>
                  <a:txBody>
                    <a:bodyPr/>
                    <a:lstStyle/>
                    <a:p>
                      <a:pPr algn="just">
                        <a:spcAft>
                          <a:spcPts val="0"/>
                        </a:spcAft>
                      </a:pPr>
                      <a:r>
                        <a:rPr lang="it-IT" sz="1600">
                          <a:effectLst/>
                        </a:rPr>
                        <a:t>Storico problemi </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Il prodotto deve permettere di recuperare informazioni sulle passate problematiche riscontrate dagli utenti.</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922355">
                <a:tc>
                  <a:txBody>
                    <a:bodyPr/>
                    <a:lstStyle/>
                    <a:p>
                      <a:pPr algn="just">
                        <a:spcAft>
                          <a:spcPts val="0"/>
                        </a:spcAft>
                      </a:pPr>
                      <a:r>
                        <a:rPr lang="it-IT" sz="1600">
                          <a:effectLst/>
                        </a:rPr>
                        <a:t>Informazioni utente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Il sistema permette all'operatore di ottenere </a:t>
                      </a:r>
                    </a:p>
                    <a:p>
                      <a:pPr algn="just">
                        <a:spcAft>
                          <a:spcPts val="0"/>
                        </a:spcAft>
                      </a:pPr>
                      <a:r>
                        <a:rPr lang="it-IT" sz="1600">
                          <a:effectLst/>
                        </a:rPr>
                        <a:t>l’anagrafica di ogni utente.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922355">
                <a:tc>
                  <a:txBody>
                    <a:bodyPr/>
                    <a:lstStyle/>
                    <a:p>
                      <a:pPr algn="just">
                        <a:spcAft>
                          <a:spcPts val="0"/>
                        </a:spcAft>
                      </a:pPr>
                      <a:r>
                        <a:rPr lang="it-IT" sz="1600">
                          <a:effectLst/>
                        </a:rPr>
                        <a:t>Funzionamento offline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Il sistema deve essere in grado di funzionare anche in assenza di una connessione Internet</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649625">
                <a:tc>
                  <a:txBody>
                    <a:bodyPr/>
                    <a:lstStyle/>
                    <a:p>
                      <a:pPr algn="just">
                        <a:spcAft>
                          <a:spcPts val="0"/>
                        </a:spcAft>
                      </a:pPr>
                      <a:r>
                        <a:rPr lang="it-IT" sz="1600">
                          <a:effectLst/>
                        </a:rPr>
                        <a:t>Autenticazione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dirty="0">
                          <a:effectLst/>
                        </a:rPr>
                        <a:t>Il sistema non permette l’accesso in assenza di credenziali corrette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bl>
          </a:graphicData>
        </a:graphic>
      </p:graphicFrame>
    </p:spTree>
    <p:extLst>
      <p:ext uri="{BB962C8B-B14F-4D97-AF65-F5344CB8AC3E}">
        <p14:creationId xmlns:p14="http://schemas.microsoft.com/office/powerpoint/2010/main" val="3620808577"/>
      </p:ext>
    </p:extLst>
  </p:cSld>
  <p:clrMapOvr>
    <a:masterClrMapping/>
  </p:clrMapOvr>
  <p:timing>
    <p:tnLst>
      <p:par>
        <p:cTn id="1" dur="indefinite" restart="never" nodeType="tmRoot"/>
      </p:par>
    </p:tnLst>
  </p:timing>
</p:sld>
</file>

<file path=ppt/theme/theme1.xml><?xml version="1.0" encoding="utf-8"?>
<a:theme xmlns:a="http://schemas.openxmlformats.org/drawingml/2006/main" name="Filo">
  <a:themeElements>
    <a:clrScheme name="Filo">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Filo">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ilo">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82</TotalTime>
  <Words>584</Words>
  <Application>Microsoft Office PowerPoint</Application>
  <PresentationFormat>Widescreen</PresentationFormat>
  <Paragraphs>125</Paragraphs>
  <Slides>25</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25</vt:i4>
      </vt:variant>
    </vt:vector>
  </HeadingPairs>
  <TitlesOfParts>
    <vt:vector size="32" baseType="lpstr">
      <vt:lpstr>MS Mincho</vt:lpstr>
      <vt:lpstr>Arial</vt:lpstr>
      <vt:lpstr>Calibri</vt:lpstr>
      <vt:lpstr>Century Gothic</vt:lpstr>
      <vt:lpstr>Times New Roman</vt:lpstr>
      <vt:lpstr>Wingdings 3</vt:lpstr>
      <vt:lpstr>Filo</vt:lpstr>
      <vt:lpstr>Introduzione e obiettivi</vt:lpstr>
      <vt:lpstr>Documento di Vision</vt:lpstr>
      <vt:lpstr>In sintesi</vt:lpstr>
      <vt:lpstr>Utilizzatori</vt:lpstr>
      <vt:lpstr>Perché utilizzare il prodotto?</vt:lpstr>
      <vt:lpstr>Parti interessate</vt:lpstr>
      <vt:lpstr>Attori</vt:lpstr>
      <vt:lpstr>Necessità di buisness </vt:lpstr>
      <vt:lpstr>Requisiti utente</vt:lpstr>
      <vt:lpstr>Concetto operativo</vt:lpstr>
      <vt:lpstr>Documento di Caratteristiche</vt:lpstr>
      <vt:lpstr>Modello logico</vt:lpstr>
      <vt:lpstr>Modello fisico</vt:lpstr>
      <vt:lpstr>Tecnologie Android Application</vt:lpstr>
      <vt:lpstr>Tecnologie Web Application</vt:lpstr>
      <vt:lpstr>Requisiti funzionali</vt:lpstr>
      <vt:lpstr>Requisiti non funzionali</vt:lpstr>
      <vt:lpstr>Specifica dei casi d’uso</vt:lpstr>
      <vt:lpstr>Funzioni per l’Utente</vt:lpstr>
      <vt:lpstr>Funzioni per l’Operatore</vt:lpstr>
      <vt:lpstr>Funzioni per l’Admin</vt:lpstr>
      <vt:lpstr>Use case Utente</vt:lpstr>
      <vt:lpstr>Use case Operatore</vt:lpstr>
      <vt:lpstr>Use case Admin (1) </vt:lpstr>
      <vt:lpstr>Use case Admin (2)</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Documento di Vision</dc:title>
  <dc:creator>alberto benini</dc:creator>
  <cp:lastModifiedBy>alberto benini</cp:lastModifiedBy>
  <cp:revision>12</cp:revision>
  <dcterms:created xsi:type="dcterms:W3CDTF">2015-06-17T15:50:46Z</dcterms:created>
  <dcterms:modified xsi:type="dcterms:W3CDTF">2015-06-19T13:13:25Z</dcterms:modified>
</cp:coreProperties>
</file>