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5" r:id="rId1"/>
  </p:sldMasterIdLst>
  <p:sldIdLst>
    <p:sldId id="275" r:id="rId2"/>
    <p:sldId id="256" r:id="rId3"/>
    <p:sldId id="257" r:id="rId4"/>
    <p:sldId id="282" r:id="rId5"/>
    <p:sldId id="280" r:id="rId6"/>
    <p:sldId id="279" r:id="rId7"/>
    <p:sldId id="281" r:id="rId8"/>
    <p:sldId id="262" r:id="rId9"/>
    <p:sldId id="273" r:id="rId10"/>
    <p:sldId id="274" r:id="rId11"/>
    <p:sldId id="263" r:id="rId12"/>
    <p:sldId id="266" r:id="rId13"/>
    <p:sldId id="264" r:id="rId14"/>
    <p:sldId id="265" r:id="rId15"/>
    <p:sldId id="268" r:id="rId16"/>
    <p:sldId id="267" r:id="rId17"/>
    <p:sldId id="269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53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2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891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0983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312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8005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24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70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69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77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71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60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182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77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45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80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8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48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Slide mia per fare il punto della situazione sullo svolgimento delle slide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Risk</a:t>
            </a:r>
            <a:r>
              <a:rPr lang="it-IT" dirty="0" smtClean="0"/>
              <a:t> list: concluso</a:t>
            </a:r>
          </a:p>
          <a:p>
            <a:r>
              <a:rPr lang="it-IT" dirty="0" smtClean="0"/>
              <a:t>Riuso: da controllare per quanto riguarda i documenti, mentre la parte software non c’è in quanto è stato fatto tutto da 0</a:t>
            </a:r>
          </a:p>
          <a:p>
            <a:r>
              <a:rPr lang="it-IT" dirty="0" smtClean="0"/>
              <a:t>Diagramma delle sequenze: lato web quasi finito, lato </a:t>
            </a:r>
            <a:r>
              <a:rPr lang="it-IT" dirty="0" err="1" smtClean="0"/>
              <a:t>app</a:t>
            </a:r>
            <a:r>
              <a:rPr lang="it-IT" dirty="0" smtClean="0"/>
              <a:t> servono dati da fede/</a:t>
            </a:r>
            <a:r>
              <a:rPr lang="it-IT" dirty="0" err="1" smtClean="0"/>
              <a:t>alby</a:t>
            </a:r>
            <a:endParaRPr lang="it-IT" dirty="0" smtClean="0"/>
          </a:p>
          <a:p>
            <a:r>
              <a:rPr lang="it-IT" dirty="0" smtClean="0"/>
              <a:t>Principi SOLID: lato web completo, lato </a:t>
            </a:r>
            <a:r>
              <a:rPr lang="it-IT" dirty="0" err="1" smtClean="0"/>
              <a:t>app</a:t>
            </a:r>
            <a:r>
              <a:rPr lang="it-IT" dirty="0" smtClean="0"/>
              <a:t> servono dati da fede/</a:t>
            </a:r>
            <a:r>
              <a:rPr lang="it-IT" dirty="0" err="1" smtClean="0"/>
              <a:t>alby</a:t>
            </a:r>
            <a:endParaRPr lang="it-IT" dirty="0" smtClean="0"/>
          </a:p>
          <a:p>
            <a:r>
              <a:rPr lang="it-IT" dirty="0" smtClean="0"/>
              <a:t>Progettazione test: conclusa, ma da vedere se integrare parti saltate che potrebbero venire rilevate ricevendo i dati dell’esecuzione dei test</a:t>
            </a:r>
          </a:p>
          <a:p>
            <a:r>
              <a:rPr lang="it-IT" dirty="0" smtClean="0"/>
              <a:t>Esecuzione test: servono i dati da parte di chi ha testato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638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2592925" y="675625"/>
            <a:ext cx="9860945" cy="1280890"/>
          </a:xfrm>
        </p:spPr>
        <p:txBody>
          <a:bodyPr>
            <a:normAutofit/>
          </a:bodyPr>
          <a:lstStyle/>
          <a:p>
            <a:r>
              <a:rPr lang="it-IT" sz="3200" dirty="0" smtClean="0">
                <a:solidFill>
                  <a:srgbClr val="2E5369"/>
                </a:solidFill>
              </a:rPr>
              <a:t>Diagramma delle sequenze: </a:t>
            </a:r>
            <a:r>
              <a:rPr lang="it-IT" sz="3200" dirty="0" err="1" smtClean="0">
                <a:solidFill>
                  <a:srgbClr val="2E5369"/>
                </a:solidFill>
              </a:rPr>
              <a:t>Neptune</a:t>
            </a:r>
            <a:r>
              <a:rPr lang="it-IT" sz="3200" dirty="0" smtClean="0">
                <a:solidFill>
                  <a:srgbClr val="2E5369"/>
                </a:solidFill>
              </a:rPr>
              <a:t> Rescue</a:t>
            </a:r>
            <a:endParaRPr lang="it-IT" sz="3200" dirty="0">
              <a:solidFill>
                <a:srgbClr val="2E5369"/>
              </a:solidFill>
            </a:endParaRP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015" y="2133600"/>
            <a:ext cx="5343796" cy="3778250"/>
          </a:xfrm>
        </p:spPr>
      </p:pic>
    </p:spTree>
    <p:extLst>
      <p:ext uri="{BB962C8B-B14F-4D97-AF65-F5344CB8AC3E}">
        <p14:creationId xmlns:p14="http://schemas.microsoft.com/office/powerpoint/2010/main" val="196878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50576" y="2303448"/>
            <a:ext cx="8915399" cy="1468800"/>
          </a:xfrm>
        </p:spPr>
        <p:txBody>
          <a:bodyPr/>
          <a:lstStyle/>
          <a:p>
            <a:r>
              <a:rPr lang="it-IT" dirty="0" smtClean="0">
                <a:solidFill>
                  <a:srgbClr val="2E5369"/>
                </a:solidFill>
              </a:rPr>
              <a:t>Principi SOLID</a:t>
            </a:r>
            <a:endParaRPr lang="it-IT" dirty="0">
              <a:solidFill>
                <a:srgbClr val="2E53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72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rgbClr val="2E5369"/>
                </a:solidFill>
              </a:rPr>
              <a:t>Legenda dei principi SOLID</a:t>
            </a:r>
            <a:endParaRPr lang="it-IT" dirty="0">
              <a:solidFill>
                <a:srgbClr val="2E5369"/>
              </a:solidFill>
            </a:endParaRPr>
          </a:p>
        </p:txBody>
      </p:sp>
      <p:sp>
        <p:nvSpPr>
          <p:cNvPr id="11" name="Segnaposto contenuto 1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b="1" dirty="0"/>
              <a:t>Single </a:t>
            </a:r>
            <a:r>
              <a:rPr lang="it-IT" b="1" dirty="0" err="1" smtClean="0"/>
              <a:t>responsibility</a:t>
            </a:r>
            <a:r>
              <a:rPr lang="it-IT" b="1" dirty="0" smtClean="0"/>
              <a:t>: </a:t>
            </a:r>
            <a:r>
              <a:rPr lang="it-IT" dirty="0"/>
              <a:t>Una classe dovrebbe avere una sola ragione per cambiare</a:t>
            </a:r>
            <a:endParaRPr lang="it-IT" b="1" dirty="0" smtClean="0"/>
          </a:p>
          <a:p>
            <a:r>
              <a:rPr lang="it-IT" b="1" dirty="0"/>
              <a:t>Open </a:t>
            </a:r>
            <a:r>
              <a:rPr lang="it-IT" b="1" dirty="0" err="1" smtClean="0"/>
              <a:t>close</a:t>
            </a:r>
            <a:r>
              <a:rPr lang="it-IT" b="1" dirty="0" smtClean="0"/>
              <a:t>: </a:t>
            </a:r>
            <a:r>
              <a:rPr lang="it-IT" dirty="0"/>
              <a:t>Le </a:t>
            </a:r>
            <a:r>
              <a:rPr lang="it-IT" dirty="0" err="1"/>
              <a:t>entita</a:t>
            </a:r>
            <a:r>
              <a:rPr lang="it-IT" dirty="0"/>
              <a:t> </a:t>
            </a:r>
            <a:r>
              <a:rPr lang="it-IT" dirty="0" smtClean="0"/>
              <a:t>dovrebbe </a:t>
            </a:r>
            <a:r>
              <a:rPr lang="it-IT" dirty="0"/>
              <a:t>essere </a:t>
            </a:r>
            <a:r>
              <a:rPr lang="it-IT" dirty="0" smtClean="0"/>
              <a:t>aperte </a:t>
            </a:r>
            <a:r>
              <a:rPr lang="it-IT" dirty="0"/>
              <a:t>per </a:t>
            </a:r>
            <a:r>
              <a:rPr lang="it-IT" dirty="0" smtClean="0"/>
              <a:t>le estensioni</a:t>
            </a:r>
            <a:r>
              <a:rPr lang="it-IT" dirty="0"/>
              <a:t>, ma </a:t>
            </a:r>
            <a:r>
              <a:rPr lang="it-IT" dirty="0" smtClean="0"/>
              <a:t>chiuse </a:t>
            </a:r>
            <a:r>
              <a:rPr lang="it-IT" dirty="0"/>
              <a:t>alle </a:t>
            </a:r>
            <a:r>
              <a:rPr lang="it-IT" dirty="0" err="1"/>
              <a:t>modificaioni</a:t>
            </a:r>
            <a:r>
              <a:rPr lang="it-IT" dirty="0"/>
              <a:t>.</a:t>
            </a:r>
            <a:endParaRPr lang="it-IT" b="1" dirty="0" smtClean="0"/>
          </a:p>
          <a:p>
            <a:r>
              <a:rPr lang="it-IT" b="1" dirty="0" err="1" smtClean="0"/>
              <a:t>Liskov</a:t>
            </a:r>
            <a:r>
              <a:rPr lang="it-IT" b="1" dirty="0" smtClean="0"/>
              <a:t>: </a:t>
            </a:r>
            <a:r>
              <a:rPr lang="it-IT" dirty="0" smtClean="0"/>
              <a:t>I sottotipi </a:t>
            </a:r>
            <a:r>
              <a:rPr lang="it-IT" dirty="0"/>
              <a:t>dovrebbero essere sostituibili per i </a:t>
            </a:r>
            <a:r>
              <a:rPr lang="it-IT" dirty="0" err="1" smtClean="0"/>
              <a:t>supertipi</a:t>
            </a:r>
            <a:r>
              <a:rPr lang="it-IT" dirty="0" smtClean="0"/>
              <a:t>; </a:t>
            </a:r>
            <a:r>
              <a:rPr lang="it-IT" dirty="0"/>
              <a:t>le classi figlie non devono mai rompere la definizione delle classi genitrici</a:t>
            </a:r>
            <a:endParaRPr lang="it-IT" b="1" dirty="0" smtClean="0"/>
          </a:p>
          <a:p>
            <a:r>
              <a:rPr lang="it-IT" b="1" dirty="0" smtClean="0"/>
              <a:t>Interface </a:t>
            </a:r>
            <a:r>
              <a:rPr lang="it-IT" b="1" dirty="0" err="1" smtClean="0"/>
              <a:t>segregation</a:t>
            </a:r>
            <a:r>
              <a:rPr lang="it-IT" b="1" dirty="0" smtClean="0"/>
              <a:t>: </a:t>
            </a:r>
            <a:r>
              <a:rPr lang="it-IT" dirty="0" smtClean="0"/>
              <a:t>I Client non dovrebbero essere costretti ad usare interfacce che non possono usare</a:t>
            </a:r>
            <a:endParaRPr lang="it-IT" b="1" dirty="0" smtClean="0"/>
          </a:p>
          <a:p>
            <a:r>
              <a:rPr lang="it-IT" b="1" dirty="0" err="1" smtClean="0"/>
              <a:t>Dependency</a:t>
            </a:r>
            <a:r>
              <a:rPr lang="it-IT" b="1" dirty="0" smtClean="0"/>
              <a:t> </a:t>
            </a:r>
            <a:r>
              <a:rPr lang="it-IT" b="1" dirty="0" err="1" smtClean="0"/>
              <a:t>inversion</a:t>
            </a:r>
            <a:r>
              <a:rPr lang="it-IT" b="1" dirty="0" smtClean="0"/>
              <a:t>: </a:t>
            </a:r>
            <a:r>
              <a:rPr lang="it-IT" dirty="0"/>
              <a:t>Un modulo ad alto livello non dovrebbe dipendere </a:t>
            </a:r>
            <a:r>
              <a:rPr lang="it-IT" dirty="0" smtClean="0"/>
              <a:t>dai moduli </a:t>
            </a:r>
            <a:r>
              <a:rPr lang="it-IT" dirty="0"/>
              <a:t>a basso </a:t>
            </a:r>
            <a:r>
              <a:rPr lang="it-IT" dirty="0" smtClean="0"/>
              <a:t>livello; entrambi </a:t>
            </a:r>
            <a:r>
              <a:rPr lang="it-IT" dirty="0"/>
              <a:t>dovrebbero dipendere dalle </a:t>
            </a:r>
            <a:r>
              <a:rPr lang="it-IT" dirty="0" smtClean="0"/>
              <a:t>astrazioni. Le </a:t>
            </a:r>
            <a:r>
              <a:rPr lang="it-IT" dirty="0"/>
              <a:t>astrazioni non dovrebbe dipendere dai dettagli, sono i dettagli che devono dipendere dalle astrazioni.</a:t>
            </a:r>
          </a:p>
        </p:txBody>
      </p:sp>
    </p:spTree>
    <p:extLst>
      <p:ext uri="{BB962C8B-B14F-4D97-AF65-F5344CB8AC3E}">
        <p14:creationId xmlns:p14="http://schemas.microsoft.com/office/powerpoint/2010/main" val="396666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65138" y="624190"/>
            <a:ext cx="8732909" cy="1280890"/>
          </a:xfrm>
        </p:spPr>
        <p:txBody>
          <a:bodyPr>
            <a:normAutofit/>
          </a:bodyPr>
          <a:lstStyle/>
          <a:p>
            <a:r>
              <a:rPr lang="it-IT" sz="2800" dirty="0" smtClean="0">
                <a:solidFill>
                  <a:srgbClr val="2E5369"/>
                </a:solidFill>
              </a:rPr>
              <a:t>Utilizzo dei principi SOLID nelle applicazioni:</a:t>
            </a:r>
            <a:endParaRPr lang="it-IT" sz="2800" dirty="0">
              <a:solidFill>
                <a:srgbClr val="2E5369"/>
              </a:solidFill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>
          <a:xfrm>
            <a:off x="1151738" y="1295056"/>
            <a:ext cx="3992732" cy="576262"/>
          </a:xfrm>
        </p:spPr>
        <p:txBody>
          <a:bodyPr/>
          <a:lstStyle/>
          <a:p>
            <a:pPr algn="ctr"/>
            <a:r>
              <a:rPr lang="it-IT" u="sng" dirty="0" err="1" smtClean="0"/>
              <a:t>NeptuneRescue</a:t>
            </a:r>
            <a:endParaRPr lang="it-IT" u="sng" dirty="0"/>
          </a:p>
        </p:txBody>
      </p:sp>
      <p:sp>
        <p:nvSpPr>
          <p:cNvPr id="5" name="Segnaposto contenuto 4"/>
          <p:cNvSpPr>
            <a:spLocks noGrp="1"/>
          </p:cNvSpPr>
          <p:nvPr>
            <p:ph sz="half" idx="2"/>
          </p:nvPr>
        </p:nvSpPr>
        <p:spPr>
          <a:xfrm>
            <a:off x="2086377" y="1905080"/>
            <a:ext cx="9916733" cy="22993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 smtClean="0"/>
              <a:t>Nell’applicazione </a:t>
            </a:r>
            <a:r>
              <a:rPr lang="it-IT" dirty="0" err="1" smtClean="0"/>
              <a:t>NeptuneRecue</a:t>
            </a:r>
            <a:r>
              <a:rPr lang="it-IT" dirty="0" smtClean="0"/>
              <a:t> </a:t>
            </a:r>
            <a:r>
              <a:rPr lang="it-IT" dirty="0" smtClean="0"/>
              <a:t>sono stati applicati (o non violati) i seguenti principi:</a:t>
            </a:r>
          </a:p>
          <a:p>
            <a:r>
              <a:rPr lang="it-IT" dirty="0"/>
              <a:t>Singola </a:t>
            </a:r>
            <a:r>
              <a:rPr lang="it-IT" dirty="0" err="1"/>
              <a:t>responsablità</a:t>
            </a:r>
            <a:endParaRPr lang="it-IT" dirty="0"/>
          </a:p>
          <a:p>
            <a:r>
              <a:rPr lang="it-IT" dirty="0"/>
              <a:t>Apertura – Chiusura </a:t>
            </a:r>
          </a:p>
          <a:p>
            <a:r>
              <a:rPr lang="it-IT" dirty="0"/>
              <a:t>Sostituzione di </a:t>
            </a:r>
            <a:r>
              <a:rPr lang="it-IT" dirty="0" err="1"/>
              <a:t>Lisikov</a:t>
            </a:r>
            <a:r>
              <a:rPr lang="it-IT" dirty="0"/>
              <a:t> </a:t>
            </a:r>
          </a:p>
          <a:p>
            <a:r>
              <a:rPr lang="it-IT" dirty="0"/>
              <a:t>Inversione delle dipendenze (non violato)</a:t>
            </a:r>
          </a:p>
          <a:p>
            <a:pPr marL="0" indent="0" algn="just">
              <a:buNone/>
            </a:pPr>
            <a:endParaRPr lang="it-IT" dirty="0" smtClean="0"/>
          </a:p>
          <a:p>
            <a:pPr marL="0" indent="0" algn="just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3"/>
          </p:nvPr>
        </p:nvSpPr>
        <p:spPr>
          <a:xfrm>
            <a:off x="1151738" y="3788397"/>
            <a:ext cx="3999001" cy="576262"/>
          </a:xfrm>
        </p:spPr>
        <p:txBody>
          <a:bodyPr/>
          <a:lstStyle/>
          <a:p>
            <a:pPr algn="ctr"/>
            <a:r>
              <a:rPr lang="it-IT" u="sng" dirty="0" err="1" smtClean="0"/>
              <a:t>TitanicAssistance</a:t>
            </a:r>
            <a:endParaRPr lang="it-IT" u="sng" dirty="0"/>
          </a:p>
        </p:txBody>
      </p:sp>
      <p:sp>
        <p:nvSpPr>
          <p:cNvPr id="7" name="Segnaposto contenuto 6"/>
          <p:cNvSpPr>
            <a:spLocks noGrp="1"/>
          </p:cNvSpPr>
          <p:nvPr>
            <p:ph sz="quarter" idx="4"/>
          </p:nvPr>
        </p:nvSpPr>
        <p:spPr>
          <a:xfrm>
            <a:off x="2086377" y="4364659"/>
            <a:ext cx="8203843" cy="2493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Nell’applicazione </a:t>
            </a:r>
            <a:r>
              <a:rPr lang="it-IT" dirty="0" err="1" smtClean="0"/>
              <a:t>TitanicAssistance</a:t>
            </a:r>
            <a:r>
              <a:rPr lang="it-IT" dirty="0" smtClean="0"/>
              <a:t> sono stati applicati (o non violati) i seguenti principi:</a:t>
            </a:r>
          </a:p>
          <a:p>
            <a:r>
              <a:rPr lang="it-IT" dirty="0" smtClean="0"/>
              <a:t>Singola </a:t>
            </a:r>
            <a:r>
              <a:rPr lang="it-IT" dirty="0" err="1" smtClean="0"/>
              <a:t>responsablità</a:t>
            </a:r>
            <a:endParaRPr lang="it-IT" dirty="0" smtClean="0"/>
          </a:p>
          <a:p>
            <a:r>
              <a:rPr lang="it-IT" dirty="0" smtClean="0"/>
              <a:t>Apertura – Chiusura </a:t>
            </a:r>
            <a:endParaRPr lang="it-IT" dirty="0" smtClean="0"/>
          </a:p>
          <a:p>
            <a:r>
              <a:rPr lang="it-IT" dirty="0" smtClean="0"/>
              <a:t>Sostituzione di </a:t>
            </a:r>
            <a:r>
              <a:rPr lang="it-IT" dirty="0" err="1" smtClean="0"/>
              <a:t>Lisikov</a:t>
            </a:r>
            <a:r>
              <a:rPr lang="it-IT" dirty="0" smtClean="0"/>
              <a:t> </a:t>
            </a:r>
            <a:endParaRPr lang="it-IT" dirty="0" smtClean="0"/>
          </a:p>
          <a:p>
            <a:r>
              <a:rPr lang="it-IT" dirty="0" smtClean="0"/>
              <a:t>Inversione delle dipendenze (non violato)</a:t>
            </a:r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597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2589212" y="2303448"/>
            <a:ext cx="8915399" cy="1468800"/>
          </a:xfrm>
        </p:spPr>
        <p:txBody>
          <a:bodyPr/>
          <a:lstStyle/>
          <a:p>
            <a:r>
              <a:rPr lang="it-IT" dirty="0" smtClean="0">
                <a:solidFill>
                  <a:srgbClr val="2E5369"/>
                </a:solidFill>
              </a:rPr>
              <a:t>Test</a:t>
            </a:r>
            <a:endParaRPr lang="it-IT" dirty="0">
              <a:solidFill>
                <a:srgbClr val="2E53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52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2592924" y="624109"/>
            <a:ext cx="8911687" cy="1655451"/>
          </a:xfrm>
        </p:spPr>
        <p:txBody>
          <a:bodyPr>
            <a:normAutofit fontScale="90000"/>
          </a:bodyPr>
          <a:lstStyle/>
          <a:p>
            <a:r>
              <a:rPr lang="it-IT" sz="3100" dirty="0" smtClean="0">
                <a:solidFill>
                  <a:srgbClr val="2E5369"/>
                </a:solidFill>
              </a:rPr>
              <a:t>Utilizzo del White Box </a:t>
            </a:r>
            <a:r>
              <a:rPr lang="it-IT" sz="3100" dirty="0" err="1" smtClean="0">
                <a:solidFill>
                  <a:srgbClr val="2E5369"/>
                </a:solidFill>
              </a:rPr>
              <a:t>Testing</a:t>
            </a:r>
            <a:r>
              <a:rPr lang="it-IT" dirty="0" smtClean="0">
                <a:solidFill>
                  <a:srgbClr val="2E5369"/>
                </a:solidFill>
              </a:rPr>
              <a:t/>
            </a:r>
            <a:br>
              <a:rPr lang="it-IT" dirty="0" smtClean="0">
                <a:solidFill>
                  <a:srgbClr val="2E5369"/>
                </a:solidFill>
              </a:rPr>
            </a:br>
            <a:r>
              <a:rPr lang="it-IT" sz="1800" dirty="0" smtClean="0">
                <a:solidFill>
                  <a:srgbClr val="2E5369"/>
                </a:solidFill>
              </a:rPr>
              <a:t/>
            </a:r>
            <a:br>
              <a:rPr lang="it-IT" sz="1800" dirty="0" smtClean="0">
                <a:solidFill>
                  <a:srgbClr val="2E5369"/>
                </a:solidFill>
              </a:rPr>
            </a:br>
            <a:r>
              <a:rPr lang="it-IT" sz="1800" dirty="0" smtClean="0">
                <a:solidFill>
                  <a:srgbClr val="2E5369"/>
                </a:solidFill>
              </a:rPr>
              <a:t>Solitamente viene usato per la sola fase di Unit Test, ma in questo progetto è stato utilizzato anche per la fase di System test; i test verranno eseguiti sia per </a:t>
            </a:r>
            <a:r>
              <a:rPr lang="it-IT" sz="1800" dirty="0" err="1" smtClean="0">
                <a:solidFill>
                  <a:srgbClr val="2E5369"/>
                </a:solidFill>
              </a:rPr>
              <a:t>NeptuneRescue</a:t>
            </a:r>
            <a:r>
              <a:rPr lang="it-IT" sz="1800" dirty="0" smtClean="0">
                <a:solidFill>
                  <a:srgbClr val="2E5369"/>
                </a:solidFill>
              </a:rPr>
              <a:t> sia per </a:t>
            </a:r>
            <a:r>
              <a:rPr lang="it-IT" sz="1800" dirty="0" err="1" smtClean="0">
                <a:solidFill>
                  <a:srgbClr val="2E5369"/>
                </a:solidFill>
              </a:rPr>
              <a:t>TitanicAssistance</a:t>
            </a:r>
            <a:endParaRPr lang="it-IT" dirty="0">
              <a:solidFill>
                <a:srgbClr val="2E5369"/>
              </a:solidFill>
            </a:endParaRPr>
          </a:p>
        </p:txBody>
      </p:sp>
      <p:sp>
        <p:nvSpPr>
          <p:cNvPr id="6" name="Segnaposto contenuto 5"/>
          <p:cNvSpPr>
            <a:spLocks noGrp="1"/>
          </p:cNvSpPr>
          <p:nvPr>
            <p:ph sz="half" idx="1"/>
          </p:nvPr>
        </p:nvSpPr>
        <p:spPr>
          <a:xfrm>
            <a:off x="2592924" y="2661634"/>
            <a:ext cx="3691966" cy="3777622"/>
          </a:xfrm>
        </p:spPr>
        <p:txBody>
          <a:bodyPr/>
          <a:lstStyle/>
          <a:p>
            <a:r>
              <a:rPr lang="it-IT" dirty="0" smtClean="0"/>
              <a:t>Pianificando lo Unit Test, gli sviluppatori delle applicazioni sono tenuti ad eseguire </a:t>
            </a:r>
            <a:r>
              <a:rPr lang="it-IT" dirty="0"/>
              <a:t>test di unità per assicurarsi che </a:t>
            </a:r>
            <a:r>
              <a:rPr lang="it-IT" dirty="0" smtClean="0"/>
              <a:t>le singole </a:t>
            </a:r>
            <a:r>
              <a:rPr lang="it-IT" dirty="0"/>
              <a:t>unità di sviluppo </a:t>
            </a:r>
            <a:r>
              <a:rPr lang="it-IT" dirty="0" smtClean="0"/>
              <a:t>assolvano </a:t>
            </a:r>
            <a:r>
              <a:rPr lang="it-IT" dirty="0"/>
              <a:t>le </a:t>
            </a:r>
            <a:r>
              <a:rPr lang="it-IT" dirty="0" smtClean="0"/>
              <a:t>loro </a:t>
            </a:r>
            <a:r>
              <a:rPr lang="it-IT" dirty="0"/>
              <a:t>funzioni seguendo i </a:t>
            </a:r>
            <a:r>
              <a:rPr lang="it-IT" dirty="0" smtClean="0"/>
              <a:t>requisiti.</a:t>
            </a:r>
          </a:p>
          <a:p>
            <a:endParaRPr lang="it-IT" dirty="0" smtClean="0"/>
          </a:p>
        </p:txBody>
      </p:sp>
      <p:sp>
        <p:nvSpPr>
          <p:cNvPr id="7" name="Segnaposto contenuto 6"/>
          <p:cNvSpPr>
            <a:spLocks noGrp="1"/>
          </p:cNvSpPr>
          <p:nvPr>
            <p:ph sz="half" idx="2"/>
          </p:nvPr>
        </p:nvSpPr>
        <p:spPr>
          <a:xfrm>
            <a:off x="6284890" y="2661634"/>
            <a:ext cx="5103811" cy="3777622"/>
          </a:xfrm>
        </p:spPr>
        <p:txBody>
          <a:bodyPr/>
          <a:lstStyle/>
          <a:p>
            <a:r>
              <a:rPr lang="it-IT" dirty="0" smtClean="0"/>
              <a:t>Pianificando il System Test verranno controllati:</a:t>
            </a:r>
          </a:p>
          <a:p>
            <a:pPr lvl="1">
              <a:buFont typeface="+mj-lt"/>
              <a:buAutoNum type="arabicPeriod"/>
            </a:pPr>
            <a:r>
              <a:rPr lang="it-IT" u="sng" dirty="0" smtClean="0"/>
              <a:t>Prestazioni</a:t>
            </a:r>
            <a:r>
              <a:rPr lang="it-IT" dirty="0" smtClean="0"/>
              <a:t>, tramite gli stress test</a:t>
            </a:r>
          </a:p>
          <a:p>
            <a:pPr lvl="1">
              <a:buFont typeface="+mj-lt"/>
              <a:buAutoNum type="arabicPeriod"/>
            </a:pPr>
            <a:r>
              <a:rPr lang="it-IT" u="sng" dirty="0" smtClean="0"/>
              <a:t>Robustezza</a:t>
            </a:r>
            <a:r>
              <a:rPr lang="it-IT" dirty="0" smtClean="0"/>
              <a:t>, tramite inserimento di dati incorretti</a:t>
            </a:r>
            <a:endParaRPr lang="it-IT" u="sng" dirty="0" smtClean="0"/>
          </a:p>
          <a:p>
            <a:pPr lvl="1">
              <a:buFont typeface="+mj-lt"/>
              <a:buAutoNum type="arabicPeriod"/>
            </a:pPr>
            <a:r>
              <a:rPr lang="it-IT" u="sng" dirty="0" smtClean="0"/>
              <a:t>Sicurezza</a:t>
            </a:r>
            <a:r>
              <a:rPr lang="it-IT" dirty="0" smtClean="0"/>
              <a:t>, tramite l’individuazione delle vulnerabilità del sistema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055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2589212" y="2303448"/>
            <a:ext cx="8915399" cy="1468800"/>
          </a:xfrm>
        </p:spPr>
        <p:txBody>
          <a:bodyPr/>
          <a:lstStyle/>
          <a:p>
            <a:r>
              <a:rPr lang="it-IT" dirty="0" smtClean="0">
                <a:solidFill>
                  <a:srgbClr val="2E5369"/>
                </a:solidFill>
              </a:rPr>
              <a:t>Esecuzione dei Test</a:t>
            </a:r>
            <a:endParaRPr lang="it-IT" dirty="0">
              <a:solidFill>
                <a:srgbClr val="2E53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23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2434107" y="688505"/>
            <a:ext cx="9070505" cy="1280890"/>
          </a:xfrm>
        </p:spPr>
        <p:txBody>
          <a:bodyPr>
            <a:normAutofit/>
          </a:bodyPr>
          <a:lstStyle/>
          <a:p>
            <a:r>
              <a:rPr lang="it-IT" sz="2800" dirty="0" smtClean="0">
                <a:solidFill>
                  <a:srgbClr val="2E5369"/>
                </a:solidFill>
              </a:rPr>
              <a:t>Svolgimento </a:t>
            </a:r>
            <a:r>
              <a:rPr lang="it-IT" sz="2800" dirty="0" smtClean="0">
                <a:solidFill>
                  <a:srgbClr val="2E5369"/>
                </a:solidFill>
              </a:rPr>
              <a:t>dei Test</a:t>
            </a:r>
            <a:endParaRPr lang="it-IT" sz="2800" dirty="0">
              <a:solidFill>
                <a:srgbClr val="2E5369"/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2434107" y="1811628"/>
            <a:ext cx="9070505" cy="3777622"/>
          </a:xfrm>
        </p:spPr>
        <p:txBody>
          <a:bodyPr/>
          <a:lstStyle/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Entrambe le applicazioni sono state testate da ogni membro del gruppo per verificare la presenza di errori o mancanze nel programma. 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È stato effettuato l’Integration Test tra i vari componenti mediante strategia top dow</a:t>
            </a:r>
            <a:r>
              <a:rPr lang="it-IT" dirty="0" smtClean="0"/>
              <a:t>n. 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827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047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970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89213" y="2875207"/>
            <a:ext cx="8915399" cy="2262781"/>
          </a:xfrm>
        </p:spPr>
        <p:txBody>
          <a:bodyPr/>
          <a:lstStyle/>
          <a:p>
            <a:r>
              <a:rPr lang="it-IT" dirty="0" err="1" smtClean="0">
                <a:solidFill>
                  <a:srgbClr val="2E5369"/>
                </a:solidFill>
              </a:rPr>
              <a:t>Risk</a:t>
            </a:r>
            <a:r>
              <a:rPr lang="it-IT" dirty="0" smtClean="0">
                <a:solidFill>
                  <a:srgbClr val="2E5369"/>
                </a:solidFill>
              </a:rPr>
              <a:t> List</a:t>
            </a:r>
            <a:endParaRPr lang="it-IT" dirty="0">
              <a:solidFill>
                <a:srgbClr val="2E53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14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 smtClean="0">
                <a:solidFill>
                  <a:srgbClr val="2E5369"/>
                </a:solidFill>
              </a:rPr>
              <a:t> Gestione dei rischi</a:t>
            </a:r>
            <a:endParaRPr lang="it-IT" sz="2800" dirty="0">
              <a:solidFill>
                <a:srgbClr val="2E5369"/>
              </a:solidFill>
            </a:endParaRPr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5411423"/>
              </p:ext>
            </p:extLst>
          </p:nvPr>
        </p:nvGraphicFramePr>
        <p:xfrm>
          <a:off x="2859109" y="1532588"/>
          <a:ext cx="8242480" cy="4932607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746923"/>
                <a:gridCol w="2740937"/>
                <a:gridCol w="2754620"/>
              </a:tblGrid>
              <a:tr h="2800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Rischio</a:t>
                      </a:r>
                      <a:endParaRPr lang="it-IT" sz="1200" dirty="0">
                        <a:solidFill>
                          <a:srgbClr val="00000A"/>
                        </a:solidFill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Gravità</a:t>
                      </a:r>
                      <a:endParaRPr lang="it-IT" sz="1200" dirty="0">
                        <a:solidFill>
                          <a:srgbClr val="00000A"/>
                        </a:solidFill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Descrizione</a:t>
                      </a:r>
                      <a:endParaRPr lang="it-IT" sz="1200" dirty="0">
                        <a:solidFill>
                          <a:srgbClr val="00000A"/>
                        </a:solidFill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</a:tr>
              <a:tr h="129238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R01: Abbandono di uno dei componenti del team.</a:t>
                      </a:r>
                      <a:endParaRPr lang="it-IT" sz="1200" dirty="0">
                        <a:solidFill>
                          <a:srgbClr val="00000A"/>
                        </a:solidFill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Dannoso</a:t>
                      </a:r>
                      <a:endParaRPr lang="it-IT" sz="1200" dirty="0">
                        <a:solidFill>
                          <a:srgbClr val="00000A"/>
                        </a:solidFill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Se uno dei componenti abbandona il progetto, i restanti sono in grado di completare il progetto, ma in tempi più lunghi.</a:t>
                      </a:r>
                      <a:endParaRPr lang="it-IT" sz="1200" dirty="0">
                        <a:solidFill>
                          <a:srgbClr val="00000A"/>
                        </a:solidFill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</a:tr>
              <a:tr h="129238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R02: Guasto hardware e/o perdita di dati.</a:t>
                      </a:r>
                      <a:endParaRPr lang="it-IT" sz="1200" dirty="0">
                        <a:solidFill>
                          <a:srgbClr val="00000A"/>
                        </a:solidFill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Molto dannoso</a:t>
                      </a:r>
                      <a:endParaRPr lang="it-IT" sz="1200">
                        <a:solidFill>
                          <a:srgbClr val="00000A"/>
                        </a:solidFill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Perdita dei dati a causa dell’inaccessibilità a una data macchina attinente al progetto o ai dati ivi contenuti.</a:t>
                      </a:r>
                      <a:endParaRPr lang="it-IT" sz="1200">
                        <a:solidFill>
                          <a:srgbClr val="00000A"/>
                        </a:solidFill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</a:tr>
              <a:tr h="103390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R03: Cambiamento specifiche in corso d’opera.</a:t>
                      </a:r>
                      <a:endParaRPr lang="it-IT" sz="1200" dirty="0">
                        <a:solidFill>
                          <a:srgbClr val="00000A"/>
                        </a:solidFill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Medio</a:t>
                      </a:r>
                      <a:endParaRPr lang="it-IT" sz="1200">
                        <a:solidFill>
                          <a:srgbClr val="00000A"/>
                        </a:solidFill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Il committente richiede modifiche e o aggiunte durante le fasi avanzate di sviluppo.</a:t>
                      </a:r>
                      <a:endParaRPr lang="it-IT" sz="1200">
                        <a:solidFill>
                          <a:srgbClr val="00000A"/>
                        </a:solidFill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</a:tr>
              <a:tr h="103390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R04: Ricorso a tecnologie innovative o poco note.</a:t>
                      </a:r>
                      <a:endParaRPr lang="it-IT" sz="1200" dirty="0">
                        <a:solidFill>
                          <a:srgbClr val="00000A"/>
                        </a:solidFill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Dannoso</a:t>
                      </a:r>
                      <a:endParaRPr lang="it-IT" sz="1200">
                        <a:solidFill>
                          <a:srgbClr val="00000A"/>
                        </a:solidFill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Il progetto si basa su tecnologie non conosciute al team di sviluppo.</a:t>
                      </a:r>
                      <a:endParaRPr lang="it-IT" sz="1200" dirty="0">
                        <a:solidFill>
                          <a:srgbClr val="00000A"/>
                        </a:solidFill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91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>
                <a:solidFill>
                  <a:srgbClr val="2E5369"/>
                </a:solidFill>
              </a:rPr>
              <a:t>R01</a:t>
            </a: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Rischio</a:t>
            </a:r>
            <a:r>
              <a:rPr lang="it-IT" b="1" dirty="0">
                <a:solidFill>
                  <a:srgbClr val="2E5369"/>
                </a:solidFill>
              </a:rPr>
              <a:t>:</a:t>
            </a:r>
            <a:r>
              <a:rPr lang="it-IT" dirty="0"/>
              <a:t> Guasto hardware e/o perdita di dati.</a:t>
            </a:r>
          </a:p>
          <a:p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Gravità</a:t>
            </a:r>
            <a:r>
              <a:rPr lang="it-IT" b="1" dirty="0">
                <a:solidFill>
                  <a:srgbClr val="2E5369"/>
                </a:solidFill>
              </a:rPr>
              <a:t>:</a:t>
            </a:r>
            <a:r>
              <a:rPr lang="it-IT" b="1" dirty="0"/>
              <a:t> </a:t>
            </a:r>
            <a:r>
              <a:rPr lang="it-IT" dirty="0"/>
              <a:t>Molto dannoso.</a:t>
            </a:r>
          </a:p>
          <a:p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Descrizione</a:t>
            </a:r>
            <a:r>
              <a:rPr lang="it-IT" b="1" dirty="0">
                <a:solidFill>
                  <a:srgbClr val="2E5369"/>
                </a:solidFill>
              </a:rPr>
              <a:t>:</a:t>
            </a:r>
            <a:r>
              <a:rPr lang="it-IT" dirty="0"/>
              <a:t> Perdita dei dati a causa dell’inaccessibilità a una data macchina attinente al progetto o ai dati ivi contenuti.</a:t>
            </a:r>
          </a:p>
          <a:p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Impatto</a:t>
            </a:r>
            <a:r>
              <a:rPr lang="it-IT" b="1" dirty="0">
                <a:solidFill>
                  <a:srgbClr val="2E5369"/>
                </a:solidFill>
              </a:rPr>
              <a:t>:</a:t>
            </a:r>
            <a:r>
              <a:rPr lang="it-IT" b="1" dirty="0"/>
              <a:t> </a:t>
            </a:r>
            <a:r>
              <a:rPr lang="it-IT" dirty="0"/>
              <a:t>Perdita di componenti software con conseguente ritardo dovuto alla riscrittura del codice perso. Eventuale danno economico dovuto al dover sostituire l’hardware danneggiato.</a:t>
            </a:r>
          </a:p>
          <a:p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Mitigazione</a:t>
            </a:r>
            <a:r>
              <a:rPr lang="it-IT" b="1" dirty="0">
                <a:solidFill>
                  <a:srgbClr val="2E5369"/>
                </a:solidFill>
              </a:rPr>
              <a:t>:</a:t>
            </a:r>
            <a:r>
              <a:rPr lang="it-IT" dirty="0"/>
              <a:t> Salvare il progetto su più macchine oltre che su un </a:t>
            </a:r>
            <a:r>
              <a:rPr lang="it-IT" dirty="0" err="1"/>
              <a:t>repository</a:t>
            </a:r>
            <a:r>
              <a:rPr lang="it-IT" dirty="0"/>
              <a:t> online.</a:t>
            </a:r>
          </a:p>
          <a:p>
            <a:r>
              <a:rPr lang="it-IT" b="1" dirty="0" err="1">
                <a:solidFill>
                  <a:schemeClr val="accent2">
                    <a:lumMod val="50000"/>
                  </a:schemeClr>
                </a:solidFill>
              </a:rPr>
              <a:t>Contingency</a:t>
            </a:r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 Plan</a:t>
            </a:r>
            <a:r>
              <a:rPr lang="it-IT" b="1" dirty="0">
                <a:solidFill>
                  <a:srgbClr val="2E5369"/>
                </a:solidFill>
              </a:rPr>
              <a:t>:</a:t>
            </a:r>
            <a:r>
              <a:rPr lang="it-IT" dirty="0">
                <a:solidFill>
                  <a:srgbClr val="2E5369"/>
                </a:solidFill>
              </a:rPr>
              <a:t> </a:t>
            </a:r>
            <a:r>
              <a:rPr lang="it-IT" dirty="0"/>
              <a:t>Recuperare l’ultima copia di backup dal </a:t>
            </a:r>
            <a:r>
              <a:rPr lang="it-IT" dirty="0" err="1"/>
              <a:t>repository</a:t>
            </a:r>
            <a:r>
              <a:rPr lang="it-IT" dirty="0"/>
              <a:t> online o dalle macchine non danneggiate.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9062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 smtClean="0">
                <a:solidFill>
                  <a:srgbClr val="2E5369"/>
                </a:solidFill>
              </a:rPr>
              <a:t>R02</a:t>
            </a: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Rischio</a:t>
            </a:r>
            <a:r>
              <a:rPr lang="it-IT" b="1" dirty="0"/>
              <a:t>:</a:t>
            </a:r>
            <a:r>
              <a:rPr lang="it-IT" dirty="0"/>
              <a:t> Guasto hardware e/o perdita di dati.</a:t>
            </a:r>
          </a:p>
          <a:p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Gravità</a:t>
            </a:r>
            <a:r>
              <a:rPr lang="it-IT" b="1" dirty="0"/>
              <a:t>: </a:t>
            </a:r>
            <a:r>
              <a:rPr lang="it-IT" dirty="0"/>
              <a:t>Molto dannoso.</a:t>
            </a:r>
          </a:p>
          <a:p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Descrizione: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it-IT" dirty="0"/>
              <a:t>Perdita dei dati a causa dell’inaccessibilità a una data macchina attinente al progetto o ai dati ivi contenuti.</a:t>
            </a:r>
          </a:p>
          <a:p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Impatto</a:t>
            </a:r>
            <a:r>
              <a:rPr lang="it-IT" b="1" dirty="0"/>
              <a:t>: </a:t>
            </a:r>
            <a:r>
              <a:rPr lang="it-IT" dirty="0"/>
              <a:t>Perdita di componenti software con conseguente ritardo dovuto alla riscrittura del codice perso. Eventuale danno economico dovuto al dover sostituire l’hardware danneggiato.</a:t>
            </a:r>
          </a:p>
          <a:p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Mitigazione</a:t>
            </a:r>
            <a:r>
              <a:rPr lang="it-IT" b="1" dirty="0"/>
              <a:t>:</a:t>
            </a:r>
            <a:r>
              <a:rPr lang="it-IT" dirty="0"/>
              <a:t> Salvare il progetto su più macchine oltre che su un </a:t>
            </a:r>
            <a:r>
              <a:rPr lang="it-IT" dirty="0" err="1"/>
              <a:t>repository</a:t>
            </a:r>
            <a:r>
              <a:rPr lang="it-IT" dirty="0"/>
              <a:t> online.</a:t>
            </a:r>
          </a:p>
          <a:p>
            <a:r>
              <a:rPr lang="it-IT" b="1" dirty="0" err="1">
                <a:solidFill>
                  <a:schemeClr val="accent2">
                    <a:lumMod val="50000"/>
                  </a:schemeClr>
                </a:solidFill>
              </a:rPr>
              <a:t>Contingency</a:t>
            </a:r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 Plan</a:t>
            </a:r>
            <a:r>
              <a:rPr lang="it-IT" b="1" dirty="0"/>
              <a:t>:</a:t>
            </a:r>
            <a:r>
              <a:rPr lang="it-IT" dirty="0"/>
              <a:t> Recuperare l’ultima copia di backup dal </a:t>
            </a:r>
            <a:r>
              <a:rPr lang="it-IT" dirty="0" err="1"/>
              <a:t>repository</a:t>
            </a:r>
            <a:r>
              <a:rPr lang="it-IT" dirty="0"/>
              <a:t> online o dalle macchine non danneggiate.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707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 smtClean="0">
                <a:solidFill>
                  <a:srgbClr val="2E5369"/>
                </a:solidFill>
              </a:rPr>
              <a:t>R03</a:t>
            </a: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Rischio</a:t>
            </a:r>
            <a:r>
              <a:rPr lang="it-IT" b="1" dirty="0"/>
              <a:t>:</a:t>
            </a:r>
            <a:r>
              <a:rPr lang="it-IT" dirty="0"/>
              <a:t> Cambiamento specifiche in corso d’opera. </a:t>
            </a:r>
          </a:p>
          <a:p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Gravità:</a:t>
            </a:r>
            <a:r>
              <a:rPr lang="it-IT" b="1" dirty="0"/>
              <a:t> </a:t>
            </a:r>
            <a:r>
              <a:rPr lang="it-IT" dirty="0"/>
              <a:t>Medio.</a:t>
            </a:r>
          </a:p>
          <a:p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Descrizione</a:t>
            </a:r>
            <a:r>
              <a:rPr lang="it-IT" b="1" dirty="0"/>
              <a:t>:</a:t>
            </a:r>
            <a:r>
              <a:rPr lang="it-IT" dirty="0"/>
              <a:t> Il committente richiede modifiche e o aggiunte durante le fasi avanzate di sviluppo.</a:t>
            </a:r>
          </a:p>
          <a:p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Impatto</a:t>
            </a:r>
            <a:r>
              <a:rPr lang="it-IT" b="1" dirty="0"/>
              <a:t>:</a:t>
            </a:r>
            <a:r>
              <a:rPr lang="it-IT" dirty="0"/>
              <a:t> Il progetto potrebbe subire ritardi, anche di considerevole entità. </a:t>
            </a:r>
          </a:p>
          <a:p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Mitigazione</a:t>
            </a:r>
            <a:r>
              <a:rPr lang="it-IT" b="1" dirty="0"/>
              <a:t>: </a:t>
            </a:r>
            <a:r>
              <a:rPr lang="it-IT" dirty="0"/>
              <a:t>Frequente confronto con il committente e richiesta di approvazione tramite firma del documento di </a:t>
            </a:r>
            <a:r>
              <a:rPr lang="it-IT" dirty="0" err="1"/>
              <a:t>Change</a:t>
            </a:r>
            <a:r>
              <a:rPr lang="it-IT" dirty="0"/>
              <a:t> </a:t>
            </a:r>
            <a:r>
              <a:rPr lang="it-IT" dirty="0" err="1"/>
              <a:t>Request</a:t>
            </a:r>
            <a:r>
              <a:rPr lang="it-IT" dirty="0"/>
              <a:t>.  </a:t>
            </a:r>
          </a:p>
          <a:p>
            <a:r>
              <a:rPr lang="it-IT" b="1" dirty="0" err="1">
                <a:solidFill>
                  <a:schemeClr val="accent2">
                    <a:lumMod val="50000"/>
                  </a:schemeClr>
                </a:solidFill>
              </a:rPr>
              <a:t>Contingency</a:t>
            </a:r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 Plan</a:t>
            </a:r>
            <a:r>
              <a:rPr lang="it-IT" b="1" dirty="0"/>
              <a:t>: </a:t>
            </a:r>
            <a:r>
              <a:rPr lang="it-IT" dirty="0"/>
              <a:t>Effettuare le necessarie correzioni al progetto ed eventuale </a:t>
            </a:r>
            <a:r>
              <a:rPr lang="it-IT" dirty="0" err="1"/>
              <a:t>riassegnamento</a:t>
            </a:r>
            <a:r>
              <a:rPr lang="it-IT" dirty="0"/>
              <a:t> delle risorse.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904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 smtClean="0">
                <a:solidFill>
                  <a:srgbClr val="2E5369"/>
                </a:solidFill>
              </a:rPr>
              <a:t>R04</a:t>
            </a: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Rischio:</a:t>
            </a:r>
            <a:r>
              <a:rPr lang="it-IT" dirty="0"/>
              <a:t> Ricorso a tecnologie innovative o poco note. </a:t>
            </a:r>
          </a:p>
          <a:p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Gravità</a:t>
            </a:r>
            <a:r>
              <a:rPr lang="it-IT" b="1" dirty="0"/>
              <a:t>: </a:t>
            </a:r>
            <a:r>
              <a:rPr lang="it-IT" dirty="0"/>
              <a:t>Dannoso.</a:t>
            </a:r>
          </a:p>
          <a:p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Descrizione</a:t>
            </a:r>
            <a:r>
              <a:rPr lang="it-IT" b="1" dirty="0"/>
              <a:t>:</a:t>
            </a:r>
            <a:r>
              <a:rPr lang="it-IT" dirty="0"/>
              <a:t> Il progetto si basa su tecnologie non conosciute al team di sviluppo.</a:t>
            </a:r>
          </a:p>
          <a:p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Impatto</a:t>
            </a:r>
            <a:r>
              <a:rPr lang="it-IT" b="1" dirty="0"/>
              <a:t>:</a:t>
            </a:r>
            <a:r>
              <a:rPr lang="it-IT" dirty="0"/>
              <a:t> Il progetto potrebbe subire rallentamenti, anche sensibili, dovuti al naturale tempo di apprendimento delle nuove tecnologie da parte del team. </a:t>
            </a:r>
          </a:p>
          <a:p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Mitigazione</a:t>
            </a:r>
            <a:r>
              <a:rPr lang="it-IT" b="1" dirty="0"/>
              <a:t>: </a:t>
            </a:r>
            <a:r>
              <a:rPr lang="it-IT" dirty="0"/>
              <a:t>Cercare di utilizzare tecnologie già conosciute dove possibile.  </a:t>
            </a:r>
          </a:p>
          <a:p>
            <a:r>
              <a:rPr lang="it-IT" b="1" dirty="0" err="1">
                <a:solidFill>
                  <a:schemeClr val="accent2">
                    <a:lumMod val="50000"/>
                  </a:schemeClr>
                </a:solidFill>
              </a:rPr>
              <a:t>Contingency</a:t>
            </a:r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 Plan</a:t>
            </a:r>
            <a:r>
              <a:rPr lang="it-IT" b="1" dirty="0"/>
              <a:t>:</a:t>
            </a:r>
            <a:r>
              <a:rPr lang="it-IT" dirty="0"/>
              <a:t> Cercare di assumere le competenze necessarie in tempi ragionevoli, senza allocare tutte le risorse umane allo studio della nuova tecnologia, ma lasciandone parte allo sviluppo del progetto.	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187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89212" y="2303448"/>
            <a:ext cx="8915399" cy="1468800"/>
          </a:xfrm>
        </p:spPr>
        <p:txBody>
          <a:bodyPr/>
          <a:lstStyle/>
          <a:p>
            <a:r>
              <a:rPr lang="it-IT" dirty="0" smtClean="0">
                <a:solidFill>
                  <a:srgbClr val="2E5369"/>
                </a:solidFill>
              </a:rPr>
              <a:t>Diagramma delle sequenze</a:t>
            </a:r>
            <a:endParaRPr lang="it-IT" dirty="0">
              <a:solidFill>
                <a:srgbClr val="2E53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78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2592925" y="675625"/>
            <a:ext cx="9599075" cy="1280890"/>
          </a:xfrm>
        </p:spPr>
        <p:txBody>
          <a:bodyPr>
            <a:normAutofit/>
          </a:bodyPr>
          <a:lstStyle/>
          <a:p>
            <a:r>
              <a:rPr lang="it-IT" sz="3200" dirty="0" smtClean="0">
                <a:solidFill>
                  <a:srgbClr val="2E5369"/>
                </a:solidFill>
              </a:rPr>
              <a:t>Diagramma delle sequenze: </a:t>
            </a:r>
            <a:r>
              <a:rPr lang="it-IT" sz="3200" dirty="0" smtClean="0">
                <a:solidFill>
                  <a:srgbClr val="2E5369"/>
                </a:solidFill>
              </a:rPr>
              <a:t>Titanic Assistance</a:t>
            </a:r>
            <a:endParaRPr lang="it-IT" sz="3200" dirty="0">
              <a:solidFill>
                <a:srgbClr val="2E5369"/>
              </a:solidFill>
            </a:endParaRPr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316070"/>
            <a:ext cx="8899301" cy="6292116"/>
          </a:xfrm>
        </p:spPr>
      </p:pic>
    </p:spTree>
    <p:extLst>
      <p:ext uri="{BB962C8B-B14F-4D97-AF65-F5344CB8AC3E}">
        <p14:creationId xmlns:p14="http://schemas.microsoft.com/office/powerpoint/2010/main" val="411789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304</TotalTime>
  <Words>890</Words>
  <Application>Microsoft Office PowerPoint</Application>
  <PresentationFormat>Widescreen</PresentationFormat>
  <Paragraphs>91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6" baseType="lpstr">
      <vt:lpstr>SimSun</vt:lpstr>
      <vt:lpstr>Arial</vt:lpstr>
      <vt:lpstr>Century Gothic</vt:lpstr>
      <vt:lpstr>Liberation Serif</vt:lpstr>
      <vt:lpstr>Mangal</vt:lpstr>
      <vt:lpstr>Wingdings 3</vt:lpstr>
      <vt:lpstr>Filo</vt:lpstr>
      <vt:lpstr>Slide mia per fare il punto della situazione sullo svolgimento delle slide</vt:lpstr>
      <vt:lpstr>Risk List</vt:lpstr>
      <vt:lpstr> Gestione dei rischi</vt:lpstr>
      <vt:lpstr>R01</vt:lpstr>
      <vt:lpstr>R02</vt:lpstr>
      <vt:lpstr>R03</vt:lpstr>
      <vt:lpstr>R04</vt:lpstr>
      <vt:lpstr>Diagramma delle sequenze</vt:lpstr>
      <vt:lpstr>Diagramma delle sequenze: Titanic Assistance</vt:lpstr>
      <vt:lpstr>Diagramma delle sequenze: Neptune Rescue</vt:lpstr>
      <vt:lpstr>Principi SOLID</vt:lpstr>
      <vt:lpstr>Legenda dei principi SOLID</vt:lpstr>
      <vt:lpstr>Utilizzo dei principi SOLID nelle applicazioni:</vt:lpstr>
      <vt:lpstr>Test</vt:lpstr>
      <vt:lpstr>Utilizzo del White Box Testing  Solitamente viene usato per la sola fase di Unit Test, ma in questo progetto è stato utilizzato anche per la fase di System test; i test verranno eseguiti sia per NeptuneRescue sia per TitanicAssistance</vt:lpstr>
      <vt:lpstr>Esecuzione dei Test</vt:lpstr>
      <vt:lpstr>Svolgimento dei Test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List</dc:title>
  <dc:creator>Paolo Vucinic</dc:creator>
  <cp:lastModifiedBy>alberto benini</cp:lastModifiedBy>
  <cp:revision>20</cp:revision>
  <dcterms:created xsi:type="dcterms:W3CDTF">2015-06-19T08:52:40Z</dcterms:created>
  <dcterms:modified xsi:type="dcterms:W3CDTF">2015-06-19T15:04:46Z</dcterms:modified>
</cp:coreProperties>
</file>