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76" r:id="rId6"/>
    <p:sldId id="277" r:id="rId7"/>
    <p:sldId id="283" r:id="rId8"/>
    <p:sldId id="282" r:id="rId9"/>
    <p:sldId id="263" r:id="rId10"/>
    <p:sldId id="278" r:id="rId11"/>
    <p:sldId id="279" r:id="rId12"/>
    <p:sldId id="280" r:id="rId13"/>
    <p:sldId id="281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6" y="-4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F01B-1F07-41CA-A012-3663FFC5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DDE019-FEFE-4DF4-8D8B-933F3546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075EE-92A4-40A2-8814-718EB03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47791-A587-4ED2-9BB9-3790F6A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CD6B4-8F3F-4A90-8E45-F2F92C8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ABB6-D101-49C9-8656-87F2AAD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ED2C7C-9166-4C81-A7A1-55F7259C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661A5-593F-416C-BE60-AC560D6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93112-35C3-4239-A4C1-F9DC1F2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34985-1BA1-4870-B483-A41C25E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1122F-40CE-4342-8511-E3464EDC2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B735AA-E684-49A0-ACAB-39BAE2C3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65773-152E-406A-97A9-6C331E2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E9367-B4F6-4F9A-AAC3-13B87EE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E087F-61E1-4F5F-8B57-F485091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61C86-F427-4E9F-8387-7AF8DD18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75C53-E662-4BD9-B85D-4E4F80FF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90CE3-4225-4095-BF16-CB17A1E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18C95-69A9-4A3A-BFE2-4C41ED3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9AD7E-1ED1-4C08-B53E-F500AD4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20023-1589-4D92-954B-59013044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CFBBC-2978-4A13-A327-2459F86C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CD86D-1DF4-4A61-AC9F-7E44577C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190F1-E333-4B52-A24C-DCD2F4B6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36349-5ABB-465A-B28A-7FFD1A6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3FC6B-1E2F-438D-B2A2-EC66BBA3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52944-E035-4FAF-AF76-CBE0579C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DD4AD-414A-4917-A746-CA53A23F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57061-D902-464C-B529-89E21C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998EF9-7BA0-45B9-862A-8D5D331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B7B23-A9E3-47CA-847B-9D0E50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5304-910C-4CD9-951A-9EC9D005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D733F-902A-41CC-A5B0-B6C29655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F44533-53B7-4D42-BB89-B860BD73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8911DF-4A9F-4A5F-B1F0-E3B1A941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AA9A73-0208-4255-9711-AA89078C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658826-A463-4D95-A62A-AD17792B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EDDFA0-FCBD-40C0-96AA-B8ADDE72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E8BFBB-311E-4F2C-80E9-066784E1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8F9B4-090D-4186-AE48-C3D01E20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23AA0C-7666-4A07-9612-2A6B213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16C0F-E3C8-42EF-A489-93889540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67E35-05DE-4C34-B13D-0DA1DF5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9A178-8470-4F5A-818A-5B1924E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D1F2A-53EC-4DA6-9C65-3E2FC12E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DFD99-00A7-4E0A-85F8-9457845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E6464-96E0-4E96-8B93-BB90615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DEF1A-D197-4B17-A508-93DF3A6D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69D56-EA56-476E-99B7-6901C88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DFA1D-9E71-42DD-A340-30787DAD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A96F85-996F-41F3-A9D5-5E06B49C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B2E5E-2394-42F4-BE0A-1989715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6544-EE30-4F9F-97D9-F17BF6C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94AF52-4019-45CF-B9F3-D2744A9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167CAE-01E9-4B7E-9EC0-0BE99692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6D68C-B26C-423B-BC31-099BC43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FCD06-24FB-4777-A18C-1B2DA44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F915D-DD61-453F-AF96-E7312EB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6F2CDA-B1AA-464F-B5FE-5F91380F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48777-725D-497F-B390-0A5D39E1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04BB3-0D39-4C19-8834-35F55A58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0CAB-5B9D-4196-8323-2DB93508628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DB8AE-3269-41A8-8333-5BC05D93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85E1A-1D68-43C1-B824-9B018330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688B8-0FE3-4C7A-8501-676C6A30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EE6470 </a:t>
            </a:r>
            <a:r>
              <a:rPr lang="en-US" altLang="zh-TW" dirty="0" err="1"/>
              <a:t>ManyCoreSystem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219AC-6EC6-4119-81BF-70B88CF44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109061634</a:t>
            </a:r>
            <a:r>
              <a:rPr lang="zh-TW" altLang="en-US" dirty="0"/>
              <a:t> 蕭詠倫</a:t>
            </a:r>
          </a:p>
        </p:txBody>
      </p:sp>
    </p:spTree>
    <p:extLst>
      <p:ext uri="{BB962C8B-B14F-4D97-AF65-F5344CB8AC3E}">
        <p14:creationId xmlns:p14="http://schemas.microsoft.com/office/powerpoint/2010/main" val="2340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9F42A-58CF-46FF-A7F6-BFDC3B06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RISCV-VP Platform multi-core(two core)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958FC63-54B8-4520-9589-803C6B2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15861B-6F12-4D9B-BF09-CD6831CA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5" y="1825625"/>
            <a:ext cx="8072363" cy="42249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142616-4C70-4063-B637-D57B72110F40}"/>
              </a:ext>
            </a:extLst>
          </p:cNvPr>
          <p:cNvSpPr/>
          <p:nvPr/>
        </p:nvSpPr>
        <p:spPr>
          <a:xfrm>
            <a:off x="1634246" y="2752928"/>
            <a:ext cx="7347212" cy="52529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80345-D4D7-41FA-894B-144FBD2D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multi-core (core0)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690073-2DD3-48A4-B126-F274543DA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18" y="103828"/>
            <a:ext cx="3155553" cy="671795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BC1B205-3236-445E-8C85-8B8D99767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71" y="103828"/>
            <a:ext cx="3790130" cy="67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5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6A739-4486-44D8-B4D5-29FC95E1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multi-core (core1)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B5D54-E73D-4DE0-8850-C47C7629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06" y="74645"/>
            <a:ext cx="3212022" cy="653910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1079FC-6C49-444C-9D3B-9938BBF5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28" y="74645"/>
            <a:ext cx="3853041" cy="65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D1183-08B4-4DDD-B11D-4986CF8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Single-core vs multi-core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E0ED5-E4C4-4291-859D-EE495930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9">
            <a:extLst>
              <a:ext uri="{FF2B5EF4-FFF2-40B4-BE49-F238E27FC236}">
                <a16:creationId xmlns:a16="http://schemas.microsoft.com/office/drawing/2014/main" id="{65A45993-8F78-4112-B0C5-DF81344AD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9871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Single-core</a:t>
                      </a:r>
                      <a:endParaRPr lang="en-US" altLang="zh-TW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Multi-core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Simulation time(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291.728600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151.268150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Instructions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9,623,262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4,958,799 + 4,958,885 =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9,917,684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4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5BDC-AE39-41A4-882B-269F4DB2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 and Two-layer NN in HLS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1751D-0D40-4600-9787-EAD783CB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Version 1</a:t>
            </a:r>
          </a:p>
          <a:p>
            <a:pPr lvl="1"/>
            <a:r>
              <a:rPr lang="en-US" altLang="zh-TW" dirty="0"/>
              <a:t>origin</a:t>
            </a:r>
          </a:p>
          <a:p>
            <a:r>
              <a:rPr lang="en-US" altLang="zh-TW" sz="3200" dirty="0"/>
              <a:t>Version 2</a:t>
            </a:r>
          </a:p>
          <a:p>
            <a:pPr lvl="1"/>
            <a:r>
              <a:rPr lang="en-US" altLang="zh-TW" dirty="0"/>
              <a:t>Variables sizing :  use </a:t>
            </a:r>
            <a:r>
              <a:rPr lang="en-US" altLang="zh-TW" dirty="0" err="1"/>
              <a:t>sc_fixed</a:t>
            </a:r>
            <a:r>
              <a:rPr lang="en-US" altLang="zh-TW" dirty="0"/>
              <a:t>&lt;20, 6&gt; instead of </a:t>
            </a:r>
            <a:r>
              <a:rPr lang="en-US" altLang="zh-TW" dirty="0" err="1"/>
              <a:t>sc_fixed</a:t>
            </a:r>
            <a:r>
              <a:rPr lang="en-US" altLang="zh-TW" dirty="0"/>
              <a:t>&lt;32, 8&gt; </a:t>
            </a:r>
          </a:p>
          <a:p>
            <a:pPr lvl="1"/>
            <a:r>
              <a:rPr lang="en-US" altLang="zh-TW" dirty="0"/>
              <a:t>Ex : for loop parameter datatype, buffer datatype…</a:t>
            </a:r>
          </a:p>
          <a:p>
            <a:r>
              <a:rPr lang="en-US" altLang="zh-TW" sz="3200" dirty="0"/>
              <a:t>Version 3</a:t>
            </a:r>
          </a:p>
          <a:p>
            <a:pPr lvl="1"/>
            <a:r>
              <a:rPr lang="en-US" altLang="zh-TW" dirty="0"/>
              <a:t>Variables sizing</a:t>
            </a:r>
          </a:p>
          <a:p>
            <a:pPr lvl="1"/>
            <a:r>
              <a:rPr lang="en-US" altLang="zh-TW" dirty="0"/>
              <a:t>Constrain Latency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0E72B-805A-41B5-9E68-2F8C8CAD361A}"/>
              </a:ext>
            </a:extLst>
          </p:cNvPr>
          <p:cNvSpPr txBox="1"/>
          <p:nvPr/>
        </p:nvSpPr>
        <p:spPr>
          <a:xfrm>
            <a:off x="9206953" y="2691714"/>
            <a:ext cx="129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sizing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04B072-D579-4176-BD72-5D8EA8E9B594}"/>
              </a:ext>
            </a:extLst>
          </p:cNvPr>
          <p:cNvSpPr/>
          <p:nvPr/>
        </p:nvSpPr>
        <p:spPr>
          <a:xfrm>
            <a:off x="5526772" y="2691714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non-sizing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A396F-78D9-4024-8047-54E8C296B1F6}"/>
              </a:ext>
            </a:extLst>
          </p:cNvPr>
          <p:cNvSpPr/>
          <p:nvPr/>
        </p:nvSpPr>
        <p:spPr>
          <a:xfrm>
            <a:off x="6702331" y="6176963"/>
            <a:ext cx="231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TW" dirty="0"/>
              <a:t>Constrain Latency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BE9EAB-3CF3-476C-8154-5A9592FC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95" y="1605988"/>
            <a:ext cx="3523809" cy="10857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A16FE2-BC6F-4AAC-8030-79DF05CD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04" y="1605988"/>
            <a:ext cx="3523809" cy="10857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98DF571-478D-4099-B6F0-DAB890B2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80" y="4175895"/>
            <a:ext cx="5483240" cy="20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1685-9595-4D60-8892-AE896C9A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8424CFF0-71D5-4EDB-9805-DBE83FAB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0318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(ns)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1,556,400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1,556,400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1,553,700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1,552,500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1,552,500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1,548,900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9">
            <a:extLst>
              <a:ext uri="{FF2B5EF4-FFF2-40B4-BE49-F238E27FC236}">
                <a16:creationId xmlns:a16="http://schemas.microsoft.com/office/drawing/2014/main" id="{63E5047B-69E6-4BB2-9B38-FC01AF118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460118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10,709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5,934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5,826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17,648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8,421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8,349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A719678F-CE3F-4319-A7E4-69A21E4FD70A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HLS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55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91BE-BDCE-4380-BDCC-F3CFFDA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6D2087-FA9C-4750-B1B4-6FAAB6281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0601"/>
            <a:ext cx="5061721" cy="6122274"/>
          </a:xfrm>
        </p:spPr>
      </p:pic>
    </p:spTree>
    <p:extLst>
      <p:ext uri="{BB962C8B-B14F-4D97-AF65-F5344CB8AC3E}">
        <p14:creationId xmlns:p14="http://schemas.microsoft.com/office/powerpoint/2010/main" val="175006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2488D-DBDE-47C1-A2C5-30CB4DB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7878945-BCCF-443A-9C73-F66D1F00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97946" cy="6127750"/>
          </a:xfrm>
        </p:spPr>
      </p:pic>
    </p:spTree>
    <p:extLst>
      <p:ext uri="{BB962C8B-B14F-4D97-AF65-F5344CB8AC3E}">
        <p14:creationId xmlns:p14="http://schemas.microsoft.com/office/powerpoint/2010/main" val="124045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FDC8-A032-4838-A226-0876D66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5A0550A-F391-467A-AB48-E72E80179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063412" cy="6136006"/>
          </a:xfrm>
        </p:spPr>
      </p:pic>
    </p:spTree>
    <p:extLst>
      <p:ext uri="{BB962C8B-B14F-4D97-AF65-F5344CB8AC3E}">
        <p14:creationId xmlns:p14="http://schemas.microsoft.com/office/powerpoint/2010/main" val="395412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80719-F4DE-48DB-8D97-54E1CEE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FBE7C3A-1BF7-4043-89B3-493F7265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5124"/>
            <a:ext cx="5044751" cy="6123019"/>
          </a:xfrm>
        </p:spPr>
      </p:pic>
    </p:spTree>
    <p:extLst>
      <p:ext uri="{BB962C8B-B14F-4D97-AF65-F5344CB8AC3E}">
        <p14:creationId xmlns:p14="http://schemas.microsoft.com/office/powerpoint/2010/main" val="8120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F967-350B-4EC8-82CE-1034FF4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dobe 黑体 Std R" panose="020B0400000000000000" pitchFamily="34" charset="-128"/>
              </a:rPr>
              <a:t>Guide</a:t>
            </a:r>
            <a:r>
              <a:rPr lang="zh-TW" altLang="en-US" dirty="0"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ea typeface="Adobe 黑体 Std R" panose="020B0400000000000000" pitchFamily="34" charset="-128"/>
              </a:rPr>
              <a:t>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B8CD3-F6FE-4AE2-B1F0-C37A8904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Principal Component Analysis and Two-layer Neural Network</a:t>
            </a:r>
          </a:p>
          <a:p>
            <a:r>
              <a:rPr lang="en-US" altLang="zh-TW" dirty="0"/>
              <a:t>PCA and Two-layer NN in RISCV-VP Platform</a:t>
            </a:r>
          </a:p>
          <a:p>
            <a:r>
              <a:rPr lang="en-US" altLang="zh-TW" dirty="0"/>
              <a:t>PCA and Two-layer NN in HLS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60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CB449-7CFD-458B-88EF-5B17F1D7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9385B8B-6743-4922-88CC-C354239FE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4886131" cy="6124077"/>
          </a:xfrm>
        </p:spPr>
      </p:pic>
    </p:spTree>
    <p:extLst>
      <p:ext uri="{BB962C8B-B14F-4D97-AF65-F5344CB8AC3E}">
        <p14:creationId xmlns:p14="http://schemas.microsoft.com/office/powerpoint/2010/main" val="199741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4ACE6-0931-444B-BD43-E124ABB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BB1FFE4-0BCB-42E8-8886-8D807F06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054082" cy="6122660"/>
          </a:xfrm>
        </p:spPr>
      </p:pic>
    </p:spTree>
    <p:extLst>
      <p:ext uri="{BB962C8B-B14F-4D97-AF65-F5344CB8AC3E}">
        <p14:creationId xmlns:p14="http://schemas.microsoft.com/office/powerpoint/2010/main" val="358285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B788F-2FAC-4535-83F6-DF34329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classify three kinds of fruits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EF589-3EEF-47A1-96CB-A626A92F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Carambula</a:t>
            </a:r>
            <a:r>
              <a:rPr lang="zh-TW" altLang="en-US" dirty="0"/>
              <a:t> </a:t>
            </a:r>
            <a:r>
              <a:rPr lang="en-US" altLang="zh-TW" dirty="0"/>
              <a:t>(type 1)</a:t>
            </a:r>
          </a:p>
          <a:p>
            <a:r>
              <a:rPr lang="en-US" altLang="zh-TW" dirty="0"/>
              <a:t>Lychee (type 2)</a:t>
            </a:r>
          </a:p>
          <a:p>
            <a:r>
              <a:rPr lang="en-US" altLang="zh-TW" dirty="0"/>
              <a:t>Pear (type 3)</a:t>
            </a:r>
          </a:p>
          <a:p>
            <a:r>
              <a:rPr lang="en-US" altLang="zh-TW" dirty="0"/>
              <a:t>Each image 32 x 32 (1024) pixels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487546F-FAE8-4FED-BAAB-B6D52DB56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49" y="4119482"/>
            <a:ext cx="2506828" cy="2506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F02A4B-DE4F-429F-897E-4E6559897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77" y="4119482"/>
            <a:ext cx="2506828" cy="25068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C2EB4A-A07D-4CD4-9522-33810013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5" y="4119482"/>
            <a:ext cx="2506828" cy="25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1F81E6E-A428-471D-B004-183E47F60118}"/>
              </a:ext>
            </a:extLst>
          </p:cNvPr>
          <p:cNvSpPr/>
          <p:nvPr/>
        </p:nvSpPr>
        <p:spPr>
          <a:xfrm>
            <a:off x="2001170" y="2788480"/>
            <a:ext cx="1329185" cy="1208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PCA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48D5830-6C9B-4BDF-B7EE-A2AB3FEB3273}"/>
                  </a:ext>
                </a:extLst>
              </p:cNvPr>
              <p:cNvSpPr/>
              <p:nvPr/>
            </p:nvSpPr>
            <p:spPr>
              <a:xfrm>
                <a:off x="88740" y="2538489"/>
                <a:ext cx="1940766" cy="193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>
                    <a:ea typeface="Cambria Math" panose="02040503050406030204" pitchFamily="18" charset="0"/>
                  </a:rPr>
                  <a:t>1*1024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48D5830-6C9B-4BDF-B7EE-A2AB3FEB3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" y="2538489"/>
                <a:ext cx="1940766" cy="1935915"/>
              </a:xfrm>
              <a:prstGeom prst="rect">
                <a:avLst/>
              </a:prstGeom>
              <a:blipFill>
                <a:blip r:embed="rId2"/>
                <a:stretch>
                  <a:fillRect b="-4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8709BA-3D8B-4727-B55F-208BC236544D}"/>
                  </a:ext>
                </a:extLst>
              </p:cNvPr>
              <p:cNvSpPr/>
              <p:nvPr/>
            </p:nvSpPr>
            <p:spPr>
              <a:xfrm>
                <a:off x="3391775" y="2551220"/>
                <a:ext cx="1940766" cy="193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>
                    <a:ea typeface="Cambria Math" panose="02040503050406030204" pitchFamily="18" charset="0"/>
                  </a:rPr>
                  <a:t>1*2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8709BA-3D8B-4727-B55F-208BC2365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75" y="2551220"/>
                <a:ext cx="1940766" cy="1935915"/>
              </a:xfrm>
              <a:prstGeom prst="rect">
                <a:avLst/>
              </a:prstGeom>
              <a:blipFill>
                <a:blip r:embed="rId3"/>
                <a:stretch>
                  <a:fillRect b="-44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>
            <a:extLst>
              <a:ext uri="{FF2B5EF4-FFF2-40B4-BE49-F238E27FC236}">
                <a16:creationId xmlns:a16="http://schemas.microsoft.com/office/drawing/2014/main" id="{3F70AF8C-7162-4248-9F22-838C05BEB8C1}"/>
              </a:ext>
            </a:extLst>
          </p:cNvPr>
          <p:cNvSpPr/>
          <p:nvPr/>
        </p:nvSpPr>
        <p:spPr>
          <a:xfrm>
            <a:off x="5332541" y="28796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547A500-4980-4687-A4AD-2C89D93BAD38}"/>
              </a:ext>
            </a:extLst>
          </p:cNvPr>
          <p:cNvSpPr/>
          <p:nvPr/>
        </p:nvSpPr>
        <p:spPr>
          <a:xfrm>
            <a:off x="5332541" y="3566362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71883B-B22E-4682-90E8-9CCB31CFF8D0}"/>
              </a:ext>
            </a:extLst>
          </p:cNvPr>
          <p:cNvSpPr/>
          <p:nvPr/>
        </p:nvSpPr>
        <p:spPr>
          <a:xfrm>
            <a:off x="6788457" y="21912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1B82BCC-BC73-4061-A84A-6DE13D18B3F1}"/>
              </a:ext>
            </a:extLst>
          </p:cNvPr>
          <p:cNvSpPr/>
          <p:nvPr/>
        </p:nvSpPr>
        <p:spPr>
          <a:xfrm>
            <a:off x="6788457" y="28796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C044673-F7AE-4F9F-8D72-61F778A8D97E}"/>
              </a:ext>
            </a:extLst>
          </p:cNvPr>
          <p:cNvSpPr/>
          <p:nvPr/>
        </p:nvSpPr>
        <p:spPr>
          <a:xfrm>
            <a:off x="6788457" y="35663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EE57CBE-3349-475B-B96D-48841B4E1680}"/>
              </a:ext>
            </a:extLst>
          </p:cNvPr>
          <p:cNvSpPr/>
          <p:nvPr/>
        </p:nvSpPr>
        <p:spPr>
          <a:xfrm>
            <a:off x="6788457" y="425309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BD3D617-6DB7-4B43-B2C3-9F5B6F0CABFA}"/>
              </a:ext>
            </a:extLst>
          </p:cNvPr>
          <p:cNvSpPr/>
          <p:nvPr/>
        </p:nvSpPr>
        <p:spPr>
          <a:xfrm>
            <a:off x="8244373" y="2525757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8B297E6-042F-4262-A8CC-8EF77D21DC61}"/>
              </a:ext>
            </a:extLst>
          </p:cNvPr>
          <p:cNvSpPr/>
          <p:nvPr/>
        </p:nvSpPr>
        <p:spPr>
          <a:xfrm>
            <a:off x="8244373" y="3212489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21D9AC3-80AC-4CA1-9C23-A7469C3F57CD}"/>
              </a:ext>
            </a:extLst>
          </p:cNvPr>
          <p:cNvSpPr/>
          <p:nvPr/>
        </p:nvSpPr>
        <p:spPr>
          <a:xfrm>
            <a:off x="8244373" y="389922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E28A3FC-8CBB-40BA-864D-10B098808B58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5692541" y="2371220"/>
            <a:ext cx="1095916" cy="68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13CA154-27B6-43F3-8563-D1147C079700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5692541" y="3059630"/>
            <a:ext cx="1095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3097B94-2AEE-4EFF-A0CA-4998083EA2C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92541" y="3059630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477B80A-1675-435B-8152-C1E425C57725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92541" y="3059630"/>
            <a:ext cx="1095916" cy="137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F6F813B-55B1-404E-A198-F1B5DD703C83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7148457" y="2371220"/>
            <a:ext cx="1095916" cy="334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9E31DAF-8BFC-496A-BBA6-2FD1931755C1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5692541" y="3746362"/>
            <a:ext cx="1095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0B6904A-B13A-44B5-BED3-ADE75BEBC28E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7148457" y="2371220"/>
            <a:ext cx="1095916" cy="1021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D367440-14FA-45F8-96C0-8DE0A5E0F7E7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5692541" y="3059630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30EC300-C0EA-44A3-80AF-A04933BDE21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692541" y="2371220"/>
            <a:ext cx="1095916" cy="1375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48600F-96DC-48FB-BB7B-6860DFAAFA6C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7148457" y="2371220"/>
            <a:ext cx="1095916" cy="1708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051E43B-BD18-4A7E-8C97-21AEAAAC884D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5692541" y="3746362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B235D4C-4910-424D-8FE9-8C3971EFADA1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7148457" y="2705757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4517E2C-17CF-4DF0-A698-DEC141F151D2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7148457" y="3059630"/>
            <a:ext cx="1095916" cy="332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1ABAE4A-ED22-4187-A3E2-75BFE2BB6B0C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7148457" y="3059630"/>
            <a:ext cx="1095916" cy="1019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EC540C2-DD5F-417A-96F9-E5470E07848B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7148457" y="2705757"/>
            <a:ext cx="1095916" cy="104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DF132F9-E104-4756-A2BE-44B6360908C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7148457" y="3392489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EB71406-4B6A-4C84-8B32-E2E746E01542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7148457" y="3746362"/>
            <a:ext cx="1095916" cy="332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6AB35F1-BBF7-41B1-81A0-391AA741FB95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7148457" y="4079221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1227082A-FE36-4BB2-87A1-123E7295B1D2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7148457" y="3392489"/>
            <a:ext cx="1095916" cy="104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7411A85-131C-48C9-8663-11F76F287302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7148457" y="2705757"/>
            <a:ext cx="1095916" cy="1727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04C6666-0BB9-4BF2-80F9-21E8B4D5810F}"/>
              </a:ext>
            </a:extLst>
          </p:cNvPr>
          <p:cNvSpPr/>
          <p:nvPr/>
        </p:nvSpPr>
        <p:spPr>
          <a:xfrm>
            <a:off x="9561432" y="2788480"/>
            <a:ext cx="1329184" cy="1208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箭號: 向右 98">
            <a:extLst>
              <a:ext uri="{FF2B5EF4-FFF2-40B4-BE49-F238E27FC236}">
                <a16:creationId xmlns:a16="http://schemas.microsoft.com/office/drawing/2014/main" id="{F1394AAC-9CC8-4292-930A-43C9BDA91930}"/>
              </a:ext>
            </a:extLst>
          </p:cNvPr>
          <p:cNvSpPr/>
          <p:nvPr/>
        </p:nvSpPr>
        <p:spPr>
          <a:xfrm>
            <a:off x="1414702" y="3139570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E9C31DBC-2062-40D2-A6F2-64845B7AD0F2}"/>
              </a:ext>
            </a:extLst>
          </p:cNvPr>
          <p:cNvSpPr/>
          <p:nvPr/>
        </p:nvSpPr>
        <p:spPr>
          <a:xfrm>
            <a:off x="3530732" y="3150077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46EFAA4F-C9CE-4CA5-AD66-CCDE90D86DB1}"/>
              </a:ext>
            </a:extLst>
          </p:cNvPr>
          <p:cNvSpPr/>
          <p:nvPr/>
        </p:nvSpPr>
        <p:spPr>
          <a:xfrm>
            <a:off x="4761076" y="3150077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箭號: 向右 101">
            <a:extLst>
              <a:ext uri="{FF2B5EF4-FFF2-40B4-BE49-F238E27FC236}">
                <a16:creationId xmlns:a16="http://schemas.microsoft.com/office/drawing/2014/main" id="{F31E3623-5F4A-4719-8884-9B6D76650E00}"/>
              </a:ext>
            </a:extLst>
          </p:cNvPr>
          <p:cNvSpPr/>
          <p:nvPr/>
        </p:nvSpPr>
        <p:spPr>
          <a:xfrm>
            <a:off x="8856435" y="3150077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685AE3AD-EDF1-4DA0-BEFC-C35B7F805FC4}"/>
              </a:ext>
            </a:extLst>
          </p:cNvPr>
          <p:cNvSpPr/>
          <p:nvPr/>
        </p:nvSpPr>
        <p:spPr>
          <a:xfrm rot="5400000">
            <a:off x="9999556" y="4360175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8D8EFE4-5E9A-4449-804F-56925923F895}"/>
              </a:ext>
            </a:extLst>
          </p:cNvPr>
          <p:cNvSpPr txBox="1"/>
          <p:nvPr/>
        </p:nvSpPr>
        <p:spPr>
          <a:xfrm>
            <a:off x="8856435" y="5069510"/>
            <a:ext cx="313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Carambola or Lychee or Pear ?</a:t>
            </a:r>
          </a:p>
          <a:p>
            <a:endParaRPr lang="zh-TW" altLang="en-US" dirty="0"/>
          </a:p>
        </p:txBody>
      </p:sp>
      <p:sp>
        <p:nvSpPr>
          <p:cNvPr id="105" name="標題 1">
            <a:extLst>
              <a:ext uri="{FF2B5EF4-FFF2-40B4-BE49-F238E27FC236}">
                <a16:creationId xmlns:a16="http://schemas.microsoft.com/office/drawing/2014/main" id="{9D47EDED-8842-4BBA-865D-02E47BEC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D4C4A99-9065-4757-BF5C-4808C4B360E4}"/>
              </a:ext>
            </a:extLst>
          </p:cNvPr>
          <p:cNvSpPr txBox="1"/>
          <p:nvPr/>
        </p:nvSpPr>
        <p:spPr>
          <a:xfrm>
            <a:off x="4910116" y="4100235"/>
            <a:ext cx="19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41F71F-51C9-4F5C-99FF-8A374C1A42DB}"/>
              </a:ext>
            </a:extLst>
          </p:cNvPr>
          <p:cNvSpPr txBox="1"/>
          <p:nvPr/>
        </p:nvSpPr>
        <p:spPr>
          <a:xfrm>
            <a:off x="6368589" y="4703603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Hidden layer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565C6D6-B762-40C4-9873-D25B31E2E14A}"/>
              </a:ext>
            </a:extLst>
          </p:cNvPr>
          <p:cNvSpPr txBox="1"/>
          <p:nvPr/>
        </p:nvSpPr>
        <p:spPr>
          <a:xfrm>
            <a:off x="7829548" y="4372418"/>
            <a:ext cx="25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Output layer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D77F3D-32CB-452D-8BF1-0315B4E31AB3}"/>
              </a:ext>
            </a:extLst>
          </p:cNvPr>
          <p:cNvSpPr/>
          <p:nvPr/>
        </p:nvSpPr>
        <p:spPr>
          <a:xfrm>
            <a:off x="1899389" y="2043404"/>
            <a:ext cx="9157231" cy="30261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E92569-7233-4066-BAEE-9584B6BB059F}"/>
              </a:ext>
            </a:extLst>
          </p:cNvPr>
          <p:cNvSpPr txBox="1"/>
          <p:nvPr/>
        </p:nvSpPr>
        <p:spPr>
          <a:xfrm>
            <a:off x="2346960" y="2293620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Hardware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47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71D95-178D-4848-A5BA-67D2C03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Principal Component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A9B60-B569-46EA-86E9-67C43D10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Matlab.m</a:t>
            </a: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coeff,score,latent</a:t>
            </a:r>
            <a:r>
              <a:rPr lang="en-US" altLang="zh-TW" dirty="0"/>
              <a:t>] = </a:t>
            </a:r>
            <a:r>
              <a:rPr lang="en-US" altLang="zh-TW" dirty="0" err="1"/>
              <a:t>pca</a:t>
            </a:r>
            <a:r>
              <a:rPr lang="en-US" altLang="zh-TW" dirty="0"/>
              <a:t>(trainset ,'NumComponents',2)</a:t>
            </a:r>
          </a:p>
          <a:p>
            <a:pPr lvl="1"/>
            <a:r>
              <a:rPr lang="en-US" altLang="zh-TW" dirty="0"/>
              <a:t>[trainset-mean(trainset)] x</a:t>
            </a:r>
            <a:r>
              <a:rPr lang="zh-TW" altLang="en-US" dirty="0"/>
              <a:t> </a:t>
            </a:r>
            <a:r>
              <a:rPr lang="en-US" altLang="zh-TW" dirty="0" err="1"/>
              <a:t>coeff</a:t>
            </a:r>
            <a:r>
              <a:rPr lang="en-US" altLang="zh-TW" dirty="0"/>
              <a:t> = score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testset</a:t>
            </a:r>
            <a:r>
              <a:rPr lang="en-US" altLang="zh-TW" dirty="0"/>
              <a:t> - </a:t>
            </a:r>
            <a:r>
              <a:rPr lang="en-US" altLang="zh-TW" dirty="0">
                <a:solidFill>
                  <a:srgbClr val="FF0000"/>
                </a:solidFill>
              </a:rPr>
              <a:t>mean(trainset)</a:t>
            </a:r>
            <a:r>
              <a:rPr lang="en-US" altLang="zh-TW" dirty="0"/>
              <a:t>] x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coeff</a:t>
            </a:r>
            <a:r>
              <a:rPr lang="en-US" altLang="zh-TW" dirty="0"/>
              <a:t> = testset2D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Two parameters in </a:t>
            </a:r>
            <a:r>
              <a:rPr lang="en-US" altLang="zh-TW" dirty="0" err="1">
                <a:solidFill>
                  <a:srgbClr val="FF0000"/>
                </a:solidFill>
              </a:rPr>
              <a:t>SystemC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mean(trainset) = [  ]</a:t>
            </a:r>
            <a:r>
              <a:rPr lang="en-US" altLang="zh-TW" baseline="-25000" dirty="0">
                <a:solidFill>
                  <a:srgbClr val="FF0000"/>
                </a:solidFill>
              </a:rPr>
              <a:t>1*1024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coeff</a:t>
            </a:r>
            <a:r>
              <a:rPr lang="en-US" altLang="zh-TW" dirty="0">
                <a:solidFill>
                  <a:srgbClr val="FF0000"/>
                </a:solidFill>
              </a:rPr>
              <a:t> = [  ]</a:t>
            </a:r>
            <a:r>
              <a:rPr lang="en-US" altLang="zh-TW" baseline="-25000" dirty="0">
                <a:solidFill>
                  <a:srgbClr val="FF0000"/>
                </a:solidFill>
              </a:rPr>
              <a:t>1024*2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A552CE-8785-4B24-AEEC-7A79606EB8F8}"/>
              </a:ext>
            </a:extLst>
          </p:cNvPr>
          <p:cNvSpPr/>
          <p:nvPr/>
        </p:nvSpPr>
        <p:spPr>
          <a:xfrm>
            <a:off x="8742437" y="4160190"/>
            <a:ext cx="1329185" cy="1208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PCA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841272-46E7-4D4B-AB1E-9A76C95F403C}"/>
                  </a:ext>
                </a:extLst>
              </p:cNvPr>
              <p:cNvSpPr/>
              <p:nvPr/>
            </p:nvSpPr>
            <p:spPr>
              <a:xfrm>
                <a:off x="6830007" y="3910199"/>
                <a:ext cx="1940766" cy="193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>
                    <a:ea typeface="Cambria Math" panose="02040503050406030204" pitchFamily="18" charset="0"/>
                  </a:rPr>
                  <a:t> 1*1024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841272-46E7-4D4B-AB1E-9A76C95F4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7" y="3910199"/>
                <a:ext cx="1940766" cy="1935915"/>
              </a:xfrm>
              <a:prstGeom prst="rect">
                <a:avLst/>
              </a:prstGeom>
              <a:blipFill>
                <a:blip r:embed="rId2"/>
                <a:stretch>
                  <a:fillRect b="-4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B07139-7BD5-4948-AEE0-D61207724CC1}"/>
                  </a:ext>
                </a:extLst>
              </p:cNvPr>
              <p:cNvSpPr/>
              <p:nvPr/>
            </p:nvSpPr>
            <p:spPr>
              <a:xfrm>
                <a:off x="10077663" y="3910199"/>
                <a:ext cx="1940766" cy="193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>
                    <a:ea typeface="Cambria Math" panose="02040503050406030204" pitchFamily="18" charset="0"/>
                  </a:rPr>
                  <a:t> 1*2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B07139-7BD5-4948-AEE0-D6120772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663" y="3910199"/>
                <a:ext cx="1940766" cy="1935915"/>
              </a:xfrm>
              <a:prstGeom prst="rect">
                <a:avLst/>
              </a:prstGeom>
              <a:blipFill>
                <a:blip r:embed="rId3"/>
                <a:stretch>
                  <a:fillRect b="-4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>
            <a:extLst>
              <a:ext uri="{FF2B5EF4-FFF2-40B4-BE49-F238E27FC236}">
                <a16:creationId xmlns:a16="http://schemas.microsoft.com/office/drawing/2014/main" id="{B50677B2-7D38-43D7-8B69-E1F9CAD8DF0A}"/>
              </a:ext>
            </a:extLst>
          </p:cNvPr>
          <p:cNvSpPr/>
          <p:nvPr/>
        </p:nvSpPr>
        <p:spPr>
          <a:xfrm>
            <a:off x="8155969" y="4511280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BCBE3273-F566-4621-91AB-2C96329957F8}"/>
              </a:ext>
            </a:extLst>
          </p:cNvPr>
          <p:cNvSpPr/>
          <p:nvPr/>
        </p:nvSpPr>
        <p:spPr>
          <a:xfrm>
            <a:off x="10271999" y="4521787"/>
            <a:ext cx="452935" cy="50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F3663A-809F-4D8F-B006-205BF3EBD496}"/>
              </a:ext>
            </a:extLst>
          </p:cNvPr>
          <p:cNvSpPr txBox="1"/>
          <p:nvPr/>
        </p:nvSpPr>
        <p:spPr>
          <a:xfrm>
            <a:off x="10529547" y="5807631"/>
            <a:ext cx="14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testset2D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4E9319-370C-4BA1-A4E2-5C4C7B612C88}"/>
              </a:ext>
            </a:extLst>
          </p:cNvPr>
          <p:cNvSpPr txBox="1"/>
          <p:nvPr/>
        </p:nvSpPr>
        <p:spPr>
          <a:xfrm>
            <a:off x="7360262" y="5807631"/>
            <a:ext cx="14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60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91781-4715-41AB-A062-D6E3148A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Two-layer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63DEB-01E2-443E-8F6F-833239F9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Four parameters in </a:t>
            </a:r>
            <a:r>
              <a:rPr lang="en-US" altLang="zh-TW" dirty="0" err="1">
                <a:solidFill>
                  <a:srgbClr val="FF0000"/>
                </a:solidFill>
              </a:rPr>
              <a:t>SystemC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Hidden layer weight (H_W) 	= [  ]</a:t>
            </a:r>
            <a:r>
              <a:rPr lang="en-US" altLang="zh-TW" baseline="-25000" dirty="0">
                <a:solidFill>
                  <a:srgbClr val="FF0000"/>
                </a:solidFill>
              </a:rPr>
              <a:t>2*4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Hidden layer bias (H_B)        	= [  ]</a:t>
            </a:r>
            <a:r>
              <a:rPr lang="en-US" altLang="zh-TW" baseline="-25000" dirty="0">
                <a:solidFill>
                  <a:srgbClr val="FF0000"/>
                </a:solidFill>
              </a:rPr>
              <a:t>1*4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Output layer weight (O_W) 	= [  ]</a:t>
            </a:r>
            <a:r>
              <a:rPr lang="en-US" altLang="zh-TW" baseline="-25000" dirty="0">
                <a:solidFill>
                  <a:srgbClr val="FF0000"/>
                </a:solidFill>
              </a:rPr>
              <a:t>4*3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Output layer bias (O_B) 	= [  ]</a:t>
            </a:r>
            <a:r>
              <a:rPr lang="en-US" altLang="zh-TW" baseline="-25000" dirty="0">
                <a:solidFill>
                  <a:srgbClr val="FF0000"/>
                </a:solidFill>
              </a:rPr>
              <a:t>1*3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27A18E8-A237-4A30-B9F6-2A07F2692776}"/>
              </a:ext>
            </a:extLst>
          </p:cNvPr>
          <p:cNvSpPr/>
          <p:nvPr/>
        </p:nvSpPr>
        <p:spPr>
          <a:xfrm>
            <a:off x="7044609" y="373362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777DF36-C1BB-4137-AD2A-1700C30F89A5}"/>
              </a:ext>
            </a:extLst>
          </p:cNvPr>
          <p:cNvSpPr/>
          <p:nvPr/>
        </p:nvSpPr>
        <p:spPr>
          <a:xfrm>
            <a:off x="7044609" y="4420361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F6BF9E0-CBE8-4E04-A9DB-FF9D2B3A31C5}"/>
              </a:ext>
            </a:extLst>
          </p:cNvPr>
          <p:cNvSpPr/>
          <p:nvPr/>
        </p:nvSpPr>
        <p:spPr>
          <a:xfrm>
            <a:off x="8500525" y="30452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2BBA40-9E94-4D74-B076-3C3999B6E254}"/>
              </a:ext>
            </a:extLst>
          </p:cNvPr>
          <p:cNvSpPr/>
          <p:nvPr/>
        </p:nvSpPr>
        <p:spPr>
          <a:xfrm>
            <a:off x="8500525" y="373362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8CBD6CB-B41F-4E05-8F3B-24A4745AA9E9}"/>
              </a:ext>
            </a:extLst>
          </p:cNvPr>
          <p:cNvSpPr/>
          <p:nvPr/>
        </p:nvSpPr>
        <p:spPr>
          <a:xfrm>
            <a:off x="8500525" y="44203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C9E2FAC-4D01-416B-B557-C421E3534BF2}"/>
              </a:ext>
            </a:extLst>
          </p:cNvPr>
          <p:cNvSpPr/>
          <p:nvPr/>
        </p:nvSpPr>
        <p:spPr>
          <a:xfrm>
            <a:off x="8500525" y="51070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E5F15D-1689-4F2C-A4C0-2C2D3F0E8782}"/>
              </a:ext>
            </a:extLst>
          </p:cNvPr>
          <p:cNvSpPr/>
          <p:nvPr/>
        </p:nvSpPr>
        <p:spPr>
          <a:xfrm>
            <a:off x="9956441" y="3379756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2CFBC10-B49A-4B2C-866E-E45C26FF22A8}"/>
              </a:ext>
            </a:extLst>
          </p:cNvPr>
          <p:cNvSpPr/>
          <p:nvPr/>
        </p:nvSpPr>
        <p:spPr>
          <a:xfrm>
            <a:off x="9956441" y="4066488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4A847D-D494-45F4-91FC-B80806DF1B47}"/>
              </a:ext>
            </a:extLst>
          </p:cNvPr>
          <p:cNvSpPr/>
          <p:nvPr/>
        </p:nvSpPr>
        <p:spPr>
          <a:xfrm>
            <a:off x="9956441" y="475322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C26ADE8-07CD-43B4-83E3-3C242B41E58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404609" y="3225219"/>
            <a:ext cx="1095916" cy="68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76195B4-DE5F-4E28-85AA-11D8BDCCED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404609" y="3913629"/>
            <a:ext cx="1095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C1DBBE8-3F36-4FCF-B32B-95CC0F71802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404609" y="3913629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4C5F2D6-0D07-4729-AEDF-66A6F17985F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7404609" y="3913629"/>
            <a:ext cx="1095916" cy="137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05C504-97CA-4808-86DB-4618FB7F893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860525" y="3225219"/>
            <a:ext cx="1095916" cy="334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3A404B8-F5A0-4429-A7B7-F015AE0FE43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404609" y="4600361"/>
            <a:ext cx="1095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950620-5450-4F92-8C7A-F1867D4DDD3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8860525" y="3225219"/>
            <a:ext cx="1095916" cy="1021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091BDFD-05C0-462C-848F-B54563BCF21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404609" y="3913629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AB8EB8E-A946-40B5-8AAD-5549B8C1D2B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404609" y="3225219"/>
            <a:ext cx="1095916" cy="1375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786F2C2-39DF-4246-B6FE-36473D398346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860525" y="3225219"/>
            <a:ext cx="1095916" cy="1708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EE5CCE2-35CC-480E-88C9-5800F79A9CD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7404609" y="4600361"/>
            <a:ext cx="1095916" cy="68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CC5EEEB-874E-4BEA-9D40-E578F353B36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8860525" y="3559756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5A6FD3C-B09C-42B2-9D9C-8D9196E20A1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8860525" y="3913629"/>
            <a:ext cx="1095916" cy="332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25F4752-5276-492B-83D1-66050E712C4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8860525" y="3913629"/>
            <a:ext cx="1095916" cy="1019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456A880-7C4B-4ACA-9E00-ED54BBDD2F8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860525" y="3559756"/>
            <a:ext cx="1095916" cy="104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004AD47-5867-4FEF-84D2-9DD7C5AD0E2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8860525" y="4246488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B09AD46-220B-4722-AD7A-4F9D84191E2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8860525" y="4600361"/>
            <a:ext cx="1095916" cy="332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390D09B-03D8-4C92-8CCE-00EB46BAB426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860525" y="4933220"/>
            <a:ext cx="1095916" cy="353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7DEABAD-7D0F-4502-9C1D-D021D8584B8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8860525" y="4246488"/>
            <a:ext cx="1095916" cy="104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9284968-2BC5-4770-A8F0-FA7B03E0B81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860525" y="3559756"/>
            <a:ext cx="1095916" cy="1727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4B8875D-EFC5-41AA-83A7-84A8B23E042A}"/>
              </a:ext>
            </a:extLst>
          </p:cNvPr>
          <p:cNvSpPr txBox="1"/>
          <p:nvPr/>
        </p:nvSpPr>
        <p:spPr>
          <a:xfrm>
            <a:off x="6622184" y="4954234"/>
            <a:ext cx="19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E93480-5833-44FD-A4A0-F2902DE20616}"/>
              </a:ext>
            </a:extLst>
          </p:cNvPr>
          <p:cNvSpPr txBox="1"/>
          <p:nvPr/>
        </p:nvSpPr>
        <p:spPr>
          <a:xfrm>
            <a:off x="8080657" y="5557602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Hidden layer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12EFA6-544B-4B97-9EAD-B26CA35912FB}"/>
              </a:ext>
            </a:extLst>
          </p:cNvPr>
          <p:cNvSpPr txBox="1"/>
          <p:nvPr/>
        </p:nvSpPr>
        <p:spPr>
          <a:xfrm>
            <a:off x="9541616" y="5226417"/>
            <a:ext cx="25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Output layer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3F298-8722-41B9-9C19-746B188E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 in .h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8D49C-4C62-4479-80C2-C2BB982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mean(trainset) 			= [  ]</a:t>
            </a:r>
            <a:r>
              <a:rPr lang="en-US" altLang="zh-TW" baseline="-25000" dirty="0">
                <a:solidFill>
                  <a:srgbClr val="FF0000"/>
                </a:solidFill>
              </a:rPr>
              <a:t>1*1024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coeff</a:t>
            </a:r>
            <a:r>
              <a:rPr lang="en-US" altLang="zh-TW" dirty="0">
                <a:solidFill>
                  <a:srgbClr val="FF0000"/>
                </a:solidFill>
              </a:rPr>
              <a:t> 				= [  ]</a:t>
            </a:r>
            <a:r>
              <a:rPr lang="en-US" altLang="zh-TW" baseline="-25000" dirty="0">
                <a:solidFill>
                  <a:srgbClr val="FF0000"/>
                </a:solidFill>
              </a:rPr>
              <a:t>1024*2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Hidden layer weight (H_W) 	= [  ]</a:t>
            </a:r>
            <a:r>
              <a:rPr lang="en-US" altLang="zh-TW" baseline="-25000" dirty="0">
                <a:solidFill>
                  <a:srgbClr val="FF0000"/>
                </a:solidFill>
              </a:rPr>
              <a:t>2*4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Hidden layer bias (H_B)        	= [  ]</a:t>
            </a:r>
            <a:r>
              <a:rPr lang="en-US" altLang="zh-TW" baseline="-25000" dirty="0">
                <a:solidFill>
                  <a:srgbClr val="FF0000"/>
                </a:solidFill>
              </a:rPr>
              <a:t>1*4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Output layer weight (O_W) 	= [  ]</a:t>
            </a:r>
            <a:r>
              <a:rPr lang="en-US" altLang="zh-TW" baseline="-25000" dirty="0">
                <a:solidFill>
                  <a:srgbClr val="FF0000"/>
                </a:solidFill>
              </a:rPr>
              <a:t>4*3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Output layer bias (O_B) 	= [  ]</a:t>
            </a:r>
            <a:r>
              <a:rPr lang="en-US" altLang="zh-TW" baseline="-25000" dirty="0">
                <a:solidFill>
                  <a:srgbClr val="FF0000"/>
                </a:solidFill>
              </a:rPr>
              <a:t>1*3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62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9433B-5436-4C40-8075-132BBE63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64B77C-FD7E-4501-B0F6-3C2E3FCA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RISCV-VP Platform(Sigmoid)</a:t>
            </a:r>
          </a:p>
          <a:p>
            <a:r>
              <a:rPr lang="en-US" altLang="zh-TW" dirty="0"/>
              <a:t>F(x) = 1/(1+exp(-x))</a:t>
            </a:r>
          </a:p>
          <a:p>
            <a:endParaRPr lang="en-US" altLang="zh-TW" dirty="0"/>
          </a:p>
          <a:p>
            <a:r>
              <a:rPr lang="en-US" altLang="zh-TW" dirty="0"/>
              <a:t>HLS</a:t>
            </a:r>
          </a:p>
          <a:p>
            <a:r>
              <a:rPr lang="en-US" altLang="zh-TW" dirty="0"/>
              <a:t>F(x) =      1    		if  x &gt;= 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                0    		if  x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-4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1/2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x/8   	if  4 &gt; x &gt; -4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8DC125-A155-4B76-BBFD-CA845A9E765C}"/>
              </a:ext>
            </a:extLst>
          </p:cNvPr>
          <p:cNvSpPr txBox="1"/>
          <p:nvPr/>
        </p:nvSpPr>
        <p:spPr>
          <a:xfrm>
            <a:off x="1879599" y="3579828"/>
            <a:ext cx="561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latin typeface="Bahnschrift Light Condensed" panose="020B0502040204020203" pitchFamily="34" charset="0"/>
              </a:rPr>
              <a:t>{</a:t>
            </a:r>
            <a:endParaRPr lang="zh-TW" altLang="en-US" sz="11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6CE733-32CA-4DA8-A351-2D1DAF5F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8250"/>
            <a:ext cx="5334000" cy="40005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615406F-E012-4EC4-9071-7FA7DDF3ABB6}"/>
              </a:ext>
            </a:extLst>
          </p:cNvPr>
          <p:cNvSpPr/>
          <p:nvPr/>
        </p:nvSpPr>
        <p:spPr>
          <a:xfrm>
            <a:off x="7998781" y="861134"/>
            <a:ext cx="1589102" cy="6214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FF0F1F-C10F-4BDD-9AA2-8E31B147E2FF}"/>
              </a:ext>
            </a:extLst>
          </p:cNvPr>
          <p:cNvSpPr txBox="1"/>
          <p:nvPr/>
        </p:nvSpPr>
        <p:spPr>
          <a:xfrm>
            <a:off x="7912595" y="1171852"/>
            <a:ext cx="23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Activation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04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D7D7-75AF-46F4-A806-4A4A920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RISCV-VP Platform single-core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91B0A3C-8096-4191-BEFD-DDD9D3EB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61360" cy="451582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1F0E09-0C32-4901-BF08-B04A16EB2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31" y="1354255"/>
            <a:ext cx="3704375" cy="53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507</Words>
  <Application>Microsoft Office PowerPoint</Application>
  <PresentationFormat>寬螢幕</PresentationFormat>
  <Paragraphs>124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Adobe 黑体 Std R</vt:lpstr>
      <vt:lpstr>新細明體</vt:lpstr>
      <vt:lpstr>Arial</vt:lpstr>
      <vt:lpstr>Bahnschrift Light Condensed</vt:lpstr>
      <vt:lpstr>Calibri</vt:lpstr>
      <vt:lpstr>Calibri Light</vt:lpstr>
      <vt:lpstr>Cambria Math</vt:lpstr>
      <vt:lpstr>Times New Roman</vt:lpstr>
      <vt:lpstr>Office 佈景主題</vt:lpstr>
      <vt:lpstr>EE6470 ManyCoreSystem Final Project</vt:lpstr>
      <vt:lpstr>Guide line</vt:lpstr>
      <vt:lpstr>Task : classify three kinds of fruits</vt:lpstr>
      <vt:lpstr>Architecture</vt:lpstr>
      <vt:lpstr>Principal Component Analysis</vt:lpstr>
      <vt:lpstr>Two-layer Neural Network</vt:lpstr>
      <vt:lpstr>Parameters in .h file</vt:lpstr>
      <vt:lpstr>Activation Function</vt:lpstr>
      <vt:lpstr>RISCV-VP Platform single-core</vt:lpstr>
      <vt:lpstr>RISCV-VP Platform multi-core(two core)</vt:lpstr>
      <vt:lpstr>multi-core (core0)</vt:lpstr>
      <vt:lpstr>multi-core (core1)</vt:lpstr>
      <vt:lpstr>Single-core vs multi-core</vt:lpstr>
      <vt:lpstr>PCA and Two-layer NN in HLS</vt:lpstr>
      <vt:lpstr>HLS run time</vt:lpstr>
      <vt:lpstr>Version 1 - BASIC</vt:lpstr>
      <vt:lpstr>Version 1 - DPA</vt:lpstr>
      <vt:lpstr>Version 2 - BASIC</vt:lpstr>
      <vt:lpstr>Version 2 - DPA</vt:lpstr>
      <vt:lpstr>Version 3 - BASIC</vt:lpstr>
      <vt:lpstr>Version 3 - DPA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蕭詠倫</dc:creator>
  <cp:lastModifiedBy>蕭詠倫</cp:lastModifiedBy>
  <cp:revision>130</cp:revision>
  <dcterms:created xsi:type="dcterms:W3CDTF">2021-05-05T03:31:36Z</dcterms:created>
  <dcterms:modified xsi:type="dcterms:W3CDTF">2021-06-23T01:10:26Z</dcterms:modified>
</cp:coreProperties>
</file>