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1" r:id="rId5"/>
    <p:sldId id="262" r:id="rId6"/>
    <p:sldId id="259" r:id="rId7"/>
    <p:sldId id="260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78" y="10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31F01B-1F07-41CA-A012-3663FFC57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5DDE019-FEFE-4DF4-8D8B-933F35467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B075EE-92A4-40A2-8814-718EB032E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0CAB-5B9D-4196-8323-2DB935086280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647791-A587-4ED2-9BB9-3790F6AF9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8CD6B4-8F3F-4A90-8E45-F2F92C8A3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C105-10BA-4491-9E2E-FDD09B570B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8658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D5ABB6-D101-49C9-8656-87F2AADAD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1ED2C7C-9166-4C81-A7A1-55F7259CA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F661A5-593F-416C-BE60-AC560D6BE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0CAB-5B9D-4196-8323-2DB935086280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193112-35C3-4239-A4C1-F9DC1F2D6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E34985-1BA1-4870-B483-A41C25E31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C105-10BA-4491-9E2E-FDD09B570B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2035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F31122F-40CE-4342-8511-E3464EDC2C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BB735AA-E684-49A0-ACAB-39BAE2C30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B65773-152E-406A-97A9-6C331E28B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0CAB-5B9D-4196-8323-2DB935086280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6E9367-B4F6-4F9A-AAC3-13B87EE44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9E087F-61E1-4F5F-8B57-F485091D3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C105-10BA-4491-9E2E-FDD09B570B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9565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C61C86-F427-4E9F-8387-7AF8DD186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075C53-E662-4BD9-B85D-4E4F80FF7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390CE3-4225-4095-BF16-CB17A1E1D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0CAB-5B9D-4196-8323-2DB935086280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D18C95-69A9-4A3A-BFE2-4C41ED30C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D9AD7E-1ED1-4C08-B53E-F500AD472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C105-10BA-4491-9E2E-FDD09B570B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3531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920023-1589-4D92-954B-590130442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AACFBBC-2978-4A13-A327-2459F86CE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0CD86D-1DF4-4A61-AC9F-7E44577CC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0CAB-5B9D-4196-8323-2DB935086280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C190F1-E333-4B52-A24C-DCD2F4B6B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F636349-5ABB-465A-B28A-7FFD1A638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C105-10BA-4491-9E2E-FDD09B570B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7739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73FC6B-1E2F-438D-B2A2-EC66BBA3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352944-E035-4FAF-AF76-CBE0579C4F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A2DD4AD-414A-4917-A746-CA53A23FE7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9957061-D902-464C-B529-89E21C0CB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0CAB-5B9D-4196-8323-2DB935086280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7998EF9-7BA0-45B9-862A-8D5D33158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67B7B23-A9E3-47CA-847B-9D0E50023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C105-10BA-4491-9E2E-FDD09B570B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8864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7B5304-910C-4CD9-951A-9EC9D0056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6CD733F-902A-41CC-A5B0-B6C29655D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1F44533-53B7-4D42-BB89-B860BD739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08911DF-4A9F-4A5F-B1F0-E3B1A9418C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0AA9A73-0208-4255-9711-AA89078CDC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5658826-A463-4D95-A62A-AD17792B5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0CAB-5B9D-4196-8323-2DB935086280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AEDDFA0-FCBD-40C0-96AA-B8ADDE72A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AE8BFBB-311E-4F2C-80E9-066784E14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C105-10BA-4491-9E2E-FDD09B570B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5548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C8F9B4-090D-4186-AE48-C3D01E203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223AA0C-7666-4A07-9612-2A6B213EE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0CAB-5B9D-4196-8323-2DB935086280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0516C0F-E3C8-42EF-A489-93889540E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0467E35-05DE-4C34-B13D-0DA1DF56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C105-10BA-4491-9E2E-FDD09B570B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1444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119A178-8470-4F5A-818A-5B1924E80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0CAB-5B9D-4196-8323-2DB935086280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06D1F2A-53EC-4DA6-9C65-3E2FC12E1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6FDFD99-00A7-4E0A-85F8-94578456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C105-10BA-4491-9E2E-FDD09B570B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163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BE6464-96E0-4E96-8B93-BB906159E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DDEF1A-D197-4B17-A508-93DF3A6D6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D869D56-EA56-476E-99B7-6901C885C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75DFA1D-9E71-42DD-A340-30787DAD0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0CAB-5B9D-4196-8323-2DB935086280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FA96F85-996F-41F3-A9D5-5E06B49C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3CB2E5E-2394-42F4-BE0A-19897154A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C105-10BA-4491-9E2E-FDD09B570B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7644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096544-EE30-4F9F-97D9-F17BF6C20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194AF52-4019-45CF-B9F3-D2744A91CE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8167CAE-01E9-4B7E-9EC0-0BE99692F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E66D68C-B26C-423B-BC31-099BC43B5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0CAB-5B9D-4196-8323-2DB935086280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78FCD06-24FB-4777-A18C-1B2DA447E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9DF915D-DD61-453F-AF96-E7312EB0C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C105-10BA-4491-9E2E-FDD09B570B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1991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36F2CDA-B1AA-464F-B5FE-5F91380FE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2548777-725D-497F-B390-0A5D39E18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C04BB3-0D39-4C19-8834-35F55A5893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40CAB-5B9D-4196-8323-2DB935086280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9DB8AE-3269-41A8-8333-5BC05D932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885E1A-1D68-43C1-B824-9B01833075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6C105-10BA-4491-9E2E-FDD09B570B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6612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C688B8-0FE3-4C7A-8501-676C6A3012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EE6470 </a:t>
            </a:r>
            <a:r>
              <a:rPr lang="en-US" altLang="zh-TW" dirty="0" err="1"/>
              <a:t>ManyCoreSystem</a:t>
            </a:r>
            <a:br>
              <a:rPr lang="en-US" altLang="zh-TW" dirty="0"/>
            </a:br>
            <a:r>
              <a:rPr lang="en-US" altLang="zh-TW" dirty="0" err="1"/>
              <a:t>Midtern</a:t>
            </a:r>
            <a:r>
              <a:rPr lang="en-US" altLang="zh-TW" dirty="0"/>
              <a:t> Project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C6219AC-6EC6-4119-81BF-70B88CF448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en-US" altLang="zh-TW" dirty="0"/>
              <a:t>109061634</a:t>
            </a:r>
            <a:r>
              <a:rPr lang="zh-TW" altLang="en-US" dirty="0"/>
              <a:t> 蕭詠倫</a:t>
            </a:r>
          </a:p>
        </p:txBody>
      </p:sp>
    </p:spTree>
    <p:extLst>
      <p:ext uri="{BB962C8B-B14F-4D97-AF65-F5344CB8AC3E}">
        <p14:creationId xmlns:p14="http://schemas.microsoft.com/office/powerpoint/2010/main" val="2340580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C0FF0F16-9EAA-4AAF-81BF-447994979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HLS run time</a:t>
            </a:r>
            <a:endParaRPr lang="zh-TW" altLang="en-US" dirty="0"/>
          </a:p>
        </p:txBody>
      </p:sp>
      <p:graphicFrame>
        <p:nvGraphicFramePr>
          <p:cNvPr id="5" name="內容版面配置區 9">
            <a:extLst>
              <a:ext uri="{FF2B5EF4-FFF2-40B4-BE49-F238E27FC236}">
                <a16:creationId xmlns:a16="http://schemas.microsoft.com/office/drawing/2014/main" id="{98ABE296-D745-4852-860C-46D46934D7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4788501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88812531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3625423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8302514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518666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(</a:t>
                      </a:r>
                      <a:r>
                        <a:rPr lang="en-US" altLang="zh-TW" sz="1800" dirty="0" err="1"/>
                        <a:t>ms</a:t>
                      </a:r>
                      <a:r>
                        <a:rPr lang="en-US" altLang="zh-TW" sz="1800" dirty="0"/>
                        <a:t>)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Version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Version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Version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575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BASIC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268.433240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184.658440 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51.136900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56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DPA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205.509890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117.846460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47.204740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5294254"/>
                  </a:ext>
                </a:extLst>
              </a:tr>
            </a:tbl>
          </a:graphicData>
        </a:graphic>
      </p:graphicFrame>
      <p:graphicFrame>
        <p:nvGraphicFramePr>
          <p:cNvPr id="6" name="內容版面配置區 9">
            <a:extLst>
              <a:ext uri="{FF2B5EF4-FFF2-40B4-BE49-F238E27FC236}">
                <a16:creationId xmlns:a16="http://schemas.microsoft.com/office/drawing/2014/main" id="{47922356-37B1-41D8-A9BA-26B50B1820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1242727"/>
              </p:ext>
            </p:extLst>
          </p:nvPr>
        </p:nvGraphicFramePr>
        <p:xfrm>
          <a:off x="838200" y="4694116"/>
          <a:ext cx="105156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88812531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3625423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8302514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518666767"/>
                    </a:ext>
                  </a:extLst>
                </a:gridCol>
              </a:tblGrid>
              <a:tr h="24734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(ns)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Version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Version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Version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575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BASIC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6.2 - 6.3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4.2 - 4.3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en-US" alt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- 1.</a:t>
                      </a:r>
                      <a:r>
                        <a:rPr lang="en-US" alt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56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DPA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4.7 - 4.8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2.6 - 2.7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0.9 - 1.0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5294254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7BE2479E-5E41-4407-AFD0-046CB02E7F5D}"/>
              </a:ext>
            </a:extLst>
          </p:cNvPr>
          <p:cNvSpPr txBox="1">
            <a:spLocks/>
          </p:cNvSpPr>
          <p:nvPr/>
        </p:nvSpPr>
        <p:spPr>
          <a:xfrm>
            <a:off x="838200" y="325707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TLM platform clock period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3180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內容版面配置區 14">
            <a:extLst>
              <a:ext uri="{FF2B5EF4-FFF2-40B4-BE49-F238E27FC236}">
                <a16:creationId xmlns:a16="http://schemas.microsoft.com/office/drawing/2014/main" id="{EA942CC2-DCBD-4FE0-890D-266025B8FD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64523"/>
            <a:ext cx="2438095" cy="2438095"/>
          </a:xfr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E2B4D330-EA1A-4C27-962D-FC8A47FC16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73" y="1960360"/>
            <a:ext cx="2438400" cy="2438400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316FC99E-D54D-49BD-8B2C-0DDFC70A19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651" y="1964218"/>
            <a:ext cx="2438400" cy="2438400"/>
          </a:xfrm>
          <a:prstGeom prst="rect">
            <a:avLst/>
          </a:prstGeom>
        </p:spPr>
      </p:pic>
      <p:sp>
        <p:nvSpPr>
          <p:cNvPr id="20" name="標題 1">
            <a:extLst>
              <a:ext uri="{FF2B5EF4-FFF2-40B4-BE49-F238E27FC236}">
                <a16:creationId xmlns:a16="http://schemas.microsoft.com/office/drawing/2014/main" id="{92918AA2-6147-4329-9767-40D7872E5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Result (Gaussian blur filter)</a:t>
            </a:r>
            <a:endParaRPr lang="zh-TW" altLang="en-US" dirty="0"/>
          </a:p>
        </p:txBody>
      </p: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04E49379-0FF1-4B9E-A3E6-A63C52504590}"/>
              </a:ext>
            </a:extLst>
          </p:cNvPr>
          <p:cNvSpPr txBox="1">
            <a:spLocks/>
          </p:cNvSpPr>
          <p:nvPr/>
        </p:nvSpPr>
        <p:spPr>
          <a:xfrm>
            <a:off x="838200" y="1772816"/>
            <a:ext cx="10515600" cy="4404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0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DA2AEF4-DBF2-4107-AA50-708554CEB0B4}"/>
              </a:ext>
            </a:extLst>
          </p:cNvPr>
          <p:cNvSpPr txBox="1"/>
          <p:nvPr/>
        </p:nvSpPr>
        <p:spPr>
          <a:xfrm>
            <a:off x="1534732" y="4597293"/>
            <a:ext cx="1045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Origin</a:t>
            </a:r>
            <a:endParaRPr lang="zh-TW" altLang="en-US" sz="24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A16AA47-E8CB-49D9-8577-C73F333390B7}"/>
              </a:ext>
            </a:extLst>
          </p:cNvPr>
          <p:cNvSpPr txBox="1"/>
          <p:nvPr/>
        </p:nvSpPr>
        <p:spPr>
          <a:xfrm>
            <a:off x="4036115" y="4594020"/>
            <a:ext cx="2308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Gaussian blur</a:t>
            </a:r>
            <a:endParaRPr lang="zh-TW" altLang="en-US" sz="24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4D0153D-8F71-416D-BCC3-94D6ADB6A330}"/>
              </a:ext>
            </a:extLst>
          </p:cNvPr>
          <p:cNvSpPr txBox="1"/>
          <p:nvPr/>
        </p:nvSpPr>
        <p:spPr>
          <a:xfrm>
            <a:off x="6877453" y="4594020"/>
            <a:ext cx="3019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Double Gaussian blur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38443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9291BE-BDCE-4380-BDCC-F3CFFDABF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Version 1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BASIC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0E8665-A110-4132-A80A-28A46BDE2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8872B76-D769-4164-B6DA-D20B1039A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5791876" cy="171190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5993C03-A09E-4BDA-9DA3-083FECF7A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636" y="365125"/>
            <a:ext cx="4753163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065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32488D-DBDE-47C1-A2C5-30CB4DB39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Version 1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DPA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2F125F-B9DA-4D41-8441-E5CF9B47B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383EF72-37D3-40BC-8FC8-A1C468C03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5734621" cy="167495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7B9559A-2173-4F08-ABD7-32C4EB516807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369" y="365125"/>
            <a:ext cx="4800431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455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F8FDC8-A032-4838-A226-0876D66EF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Version 2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BASIC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E775D9-250F-4274-9049-D88557F7B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F92BCDD-7286-49B6-980A-2F5BA45AB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850242" cy="174323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9EBECC5-E8F8-4940-BB94-596AB838D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8442" y="365125"/>
            <a:ext cx="4665358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121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680719-F4DE-48DB-8D97-54E1CEEA0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Version 2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DPA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E47BF2-F088-4600-9484-43CB76F55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D9F1CD3-5534-4FE9-BDA9-71E2E5B07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5838668" cy="182273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C5E19FB-7596-41FE-9913-90EA9715F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714" y="365125"/>
            <a:ext cx="4692085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045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ECB449-7CFD-458B-88EF-5B17F1D7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Version 3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BASIC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4AAC3F-140A-4CC2-8EDD-7F0739CE0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7C42C10-7752-4868-9AC9-FD2F66AD7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55470"/>
            <a:ext cx="6381106" cy="190373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8DF5B03-4854-4225-B6DB-D7C8E8348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1836" y="365125"/>
            <a:ext cx="4111963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418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C4ACE6-0931-444B-BD43-E124ABB01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Version 3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DPA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FDBF3C-C636-4BC1-A29A-10FD0FFB4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556B48C-0325-498E-AA14-E4F7FD309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164"/>
            <a:ext cx="6409320" cy="204487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16E2DAB-3F6E-4E02-8608-069E652F4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9783" y="365124"/>
            <a:ext cx="4094018" cy="581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850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B6F967-350B-4EC8-82CE-1034FF415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Adobe 黑体 Std R" panose="020B0400000000000000" pitchFamily="34" charset="-128"/>
              </a:rPr>
              <a:t>Guide</a:t>
            </a:r>
            <a:r>
              <a:rPr lang="zh-TW" altLang="en-US" dirty="0">
                <a:ea typeface="Adobe 黑体 Std R" panose="020B0400000000000000" pitchFamily="34" charset="-128"/>
              </a:rPr>
              <a:t> </a:t>
            </a:r>
            <a:r>
              <a:rPr lang="en-US" altLang="zh-TW" dirty="0">
                <a:ea typeface="Adobe 黑体 Std R" panose="020B0400000000000000" pitchFamily="34" charset="-128"/>
              </a:rPr>
              <a:t>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DB8CD3-F6FE-4AE2-B1F0-C37A89041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Double Convolution Filter (</a:t>
            </a:r>
            <a:r>
              <a:rPr lang="en-US" altLang="zh-TW" dirty="0" err="1"/>
              <a:t>DC_Filter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Data reused algorithm</a:t>
            </a:r>
          </a:p>
          <a:p>
            <a:r>
              <a:rPr lang="en-US" altLang="zh-TW" dirty="0"/>
              <a:t>Double Convolution Filter in HLS</a:t>
            </a:r>
          </a:p>
          <a:p>
            <a:r>
              <a:rPr lang="en-US" altLang="zh-TW" dirty="0"/>
              <a:t>Double Convolution Filter in TLM platform</a:t>
            </a:r>
          </a:p>
          <a:p>
            <a:r>
              <a:rPr lang="en-US" altLang="zh-TW" dirty="0"/>
              <a:t>HLS result (3 version)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6604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37D7D7-75AF-46F4-A806-4A4A92025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Double Convolution Filter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FA1F10A-C4E9-4E94-9CCA-FEBD608832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681654"/>
              </p:ext>
            </p:extLst>
          </p:nvPr>
        </p:nvGraphicFramePr>
        <p:xfrm>
          <a:off x="459509" y="2197483"/>
          <a:ext cx="3318162" cy="3141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027">
                  <a:extLst>
                    <a:ext uri="{9D8B030D-6E8A-4147-A177-3AD203B41FA5}">
                      <a16:colId xmlns:a16="http://schemas.microsoft.com/office/drawing/2014/main" val="4100553264"/>
                    </a:ext>
                  </a:extLst>
                </a:gridCol>
                <a:gridCol w="553027">
                  <a:extLst>
                    <a:ext uri="{9D8B030D-6E8A-4147-A177-3AD203B41FA5}">
                      <a16:colId xmlns:a16="http://schemas.microsoft.com/office/drawing/2014/main" val="2170334902"/>
                    </a:ext>
                  </a:extLst>
                </a:gridCol>
                <a:gridCol w="1106054">
                  <a:extLst>
                    <a:ext uri="{9D8B030D-6E8A-4147-A177-3AD203B41FA5}">
                      <a16:colId xmlns:a16="http://schemas.microsoft.com/office/drawing/2014/main" val="425961398"/>
                    </a:ext>
                  </a:extLst>
                </a:gridCol>
                <a:gridCol w="553027">
                  <a:extLst>
                    <a:ext uri="{9D8B030D-6E8A-4147-A177-3AD203B41FA5}">
                      <a16:colId xmlns:a16="http://schemas.microsoft.com/office/drawing/2014/main" val="129875878"/>
                    </a:ext>
                  </a:extLst>
                </a:gridCol>
                <a:gridCol w="553027">
                  <a:extLst>
                    <a:ext uri="{9D8B030D-6E8A-4147-A177-3AD203B41FA5}">
                      <a16:colId xmlns:a16="http://schemas.microsoft.com/office/drawing/2014/main" val="3083450226"/>
                    </a:ext>
                  </a:extLst>
                </a:gridCol>
              </a:tblGrid>
              <a:tr h="52352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850384"/>
                  </a:ext>
                </a:extLst>
              </a:tr>
              <a:tr h="52352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856921"/>
                  </a:ext>
                </a:extLst>
              </a:tr>
              <a:tr h="104704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713597"/>
                  </a:ext>
                </a:extLst>
              </a:tr>
              <a:tr h="5235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422688"/>
                  </a:ext>
                </a:extLst>
              </a:tr>
              <a:tr h="5235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873134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FBBBC3CB-B09A-4AE1-AEDC-8732B16695B2}"/>
              </a:ext>
            </a:extLst>
          </p:cNvPr>
          <p:cNvSpPr txBox="1"/>
          <p:nvPr/>
        </p:nvSpPr>
        <p:spPr>
          <a:xfrm>
            <a:off x="1236517" y="2197483"/>
            <a:ext cx="176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…..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8D4FFF6-94A2-4AD9-B132-E3FE7FEC7B5B}"/>
              </a:ext>
            </a:extLst>
          </p:cNvPr>
          <p:cNvSpPr txBox="1"/>
          <p:nvPr/>
        </p:nvSpPr>
        <p:spPr>
          <a:xfrm>
            <a:off x="1236517" y="2768811"/>
            <a:ext cx="176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…..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F3215B1-739F-4454-A4B9-B7A9E4D9EFE4}"/>
              </a:ext>
            </a:extLst>
          </p:cNvPr>
          <p:cNvSpPr txBox="1"/>
          <p:nvPr/>
        </p:nvSpPr>
        <p:spPr>
          <a:xfrm>
            <a:off x="1236517" y="4329456"/>
            <a:ext cx="176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…..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2272519-9C47-4418-B391-40139CAF9332}"/>
              </a:ext>
            </a:extLst>
          </p:cNvPr>
          <p:cNvSpPr txBox="1"/>
          <p:nvPr/>
        </p:nvSpPr>
        <p:spPr>
          <a:xfrm>
            <a:off x="1236517" y="4834035"/>
            <a:ext cx="176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…..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7BEC52B-B6FE-43ED-B2FC-DF04CFC1BAD5}"/>
              </a:ext>
            </a:extLst>
          </p:cNvPr>
          <p:cNvSpPr txBox="1"/>
          <p:nvPr/>
        </p:nvSpPr>
        <p:spPr>
          <a:xfrm>
            <a:off x="545098" y="2981186"/>
            <a:ext cx="461665" cy="160712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TW" dirty="0"/>
              <a:t>….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FB9EE60-5EAA-48CA-8F89-B90C8034CF2D}"/>
              </a:ext>
            </a:extLst>
          </p:cNvPr>
          <p:cNvSpPr txBox="1"/>
          <p:nvPr/>
        </p:nvSpPr>
        <p:spPr>
          <a:xfrm>
            <a:off x="1131759" y="2995548"/>
            <a:ext cx="461665" cy="160712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TW" dirty="0"/>
              <a:t>….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985097A-C9E4-4C93-81E9-695E7CF23671}"/>
              </a:ext>
            </a:extLst>
          </p:cNvPr>
          <p:cNvSpPr txBox="1"/>
          <p:nvPr/>
        </p:nvSpPr>
        <p:spPr>
          <a:xfrm>
            <a:off x="2769830" y="2995547"/>
            <a:ext cx="461665" cy="160712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TW" dirty="0"/>
              <a:t>….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A6FCC68-F25F-4FBE-B5B9-B8759C24E729}"/>
              </a:ext>
            </a:extLst>
          </p:cNvPr>
          <p:cNvSpPr txBox="1"/>
          <p:nvPr/>
        </p:nvSpPr>
        <p:spPr>
          <a:xfrm>
            <a:off x="3345097" y="2995546"/>
            <a:ext cx="461665" cy="160712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TW" dirty="0"/>
              <a:t>….</a:t>
            </a:r>
            <a:endParaRPr lang="zh-TW" altLang="en-US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D3DED157-9A87-4F0F-A493-9223E0604A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065154"/>
              </p:ext>
            </p:extLst>
          </p:nvPr>
        </p:nvGraphicFramePr>
        <p:xfrm>
          <a:off x="4305375" y="2678831"/>
          <a:ext cx="2011218" cy="21368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03">
                  <a:extLst>
                    <a:ext uri="{9D8B030D-6E8A-4147-A177-3AD203B41FA5}">
                      <a16:colId xmlns:a16="http://schemas.microsoft.com/office/drawing/2014/main" val="4100553264"/>
                    </a:ext>
                  </a:extLst>
                </a:gridCol>
                <a:gridCol w="335203">
                  <a:extLst>
                    <a:ext uri="{9D8B030D-6E8A-4147-A177-3AD203B41FA5}">
                      <a16:colId xmlns:a16="http://schemas.microsoft.com/office/drawing/2014/main" val="2170334902"/>
                    </a:ext>
                  </a:extLst>
                </a:gridCol>
                <a:gridCol w="670406">
                  <a:extLst>
                    <a:ext uri="{9D8B030D-6E8A-4147-A177-3AD203B41FA5}">
                      <a16:colId xmlns:a16="http://schemas.microsoft.com/office/drawing/2014/main" val="425961398"/>
                    </a:ext>
                  </a:extLst>
                </a:gridCol>
                <a:gridCol w="335203">
                  <a:extLst>
                    <a:ext uri="{9D8B030D-6E8A-4147-A177-3AD203B41FA5}">
                      <a16:colId xmlns:a16="http://schemas.microsoft.com/office/drawing/2014/main" val="129875878"/>
                    </a:ext>
                  </a:extLst>
                </a:gridCol>
                <a:gridCol w="335203">
                  <a:extLst>
                    <a:ext uri="{9D8B030D-6E8A-4147-A177-3AD203B41FA5}">
                      <a16:colId xmlns:a16="http://schemas.microsoft.com/office/drawing/2014/main" val="3083450226"/>
                    </a:ext>
                  </a:extLst>
                </a:gridCol>
              </a:tblGrid>
              <a:tr h="336916"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850384"/>
                  </a:ext>
                </a:extLst>
              </a:tr>
              <a:tr h="336916"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856921"/>
                  </a:ext>
                </a:extLst>
              </a:tr>
              <a:tr h="673833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713597"/>
                  </a:ext>
                </a:extLst>
              </a:tr>
              <a:tr h="336916"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422688"/>
                  </a:ext>
                </a:extLst>
              </a:tr>
              <a:tr h="336916"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873134"/>
                  </a:ext>
                </a:extLst>
              </a:tr>
            </a:tbl>
          </a:graphicData>
        </a:graphic>
      </p:graphicFrame>
      <p:sp>
        <p:nvSpPr>
          <p:cNvPr id="22" name="文字方塊 21">
            <a:extLst>
              <a:ext uri="{FF2B5EF4-FFF2-40B4-BE49-F238E27FC236}">
                <a16:creationId xmlns:a16="http://schemas.microsoft.com/office/drawing/2014/main" id="{590AF4C7-6689-4A1A-87A4-4B0EA68CA6EE}"/>
              </a:ext>
            </a:extLst>
          </p:cNvPr>
          <p:cNvSpPr txBox="1"/>
          <p:nvPr/>
        </p:nvSpPr>
        <p:spPr>
          <a:xfrm>
            <a:off x="3876029" y="3580932"/>
            <a:ext cx="1108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*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829CB4D-9FAE-4DFD-9CBF-1E150851A030}"/>
              </a:ext>
            </a:extLst>
          </p:cNvPr>
          <p:cNvSpPr txBox="1"/>
          <p:nvPr/>
        </p:nvSpPr>
        <p:spPr>
          <a:xfrm>
            <a:off x="6566605" y="3580933"/>
            <a:ext cx="1108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*</a:t>
            </a:r>
            <a:endParaRPr lang="zh-TW" altLang="en-US" dirty="0"/>
          </a:p>
        </p:txBody>
      </p: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800E3A45-6319-4F13-A5A9-D1B7BD201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6680"/>
              </p:ext>
            </p:extLst>
          </p:nvPr>
        </p:nvGraphicFramePr>
        <p:xfrm>
          <a:off x="6988245" y="2697162"/>
          <a:ext cx="2011218" cy="21368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03">
                  <a:extLst>
                    <a:ext uri="{9D8B030D-6E8A-4147-A177-3AD203B41FA5}">
                      <a16:colId xmlns:a16="http://schemas.microsoft.com/office/drawing/2014/main" val="4100553264"/>
                    </a:ext>
                  </a:extLst>
                </a:gridCol>
                <a:gridCol w="335203">
                  <a:extLst>
                    <a:ext uri="{9D8B030D-6E8A-4147-A177-3AD203B41FA5}">
                      <a16:colId xmlns:a16="http://schemas.microsoft.com/office/drawing/2014/main" val="2170334902"/>
                    </a:ext>
                  </a:extLst>
                </a:gridCol>
                <a:gridCol w="670406">
                  <a:extLst>
                    <a:ext uri="{9D8B030D-6E8A-4147-A177-3AD203B41FA5}">
                      <a16:colId xmlns:a16="http://schemas.microsoft.com/office/drawing/2014/main" val="425961398"/>
                    </a:ext>
                  </a:extLst>
                </a:gridCol>
                <a:gridCol w="335203">
                  <a:extLst>
                    <a:ext uri="{9D8B030D-6E8A-4147-A177-3AD203B41FA5}">
                      <a16:colId xmlns:a16="http://schemas.microsoft.com/office/drawing/2014/main" val="129875878"/>
                    </a:ext>
                  </a:extLst>
                </a:gridCol>
                <a:gridCol w="335203">
                  <a:extLst>
                    <a:ext uri="{9D8B030D-6E8A-4147-A177-3AD203B41FA5}">
                      <a16:colId xmlns:a16="http://schemas.microsoft.com/office/drawing/2014/main" val="3083450226"/>
                    </a:ext>
                  </a:extLst>
                </a:gridCol>
              </a:tblGrid>
              <a:tr h="336916"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850384"/>
                  </a:ext>
                </a:extLst>
              </a:tr>
              <a:tr h="336916"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856921"/>
                  </a:ext>
                </a:extLst>
              </a:tr>
              <a:tr h="673833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713597"/>
                  </a:ext>
                </a:extLst>
              </a:tr>
              <a:tr h="336916"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422688"/>
                  </a:ext>
                </a:extLst>
              </a:tr>
              <a:tr h="336916"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873134"/>
                  </a:ext>
                </a:extLst>
              </a:tr>
            </a:tbl>
          </a:graphicData>
        </a:graphic>
      </p:graphicFrame>
      <p:sp>
        <p:nvSpPr>
          <p:cNvPr id="25" name="文字方塊 24">
            <a:extLst>
              <a:ext uri="{FF2B5EF4-FFF2-40B4-BE49-F238E27FC236}">
                <a16:creationId xmlns:a16="http://schemas.microsoft.com/office/drawing/2014/main" id="{747920C0-F82A-4857-97B2-8CE38AA18C0A}"/>
              </a:ext>
            </a:extLst>
          </p:cNvPr>
          <p:cNvSpPr txBox="1"/>
          <p:nvPr/>
        </p:nvSpPr>
        <p:spPr>
          <a:xfrm>
            <a:off x="87753" y="3430639"/>
            <a:ext cx="7129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(</a:t>
            </a:r>
            <a:r>
              <a:rPr lang="zh-TW" altLang="en-US" sz="3200" dirty="0"/>
              <a:t>                                                                   </a:t>
            </a:r>
            <a:r>
              <a:rPr lang="en-US" altLang="zh-TW" sz="3200" dirty="0"/>
              <a:t>)</a:t>
            </a:r>
            <a:endParaRPr lang="zh-TW" altLang="en-US" sz="3200" dirty="0"/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AF1FF76A-BFF9-4C07-A3CA-DA7C28B325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664396"/>
              </p:ext>
            </p:extLst>
          </p:nvPr>
        </p:nvGraphicFramePr>
        <p:xfrm>
          <a:off x="9879934" y="2697161"/>
          <a:ext cx="2011218" cy="21368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03">
                  <a:extLst>
                    <a:ext uri="{9D8B030D-6E8A-4147-A177-3AD203B41FA5}">
                      <a16:colId xmlns:a16="http://schemas.microsoft.com/office/drawing/2014/main" val="4100553264"/>
                    </a:ext>
                  </a:extLst>
                </a:gridCol>
                <a:gridCol w="335203">
                  <a:extLst>
                    <a:ext uri="{9D8B030D-6E8A-4147-A177-3AD203B41FA5}">
                      <a16:colId xmlns:a16="http://schemas.microsoft.com/office/drawing/2014/main" val="2170334902"/>
                    </a:ext>
                  </a:extLst>
                </a:gridCol>
                <a:gridCol w="670406">
                  <a:extLst>
                    <a:ext uri="{9D8B030D-6E8A-4147-A177-3AD203B41FA5}">
                      <a16:colId xmlns:a16="http://schemas.microsoft.com/office/drawing/2014/main" val="425961398"/>
                    </a:ext>
                  </a:extLst>
                </a:gridCol>
                <a:gridCol w="335203">
                  <a:extLst>
                    <a:ext uri="{9D8B030D-6E8A-4147-A177-3AD203B41FA5}">
                      <a16:colId xmlns:a16="http://schemas.microsoft.com/office/drawing/2014/main" val="129875878"/>
                    </a:ext>
                  </a:extLst>
                </a:gridCol>
                <a:gridCol w="335203">
                  <a:extLst>
                    <a:ext uri="{9D8B030D-6E8A-4147-A177-3AD203B41FA5}">
                      <a16:colId xmlns:a16="http://schemas.microsoft.com/office/drawing/2014/main" val="3083450226"/>
                    </a:ext>
                  </a:extLst>
                </a:gridCol>
              </a:tblGrid>
              <a:tr h="336916"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850384"/>
                  </a:ext>
                </a:extLst>
              </a:tr>
              <a:tr h="336916"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856921"/>
                  </a:ext>
                </a:extLst>
              </a:tr>
              <a:tr h="673833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713597"/>
                  </a:ext>
                </a:extLst>
              </a:tr>
              <a:tr h="336916"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422688"/>
                  </a:ext>
                </a:extLst>
              </a:tr>
              <a:tr h="336916"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873134"/>
                  </a:ext>
                </a:extLst>
              </a:tr>
            </a:tbl>
          </a:graphicData>
        </a:graphic>
      </p:graphicFrame>
      <p:sp>
        <p:nvSpPr>
          <p:cNvPr id="27" name="文字方塊 26">
            <a:extLst>
              <a:ext uri="{FF2B5EF4-FFF2-40B4-BE49-F238E27FC236}">
                <a16:creationId xmlns:a16="http://schemas.microsoft.com/office/drawing/2014/main" id="{091FE5D0-67A1-4503-BB17-998C81AC243F}"/>
              </a:ext>
            </a:extLst>
          </p:cNvPr>
          <p:cNvSpPr txBox="1"/>
          <p:nvPr/>
        </p:nvSpPr>
        <p:spPr>
          <a:xfrm>
            <a:off x="9236363" y="3430639"/>
            <a:ext cx="2216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=</a:t>
            </a:r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69A2ABE-8557-4425-A6CD-319D95CA8FA6}"/>
              </a:ext>
            </a:extLst>
          </p:cNvPr>
          <p:cNvSpPr txBox="1"/>
          <p:nvPr/>
        </p:nvSpPr>
        <p:spPr>
          <a:xfrm>
            <a:off x="1821788" y="5540613"/>
            <a:ext cx="210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bmp</a:t>
            </a:r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608B2E6F-6287-4DDA-BF7B-8C93B5EF6189}"/>
              </a:ext>
            </a:extLst>
          </p:cNvPr>
          <p:cNvSpPr txBox="1"/>
          <p:nvPr/>
        </p:nvSpPr>
        <p:spPr>
          <a:xfrm>
            <a:off x="4901266" y="4969283"/>
            <a:ext cx="125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Filter_1</a:t>
            </a:r>
            <a:endParaRPr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74183802-C431-496E-BA0E-231CEFCEFD9F}"/>
              </a:ext>
            </a:extLst>
          </p:cNvPr>
          <p:cNvSpPr txBox="1"/>
          <p:nvPr/>
        </p:nvSpPr>
        <p:spPr>
          <a:xfrm>
            <a:off x="7593666" y="4969283"/>
            <a:ext cx="125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Filter_2</a:t>
            </a:r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8964BB9A-18C9-44E0-A037-07EEB4ED4955}"/>
              </a:ext>
            </a:extLst>
          </p:cNvPr>
          <p:cNvSpPr txBox="1"/>
          <p:nvPr/>
        </p:nvSpPr>
        <p:spPr>
          <a:xfrm>
            <a:off x="10565466" y="4969283"/>
            <a:ext cx="125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1440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EB273CB7-C552-419C-B55A-E66E87D4C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747044"/>
              </p:ext>
            </p:extLst>
          </p:nvPr>
        </p:nvGraphicFramePr>
        <p:xfrm>
          <a:off x="838200" y="1892684"/>
          <a:ext cx="3318162" cy="3141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027">
                  <a:extLst>
                    <a:ext uri="{9D8B030D-6E8A-4147-A177-3AD203B41FA5}">
                      <a16:colId xmlns:a16="http://schemas.microsoft.com/office/drawing/2014/main" val="4100553264"/>
                    </a:ext>
                  </a:extLst>
                </a:gridCol>
                <a:gridCol w="553027">
                  <a:extLst>
                    <a:ext uri="{9D8B030D-6E8A-4147-A177-3AD203B41FA5}">
                      <a16:colId xmlns:a16="http://schemas.microsoft.com/office/drawing/2014/main" val="2170334902"/>
                    </a:ext>
                  </a:extLst>
                </a:gridCol>
                <a:gridCol w="1106054">
                  <a:extLst>
                    <a:ext uri="{9D8B030D-6E8A-4147-A177-3AD203B41FA5}">
                      <a16:colId xmlns:a16="http://schemas.microsoft.com/office/drawing/2014/main" val="425961398"/>
                    </a:ext>
                  </a:extLst>
                </a:gridCol>
                <a:gridCol w="553027">
                  <a:extLst>
                    <a:ext uri="{9D8B030D-6E8A-4147-A177-3AD203B41FA5}">
                      <a16:colId xmlns:a16="http://schemas.microsoft.com/office/drawing/2014/main" val="129875878"/>
                    </a:ext>
                  </a:extLst>
                </a:gridCol>
                <a:gridCol w="553027">
                  <a:extLst>
                    <a:ext uri="{9D8B030D-6E8A-4147-A177-3AD203B41FA5}">
                      <a16:colId xmlns:a16="http://schemas.microsoft.com/office/drawing/2014/main" val="3083450226"/>
                    </a:ext>
                  </a:extLst>
                </a:gridCol>
              </a:tblGrid>
              <a:tr h="52352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850384"/>
                  </a:ext>
                </a:extLst>
              </a:tr>
              <a:tr h="52352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856921"/>
                  </a:ext>
                </a:extLst>
              </a:tr>
              <a:tr h="104704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713597"/>
                  </a:ext>
                </a:extLst>
              </a:tr>
              <a:tr h="5235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422688"/>
                  </a:ext>
                </a:extLst>
              </a:tr>
              <a:tr h="5235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873134"/>
                  </a:ext>
                </a:extLst>
              </a:tr>
            </a:tbl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1D26A662-5FD1-43BC-B2F4-0CD7C4CEE101}"/>
              </a:ext>
            </a:extLst>
          </p:cNvPr>
          <p:cNvSpPr txBox="1"/>
          <p:nvPr/>
        </p:nvSpPr>
        <p:spPr>
          <a:xfrm>
            <a:off x="1615208" y="1892684"/>
            <a:ext cx="176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…..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8184866-AD5C-47BA-A039-9331844C7488}"/>
              </a:ext>
            </a:extLst>
          </p:cNvPr>
          <p:cNvSpPr txBox="1"/>
          <p:nvPr/>
        </p:nvSpPr>
        <p:spPr>
          <a:xfrm>
            <a:off x="1615208" y="2464012"/>
            <a:ext cx="176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…..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A1110FA-AC42-4CDB-8B72-11F53A35059B}"/>
              </a:ext>
            </a:extLst>
          </p:cNvPr>
          <p:cNvSpPr txBox="1"/>
          <p:nvPr/>
        </p:nvSpPr>
        <p:spPr>
          <a:xfrm>
            <a:off x="1615208" y="4024657"/>
            <a:ext cx="176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…..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530482F-DDC6-4C30-A471-06BB85216C19}"/>
              </a:ext>
            </a:extLst>
          </p:cNvPr>
          <p:cNvSpPr txBox="1"/>
          <p:nvPr/>
        </p:nvSpPr>
        <p:spPr>
          <a:xfrm>
            <a:off x="1615208" y="4529236"/>
            <a:ext cx="176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…..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C8C0635-BD3D-4D09-8FA8-2D8F1A986C65}"/>
              </a:ext>
            </a:extLst>
          </p:cNvPr>
          <p:cNvSpPr txBox="1"/>
          <p:nvPr/>
        </p:nvSpPr>
        <p:spPr>
          <a:xfrm>
            <a:off x="923789" y="2676387"/>
            <a:ext cx="461665" cy="160712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TW" dirty="0"/>
              <a:t>….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6F9ABA6-72BF-4E6D-9100-AB536816BAC7}"/>
              </a:ext>
            </a:extLst>
          </p:cNvPr>
          <p:cNvSpPr txBox="1"/>
          <p:nvPr/>
        </p:nvSpPr>
        <p:spPr>
          <a:xfrm>
            <a:off x="1510450" y="2690749"/>
            <a:ext cx="461665" cy="160712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TW" dirty="0"/>
              <a:t>….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EB788AA-4C67-4C24-B5B1-099F38D3AF45}"/>
              </a:ext>
            </a:extLst>
          </p:cNvPr>
          <p:cNvSpPr txBox="1"/>
          <p:nvPr/>
        </p:nvSpPr>
        <p:spPr>
          <a:xfrm>
            <a:off x="3148521" y="2690748"/>
            <a:ext cx="461665" cy="160712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TW" dirty="0"/>
              <a:t>….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74F6C92-D2D0-4BA3-BF2A-D79117921D9C}"/>
              </a:ext>
            </a:extLst>
          </p:cNvPr>
          <p:cNvSpPr txBox="1"/>
          <p:nvPr/>
        </p:nvSpPr>
        <p:spPr>
          <a:xfrm>
            <a:off x="3723788" y="2690747"/>
            <a:ext cx="461665" cy="160712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TW" dirty="0"/>
              <a:t>….</a:t>
            </a:r>
            <a:endParaRPr lang="zh-TW" altLang="en-US" dirty="0"/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5FD6D61B-7A1A-4772-BCF3-55219D4A60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43674"/>
              </p:ext>
            </p:extLst>
          </p:nvPr>
        </p:nvGraphicFramePr>
        <p:xfrm>
          <a:off x="5332768" y="1892684"/>
          <a:ext cx="3318162" cy="1607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027">
                  <a:extLst>
                    <a:ext uri="{9D8B030D-6E8A-4147-A177-3AD203B41FA5}">
                      <a16:colId xmlns:a16="http://schemas.microsoft.com/office/drawing/2014/main" val="499533981"/>
                    </a:ext>
                  </a:extLst>
                </a:gridCol>
                <a:gridCol w="553027">
                  <a:extLst>
                    <a:ext uri="{9D8B030D-6E8A-4147-A177-3AD203B41FA5}">
                      <a16:colId xmlns:a16="http://schemas.microsoft.com/office/drawing/2014/main" val="3875177429"/>
                    </a:ext>
                  </a:extLst>
                </a:gridCol>
                <a:gridCol w="1106054">
                  <a:extLst>
                    <a:ext uri="{9D8B030D-6E8A-4147-A177-3AD203B41FA5}">
                      <a16:colId xmlns:a16="http://schemas.microsoft.com/office/drawing/2014/main" val="2837767593"/>
                    </a:ext>
                  </a:extLst>
                </a:gridCol>
                <a:gridCol w="553027">
                  <a:extLst>
                    <a:ext uri="{9D8B030D-6E8A-4147-A177-3AD203B41FA5}">
                      <a16:colId xmlns:a16="http://schemas.microsoft.com/office/drawing/2014/main" val="378401041"/>
                    </a:ext>
                  </a:extLst>
                </a:gridCol>
                <a:gridCol w="553027">
                  <a:extLst>
                    <a:ext uri="{9D8B030D-6E8A-4147-A177-3AD203B41FA5}">
                      <a16:colId xmlns:a16="http://schemas.microsoft.com/office/drawing/2014/main" val="145491218"/>
                    </a:ext>
                  </a:extLst>
                </a:gridCol>
              </a:tblGrid>
              <a:tr h="535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071002"/>
                  </a:ext>
                </a:extLst>
              </a:tr>
              <a:tr h="535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631051"/>
                  </a:ext>
                </a:extLst>
              </a:tr>
              <a:tr h="535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696089"/>
                  </a:ext>
                </a:extLst>
              </a:tr>
            </a:tbl>
          </a:graphicData>
        </a:graphic>
      </p:graphicFrame>
      <p:sp>
        <p:nvSpPr>
          <p:cNvPr id="21" name="文字方塊 20">
            <a:extLst>
              <a:ext uri="{FF2B5EF4-FFF2-40B4-BE49-F238E27FC236}">
                <a16:creationId xmlns:a16="http://schemas.microsoft.com/office/drawing/2014/main" id="{9618055C-C178-4D69-A5E8-934622048BC5}"/>
              </a:ext>
            </a:extLst>
          </p:cNvPr>
          <p:cNvSpPr txBox="1"/>
          <p:nvPr/>
        </p:nvSpPr>
        <p:spPr>
          <a:xfrm>
            <a:off x="6109776" y="1969937"/>
            <a:ext cx="176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…..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1E06A57A-5539-4247-9633-3A19994F2D6D}"/>
              </a:ext>
            </a:extLst>
          </p:cNvPr>
          <p:cNvSpPr txBox="1"/>
          <p:nvPr/>
        </p:nvSpPr>
        <p:spPr>
          <a:xfrm>
            <a:off x="6109776" y="2469967"/>
            <a:ext cx="176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…..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861986AF-253D-4F8F-B43C-B198EA34ECC5}"/>
              </a:ext>
            </a:extLst>
          </p:cNvPr>
          <p:cNvSpPr txBox="1"/>
          <p:nvPr/>
        </p:nvSpPr>
        <p:spPr>
          <a:xfrm>
            <a:off x="6109776" y="3003686"/>
            <a:ext cx="176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…..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E6052B28-61FE-4D9E-990E-7CDE7995C65D}"/>
                  </a:ext>
                </a:extLst>
              </p:cNvPr>
              <p:cNvSpPr/>
              <p:nvPr/>
            </p:nvSpPr>
            <p:spPr>
              <a:xfrm>
                <a:off x="9051640" y="2234121"/>
                <a:ext cx="2828980" cy="9727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/16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2/16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1/16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2/16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4/16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2/16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1/16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2/16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/16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E6052B28-61FE-4D9E-990E-7CDE7995C6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1640" y="2234121"/>
                <a:ext cx="2828980" cy="9727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標題 1">
            <a:extLst>
              <a:ext uri="{FF2B5EF4-FFF2-40B4-BE49-F238E27FC236}">
                <a16:creationId xmlns:a16="http://schemas.microsoft.com/office/drawing/2014/main" id="{4AAA93EE-1D56-4D3D-920F-A57290FCB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Data reused algorithm</a:t>
            </a:r>
          </a:p>
        </p:txBody>
      </p:sp>
      <p:sp>
        <p:nvSpPr>
          <p:cNvPr id="27" name="內容版面配置區 2">
            <a:extLst>
              <a:ext uri="{FF2B5EF4-FFF2-40B4-BE49-F238E27FC236}">
                <a16:creationId xmlns:a16="http://schemas.microsoft.com/office/drawing/2014/main" id="{55CB8717-03CA-43EA-B87B-77C6292AB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9801" y="484193"/>
            <a:ext cx="5969000" cy="2995757"/>
          </a:xfrm>
        </p:spPr>
        <p:txBody>
          <a:bodyPr/>
          <a:lstStyle/>
          <a:p>
            <a:r>
              <a:rPr lang="en-US" altLang="zh-TW" dirty="0"/>
              <a:t>256 X 256 pixels</a:t>
            </a:r>
          </a:p>
          <a:p>
            <a:r>
              <a:rPr lang="en-US" altLang="zh-TW" dirty="0"/>
              <a:t>3 X 3 filter</a:t>
            </a:r>
          </a:p>
          <a:p>
            <a:endParaRPr lang="zh-TW" altLang="en-US" dirty="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EB2E9BF0-2543-466F-A0F6-AAFF289AF959}"/>
              </a:ext>
            </a:extLst>
          </p:cNvPr>
          <p:cNvCxnSpPr/>
          <p:nvPr/>
        </p:nvCxnSpPr>
        <p:spPr>
          <a:xfrm>
            <a:off x="4156362" y="2154603"/>
            <a:ext cx="1727202" cy="5658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0B632C9A-987C-4B51-AE98-1F0F92950891}"/>
              </a:ext>
            </a:extLst>
          </p:cNvPr>
          <p:cNvCxnSpPr/>
          <p:nvPr/>
        </p:nvCxnSpPr>
        <p:spPr>
          <a:xfrm>
            <a:off x="4159127" y="2690747"/>
            <a:ext cx="1727202" cy="5658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1F00FCF4-875F-43AE-A394-64A0CF84BACF}"/>
              </a:ext>
            </a:extLst>
          </p:cNvPr>
          <p:cNvSpPr txBox="1"/>
          <p:nvPr/>
        </p:nvSpPr>
        <p:spPr>
          <a:xfrm>
            <a:off x="1741282" y="5107247"/>
            <a:ext cx="1701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256 X 256 (bmp)</a:t>
            </a:r>
            <a:endParaRPr lang="zh-TW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0902B90-7D9C-4900-801F-FF28F225A5A5}"/>
              </a:ext>
            </a:extLst>
          </p:cNvPr>
          <p:cNvSpPr/>
          <p:nvPr/>
        </p:nvSpPr>
        <p:spPr>
          <a:xfrm>
            <a:off x="6221195" y="3573825"/>
            <a:ext cx="1803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 3 X 258 (buffer) </a:t>
            </a:r>
            <a:endParaRPr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FB18EAD5-34A0-4C28-8E46-CBFDC65F7D9D}"/>
              </a:ext>
            </a:extLst>
          </p:cNvPr>
          <p:cNvSpPr txBox="1"/>
          <p:nvPr/>
        </p:nvSpPr>
        <p:spPr>
          <a:xfrm>
            <a:off x="8200971" y="4023383"/>
            <a:ext cx="923330" cy="11955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4800" dirty="0"/>
              <a:t>=</a:t>
            </a:r>
            <a:endParaRPr lang="zh-TW" altLang="en-US" sz="4800" dirty="0"/>
          </a:p>
        </p:txBody>
      </p:sp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103F4724-7E9D-4639-9029-0D299DA912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040904"/>
              </p:ext>
            </p:extLst>
          </p:nvPr>
        </p:nvGraphicFramePr>
        <p:xfrm>
          <a:off x="7003555" y="4734367"/>
          <a:ext cx="3318162" cy="518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027">
                  <a:extLst>
                    <a:ext uri="{9D8B030D-6E8A-4147-A177-3AD203B41FA5}">
                      <a16:colId xmlns:a16="http://schemas.microsoft.com/office/drawing/2014/main" val="1264314829"/>
                    </a:ext>
                  </a:extLst>
                </a:gridCol>
                <a:gridCol w="553027">
                  <a:extLst>
                    <a:ext uri="{9D8B030D-6E8A-4147-A177-3AD203B41FA5}">
                      <a16:colId xmlns:a16="http://schemas.microsoft.com/office/drawing/2014/main" val="1931605852"/>
                    </a:ext>
                  </a:extLst>
                </a:gridCol>
                <a:gridCol w="1106054">
                  <a:extLst>
                    <a:ext uri="{9D8B030D-6E8A-4147-A177-3AD203B41FA5}">
                      <a16:colId xmlns:a16="http://schemas.microsoft.com/office/drawing/2014/main" val="3945869867"/>
                    </a:ext>
                  </a:extLst>
                </a:gridCol>
                <a:gridCol w="553027">
                  <a:extLst>
                    <a:ext uri="{9D8B030D-6E8A-4147-A177-3AD203B41FA5}">
                      <a16:colId xmlns:a16="http://schemas.microsoft.com/office/drawing/2014/main" val="4235221684"/>
                    </a:ext>
                  </a:extLst>
                </a:gridCol>
                <a:gridCol w="553027">
                  <a:extLst>
                    <a:ext uri="{9D8B030D-6E8A-4147-A177-3AD203B41FA5}">
                      <a16:colId xmlns:a16="http://schemas.microsoft.com/office/drawing/2014/main" val="1241846516"/>
                    </a:ext>
                  </a:extLst>
                </a:gridCol>
              </a:tblGrid>
              <a:tr h="51827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684105"/>
                  </a:ext>
                </a:extLst>
              </a:tr>
            </a:tbl>
          </a:graphicData>
        </a:graphic>
      </p:graphicFrame>
      <p:sp>
        <p:nvSpPr>
          <p:cNvPr id="35" name="文字方塊 34">
            <a:extLst>
              <a:ext uri="{FF2B5EF4-FFF2-40B4-BE49-F238E27FC236}">
                <a16:creationId xmlns:a16="http://schemas.microsoft.com/office/drawing/2014/main" id="{B40D92D8-F756-4310-92AC-DFB3A51B0D38}"/>
              </a:ext>
            </a:extLst>
          </p:cNvPr>
          <p:cNvSpPr txBox="1"/>
          <p:nvPr/>
        </p:nvSpPr>
        <p:spPr>
          <a:xfrm>
            <a:off x="7780563" y="4772085"/>
            <a:ext cx="176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…..</a:t>
            </a:r>
            <a:endParaRPr lang="zh-TW" altLang="en-US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93E62B69-51BB-46C7-A8C9-DBAFC66E88DC}"/>
              </a:ext>
            </a:extLst>
          </p:cNvPr>
          <p:cNvSpPr txBox="1"/>
          <p:nvPr/>
        </p:nvSpPr>
        <p:spPr>
          <a:xfrm>
            <a:off x="7971995" y="5373222"/>
            <a:ext cx="1701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 1 X 256 (result)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733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ED3D947-9286-402D-A9F8-BB703D8700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926156"/>
              </p:ext>
            </p:extLst>
          </p:nvPr>
        </p:nvGraphicFramePr>
        <p:xfrm>
          <a:off x="838200" y="1892684"/>
          <a:ext cx="3318162" cy="3141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027">
                  <a:extLst>
                    <a:ext uri="{9D8B030D-6E8A-4147-A177-3AD203B41FA5}">
                      <a16:colId xmlns:a16="http://schemas.microsoft.com/office/drawing/2014/main" val="4100553264"/>
                    </a:ext>
                  </a:extLst>
                </a:gridCol>
                <a:gridCol w="553027">
                  <a:extLst>
                    <a:ext uri="{9D8B030D-6E8A-4147-A177-3AD203B41FA5}">
                      <a16:colId xmlns:a16="http://schemas.microsoft.com/office/drawing/2014/main" val="2170334902"/>
                    </a:ext>
                  </a:extLst>
                </a:gridCol>
                <a:gridCol w="1106054">
                  <a:extLst>
                    <a:ext uri="{9D8B030D-6E8A-4147-A177-3AD203B41FA5}">
                      <a16:colId xmlns:a16="http://schemas.microsoft.com/office/drawing/2014/main" val="425961398"/>
                    </a:ext>
                  </a:extLst>
                </a:gridCol>
                <a:gridCol w="553027">
                  <a:extLst>
                    <a:ext uri="{9D8B030D-6E8A-4147-A177-3AD203B41FA5}">
                      <a16:colId xmlns:a16="http://schemas.microsoft.com/office/drawing/2014/main" val="129875878"/>
                    </a:ext>
                  </a:extLst>
                </a:gridCol>
                <a:gridCol w="553027">
                  <a:extLst>
                    <a:ext uri="{9D8B030D-6E8A-4147-A177-3AD203B41FA5}">
                      <a16:colId xmlns:a16="http://schemas.microsoft.com/office/drawing/2014/main" val="3083450226"/>
                    </a:ext>
                  </a:extLst>
                </a:gridCol>
              </a:tblGrid>
              <a:tr h="52352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850384"/>
                  </a:ext>
                </a:extLst>
              </a:tr>
              <a:tr h="52352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856921"/>
                  </a:ext>
                </a:extLst>
              </a:tr>
              <a:tr h="52352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713597"/>
                  </a:ext>
                </a:extLst>
              </a:tr>
              <a:tr h="52352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996859"/>
                  </a:ext>
                </a:extLst>
              </a:tr>
              <a:tr h="5235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422688"/>
                  </a:ext>
                </a:extLst>
              </a:tr>
              <a:tr h="5235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873134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EEBFFA26-0556-400C-B328-AA432A3CB3A7}"/>
              </a:ext>
            </a:extLst>
          </p:cNvPr>
          <p:cNvSpPr txBox="1"/>
          <p:nvPr/>
        </p:nvSpPr>
        <p:spPr>
          <a:xfrm>
            <a:off x="1615208" y="1892684"/>
            <a:ext cx="176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…..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1F6B75C-7D29-4394-9588-FC3496A64D80}"/>
              </a:ext>
            </a:extLst>
          </p:cNvPr>
          <p:cNvSpPr txBox="1"/>
          <p:nvPr/>
        </p:nvSpPr>
        <p:spPr>
          <a:xfrm>
            <a:off x="1615208" y="2464012"/>
            <a:ext cx="176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…..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C194108-486E-4B1A-8F84-48A06EB74FEF}"/>
              </a:ext>
            </a:extLst>
          </p:cNvPr>
          <p:cNvSpPr txBox="1"/>
          <p:nvPr/>
        </p:nvSpPr>
        <p:spPr>
          <a:xfrm>
            <a:off x="1615208" y="4024657"/>
            <a:ext cx="176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…..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B070192-6DBC-4F1A-B8B8-C47F1CB851C6}"/>
              </a:ext>
            </a:extLst>
          </p:cNvPr>
          <p:cNvSpPr txBox="1"/>
          <p:nvPr/>
        </p:nvSpPr>
        <p:spPr>
          <a:xfrm>
            <a:off x="1615208" y="4529236"/>
            <a:ext cx="176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…..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0505ADB-DAF5-47FA-8C69-A197691C8F1F}"/>
              </a:ext>
            </a:extLst>
          </p:cNvPr>
          <p:cNvSpPr txBox="1"/>
          <p:nvPr/>
        </p:nvSpPr>
        <p:spPr>
          <a:xfrm>
            <a:off x="894698" y="2907747"/>
            <a:ext cx="461665" cy="160712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TW" dirty="0"/>
              <a:t>….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7906BB4-78D2-4202-A02E-5AB08A6A31DE}"/>
              </a:ext>
            </a:extLst>
          </p:cNvPr>
          <p:cNvSpPr txBox="1"/>
          <p:nvPr/>
        </p:nvSpPr>
        <p:spPr>
          <a:xfrm>
            <a:off x="1481359" y="2922109"/>
            <a:ext cx="461665" cy="160712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TW" dirty="0"/>
              <a:t>….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A08F641-8783-49EB-88B3-6AF0000A10AA}"/>
              </a:ext>
            </a:extLst>
          </p:cNvPr>
          <p:cNvSpPr txBox="1"/>
          <p:nvPr/>
        </p:nvSpPr>
        <p:spPr>
          <a:xfrm>
            <a:off x="3119430" y="2922108"/>
            <a:ext cx="461665" cy="160712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TW" dirty="0"/>
              <a:t>….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E1BAB06-15E4-49B3-884B-D0F51AF0F800}"/>
              </a:ext>
            </a:extLst>
          </p:cNvPr>
          <p:cNvSpPr txBox="1"/>
          <p:nvPr/>
        </p:nvSpPr>
        <p:spPr>
          <a:xfrm>
            <a:off x="3694697" y="2922107"/>
            <a:ext cx="461665" cy="160712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TW" dirty="0"/>
              <a:t>….</a:t>
            </a:r>
            <a:endParaRPr lang="zh-TW" altLang="en-US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7F867BCA-BE8A-4749-8099-C815BE993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769719"/>
              </p:ext>
            </p:extLst>
          </p:nvPr>
        </p:nvGraphicFramePr>
        <p:xfrm>
          <a:off x="5332768" y="2394986"/>
          <a:ext cx="3318162" cy="1607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027">
                  <a:extLst>
                    <a:ext uri="{9D8B030D-6E8A-4147-A177-3AD203B41FA5}">
                      <a16:colId xmlns:a16="http://schemas.microsoft.com/office/drawing/2014/main" val="499533981"/>
                    </a:ext>
                  </a:extLst>
                </a:gridCol>
                <a:gridCol w="553027">
                  <a:extLst>
                    <a:ext uri="{9D8B030D-6E8A-4147-A177-3AD203B41FA5}">
                      <a16:colId xmlns:a16="http://schemas.microsoft.com/office/drawing/2014/main" val="3875177429"/>
                    </a:ext>
                  </a:extLst>
                </a:gridCol>
                <a:gridCol w="1106054">
                  <a:extLst>
                    <a:ext uri="{9D8B030D-6E8A-4147-A177-3AD203B41FA5}">
                      <a16:colId xmlns:a16="http://schemas.microsoft.com/office/drawing/2014/main" val="2837767593"/>
                    </a:ext>
                  </a:extLst>
                </a:gridCol>
                <a:gridCol w="553027">
                  <a:extLst>
                    <a:ext uri="{9D8B030D-6E8A-4147-A177-3AD203B41FA5}">
                      <a16:colId xmlns:a16="http://schemas.microsoft.com/office/drawing/2014/main" val="378401041"/>
                    </a:ext>
                  </a:extLst>
                </a:gridCol>
                <a:gridCol w="553027">
                  <a:extLst>
                    <a:ext uri="{9D8B030D-6E8A-4147-A177-3AD203B41FA5}">
                      <a16:colId xmlns:a16="http://schemas.microsoft.com/office/drawing/2014/main" val="145491218"/>
                    </a:ext>
                  </a:extLst>
                </a:gridCol>
              </a:tblGrid>
              <a:tr h="535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071002"/>
                  </a:ext>
                </a:extLst>
              </a:tr>
              <a:tr h="535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631051"/>
                  </a:ext>
                </a:extLst>
              </a:tr>
              <a:tr h="535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696089"/>
                  </a:ext>
                </a:extLst>
              </a:tr>
            </a:tbl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D280BFA2-7234-474F-A553-43C107E292FE}"/>
              </a:ext>
            </a:extLst>
          </p:cNvPr>
          <p:cNvSpPr txBox="1"/>
          <p:nvPr/>
        </p:nvSpPr>
        <p:spPr>
          <a:xfrm>
            <a:off x="6622473" y="2472239"/>
            <a:ext cx="738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…..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85EDFCD-9092-4464-AED5-DC6C3FF101B4}"/>
              </a:ext>
            </a:extLst>
          </p:cNvPr>
          <p:cNvSpPr txBox="1"/>
          <p:nvPr/>
        </p:nvSpPr>
        <p:spPr>
          <a:xfrm>
            <a:off x="6109776" y="2972269"/>
            <a:ext cx="176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…..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60D4672-1713-444E-BCB9-71A593129B08}"/>
              </a:ext>
            </a:extLst>
          </p:cNvPr>
          <p:cNvSpPr txBox="1"/>
          <p:nvPr/>
        </p:nvSpPr>
        <p:spPr>
          <a:xfrm>
            <a:off x="6109776" y="3505988"/>
            <a:ext cx="176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…..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E2E6B68-5631-4AF6-A55E-6337441BF862}"/>
              </a:ext>
            </a:extLst>
          </p:cNvPr>
          <p:cNvSpPr txBox="1"/>
          <p:nvPr/>
        </p:nvSpPr>
        <p:spPr>
          <a:xfrm>
            <a:off x="1607389" y="2985164"/>
            <a:ext cx="176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…..</a:t>
            </a:r>
            <a:endParaRPr lang="zh-TW" altLang="en-US" dirty="0"/>
          </a:p>
        </p:txBody>
      </p:sp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3CBDCE22-3635-48C2-8E0E-47F622D2CB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98774"/>
              </p:ext>
            </p:extLst>
          </p:nvPr>
        </p:nvGraphicFramePr>
        <p:xfrm>
          <a:off x="5332768" y="205214"/>
          <a:ext cx="3318162" cy="1607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027">
                  <a:extLst>
                    <a:ext uri="{9D8B030D-6E8A-4147-A177-3AD203B41FA5}">
                      <a16:colId xmlns:a16="http://schemas.microsoft.com/office/drawing/2014/main" val="499533981"/>
                    </a:ext>
                  </a:extLst>
                </a:gridCol>
                <a:gridCol w="553027">
                  <a:extLst>
                    <a:ext uri="{9D8B030D-6E8A-4147-A177-3AD203B41FA5}">
                      <a16:colId xmlns:a16="http://schemas.microsoft.com/office/drawing/2014/main" val="3875177429"/>
                    </a:ext>
                  </a:extLst>
                </a:gridCol>
                <a:gridCol w="1106054">
                  <a:extLst>
                    <a:ext uri="{9D8B030D-6E8A-4147-A177-3AD203B41FA5}">
                      <a16:colId xmlns:a16="http://schemas.microsoft.com/office/drawing/2014/main" val="2837767593"/>
                    </a:ext>
                  </a:extLst>
                </a:gridCol>
                <a:gridCol w="553027">
                  <a:extLst>
                    <a:ext uri="{9D8B030D-6E8A-4147-A177-3AD203B41FA5}">
                      <a16:colId xmlns:a16="http://schemas.microsoft.com/office/drawing/2014/main" val="378401041"/>
                    </a:ext>
                  </a:extLst>
                </a:gridCol>
                <a:gridCol w="553027">
                  <a:extLst>
                    <a:ext uri="{9D8B030D-6E8A-4147-A177-3AD203B41FA5}">
                      <a16:colId xmlns:a16="http://schemas.microsoft.com/office/drawing/2014/main" val="145491218"/>
                    </a:ext>
                  </a:extLst>
                </a:gridCol>
              </a:tblGrid>
              <a:tr h="535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071002"/>
                  </a:ext>
                </a:extLst>
              </a:tr>
              <a:tr h="535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631051"/>
                  </a:ext>
                </a:extLst>
              </a:tr>
              <a:tr h="535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696089"/>
                  </a:ext>
                </a:extLst>
              </a:tr>
            </a:tbl>
          </a:graphicData>
        </a:graphic>
      </p:graphicFrame>
      <p:sp>
        <p:nvSpPr>
          <p:cNvPr id="24" name="文字方塊 23">
            <a:extLst>
              <a:ext uri="{FF2B5EF4-FFF2-40B4-BE49-F238E27FC236}">
                <a16:creationId xmlns:a16="http://schemas.microsoft.com/office/drawing/2014/main" id="{E50D83AB-9C0B-49C6-875A-F7D60E5CE922}"/>
              </a:ext>
            </a:extLst>
          </p:cNvPr>
          <p:cNvSpPr txBox="1"/>
          <p:nvPr/>
        </p:nvSpPr>
        <p:spPr>
          <a:xfrm>
            <a:off x="6109776" y="282467"/>
            <a:ext cx="176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…..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309F57A-3B69-480F-9C1D-B6BCF2240668}"/>
              </a:ext>
            </a:extLst>
          </p:cNvPr>
          <p:cNvSpPr txBox="1"/>
          <p:nvPr/>
        </p:nvSpPr>
        <p:spPr>
          <a:xfrm>
            <a:off x="6109776" y="782497"/>
            <a:ext cx="176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…..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770DBCA-894D-4F01-946B-16F6EBB72E43}"/>
              </a:ext>
            </a:extLst>
          </p:cNvPr>
          <p:cNvSpPr txBox="1"/>
          <p:nvPr/>
        </p:nvSpPr>
        <p:spPr>
          <a:xfrm>
            <a:off x="6109776" y="1316216"/>
            <a:ext cx="176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…..</a:t>
            </a:r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24A823D-C996-43F2-A071-18421DCCAC6C}"/>
              </a:ext>
            </a:extLst>
          </p:cNvPr>
          <p:cNvSpPr txBox="1"/>
          <p:nvPr/>
        </p:nvSpPr>
        <p:spPr>
          <a:xfrm>
            <a:off x="1712191" y="5096871"/>
            <a:ext cx="1672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256 X 256 (bmp)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3A92EE8F-48F0-478C-8652-D5D98FC46231}"/>
                  </a:ext>
                </a:extLst>
              </p:cNvPr>
              <p:cNvSpPr/>
              <p:nvPr/>
            </p:nvSpPr>
            <p:spPr>
              <a:xfrm>
                <a:off x="8905256" y="2732884"/>
                <a:ext cx="2828980" cy="9727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/16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2/16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1/16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2/16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4/16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2/16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1/16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2/16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/16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3A92EE8F-48F0-478C-8652-D5D98FC462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256" y="2732884"/>
                <a:ext cx="2828980" cy="9727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字方塊 29">
            <a:extLst>
              <a:ext uri="{FF2B5EF4-FFF2-40B4-BE49-F238E27FC236}">
                <a16:creationId xmlns:a16="http://schemas.microsoft.com/office/drawing/2014/main" id="{2C7FDAB3-7D74-49FB-975E-D5E49A68CD55}"/>
              </a:ext>
            </a:extLst>
          </p:cNvPr>
          <p:cNvSpPr txBox="1"/>
          <p:nvPr/>
        </p:nvSpPr>
        <p:spPr>
          <a:xfrm>
            <a:off x="8054587" y="4522146"/>
            <a:ext cx="923330" cy="11955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4800" dirty="0"/>
              <a:t>=</a:t>
            </a:r>
            <a:endParaRPr lang="zh-TW" altLang="en-US" sz="4800" dirty="0"/>
          </a:p>
        </p:txBody>
      </p:sp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CE01BF0D-68DF-4E2E-8F15-55E3FEFE3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856494"/>
              </p:ext>
            </p:extLst>
          </p:nvPr>
        </p:nvGraphicFramePr>
        <p:xfrm>
          <a:off x="6857171" y="5233130"/>
          <a:ext cx="3318162" cy="518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027">
                  <a:extLst>
                    <a:ext uri="{9D8B030D-6E8A-4147-A177-3AD203B41FA5}">
                      <a16:colId xmlns:a16="http://schemas.microsoft.com/office/drawing/2014/main" val="1264314829"/>
                    </a:ext>
                  </a:extLst>
                </a:gridCol>
                <a:gridCol w="553027">
                  <a:extLst>
                    <a:ext uri="{9D8B030D-6E8A-4147-A177-3AD203B41FA5}">
                      <a16:colId xmlns:a16="http://schemas.microsoft.com/office/drawing/2014/main" val="1931605852"/>
                    </a:ext>
                  </a:extLst>
                </a:gridCol>
                <a:gridCol w="1106054">
                  <a:extLst>
                    <a:ext uri="{9D8B030D-6E8A-4147-A177-3AD203B41FA5}">
                      <a16:colId xmlns:a16="http://schemas.microsoft.com/office/drawing/2014/main" val="3945869867"/>
                    </a:ext>
                  </a:extLst>
                </a:gridCol>
                <a:gridCol w="553027">
                  <a:extLst>
                    <a:ext uri="{9D8B030D-6E8A-4147-A177-3AD203B41FA5}">
                      <a16:colId xmlns:a16="http://schemas.microsoft.com/office/drawing/2014/main" val="4235221684"/>
                    </a:ext>
                  </a:extLst>
                </a:gridCol>
                <a:gridCol w="553027">
                  <a:extLst>
                    <a:ext uri="{9D8B030D-6E8A-4147-A177-3AD203B41FA5}">
                      <a16:colId xmlns:a16="http://schemas.microsoft.com/office/drawing/2014/main" val="1241846516"/>
                    </a:ext>
                  </a:extLst>
                </a:gridCol>
              </a:tblGrid>
              <a:tr h="51827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684105"/>
                  </a:ext>
                </a:extLst>
              </a:tr>
            </a:tbl>
          </a:graphicData>
        </a:graphic>
      </p:graphicFrame>
      <p:sp>
        <p:nvSpPr>
          <p:cNvPr id="32" name="文字方塊 31">
            <a:extLst>
              <a:ext uri="{FF2B5EF4-FFF2-40B4-BE49-F238E27FC236}">
                <a16:creationId xmlns:a16="http://schemas.microsoft.com/office/drawing/2014/main" id="{ECFCF23A-FC29-499B-80DD-F1418B860C4C}"/>
              </a:ext>
            </a:extLst>
          </p:cNvPr>
          <p:cNvSpPr txBox="1"/>
          <p:nvPr/>
        </p:nvSpPr>
        <p:spPr>
          <a:xfrm>
            <a:off x="7634179" y="5270848"/>
            <a:ext cx="176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…..</a:t>
            </a:r>
            <a:endParaRPr lang="zh-TW" altLang="en-US" dirty="0"/>
          </a:p>
        </p:txBody>
      </p:sp>
      <p:sp>
        <p:nvSpPr>
          <p:cNvPr id="38" name="箭號: 向右 37">
            <a:extLst>
              <a:ext uri="{FF2B5EF4-FFF2-40B4-BE49-F238E27FC236}">
                <a16:creationId xmlns:a16="http://schemas.microsoft.com/office/drawing/2014/main" id="{3C9878FB-13CB-4FF8-8C7E-EAE025B01793}"/>
              </a:ext>
            </a:extLst>
          </p:cNvPr>
          <p:cNvSpPr/>
          <p:nvPr/>
        </p:nvSpPr>
        <p:spPr>
          <a:xfrm rot="16200000">
            <a:off x="6807183" y="587870"/>
            <a:ext cx="369332" cy="2837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箭號: 向右 38">
            <a:extLst>
              <a:ext uri="{FF2B5EF4-FFF2-40B4-BE49-F238E27FC236}">
                <a16:creationId xmlns:a16="http://schemas.microsoft.com/office/drawing/2014/main" id="{92E548CF-93D3-4AB3-BF83-EC704078E722}"/>
              </a:ext>
            </a:extLst>
          </p:cNvPr>
          <p:cNvSpPr/>
          <p:nvPr/>
        </p:nvSpPr>
        <p:spPr>
          <a:xfrm rot="16200000">
            <a:off x="6814395" y="1108216"/>
            <a:ext cx="369332" cy="2837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C211C5CF-7551-40F0-A294-81CB47F34328}"/>
              </a:ext>
            </a:extLst>
          </p:cNvPr>
          <p:cNvCxnSpPr/>
          <p:nvPr/>
        </p:nvCxnSpPr>
        <p:spPr>
          <a:xfrm>
            <a:off x="4148543" y="3226764"/>
            <a:ext cx="1727202" cy="5658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4ED519F6-3905-4E96-AEA4-8F5B086680A4}"/>
              </a:ext>
            </a:extLst>
          </p:cNvPr>
          <p:cNvSpPr txBox="1"/>
          <p:nvPr/>
        </p:nvSpPr>
        <p:spPr>
          <a:xfrm>
            <a:off x="8977917" y="756155"/>
            <a:ext cx="24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Shifting row data</a:t>
            </a:r>
            <a:endParaRPr lang="zh-TW" altLang="en-US" sz="2400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CE26D385-4BCC-4F05-A375-E21C4A91E29C}"/>
              </a:ext>
            </a:extLst>
          </p:cNvPr>
          <p:cNvSpPr/>
          <p:nvPr/>
        </p:nvSpPr>
        <p:spPr>
          <a:xfrm>
            <a:off x="6198429" y="4079366"/>
            <a:ext cx="1803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 3 X 258 (buffer) </a:t>
            </a:r>
            <a:endParaRPr lang="zh-TW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5BCB0B6-35A8-408B-B6C8-CA0B7F8AB684}"/>
              </a:ext>
            </a:extLst>
          </p:cNvPr>
          <p:cNvSpPr/>
          <p:nvPr/>
        </p:nvSpPr>
        <p:spPr>
          <a:xfrm>
            <a:off x="6198429" y="1889594"/>
            <a:ext cx="1803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 3 X 258  (buffer) </a:t>
            </a:r>
            <a:endParaRPr lang="zh-TW" altLang="en-US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B7F35F09-83E8-4902-BBED-7455E3198CB0}"/>
              </a:ext>
            </a:extLst>
          </p:cNvPr>
          <p:cNvSpPr txBox="1"/>
          <p:nvPr/>
        </p:nvSpPr>
        <p:spPr>
          <a:xfrm>
            <a:off x="7800376" y="5866740"/>
            <a:ext cx="1701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 X 256  (result)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8240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C36A96-EBC6-47A1-9858-1DCD741B2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2ECA90-8419-44E5-BCCC-8EF792D8E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24C20A5-8A3D-496D-AA70-9325B8CA6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241" y="-36512"/>
            <a:ext cx="10431517" cy="685800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857CE40F-13C5-4ECA-B1F5-81667F444020}"/>
              </a:ext>
            </a:extLst>
          </p:cNvPr>
          <p:cNvSpPr txBox="1"/>
          <p:nvPr/>
        </p:nvSpPr>
        <p:spPr>
          <a:xfrm>
            <a:off x="4822054" y="157208"/>
            <a:ext cx="25478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/>
              <a:t>System</a:t>
            </a:r>
            <a:endParaRPr lang="zh-TW" altLang="en-US" sz="40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9B56F31-FD67-4C65-8715-9013C8B577A2}"/>
              </a:ext>
            </a:extLst>
          </p:cNvPr>
          <p:cNvSpPr txBox="1"/>
          <p:nvPr/>
        </p:nvSpPr>
        <p:spPr>
          <a:xfrm>
            <a:off x="5083946" y="973327"/>
            <a:ext cx="2024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Testbench</a:t>
            </a:r>
            <a:endParaRPr lang="zh-TW" altLang="en-US" sz="28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8B1BDB8-CC83-42E9-8B3A-EAD9DE08B63E}"/>
              </a:ext>
            </a:extLst>
          </p:cNvPr>
          <p:cNvSpPr txBox="1"/>
          <p:nvPr/>
        </p:nvSpPr>
        <p:spPr>
          <a:xfrm>
            <a:off x="5206752" y="2192783"/>
            <a:ext cx="1778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err="1"/>
              <a:t>DC_Filter</a:t>
            </a:r>
            <a:endParaRPr lang="zh-TW" altLang="en-US" sz="28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1115502-4F56-4375-BFF5-2B75C5727FE2}"/>
              </a:ext>
            </a:extLst>
          </p:cNvPr>
          <p:cNvSpPr txBox="1"/>
          <p:nvPr/>
        </p:nvSpPr>
        <p:spPr>
          <a:xfrm>
            <a:off x="5083946" y="2869268"/>
            <a:ext cx="2121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do_filter_1()</a:t>
            </a:r>
            <a:endParaRPr lang="zh-TW" altLang="en-US" sz="28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E450A39-70E9-4DEA-810A-7FD9237A99C3}"/>
              </a:ext>
            </a:extLst>
          </p:cNvPr>
          <p:cNvSpPr txBox="1"/>
          <p:nvPr/>
        </p:nvSpPr>
        <p:spPr>
          <a:xfrm>
            <a:off x="5134252" y="4344441"/>
            <a:ext cx="2121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do_filter_2()</a:t>
            </a:r>
            <a:endParaRPr lang="zh-TW" altLang="en-US" sz="28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1D67775-21AD-4496-89F4-657C284AF7F9}"/>
              </a:ext>
            </a:extLst>
          </p:cNvPr>
          <p:cNvSpPr txBox="1"/>
          <p:nvPr/>
        </p:nvSpPr>
        <p:spPr>
          <a:xfrm>
            <a:off x="2911876" y="2946212"/>
            <a:ext cx="87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rgb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8AA0AAE-E9CD-414E-9637-A25A23EDAE1C}"/>
              </a:ext>
            </a:extLst>
          </p:cNvPr>
          <p:cNvSpPr txBox="1"/>
          <p:nvPr/>
        </p:nvSpPr>
        <p:spPr>
          <a:xfrm>
            <a:off x="6241000" y="3683798"/>
            <a:ext cx="126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rgb_inside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78E133B-53B4-4C97-9D1B-20D67003F834}"/>
              </a:ext>
            </a:extLst>
          </p:cNvPr>
          <p:cNvSpPr txBox="1"/>
          <p:nvPr/>
        </p:nvSpPr>
        <p:spPr>
          <a:xfrm>
            <a:off x="8114190" y="4421385"/>
            <a:ext cx="87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6578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DCE6C8-908B-46D0-B9A3-270980AB0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EE395FA-B98C-4D03-9B0C-2416AA853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979" y="0"/>
            <a:ext cx="9158042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E41192D-5A8C-48B9-A7F2-F4476DBEC41A}"/>
              </a:ext>
            </a:extLst>
          </p:cNvPr>
          <p:cNvSpPr/>
          <p:nvPr/>
        </p:nvSpPr>
        <p:spPr>
          <a:xfrm>
            <a:off x="4387427" y="5188999"/>
            <a:ext cx="6008324" cy="149588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4FEADD2-4DFC-4461-9746-8F8E2D526A8E}"/>
              </a:ext>
            </a:extLst>
          </p:cNvPr>
          <p:cNvSpPr/>
          <p:nvPr/>
        </p:nvSpPr>
        <p:spPr>
          <a:xfrm>
            <a:off x="4856085" y="5442012"/>
            <a:ext cx="1970843" cy="10508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E3097F0-51E9-4414-B725-FC77DAB20F75}"/>
              </a:ext>
            </a:extLst>
          </p:cNvPr>
          <p:cNvSpPr/>
          <p:nvPr/>
        </p:nvSpPr>
        <p:spPr>
          <a:xfrm>
            <a:off x="7955219" y="5359462"/>
            <a:ext cx="1970843" cy="39061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0E9D910-4D83-4E5B-A14B-C967227C1FC1}"/>
              </a:ext>
            </a:extLst>
          </p:cNvPr>
          <p:cNvSpPr/>
          <p:nvPr/>
        </p:nvSpPr>
        <p:spPr>
          <a:xfrm>
            <a:off x="7955219" y="6139611"/>
            <a:ext cx="1970843" cy="39061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936C4F47-7AE8-40D3-A9E0-9F5FB7C35461}"/>
              </a:ext>
            </a:extLst>
          </p:cNvPr>
          <p:cNvCxnSpPr>
            <a:cxnSpLocks/>
            <a:stCxn id="5" idx="0"/>
          </p:cNvCxnSpPr>
          <p:nvPr/>
        </p:nvCxnSpPr>
        <p:spPr>
          <a:xfrm flipH="1">
            <a:off x="6826929" y="5188999"/>
            <a:ext cx="564660" cy="2530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18C92C33-071D-48B4-8DE2-765B46EBBE41}"/>
              </a:ext>
            </a:extLst>
          </p:cNvPr>
          <p:cNvCxnSpPr>
            <a:endCxn id="10" idx="1"/>
          </p:cNvCxnSpPr>
          <p:nvPr/>
        </p:nvCxnSpPr>
        <p:spPr>
          <a:xfrm>
            <a:off x="6826928" y="5554770"/>
            <a:ext cx="1128291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1F83A08-253D-4A2F-8569-7543EAE0CA42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6826928" y="6334920"/>
            <a:ext cx="112829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F99D531D-C115-4A5A-B82C-5D6144D1A494}"/>
              </a:ext>
            </a:extLst>
          </p:cNvPr>
          <p:cNvCxnSpPr>
            <a:cxnSpLocks/>
          </p:cNvCxnSpPr>
          <p:nvPr/>
        </p:nvCxnSpPr>
        <p:spPr>
          <a:xfrm>
            <a:off x="8940640" y="5769298"/>
            <a:ext cx="1" cy="38953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3DBB18B-D552-43D5-97D2-6813FB125816}"/>
              </a:ext>
            </a:extLst>
          </p:cNvPr>
          <p:cNvSpPr txBox="1"/>
          <p:nvPr/>
        </p:nvSpPr>
        <p:spPr>
          <a:xfrm>
            <a:off x="4851545" y="5777974"/>
            <a:ext cx="2118253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750" dirty="0" err="1"/>
              <a:t>blocking_transport</a:t>
            </a:r>
            <a:r>
              <a:rPr lang="en-US" altLang="zh-TW" sz="1750" dirty="0"/>
              <a:t>()</a:t>
            </a:r>
            <a:endParaRPr lang="zh-TW" altLang="en-US" sz="175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61519F5-99F3-4627-91F3-DF8073B1DE1D}"/>
              </a:ext>
            </a:extLst>
          </p:cNvPr>
          <p:cNvSpPr txBox="1"/>
          <p:nvPr/>
        </p:nvSpPr>
        <p:spPr>
          <a:xfrm>
            <a:off x="8256086" y="5384256"/>
            <a:ext cx="2118253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750" dirty="0"/>
              <a:t>do_filter_1()</a:t>
            </a:r>
            <a:endParaRPr lang="zh-TW" altLang="en-US" sz="175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96519422-F1F4-46D9-91CF-F0573B3C7905}"/>
              </a:ext>
            </a:extLst>
          </p:cNvPr>
          <p:cNvSpPr txBox="1"/>
          <p:nvPr/>
        </p:nvSpPr>
        <p:spPr>
          <a:xfrm>
            <a:off x="8256087" y="6148776"/>
            <a:ext cx="2118253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750" dirty="0"/>
              <a:t>do_filter_2()</a:t>
            </a:r>
            <a:endParaRPr lang="zh-TW" altLang="en-US" sz="175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AD839B7A-A90D-4EDE-9EF1-893E5BDB126C}"/>
              </a:ext>
            </a:extLst>
          </p:cNvPr>
          <p:cNvSpPr txBox="1"/>
          <p:nvPr/>
        </p:nvSpPr>
        <p:spPr>
          <a:xfrm>
            <a:off x="7034659" y="5527342"/>
            <a:ext cx="2118253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750" dirty="0" err="1"/>
              <a:t>i_rgb</a:t>
            </a:r>
            <a:endParaRPr lang="zh-TW" altLang="en-US" sz="175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E2B772C7-4A98-413A-9082-08509205ABBA}"/>
              </a:ext>
            </a:extLst>
          </p:cNvPr>
          <p:cNvSpPr txBox="1"/>
          <p:nvPr/>
        </p:nvSpPr>
        <p:spPr>
          <a:xfrm>
            <a:off x="8983641" y="5749738"/>
            <a:ext cx="2118253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750" dirty="0" err="1"/>
              <a:t>rgb_inside</a:t>
            </a:r>
            <a:endParaRPr lang="zh-TW" altLang="en-US" sz="175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49F597CC-3C64-4D8C-A919-1ADA60EAE2E9}"/>
              </a:ext>
            </a:extLst>
          </p:cNvPr>
          <p:cNvSpPr txBox="1"/>
          <p:nvPr/>
        </p:nvSpPr>
        <p:spPr>
          <a:xfrm>
            <a:off x="7022046" y="5998073"/>
            <a:ext cx="2118253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750" dirty="0"/>
              <a:t>result</a:t>
            </a:r>
            <a:endParaRPr lang="zh-TW" altLang="en-US" sz="175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E69483-1977-4D23-9841-DB1F2C164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294" y="3963942"/>
            <a:ext cx="10515600" cy="4351338"/>
          </a:xfrm>
        </p:spPr>
        <p:txBody>
          <a:bodyPr/>
          <a:lstStyle/>
          <a:p>
            <a:r>
              <a:rPr lang="en-US" altLang="zh-TW" dirty="0"/>
              <a:t>load /store 1 cycle</a:t>
            </a:r>
          </a:p>
          <a:p>
            <a:r>
              <a:rPr lang="en-US" altLang="zh-TW" dirty="0"/>
              <a:t>add 2 cycles</a:t>
            </a:r>
          </a:p>
          <a:p>
            <a:r>
              <a:rPr lang="en-US" altLang="zh-TW" dirty="0" err="1"/>
              <a:t>mult</a:t>
            </a:r>
            <a:r>
              <a:rPr lang="en-US" altLang="zh-TW" dirty="0"/>
              <a:t> 8 cycles</a:t>
            </a:r>
          </a:p>
          <a:p>
            <a:r>
              <a:rPr lang="en-US" altLang="zh-TW" dirty="0"/>
              <a:t>div 40 cycles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AA87F1E-6D0A-447E-9D45-A7BAE16620B8}"/>
              </a:ext>
            </a:extLst>
          </p:cNvPr>
          <p:cNvSpPr/>
          <p:nvPr/>
        </p:nvSpPr>
        <p:spPr>
          <a:xfrm>
            <a:off x="7655862" y="4682331"/>
            <a:ext cx="1623688" cy="416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44BC780-A894-46D5-80B5-16ECBAB02AC8}"/>
              </a:ext>
            </a:extLst>
          </p:cNvPr>
          <p:cNvSpPr txBox="1"/>
          <p:nvPr/>
        </p:nvSpPr>
        <p:spPr>
          <a:xfrm>
            <a:off x="7655862" y="4785951"/>
            <a:ext cx="19371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err="1"/>
              <a:t>DC_Filter</a:t>
            </a:r>
            <a:r>
              <a:rPr lang="en-US" altLang="zh-TW" sz="1600" dirty="0"/>
              <a:t>::</a:t>
            </a:r>
            <a:r>
              <a:rPr lang="en-US" altLang="zh-TW" sz="1600" dirty="0" err="1"/>
              <a:t>t_skt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0810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555BDC-AE39-41A4-882B-269F4DB2D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HLS result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11751D-0D40-4600-9787-EAD783CBB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200" dirty="0"/>
              <a:t>Version 1</a:t>
            </a:r>
          </a:p>
          <a:p>
            <a:pPr lvl="1"/>
            <a:r>
              <a:rPr lang="en-US" altLang="zh-TW" dirty="0"/>
              <a:t>origin</a:t>
            </a:r>
          </a:p>
          <a:p>
            <a:r>
              <a:rPr lang="en-US" altLang="zh-TW" sz="3200" dirty="0"/>
              <a:t>Version 2</a:t>
            </a:r>
          </a:p>
          <a:p>
            <a:pPr lvl="1"/>
            <a:r>
              <a:rPr lang="en-US" altLang="zh-TW" dirty="0"/>
              <a:t>Variables sizing :  use </a:t>
            </a:r>
            <a:r>
              <a:rPr lang="en-US" altLang="zh-TW" dirty="0" err="1"/>
              <a:t>sc_uint</a:t>
            </a:r>
            <a:r>
              <a:rPr lang="en-US" altLang="zh-TW" dirty="0"/>
              <a:t> instead of int </a:t>
            </a:r>
          </a:p>
          <a:p>
            <a:pPr lvl="1"/>
            <a:r>
              <a:rPr lang="en-US" altLang="zh-TW" dirty="0"/>
              <a:t>Ex : for loop parameter datatype, buffer datatype…</a:t>
            </a:r>
          </a:p>
          <a:p>
            <a:r>
              <a:rPr lang="en-US" altLang="zh-TW" sz="3200" dirty="0"/>
              <a:t>Version 3</a:t>
            </a:r>
          </a:p>
          <a:p>
            <a:pPr lvl="1"/>
            <a:r>
              <a:rPr lang="en-US" altLang="zh-TW" dirty="0"/>
              <a:t>Variables sizing</a:t>
            </a:r>
          </a:p>
          <a:p>
            <a:pPr lvl="1"/>
            <a:r>
              <a:rPr lang="en-US" altLang="zh-TW" dirty="0"/>
              <a:t>Constrain Latency</a:t>
            </a:r>
          </a:p>
          <a:p>
            <a:pPr lvl="1"/>
            <a:r>
              <a:rPr lang="en-US" altLang="zh-TW" dirty="0"/>
              <a:t>Loop pipelining</a:t>
            </a:r>
          </a:p>
          <a:p>
            <a:endParaRPr lang="zh-TW" altLang="en-US" sz="20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D67BCB2-182D-4923-9AB5-FA0459C35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0513" y="1027907"/>
            <a:ext cx="2943436" cy="111839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D7800C7-EF2E-45C0-9DAE-1907DC37C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326" y="4496739"/>
            <a:ext cx="6540287" cy="168022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A5D0DF8-ECA0-4DFD-BD45-803E2438C5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6119" y="1027907"/>
            <a:ext cx="2681581" cy="100087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0510E72B-805A-41B5-9E68-2F8C8CAD361A}"/>
              </a:ext>
            </a:extLst>
          </p:cNvPr>
          <p:cNvSpPr txBox="1"/>
          <p:nvPr/>
        </p:nvSpPr>
        <p:spPr>
          <a:xfrm>
            <a:off x="9104476" y="2176595"/>
            <a:ext cx="1295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sizing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B04B072-D579-4176-BD72-5D8EA8E9B594}"/>
              </a:ext>
            </a:extLst>
          </p:cNvPr>
          <p:cNvSpPr/>
          <p:nvPr/>
        </p:nvSpPr>
        <p:spPr>
          <a:xfrm>
            <a:off x="6325691" y="2176595"/>
            <a:ext cx="1138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non-sizing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0AA396F-78D9-4024-8047-54E8C296B1F6}"/>
              </a:ext>
            </a:extLst>
          </p:cNvPr>
          <p:cNvSpPr/>
          <p:nvPr/>
        </p:nvSpPr>
        <p:spPr>
          <a:xfrm>
            <a:off x="7136465" y="6176963"/>
            <a:ext cx="17624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Convolution part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610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DD1685-9595-4D60-8892-AE896C9A8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HLS run time</a:t>
            </a:r>
            <a:endParaRPr lang="zh-TW" altLang="en-US" dirty="0"/>
          </a:p>
        </p:txBody>
      </p:sp>
      <p:graphicFrame>
        <p:nvGraphicFramePr>
          <p:cNvPr id="10" name="內容版面配置區 9">
            <a:extLst>
              <a:ext uri="{FF2B5EF4-FFF2-40B4-BE49-F238E27FC236}">
                <a16:creationId xmlns:a16="http://schemas.microsoft.com/office/drawing/2014/main" id="{8424CFF0-71D5-4EDB-9805-DBE83FABBD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692792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88812531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3625423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8302514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518666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(</a:t>
                      </a:r>
                      <a:r>
                        <a:rPr lang="en-US" altLang="zh-TW" sz="1800" dirty="0" err="1"/>
                        <a:t>ms</a:t>
                      </a:r>
                      <a:r>
                        <a:rPr lang="en-US" altLang="zh-TW" sz="1800" dirty="0"/>
                        <a:t>)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Version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Version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Version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575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BASIC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268.433240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184.658440 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51.136900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56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DPA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205.509890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117.846460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47.204740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5294254"/>
                  </a:ext>
                </a:extLst>
              </a:tr>
            </a:tbl>
          </a:graphicData>
        </a:graphic>
      </p:graphicFrame>
      <p:graphicFrame>
        <p:nvGraphicFramePr>
          <p:cNvPr id="11" name="內容版面配置區 9">
            <a:extLst>
              <a:ext uri="{FF2B5EF4-FFF2-40B4-BE49-F238E27FC236}">
                <a16:creationId xmlns:a16="http://schemas.microsoft.com/office/drawing/2014/main" id="{63E5047B-69E6-4BB2-9B38-FC01AF1184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4949411"/>
              </p:ext>
            </p:extLst>
          </p:nvPr>
        </p:nvGraphicFramePr>
        <p:xfrm>
          <a:off x="838200" y="4694116"/>
          <a:ext cx="105156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88812531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3625423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8302514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518666767"/>
                    </a:ext>
                  </a:extLst>
                </a:gridCol>
              </a:tblGrid>
              <a:tr h="247349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Version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Version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Version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575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BASIC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18272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6475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7940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56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DPA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17051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6766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6762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5294254"/>
                  </a:ext>
                </a:extLst>
              </a:tr>
            </a:tbl>
          </a:graphicData>
        </a:graphic>
      </p:graphicFrame>
      <p:sp>
        <p:nvSpPr>
          <p:cNvPr id="12" name="標題 1">
            <a:extLst>
              <a:ext uri="{FF2B5EF4-FFF2-40B4-BE49-F238E27FC236}">
                <a16:creationId xmlns:a16="http://schemas.microsoft.com/office/drawing/2014/main" id="{A719678F-CE3F-4319-A7E4-69A21E4FD70A}"/>
              </a:ext>
            </a:extLst>
          </p:cNvPr>
          <p:cNvSpPr txBox="1">
            <a:spLocks/>
          </p:cNvSpPr>
          <p:nvPr/>
        </p:nvSpPr>
        <p:spPr>
          <a:xfrm>
            <a:off x="838200" y="325707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HLS area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3551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445</Words>
  <Application>Microsoft Office PowerPoint</Application>
  <PresentationFormat>寬螢幕</PresentationFormat>
  <Paragraphs>220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5" baseType="lpstr">
      <vt:lpstr>Adobe 黑体 Std R</vt:lpstr>
      <vt:lpstr>新細明體</vt:lpstr>
      <vt:lpstr>Arial</vt:lpstr>
      <vt:lpstr>Calibri</vt:lpstr>
      <vt:lpstr>Calibri Light</vt:lpstr>
      <vt:lpstr>Cambria Math</vt:lpstr>
      <vt:lpstr>Times New Roman</vt:lpstr>
      <vt:lpstr>Office 佈景主題</vt:lpstr>
      <vt:lpstr>EE6470 ManyCoreSystem Midtern Project</vt:lpstr>
      <vt:lpstr>Guide line</vt:lpstr>
      <vt:lpstr>Double Convolution Filter</vt:lpstr>
      <vt:lpstr>Data reused algorithm</vt:lpstr>
      <vt:lpstr>PowerPoint 簡報</vt:lpstr>
      <vt:lpstr>PowerPoint 簡報</vt:lpstr>
      <vt:lpstr>PowerPoint 簡報</vt:lpstr>
      <vt:lpstr>HLS result</vt:lpstr>
      <vt:lpstr>HLS run time</vt:lpstr>
      <vt:lpstr>HLS run time</vt:lpstr>
      <vt:lpstr>Result (Gaussian blur filter)</vt:lpstr>
      <vt:lpstr>Version 1 - BASIC</vt:lpstr>
      <vt:lpstr>Version 1 - DPA</vt:lpstr>
      <vt:lpstr>Version 2 - BASIC</vt:lpstr>
      <vt:lpstr>Version 2 - DPA</vt:lpstr>
      <vt:lpstr>Version 3 - BASIC</vt:lpstr>
      <vt:lpstr>Version 3 - DPA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蕭詠倫</dc:creator>
  <cp:lastModifiedBy>蕭詠倫</cp:lastModifiedBy>
  <cp:revision>42</cp:revision>
  <dcterms:created xsi:type="dcterms:W3CDTF">2021-05-05T03:31:36Z</dcterms:created>
  <dcterms:modified xsi:type="dcterms:W3CDTF">2021-05-05T12:41:48Z</dcterms:modified>
</cp:coreProperties>
</file>