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F01B-1F07-41CA-A012-3663FFC57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DDE019-FEFE-4DF4-8D8B-933F3546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075EE-92A4-40A2-8814-718EB03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47791-A587-4ED2-9BB9-3790F6A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CD6B4-8F3F-4A90-8E45-F2F92C8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ABB6-D101-49C9-8656-87F2AAD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ED2C7C-9166-4C81-A7A1-55F7259C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661A5-593F-416C-BE60-AC560D6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193112-35C3-4239-A4C1-F9DC1F2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34985-1BA1-4870-B483-A41C25E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1122F-40CE-4342-8511-E3464EDC2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B735AA-E684-49A0-ACAB-39BAE2C3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65773-152E-406A-97A9-6C331E2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E9367-B4F6-4F9A-AAC3-13B87EE4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E087F-61E1-4F5F-8B57-F485091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61C86-F427-4E9F-8387-7AF8DD18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75C53-E662-4BD9-B85D-4E4F80FF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90CE3-4225-4095-BF16-CB17A1E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18C95-69A9-4A3A-BFE2-4C41ED3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9AD7E-1ED1-4C08-B53E-F500AD4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20023-1589-4D92-954B-59013044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CFBBC-2978-4A13-A327-2459F86C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CD86D-1DF4-4A61-AC9F-7E44577C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190F1-E333-4B52-A24C-DCD2F4B6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36349-5ABB-465A-B28A-7FFD1A6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3FC6B-1E2F-438D-B2A2-EC66BBA3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52944-E035-4FAF-AF76-CBE0579C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2DD4AD-414A-4917-A746-CA53A23F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57061-D902-464C-B529-89E21C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998EF9-7BA0-45B9-862A-8D5D3315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7B7B23-A9E3-47CA-847B-9D0E50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8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5304-910C-4CD9-951A-9EC9D005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D733F-902A-41CC-A5B0-B6C29655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F44533-53B7-4D42-BB89-B860BD73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8911DF-4A9F-4A5F-B1F0-E3B1A941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AA9A73-0208-4255-9711-AA89078C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658826-A463-4D95-A62A-AD17792B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EDDFA0-FCBD-40C0-96AA-B8ADDE72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E8BFBB-311E-4F2C-80E9-066784E1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5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8F9B4-090D-4186-AE48-C3D01E20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23AA0C-7666-4A07-9612-2A6B213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16C0F-E3C8-42EF-A489-93889540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67E35-05DE-4C34-B13D-0DA1DF5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4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9A178-8470-4F5A-818A-5B1924E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D1F2A-53EC-4DA6-9C65-3E2FC12E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DFD99-00A7-4E0A-85F8-9457845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E6464-96E0-4E96-8B93-BB90615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DEF1A-D197-4B17-A508-93DF3A6D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869D56-EA56-476E-99B7-6901C88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DFA1D-9E71-42DD-A340-30787DAD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A96F85-996F-41F3-A9D5-5E06B49C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CB2E5E-2394-42F4-BE0A-1989715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6544-EE30-4F9F-97D9-F17BF6C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94AF52-4019-45CF-B9F3-D2744A9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167CAE-01E9-4B7E-9EC0-0BE99692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66D68C-B26C-423B-BC31-099BC43B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FCD06-24FB-4777-A18C-1B2DA44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F915D-DD61-453F-AF96-E7312EB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6F2CDA-B1AA-464F-B5FE-5F91380F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48777-725D-497F-B390-0A5D39E1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04BB3-0D39-4C19-8834-35F55A589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0CAB-5B9D-4196-8323-2DB93508628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DB8AE-3269-41A8-8333-5BC05D93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85E1A-1D68-43C1-B824-9B018330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105-10BA-4491-9E2E-FDD09B570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688B8-0FE3-4C7A-8501-676C6A30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EE6470 </a:t>
            </a:r>
            <a:r>
              <a:rPr lang="en-US" altLang="zh-TW" dirty="0" err="1"/>
              <a:t>ManyCoreSystem</a:t>
            </a:r>
            <a:br>
              <a:rPr lang="en-US" altLang="zh-TW" dirty="0"/>
            </a:br>
            <a:r>
              <a:rPr lang="en-US" altLang="zh-TW" dirty="0" err="1"/>
              <a:t>Midtern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219AC-6EC6-4119-81BF-70B88CF44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109061634</a:t>
            </a:r>
            <a:r>
              <a:rPr lang="zh-TW" altLang="en-US" dirty="0"/>
              <a:t> 蕭詠倫</a:t>
            </a:r>
          </a:p>
        </p:txBody>
      </p:sp>
    </p:spTree>
    <p:extLst>
      <p:ext uri="{BB962C8B-B14F-4D97-AF65-F5344CB8AC3E}">
        <p14:creationId xmlns:p14="http://schemas.microsoft.com/office/powerpoint/2010/main" val="234058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1685-9595-4D60-8892-AE896C9A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8424CFF0-71D5-4EDB-9805-DBE83FAB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279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9">
            <a:extLst>
              <a:ext uri="{FF2B5EF4-FFF2-40B4-BE49-F238E27FC236}">
                <a16:creationId xmlns:a16="http://schemas.microsoft.com/office/drawing/2014/main" id="{63E5047B-69E6-4BB2-9B38-FC01AF118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949411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18272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6475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7940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17051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6766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6762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A719678F-CE3F-4319-A7E4-69A21E4FD70A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HLS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55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FF0F16-9EAA-4AAF-81BF-4479949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HLS run time</a:t>
            </a:r>
            <a:endParaRPr lang="zh-TW" altLang="en-US" dirty="0"/>
          </a:p>
        </p:txBody>
      </p:sp>
      <p:graphicFrame>
        <p:nvGraphicFramePr>
          <p:cNvPr id="5" name="內容版面配置區 9">
            <a:extLst>
              <a:ext uri="{FF2B5EF4-FFF2-40B4-BE49-F238E27FC236}">
                <a16:creationId xmlns:a16="http://schemas.microsoft.com/office/drawing/2014/main" id="{98ABE296-D745-4852-860C-46D46934D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885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ms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268.433240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184.658440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51.136900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205.509890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117.846460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47.204740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9">
            <a:extLst>
              <a:ext uri="{FF2B5EF4-FFF2-40B4-BE49-F238E27FC236}">
                <a16:creationId xmlns:a16="http://schemas.microsoft.com/office/drawing/2014/main" id="{47922356-37B1-41D8-A9BA-26B50B182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993841"/>
              </p:ext>
            </p:extLst>
          </p:nvPr>
        </p:nvGraphicFramePr>
        <p:xfrm>
          <a:off x="838200" y="4694116"/>
          <a:ext cx="105156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8812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6254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830251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8666767"/>
                    </a:ext>
                  </a:extLst>
                </a:gridCol>
              </a:tblGrid>
              <a:tr h="247349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BASIC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6.2 - 6.3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4.2 - 4.3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- 1.</a:t>
                      </a: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DPA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4.7 - 4.8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2.6 - 2.7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0.9 - 1.0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94254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BE2479E-5E41-4407-AFD0-046CB02E7F5D}"/>
              </a:ext>
            </a:extLst>
          </p:cNvPr>
          <p:cNvSpPr txBox="1">
            <a:spLocks/>
          </p:cNvSpPr>
          <p:nvPr/>
        </p:nvSpPr>
        <p:spPr>
          <a:xfrm>
            <a:off x="838200" y="3257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TLM platform </a:t>
            </a:r>
            <a:r>
              <a:rPr lang="en-US" altLang="zh-TW" dirty="0" err="1"/>
              <a:t>x_clock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3631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A942CC2-DCBD-4FE0-890D-266025B8F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523"/>
            <a:ext cx="2438095" cy="2438095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B4D330-EA1A-4C27-962D-FC8A47FC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73" y="1960360"/>
            <a:ext cx="2438400" cy="243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6FC99E-D54D-49BD-8B2C-0DDFC70A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51" y="1964218"/>
            <a:ext cx="2438400" cy="24384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92918AA2-6147-4329-9767-40D7872E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Result (Gaussian blur filter)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04E49379-0FF1-4B9E-A3E6-A63C52504590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440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A2AEF4-DBF2-4107-AA50-708554CEB0B4}"/>
              </a:ext>
            </a:extLst>
          </p:cNvPr>
          <p:cNvSpPr txBox="1"/>
          <p:nvPr/>
        </p:nvSpPr>
        <p:spPr>
          <a:xfrm>
            <a:off x="1534732" y="4597293"/>
            <a:ext cx="104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Origin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A16AA47-E8CB-49D9-8577-C73F333390B7}"/>
              </a:ext>
            </a:extLst>
          </p:cNvPr>
          <p:cNvSpPr txBox="1"/>
          <p:nvPr/>
        </p:nvSpPr>
        <p:spPr>
          <a:xfrm>
            <a:off x="4036115" y="4594020"/>
            <a:ext cx="230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Gaussian blur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4D0153D-8F71-416D-BCC3-94D6ADB6A330}"/>
              </a:ext>
            </a:extLst>
          </p:cNvPr>
          <p:cNvSpPr txBox="1"/>
          <p:nvPr/>
        </p:nvSpPr>
        <p:spPr>
          <a:xfrm>
            <a:off x="6877453" y="4594020"/>
            <a:ext cx="301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Double Gaussian blur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844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291BE-BDCE-4380-BDCC-F3CFFDA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E8665-A110-4132-A80A-28A46BDE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872B76-D769-4164-B6DA-D20B1039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791876" cy="17119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993C03-A09E-4BDA-9DA3-083FECF7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36" y="365125"/>
            <a:ext cx="47531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2488D-DBDE-47C1-A2C5-30CB4DB3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F125F-B9DA-4D41-8441-E5CF9B4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83EF72-37D3-40BC-8FC8-A1C468C0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734621" cy="16749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B9559A-2173-4F08-ABD7-32C4EB51680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69" y="365125"/>
            <a:ext cx="480043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FDC8-A032-4838-A226-0876D66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775D9-250F-4274-9049-D88557F7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92BCDD-7286-49B6-980A-2F5BA45A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50242" cy="17432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EBECC5-E8F8-4940-BB94-596AB838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42" y="365125"/>
            <a:ext cx="46653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80719-F4DE-48DB-8D97-54E1CEE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2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E47BF2-F088-4600-9484-43CB76F5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9F1CD3-5534-4FE9-BDA9-71E2E5B0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5838668" cy="1822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5E19FB-7596-41FE-9913-90EA9715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14" y="365125"/>
            <a:ext cx="469208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CB449-7CFD-458B-88EF-5B17F1D7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4AAC3F-140A-4CC2-8EDD-7F0739C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C42C10-7752-4868-9AC9-FD2F66AD7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5470"/>
            <a:ext cx="6381106" cy="19037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DF5B03-4854-4225-B6DB-D7C8E834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36" y="365125"/>
            <a:ext cx="411196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1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4ACE6-0931-444B-BD43-E124ABB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 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DPA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DBF3C-C636-4BC1-A29A-10FD0FFB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6B48C-0325-498E-AA14-E4F7FD30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164"/>
            <a:ext cx="6409320" cy="2044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6E2DAB-3F6E-4E02-8608-069E652F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3" y="365124"/>
            <a:ext cx="4094018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F967-350B-4EC8-82CE-1034FF4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Adobe 黑体 Std R" panose="020B0400000000000000" pitchFamily="34" charset="-128"/>
              </a:rPr>
              <a:t>Guide</a:t>
            </a:r>
            <a:r>
              <a:rPr lang="zh-TW" altLang="en-US" dirty="0"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ea typeface="Adobe 黑体 Std R" panose="020B0400000000000000" pitchFamily="34" charset="-128"/>
              </a:rPr>
              <a:t>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B8CD3-F6FE-4AE2-B1F0-C37A8904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Convolution Filter (</a:t>
            </a:r>
            <a:r>
              <a:rPr lang="en-US" altLang="zh-TW" dirty="0" err="1"/>
              <a:t>DC_Filter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Data reused algorithm</a:t>
            </a:r>
          </a:p>
          <a:p>
            <a:r>
              <a:rPr lang="en-US" altLang="zh-TW" dirty="0"/>
              <a:t>Double Convolution Filter in HLS</a:t>
            </a:r>
          </a:p>
          <a:p>
            <a:r>
              <a:rPr lang="en-US" altLang="zh-TW" dirty="0"/>
              <a:t>Double Convolution Filter in TLM platform</a:t>
            </a:r>
          </a:p>
          <a:p>
            <a:r>
              <a:rPr lang="en-US" altLang="zh-TW" dirty="0"/>
              <a:t>HLS result (3 version)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6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D7D7-75AF-46F4-A806-4A4A9202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Convolution Filter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A1F10A-C4E9-4E94-9CCA-FEBD6088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1654"/>
              </p:ext>
            </p:extLst>
          </p:nvPr>
        </p:nvGraphicFramePr>
        <p:xfrm>
          <a:off x="459509" y="2197483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BBBC3CB-B09A-4AE1-AEDC-8732B16695B2}"/>
              </a:ext>
            </a:extLst>
          </p:cNvPr>
          <p:cNvSpPr txBox="1"/>
          <p:nvPr/>
        </p:nvSpPr>
        <p:spPr>
          <a:xfrm>
            <a:off x="1236517" y="2197483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D4FFF6-94A2-4AD9-B132-E3FE7FEC7B5B}"/>
              </a:ext>
            </a:extLst>
          </p:cNvPr>
          <p:cNvSpPr txBox="1"/>
          <p:nvPr/>
        </p:nvSpPr>
        <p:spPr>
          <a:xfrm>
            <a:off x="1236517" y="2768811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3215B1-739F-4454-A4B9-B7A9E4D9EFE4}"/>
              </a:ext>
            </a:extLst>
          </p:cNvPr>
          <p:cNvSpPr txBox="1"/>
          <p:nvPr/>
        </p:nvSpPr>
        <p:spPr>
          <a:xfrm>
            <a:off x="1236517" y="432945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272519-9C47-4418-B391-40139CAF9332}"/>
              </a:ext>
            </a:extLst>
          </p:cNvPr>
          <p:cNvSpPr txBox="1"/>
          <p:nvPr/>
        </p:nvSpPr>
        <p:spPr>
          <a:xfrm>
            <a:off x="1236517" y="483403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BEC52B-B6FE-43ED-B2FC-DF04CFC1BAD5}"/>
              </a:ext>
            </a:extLst>
          </p:cNvPr>
          <p:cNvSpPr txBox="1"/>
          <p:nvPr/>
        </p:nvSpPr>
        <p:spPr>
          <a:xfrm>
            <a:off x="545098" y="298118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B9EE60-5EAA-48CA-8F89-B90C8034CF2D}"/>
              </a:ext>
            </a:extLst>
          </p:cNvPr>
          <p:cNvSpPr txBox="1"/>
          <p:nvPr/>
        </p:nvSpPr>
        <p:spPr>
          <a:xfrm>
            <a:off x="1131759" y="29955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85097A-C9E4-4C93-81E9-695E7CF23671}"/>
              </a:ext>
            </a:extLst>
          </p:cNvPr>
          <p:cNvSpPr txBox="1"/>
          <p:nvPr/>
        </p:nvSpPr>
        <p:spPr>
          <a:xfrm>
            <a:off x="2769830" y="29955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6FCC68-F25F-4FBE-B5B9-B8759C24E729}"/>
              </a:ext>
            </a:extLst>
          </p:cNvPr>
          <p:cNvSpPr txBox="1"/>
          <p:nvPr/>
        </p:nvSpPr>
        <p:spPr>
          <a:xfrm>
            <a:off x="3345097" y="2995546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3DED157-9A87-4F0F-A493-9223E060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65154"/>
              </p:ext>
            </p:extLst>
          </p:nvPr>
        </p:nvGraphicFramePr>
        <p:xfrm>
          <a:off x="4305375" y="267883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0AF4C7-6689-4A1A-87A4-4B0EA68CA6EE}"/>
              </a:ext>
            </a:extLst>
          </p:cNvPr>
          <p:cNvSpPr txBox="1"/>
          <p:nvPr/>
        </p:nvSpPr>
        <p:spPr>
          <a:xfrm>
            <a:off x="3876029" y="358093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29CB4D-9FAE-4DFD-9CBF-1E150851A030}"/>
              </a:ext>
            </a:extLst>
          </p:cNvPr>
          <p:cNvSpPr txBox="1"/>
          <p:nvPr/>
        </p:nvSpPr>
        <p:spPr>
          <a:xfrm>
            <a:off x="6566605" y="3580933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00E3A45-6319-4F13-A5A9-D1B7BD20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680"/>
              </p:ext>
            </p:extLst>
          </p:nvPr>
        </p:nvGraphicFramePr>
        <p:xfrm>
          <a:off x="6988245" y="2697162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747920C0-F82A-4857-97B2-8CE38AA18C0A}"/>
              </a:ext>
            </a:extLst>
          </p:cNvPr>
          <p:cNvSpPr txBox="1"/>
          <p:nvPr/>
        </p:nvSpPr>
        <p:spPr>
          <a:xfrm>
            <a:off x="87753" y="3430639"/>
            <a:ext cx="7129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</a:t>
            </a:r>
            <a:r>
              <a:rPr lang="zh-TW" altLang="en-US" sz="3200" dirty="0"/>
              <a:t>                                                                   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F1FF76A-BFF9-4C07-A3CA-DA7C28B3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64396"/>
              </p:ext>
            </p:extLst>
          </p:nvPr>
        </p:nvGraphicFramePr>
        <p:xfrm>
          <a:off x="9879934" y="2697161"/>
          <a:ext cx="2011218" cy="2136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03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670406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335203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6738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1FE5D0-67A1-4503-BB17-998C81AC243F}"/>
              </a:ext>
            </a:extLst>
          </p:cNvPr>
          <p:cNvSpPr txBox="1"/>
          <p:nvPr/>
        </p:nvSpPr>
        <p:spPr>
          <a:xfrm>
            <a:off x="9236363" y="3430639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9A2ABE-8557-4425-A6CD-319D95CA8FA6}"/>
              </a:ext>
            </a:extLst>
          </p:cNvPr>
          <p:cNvSpPr txBox="1"/>
          <p:nvPr/>
        </p:nvSpPr>
        <p:spPr>
          <a:xfrm>
            <a:off x="1821788" y="5540613"/>
            <a:ext cx="21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bmp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08B2E6F-6287-4DDA-BF7B-8C93B5EF6189}"/>
              </a:ext>
            </a:extLst>
          </p:cNvPr>
          <p:cNvSpPr txBox="1"/>
          <p:nvPr/>
        </p:nvSpPr>
        <p:spPr>
          <a:xfrm>
            <a:off x="49012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4183802-C431-496E-BA0E-231CEFCEFD9F}"/>
              </a:ext>
            </a:extLst>
          </p:cNvPr>
          <p:cNvSpPr txBox="1"/>
          <p:nvPr/>
        </p:nvSpPr>
        <p:spPr>
          <a:xfrm>
            <a:off x="75936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Filter_2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64BB9A-18C9-44E0-A037-07EEB4ED4955}"/>
              </a:ext>
            </a:extLst>
          </p:cNvPr>
          <p:cNvSpPr txBox="1"/>
          <p:nvPr/>
        </p:nvSpPr>
        <p:spPr>
          <a:xfrm>
            <a:off x="10565466" y="4969283"/>
            <a:ext cx="12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4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273CB7-C552-419C-B55A-E66E87D4C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47044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10470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26A662-5FD1-43BC-B2F4-0CD7C4CEE101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184866-AD5C-47BA-A039-9331844C7488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1110FA-AC42-4CDB-8B72-11F53A35059B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30482F-DDC6-4C30-A471-06BB85216C19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8C0635-BD3D-4D09-8FA8-2D8F1A986C65}"/>
              </a:ext>
            </a:extLst>
          </p:cNvPr>
          <p:cNvSpPr txBox="1"/>
          <p:nvPr/>
        </p:nvSpPr>
        <p:spPr>
          <a:xfrm>
            <a:off x="923789" y="267638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F9ABA6-72BF-4E6D-9100-AB536816BAC7}"/>
              </a:ext>
            </a:extLst>
          </p:cNvPr>
          <p:cNvSpPr txBox="1"/>
          <p:nvPr/>
        </p:nvSpPr>
        <p:spPr>
          <a:xfrm>
            <a:off x="1510450" y="269074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B788AA-4C67-4C24-B5B1-099F38D3AF45}"/>
              </a:ext>
            </a:extLst>
          </p:cNvPr>
          <p:cNvSpPr txBox="1"/>
          <p:nvPr/>
        </p:nvSpPr>
        <p:spPr>
          <a:xfrm>
            <a:off x="3148521" y="269074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4F6C92-D2D0-4BA3-BF2A-D79117921D9C}"/>
              </a:ext>
            </a:extLst>
          </p:cNvPr>
          <p:cNvSpPr txBox="1"/>
          <p:nvPr/>
        </p:nvSpPr>
        <p:spPr>
          <a:xfrm>
            <a:off x="3723788" y="2690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FD6D61B-7A1A-4772-BCF3-55219D4A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3674"/>
              </p:ext>
            </p:extLst>
          </p:nvPr>
        </p:nvGraphicFramePr>
        <p:xfrm>
          <a:off x="5332768" y="189268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18055C-C178-4D69-A5E8-934622048BC5}"/>
              </a:ext>
            </a:extLst>
          </p:cNvPr>
          <p:cNvSpPr txBox="1"/>
          <p:nvPr/>
        </p:nvSpPr>
        <p:spPr>
          <a:xfrm>
            <a:off x="6109776" y="196993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06A57A-5539-4247-9633-3A19994F2D6D}"/>
              </a:ext>
            </a:extLst>
          </p:cNvPr>
          <p:cNvSpPr txBox="1"/>
          <p:nvPr/>
        </p:nvSpPr>
        <p:spPr>
          <a:xfrm>
            <a:off x="6109776" y="24699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61986AF-253D-4F8F-B43C-B198EA34ECC5}"/>
              </a:ext>
            </a:extLst>
          </p:cNvPr>
          <p:cNvSpPr txBox="1"/>
          <p:nvPr/>
        </p:nvSpPr>
        <p:spPr>
          <a:xfrm>
            <a:off x="6109776" y="300368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/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6052B28-61FE-4D9E-990E-7CDE7995C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0" y="2234121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>
            <a:extLst>
              <a:ext uri="{FF2B5EF4-FFF2-40B4-BE49-F238E27FC236}">
                <a16:creationId xmlns:a16="http://schemas.microsoft.com/office/drawing/2014/main" id="{4AAA93EE-1D56-4D3D-920F-A57290F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 reused algorithm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5CB8717-03CA-43EA-B87B-77C6292A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801" y="484193"/>
            <a:ext cx="5969000" cy="2995757"/>
          </a:xfrm>
        </p:spPr>
        <p:txBody>
          <a:bodyPr/>
          <a:lstStyle/>
          <a:p>
            <a:r>
              <a:rPr lang="en-US" altLang="zh-TW" dirty="0"/>
              <a:t>256 X 256 pixels</a:t>
            </a:r>
          </a:p>
          <a:p>
            <a:r>
              <a:rPr lang="en-US" altLang="zh-TW" dirty="0"/>
              <a:t>3 X 3 filter</a:t>
            </a:r>
          </a:p>
          <a:p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B2E9BF0-2543-466F-A0F6-AAFF289AF959}"/>
              </a:ext>
            </a:extLst>
          </p:cNvPr>
          <p:cNvCxnSpPr/>
          <p:nvPr/>
        </p:nvCxnSpPr>
        <p:spPr>
          <a:xfrm>
            <a:off x="4156362" y="2154603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B632C9A-987C-4B51-AE98-1F0F92950891}"/>
              </a:ext>
            </a:extLst>
          </p:cNvPr>
          <p:cNvCxnSpPr/>
          <p:nvPr/>
        </p:nvCxnSpPr>
        <p:spPr>
          <a:xfrm>
            <a:off x="4159127" y="2690747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F00FCF4-875F-43AE-A394-64A0CF84BACF}"/>
              </a:ext>
            </a:extLst>
          </p:cNvPr>
          <p:cNvSpPr txBox="1"/>
          <p:nvPr/>
        </p:nvSpPr>
        <p:spPr>
          <a:xfrm>
            <a:off x="1741282" y="5107247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902B90-7D9C-4900-801F-FF28F225A5A5}"/>
              </a:ext>
            </a:extLst>
          </p:cNvPr>
          <p:cNvSpPr/>
          <p:nvPr/>
        </p:nvSpPr>
        <p:spPr>
          <a:xfrm>
            <a:off x="6221195" y="357382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8EAD5-34A0-4C28-8E46-CBFDC65F7D9D}"/>
              </a:ext>
            </a:extLst>
          </p:cNvPr>
          <p:cNvSpPr txBox="1"/>
          <p:nvPr/>
        </p:nvSpPr>
        <p:spPr>
          <a:xfrm>
            <a:off x="8200971" y="4023383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3F4724-7E9D-4639-9029-0D299DA91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0904"/>
              </p:ext>
            </p:extLst>
          </p:nvPr>
        </p:nvGraphicFramePr>
        <p:xfrm>
          <a:off x="7003555" y="4734367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0D92D8-F756-4310-92AC-DFB3A51B0D38}"/>
              </a:ext>
            </a:extLst>
          </p:cNvPr>
          <p:cNvSpPr txBox="1"/>
          <p:nvPr/>
        </p:nvSpPr>
        <p:spPr>
          <a:xfrm>
            <a:off x="7780563" y="4772085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E62B69-51BB-46C7-A8C9-DBAFC66E88DC}"/>
              </a:ext>
            </a:extLst>
          </p:cNvPr>
          <p:cNvSpPr txBox="1"/>
          <p:nvPr/>
        </p:nvSpPr>
        <p:spPr>
          <a:xfrm>
            <a:off x="7971995" y="5373222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1 X 256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D3D947-9286-402D-A9F8-BB703D870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6156"/>
              </p:ext>
            </p:extLst>
          </p:nvPr>
        </p:nvGraphicFramePr>
        <p:xfrm>
          <a:off x="838200" y="1892684"/>
          <a:ext cx="3318162" cy="314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10055326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217033490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42596139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9875878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083450226"/>
                    </a:ext>
                  </a:extLst>
                </a:gridCol>
              </a:tblGrid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50384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56921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597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96859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2688"/>
                  </a:ext>
                </a:extLst>
              </a:tr>
              <a:tr h="52352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7313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BFFA26-0556-400C-B328-AA432A3CB3A7}"/>
              </a:ext>
            </a:extLst>
          </p:cNvPr>
          <p:cNvSpPr txBox="1"/>
          <p:nvPr/>
        </p:nvSpPr>
        <p:spPr>
          <a:xfrm>
            <a:off x="1615208" y="189268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F6B75C-7D29-4394-9588-FC3496A64D80}"/>
              </a:ext>
            </a:extLst>
          </p:cNvPr>
          <p:cNvSpPr txBox="1"/>
          <p:nvPr/>
        </p:nvSpPr>
        <p:spPr>
          <a:xfrm>
            <a:off x="1615208" y="2464012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194108-486E-4B1A-8F84-48A06EB74FEF}"/>
              </a:ext>
            </a:extLst>
          </p:cNvPr>
          <p:cNvSpPr txBox="1"/>
          <p:nvPr/>
        </p:nvSpPr>
        <p:spPr>
          <a:xfrm>
            <a:off x="1615208" y="402465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070192-6DBC-4F1A-B8B8-C47F1CB851C6}"/>
              </a:ext>
            </a:extLst>
          </p:cNvPr>
          <p:cNvSpPr txBox="1"/>
          <p:nvPr/>
        </p:nvSpPr>
        <p:spPr>
          <a:xfrm>
            <a:off x="1615208" y="452923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05ADB-DAF5-47FA-8C69-A197691C8F1F}"/>
              </a:ext>
            </a:extLst>
          </p:cNvPr>
          <p:cNvSpPr txBox="1"/>
          <p:nvPr/>
        </p:nvSpPr>
        <p:spPr>
          <a:xfrm>
            <a:off x="894698" y="290774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906BB4-78D2-4202-A02E-5AB08A6A31DE}"/>
              </a:ext>
            </a:extLst>
          </p:cNvPr>
          <p:cNvSpPr txBox="1"/>
          <p:nvPr/>
        </p:nvSpPr>
        <p:spPr>
          <a:xfrm>
            <a:off x="1481359" y="2922109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08F641-8783-49EB-88B3-6AF0000A10AA}"/>
              </a:ext>
            </a:extLst>
          </p:cNvPr>
          <p:cNvSpPr txBox="1"/>
          <p:nvPr/>
        </p:nvSpPr>
        <p:spPr>
          <a:xfrm>
            <a:off x="3119430" y="2922108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BAB06-15E4-49B3-884B-D0F51AF0F800}"/>
              </a:ext>
            </a:extLst>
          </p:cNvPr>
          <p:cNvSpPr txBox="1"/>
          <p:nvPr/>
        </p:nvSpPr>
        <p:spPr>
          <a:xfrm>
            <a:off x="3694697" y="2922107"/>
            <a:ext cx="461665" cy="1607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/>
              <a:t>….</a:t>
            </a:r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F867BCA-BE8A-4749-8099-C815BE99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69719"/>
              </p:ext>
            </p:extLst>
          </p:nvPr>
        </p:nvGraphicFramePr>
        <p:xfrm>
          <a:off x="5332768" y="2394986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80BFA2-7234-474F-A553-43C107E292FE}"/>
              </a:ext>
            </a:extLst>
          </p:cNvPr>
          <p:cNvSpPr txBox="1"/>
          <p:nvPr/>
        </p:nvSpPr>
        <p:spPr>
          <a:xfrm>
            <a:off x="6622473" y="2472239"/>
            <a:ext cx="7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5EDFCD-9092-4464-AED5-DC6C3FF101B4}"/>
              </a:ext>
            </a:extLst>
          </p:cNvPr>
          <p:cNvSpPr txBox="1"/>
          <p:nvPr/>
        </p:nvSpPr>
        <p:spPr>
          <a:xfrm>
            <a:off x="6109776" y="2972269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0D4672-1713-444E-BCB9-71A593129B08}"/>
              </a:ext>
            </a:extLst>
          </p:cNvPr>
          <p:cNvSpPr txBox="1"/>
          <p:nvPr/>
        </p:nvSpPr>
        <p:spPr>
          <a:xfrm>
            <a:off x="6109776" y="350598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E6B68-5631-4AF6-A55E-6337441BF862}"/>
              </a:ext>
            </a:extLst>
          </p:cNvPr>
          <p:cNvSpPr txBox="1"/>
          <p:nvPr/>
        </p:nvSpPr>
        <p:spPr>
          <a:xfrm>
            <a:off x="1607389" y="2985164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CBDCE22-3635-48C2-8E0E-47F622D2C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8774"/>
              </p:ext>
            </p:extLst>
          </p:nvPr>
        </p:nvGraphicFramePr>
        <p:xfrm>
          <a:off x="5332768" y="205214"/>
          <a:ext cx="3318162" cy="160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49953398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875177429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2837767593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378401041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45491218"/>
                    </a:ext>
                  </a:extLst>
                </a:gridCol>
              </a:tblGrid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71002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1051"/>
                  </a:ext>
                </a:extLst>
              </a:tr>
              <a:tr h="535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96089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E50D83AB-9C0B-49C6-875A-F7D60E5CE922}"/>
              </a:ext>
            </a:extLst>
          </p:cNvPr>
          <p:cNvSpPr txBox="1"/>
          <p:nvPr/>
        </p:nvSpPr>
        <p:spPr>
          <a:xfrm>
            <a:off x="6109776" y="28246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09F57A-3B69-480F-9C1D-B6BCF2240668}"/>
              </a:ext>
            </a:extLst>
          </p:cNvPr>
          <p:cNvSpPr txBox="1"/>
          <p:nvPr/>
        </p:nvSpPr>
        <p:spPr>
          <a:xfrm>
            <a:off x="6109776" y="782497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70DBCA-894D-4F01-946B-16F6EBB72E43}"/>
              </a:ext>
            </a:extLst>
          </p:cNvPr>
          <p:cNvSpPr txBox="1"/>
          <p:nvPr/>
        </p:nvSpPr>
        <p:spPr>
          <a:xfrm>
            <a:off x="6109776" y="1316216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4A823D-C996-43F2-A071-18421DCCAC6C}"/>
              </a:ext>
            </a:extLst>
          </p:cNvPr>
          <p:cNvSpPr txBox="1"/>
          <p:nvPr/>
        </p:nvSpPr>
        <p:spPr>
          <a:xfrm>
            <a:off x="1712191" y="5096871"/>
            <a:ext cx="167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X 256 (bmp)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/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1/16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2/16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/16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92EE8F-48F0-478C-8652-D5D98FC46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56" y="2732884"/>
                <a:ext cx="282898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7FDAB3-7D74-49FB-975E-D5E49A68CD55}"/>
              </a:ext>
            </a:extLst>
          </p:cNvPr>
          <p:cNvSpPr txBox="1"/>
          <p:nvPr/>
        </p:nvSpPr>
        <p:spPr>
          <a:xfrm>
            <a:off x="8054587" y="4522146"/>
            <a:ext cx="923330" cy="119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4800" dirty="0"/>
              <a:t>=</a:t>
            </a:r>
            <a:endParaRPr lang="zh-TW" altLang="en-US" sz="48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E01BF0D-68DF-4E2E-8F15-55E3FEFE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56494"/>
              </p:ext>
            </p:extLst>
          </p:nvPr>
        </p:nvGraphicFramePr>
        <p:xfrm>
          <a:off x="6857171" y="5233130"/>
          <a:ext cx="3318162" cy="51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7">
                  <a:extLst>
                    <a:ext uri="{9D8B030D-6E8A-4147-A177-3AD203B41FA5}">
                      <a16:colId xmlns:a16="http://schemas.microsoft.com/office/drawing/2014/main" val="1264314829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931605852"/>
                    </a:ext>
                  </a:extLst>
                </a:gridCol>
                <a:gridCol w="1106054">
                  <a:extLst>
                    <a:ext uri="{9D8B030D-6E8A-4147-A177-3AD203B41FA5}">
                      <a16:colId xmlns:a16="http://schemas.microsoft.com/office/drawing/2014/main" val="3945869867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4235221684"/>
                    </a:ext>
                  </a:extLst>
                </a:gridCol>
                <a:gridCol w="553027">
                  <a:extLst>
                    <a:ext uri="{9D8B030D-6E8A-4147-A177-3AD203B41FA5}">
                      <a16:colId xmlns:a16="http://schemas.microsoft.com/office/drawing/2014/main" val="1241846516"/>
                    </a:ext>
                  </a:extLst>
                </a:gridCol>
              </a:tblGrid>
              <a:tr h="51827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84105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FCF23A-FC29-499B-80DD-F1418B860C4C}"/>
              </a:ext>
            </a:extLst>
          </p:cNvPr>
          <p:cNvSpPr txBox="1"/>
          <p:nvPr/>
        </p:nvSpPr>
        <p:spPr>
          <a:xfrm>
            <a:off x="7634179" y="5270848"/>
            <a:ext cx="176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3C9878FB-13CB-4FF8-8C7E-EAE025B01793}"/>
              </a:ext>
            </a:extLst>
          </p:cNvPr>
          <p:cNvSpPr/>
          <p:nvPr/>
        </p:nvSpPr>
        <p:spPr>
          <a:xfrm rot="16200000">
            <a:off x="6807183" y="587870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2E548CF-93D3-4AB3-BF83-EC704078E722}"/>
              </a:ext>
            </a:extLst>
          </p:cNvPr>
          <p:cNvSpPr/>
          <p:nvPr/>
        </p:nvSpPr>
        <p:spPr>
          <a:xfrm rot="16200000">
            <a:off x="6814395" y="1108216"/>
            <a:ext cx="369332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211C5CF-7551-40F0-A294-81CB47F34328}"/>
              </a:ext>
            </a:extLst>
          </p:cNvPr>
          <p:cNvCxnSpPr/>
          <p:nvPr/>
        </p:nvCxnSpPr>
        <p:spPr>
          <a:xfrm>
            <a:off x="4148543" y="3226764"/>
            <a:ext cx="1727202" cy="565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D519F6-3905-4E96-AEA4-8F5B086680A4}"/>
              </a:ext>
            </a:extLst>
          </p:cNvPr>
          <p:cNvSpPr txBox="1"/>
          <p:nvPr/>
        </p:nvSpPr>
        <p:spPr>
          <a:xfrm>
            <a:off x="8977917" y="756155"/>
            <a:ext cx="24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Shifting row data</a:t>
            </a:r>
            <a:endParaRPr lang="zh-TW" altLang="en-US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26D385-4BCC-4F05-A375-E21C4A91E29C}"/>
              </a:ext>
            </a:extLst>
          </p:cNvPr>
          <p:cNvSpPr/>
          <p:nvPr/>
        </p:nvSpPr>
        <p:spPr>
          <a:xfrm>
            <a:off x="6198429" y="4079366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(buffer) 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5BCB0B6-35A8-408B-B6C8-CA0B7F8AB684}"/>
              </a:ext>
            </a:extLst>
          </p:cNvPr>
          <p:cNvSpPr/>
          <p:nvPr/>
        </p:nvSpPr>
        <p:spPr>
          <a:xfrm>
            <a:off x="6198429" y="1889594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3 X 258  (buffer) 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7F35F09-83E8-4902-BBED-7455E3198CB0}"/>
              </a:ext>
            </a:extLst>
          </p:cNvPr>
          <p:cNvSpPr txBox="1"/>
          <p:nvPr/>
        </p:nvSpPr>
        <p:spPr>
          <a:xfrm>
            <a:off x="7800376" y="5866740"/>
            <a:ext cx="17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X 256  (result)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36A96-EBC6-47A1-9858-1DCD741B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ECA90-8419-44E5-BCCC-8EF792D8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4C20A5-8A3D-496D-AA70-9325B8CA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1" y="-36512"/>
            <a:ext cx="1043151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7CE40F-13C5-4ECA-B1F5-81667F444020}"/>
              </a:ext>
            </a:extLst>
          </p:cNvPr>
          <p:cNvSpPr txBox="1"/>
          <p:nvPr/>
        </p:nvSpPr>
        <p:spPr>
          <a:xfrm>
            <a:off x="4822054" y="157208"/>
            <a:ext cx="254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System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B56F31-FD67-4C65-8715-9013C8B577A2}"/>
              </a:ext>
            </a:extLst>
          </p:cNvPr>
          <p:cNvSpPr txBox="1"/>
          <p:nvPr/>
        </p:nvSpPr>
        <p:spPr>
          <a:xfrm>
            <a:off x="5083946" y="973327"/>
            <a:ext cx="202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Testbench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8B1BDB8-CC83-42E9-8B3A-EAD9DE08B63E}"/>
              </a:ext>
            </a:extLst>
          </p:cNvPr>
          <p:cNvSpPr txBox="1"/>
          <p:nvPr/>
        </p:nvSpPr>
        <p:spPr>
          <a:xfrm>
            <a:off x="5206752" y="2192783"/>
            <a:ext cx="1778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DC_Filter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115502-4F56-4375-BFF5-2B75C5727FE2}"/>
              </a:ext>
            </a:extLst>
          </p:cNvPr>
          <p:cNvSpPr txBox="1"/>
          <p:nvPr/>
        </p:nvSpPr>
        <p:spPr>
          <a:xfrm>
            <a:off x="5083946" y="2869268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do_filter_1()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450A39-70E9-4DEA-810A-7FD9237A99C3}"/>
              </a:ext>
            </a:extLst>
          </p:cNvPr>
          <p:cNvSpPr txBox="1"/>
          <p:nvPr/>
        </p:nvSpPr>
        <p:spPr>
          <a:xfrm>
            <a:off x="5134252" y="4344441"/>
            <a:ext cx="212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do_filter_2()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D67775-21AD-4496-89F4-657C284AF7F9}"/>
              </a:ext>
            </a:extLst>
          </p:cNvPr>
          <p:cNvSpPr txBox="1"/>
          <p:nvPr/>
        </p:nvSpPr>
        <p:spPr>
          <a:xfrm>
            <a:off x="2911876" y="2946212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AA0AAE-E9CD-414E-9637-A25A23EDAE1C}"/>
              </a:ext>
            </a:extLst>
          </p:cNvPr>
          <p:cNvSpPr txBox="1"/>
          <p:nvPr/>
        </p:nvSpPr>
        <p:spPr>
          <a:xfrm>
            <a:off x="6241000" y="3683798"/>
            <a:ext cx="126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rgb_inside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8E133B-53B4-4C97-9D1B-20D67003F834}"/>
              </a:ext>
            </a:extLst>
          </p:cNvPr>
          <p:cNvSpPr txBox="1"/>
          <p:nvPr/>
        </p:nvSpPr>
        <p:spPr>
          <a:xfrm>
            <a:off x="8114190" y="4421385"/>
            <a:ext cx="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5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CE6C8-908B-46D0-B9A3-270980AB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395FA-B98C-4D03-9B0C-2416AA85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9" y="0"/>
            <a:ext cx="915804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41192D-5A8C-48B9-A7F2-F4476DBEC41A}"/>
              </a:ext>
            </a:extLst>
          </p:cNvPr>
          <p:cNvSpPr/>
          <p:nvPr/>
        </p:nvSpPr>
        <p:spPr>
          <a:xfrm>
            <a:off x="4387427" y="5188999"/>
            <a:ext cx="6008324" cy="14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FEADD2-4DFC-4461-9746-8F8E2D526A8E}"/>
              </a:ext>
            </a:extLst>
          </p:cNvPr>
          <p:cNvSpPr/>
          <p:nvPr/>
        </p:nvSpPr>
        <p:spPr>
          <a:xfrm>
            <a:off x="4856085" y="5442012"/>
            <a:ext cx="1970843" cy="1050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3097F0-51E9-4414-B725-FC77DAB20F75}"/>
              </a:ext>
            </a:extLst>
          </p:cNvPr>
          <p:cNvSpPr/>
          <p:nvPr/>
        </p:nvSpPr>
        <p:spPr>
          <a:xfrm>
            <a:off x="7955219" y="5359462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E9D910-4D83-4E5B-A14B-C967227C1FC1}"/>
              </a:ext>
            </a:extLst>
          </p:cNvPr>
          <p:cNvSpPr/>
          <p:nvPr/>
        </p:nvSpPr>
        <p:spPr>
          <a:xfrm>
            <a:off x="7955219" y="6139611"/>
            <a:ext cx="1970843" cy="3906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6C4F47-7AE8-40D3-A9E0-9F5FB7C35461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826929" y="5188999"/>
            <a:ext cx="564660" cy="253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8C92C33-071D-48B4-8DE2-765B46EBBE41}"/>
              </a:ext>
            </a:extLst>
          </p:cNvPr>
          <p:cNvCxnSpPr>
            <a:endCxn id="10" idx="1"/>
          </p:cNvCxnSpPr>
          <p:nvPr/>
        </p:nvCxnSpPr>
        <p:spPr>
          <a:xfrm>
            <a:off x="6826928" y="5554770"/>
            <a:ext cx="112829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1F83A08-253D-4A2F-8569-7543EAE0CA4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826928" y="6334920"/>
            <a:ext cx="11282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9D531D-C115-4A5A-B82C-5D6144D1A494}"/>
              </a:ext>
            </a:extLst>
          </p:cNvPr>
          <p:cNvCxnSpPr>
            <a:cxnSpLocks/>
          </p:cNvCxnSpPr>
          <p:nvPr/>
        </p:nvCxnSpPr>
        <p:spPr>
          <a:xfrm>
            <a:off x="8940640" y="5769298"/>
            <a:ext cx="1" cy="389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DBB18B-D552-43D5-97D2-6813FB125816}"/>
              </a:ext>
            </a:extLst>
          </p:cNvPr>
          <p:cNvSpPr txBox="1"/>
          <p:nvPr/>
        </p:nvSpPr>
        <p:spPr>
          <a:xfrm>
            <a:off x="4851545" y="5777974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blocking_transport</a:t>
            </a:r>
            <a:r>
              <a:rPr lang="en-US" altLang="zh-TW" sz="1750" dirty="0"/>
              <a:t>()</a:t>
            </a:r>
            <a:endParaRPr lang="zh-TW" altLang="en-US" sz="17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1519F5-99F3-4627-91F3-DF8073B1DE1D}"/>
              </a:ext>
            </a:extLst>
          </p:cNvPr>
          <p:cNvSpPr txBox="1"/>
          <p:nvPr/>
        </p:nvSpPr>
        <p:spPr>
          <a:xfrm>
            <a:off x="8256086" y="538425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do_filter_1()</a:t>
            </a:r>
            <a:endParaRPr lang="zh-TW" altLang="en-US" sz="175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6519422-F1F4-46D9-91CF-F0573B3C7905}"/>
              </a:ext>
            </a:extLst>
          </p:cNvPr>
          <p:cNvSpPr txBox="1"/>
          <p:nvPr/>
        </p:nvSpPr>
        <p:spPr>
          <a:xfrm>
            <a:off x="8256087" y="6148776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do_filter_2()</a:t>
            </a:r>
            <a:endParaRPr lang="zh-TW" altLang="en-US" sz="175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839B7A-A90D-4EDE-9EF1-893E5BDB126C}"/>
              </a:ext>
            </a:extLst>
          </p:cNvPr>
          <p:cNvSpPr txBox="1"/>
          <p:nvPr/>
        </p:nvSpPr>
        <p:spPr>
          <a:xfrm>
            <a:off x="7034659" y="5527342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i_rgb</a:t>
            </a:r>
            <a:endParaRPr lang="zh-TW" altLang="en-US" sz="175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B772C7-4A98-413A-9082-08509205ABBA}"/>
              </a:ext>
            </a:extLst>
          </p:cNvPr>
          <p:cNvSpPr txBox="1"/>
          <p:nvPr/>
        </p:nvSpPr>
        <p:spPr>
          <a:xfrm>
            <a:off x="8983641" y="5749738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 err="1"/>
              <a:t>rgb_inside</a:t>
            </a:r>
            <a:endParaRPr lang="zh-TW" altLang="en-US" sz="175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9F597CC-3C64-4D8C-A919-1ADA60EAE2E9}"/>
              </a:ext>
            </a:extLst>
          </p:cNvPr>
          <p:cNvSpPr txBox="1"/>
          <p:nvPr/>
        </p:nvSpPr>
        <p:spPr>
          <a:xfrm>
            <a:off x="7022046" y="5998073"/>
            <a:ext cx="211825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50" dirty="0"/>
              <a:t>result</a:t>
            </a:r>
            <a:endParaRPr lang="zh-TW" altLang="en-US" sz="17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A87F1E-6D0A-447E-9D45-A7BAE16620B8}"/>
              </a:ext>
            </a:extLst>
          </p:cNvPr>
          <p:cNvSpPr/>
          <p:nvPr/>
        </p:nvSpPr>
        <p:spPr>
          <a:xfrm>
            <a:off x="7655862" y="4682331"/>
            <a:ext cx="1623688" cy="416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4BC780-A894-46D5-80B5-16ECBAB02AC8}"/>
              </a:ext>
            </a:extLst>
          </p:cNvPr>
          <p:cNvSpPr txBox="1"/>
          <p:nvPr/>
        </p:nvSpPr>
        <p:spPr>
          <a:xfrm>
            <a:off x="7655862" y="4785951"/>
            <a:ext cx="1937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DC_Filter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t_skt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281AF-7A2D-45E9-8353-06C90FF0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TLM platform clock cycle assumption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1ED532-840B-4B6D-B465-7B75CBFE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10" y="2865821"/>
            <a:ext cx="7676190" cy="182857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BB1661A-BA0C-45FC-943C-235AF5B86F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load /store 1 cycle</a:t>
            </a:r>
          </a:p>
          <a:p>
            <a:r>
              <a:rPr lang="en-US" altLang="zh-TW" dirty="0"/>
              <a:t>add 2 cycles</a:t>
            </a:r>
          </a:p>
          <a:p>
            <a:r>
              <a:rPr lang="en-US" altLang="zh-TW" dirty="0" err="1"/>
              <a:t>mult</a:t>
            </a:r>
            <a:r>
              <a:rPr lang="en-US" altLang="zh-TW" dirty="0"/>
              <a:t> 8 cycles</a:t>
            </a:r>
          </a:p>
          <a:p>
            <a:r>
              <a:rPr lang="en-US" altLang="zh-TW" dirty="0"/>
              <a:t>div 40 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4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5BDC-AE39-41A4-882B-269F4DB2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1751D-0D40-4600-9787-EAD783CB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Version 1</a:t>
            </a:r>
          </a:p>
          <a:p>
            <a:pPr lvl="1"/>
            <a:r>
              <a:rPr lang="en-US" altLang="zh-TW" dirty="0"/>
              <a:t>origin</a:t>
            </a:r>
          </a:p>
          <a:p>
            <a:r>
              <a:rPr lang="en-US" altLang="zh-TW" sz="3200" dirty="0"/>
              <a:t>Version 2</a:t>
            </a:r>
          </a:p>
          <a:p>
            <a:pPr lvl="1"/>
            <a:r>
              <a:rPr lang="en-US" altLang="zh-TW" dirty="0"/>
              <a:t>Variables sizing :  use </a:t>
            </a:r>
            <a:r>
              <a:rPr lang="en-US" altLang="zh-TW" dirty="0" err="1"/>
              <a:t>sc_uint</a:t>
            </a:r>
            <a:r>
              <a:rPr lang="en-US" altLang="zh-TW" dirty="0"/>
              <a:t> instead of int </a:t>
            </a:r>
          </a:p>
          <a:p>
            <a:pPr lvl="1"/>
            <a:r>
              <a:rPr lang="en-US" altLang="zh-TW" dirty="0"/>
              <a:t>Ex : for loop parameter datatype, buffer datatype…</a:t>
            </a:r>
          </a:p>
          <a:p>
            <a:r>
              <a:rPr lang="en-US" altLang="zh-TW" sz="3200" dirty="0"/>
              <a:t>Version 3</a:t>
            </a:r>
          </a:p>
          <a:p>
            <a:pPr lvl="1"/>
            <a:r>
              <a:rPr lang="en-US" altLang="zh-TW" dirty="0"/>
              <a:t>Variables sizing</a:t>
            </a:r>
          </a:p>
          <a:p>
            <a:pPr lvl="1"/>
            <a:r>
              <a:rPr lang="en-US" altLang="zh-TW" dirty="0"/>
              <a:t>Constrain Latency</a:t>
            </a:r>
          </a:p>
          <a:p>
            <a:pPr lvl="1"/>
            <a:r>
              <a:rPr lang="en-US" altLang="zh-TW" dirty="0"/>
              <a:t>Loop pipelining</a:t>
            </a:r>
          </a:p>
          <a:p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67BCB2-182D-4923-9AB5-FA0459C3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13" y="1027907"/>
            <a:ext cx="2943436" cy="11183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7800C7-EF2E-45C0-9DAE-1907DC37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26" y="4496739"/>
            <a:ext cx="6540287" cy="16802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D0DF8-ECA0-4DFD-BD45-803E2438C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19" y="1027907"/>
            <a:ext cx="2681581" cy="10008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510E72B-805A-41B5-9E68-2F8C8CAD361A}"/>
              </a:ext>
            </a:extLst>
          </p:cNvPr>
          <p:cNvSpPr txBox="1"/>
          <p:nvPr/>
        </p:nvSpPr>
        <p:spPr>
          <a:xfrm>
            <a:off x="9104476" y="2176595"/>
            <a:ext cx="129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sizing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04B072-D579-4176-BD72-5D8EA8E9B594}"/>
              </a:ext>
            </a:extLst>
          </p:cNvPr>
          <p:cNvSpPr/>
          <p:nvPr/>
        </p:nvSpPr>
        <p:spPr>
          <a:xfrm>
            <a:off x="6325691" y="2176595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non-sizing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A396F-78D9-4024-8047-54E8C296B1F6}"/>
              </a:ext>
            </a:extLst>
          </p:cNvPr>
          <p:cNvSpPr/>
          <p:nvPr/>
        </p:nvSpPr>
        <p:spPr>
          <a:xfrm>
            <a:off x="7136465" y="6176963"/>
            <a:ext cx="17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Convolution part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449</Words>
  <Application>Microsoft Office PowerPoint</Application>
  <PresentationFormat>寬螢幕</PresentationFormat>
  <Paragraphs>220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Adobe 黑体 Std R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EE6470 ManyCoreSystem Midtern Project</vt:lpstr>
      <vt:lpstr>Guide line</vt:lpstr>
      <vt:lpstr>Double Convolution Filter</vt:lpstr>
      <vt:lpstr>Data reused algorithm</vt:lpstr>
      <vt:lpstr>PowerPoint 簡報</vt:lpstr>
      <vt:lpstr>PowerPoint 簡報</vt:lpstr>
      <vt:lpstr>PowerPoint 簡報</vt:lpstr>
      <vt:lpstr>TLM platform clock cycle assumption</vt:lpstr>
      <vt:lpstr>HLS result</vt:lpstr>
      <vt:lpstr>HLS run time</vt:lpstr>
      <vt:lpstr>HLS run time</vt:lpstr>
      <vt:lpstr>Result (Gaussian blur filter)</vt:lpstr>
      <vt:lpstr>Version 1 - BASIC</vt:lpstr>
      <vt:lpstr>Version 1 - DPA</vt:lpstr>
      <vt:lpstr>Version 2 - BASIC</vt:lpstr>
      <vt:lpstr>Version 2 - DPA</vt:lpstr>
      <vt:lpstr>Version 3 - BASIC</vt:lpstr>
      <vt:lpstr>Version 3 - DPA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蕭詠倫</dc:creator>
  <cp:lastModifiedBy>蕭詠倫</cp:lastModifiedBy>
  <cp:revision>44</cp:revision>
  <dcterms:created xsi:type="dcterms:W3CDTF">2021-05-05T03:31:36Z</dcterms:created>
  <dcterms:modified xsi:type="dcterms:W3CDTF">2021-05-05T13:32:09Z</dcterms:modified>
</cp:coreProperties>
</file>