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1" r:id="rId4"/>
    <p:sldId id="263" r:id="rId5"/>
    <p:sldId id="274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F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350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6781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39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45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6491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04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466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46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013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355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6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4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own soil">
            <a:extLst>
              <a:ext uri="{FF2B5EF4-FFF2-40B4-BE49-F238E27FC236}">
                <a16:creationId xmlns:a16="http://schemas.microsoft.com/office/drawing/2014/main" id="{1EDD0442-7CF9-43FF-8126-1E7D9D6210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9" r="-1" b="-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E2865D-4B13-4A91-87E1-B2FA49DC6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057" y="3800105"/>
            <a:ext cx="5257800" cy="1209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REDUCCIÓN DE DIMENSIONALIDAD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482E62-5122-4D62-94B6-B2FFCB84F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897" y="6006891"/>
            <a:ext cx="5147960" cy="64678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Lorena Lugo</a:t>
            </a:r>
          </a:p>
          <a:p>
            <a:pPr algn="l"/>
            <a:r>
              <a:rPr lang="en-US" sz="1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Noviembre</a:t>
            </a:r>
            <a:r>
              <a: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2021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847A748-1597-46E6-AC4D-8787CD675039}"/>
              </a:ext>
            </a:extLst>
          </p:cNvPr>
          <p:cNvSpPr txBox="1">
            <a:spLocks/>
          </p:cNvSpPr>
          <p:nvPr/>
        </p:nvSpPr>
        <p:spPr>
          <a:xfrm>
            <a:off x="309057" y="4797818"/>
            <a:ext cx="6030388" cy="9290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s-CO" sz="3300" b="1" dirty="0">
                <a:solidFill>
                  <a:srgbClr val="F46F0C"/>
                </a:solidFill>
              </a:rPr>
              <a:t>ANÁLISIS DE SUELOS</a:t>
            </a:r>
          </a:p>
        </p:txBody>
      </p:sp>
    </p:spTree>
    <p:extLst>
      <p:ext uri="{BB962C8B-B14F-4D97-AF65-F5344CB8AC3E}">
        <p14:creationId xmlns:p14="http://schemas.microsoft.com/office/powerpoint/2010/main" val="4181446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green metal garden shovel filled with brown soil">
            <a:extLst>
              <a:ext uri="{FF2B5EF4-FFF2-40B4-BE49-F238E27FC236}">
                <a16:creationId xmlns:a16="http://schemas.microsoft.com/office/drawing/2014/main" id="{23D155D2-4E8F-4DAB-8AB5-5832C7804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66" r="21073" b="-1"/>
          <a:stretch/>
        </p:blipFill>
        <p:spPr bwMode="auto">
          <a:xfrm>
            <a:off x="-7366" y="10"/>
            <a:ext cx="4855591" cy="6857990"/>
          </a:xfrm>
          <a:custGeom>
            <a:avLst/>
            <a:gdLst/>
            <a:ahLst/>
            <a:cxnLst/>
            <a:rect l="l" t="t" r="r" b="b"/>
            <a:pathLst>
              <a:path w="4636517" h="6858000">
                <a:moveTo>
                  <a:pt x="0" y="0"/>
                </a:moveTo>
                <a:lnTo>
                  <a:pt x="4636517" y="0"/>
                </a:lnTo>
                <a:lnTo>
                  <a:pt x="463651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415947-46D6-4BB6-851C-50CDD8CA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274" y="302658"/>
            <a:ext cx="3595248" cy="892109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46F0C"/>
                </a:solidFill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302F3E-4E5D-4114-876D-2423F828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282" y="1194767"/>
            <a:ext cx="5944313" cy="470459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CO" sz="2200" dirty="0"/>
              <a:t>Las zonas rurales de la localidad del Sumapaz, Bogotá, cuentan con familias campesinas que cultivan diferentes productos agrícolas para autoconsumo y para la venta en zonas aledañas.</a:t>
            </a:r>
          </a:p>
          <a:p>
            <a:pPr marL="0" indent="0" algn="just">
              <a:buNone/>
            </a:pPr>
            <a:endParaRPr lang="es-CO" sz="2200" dirty="0"/>
          </a:p>
          <a:p>
            <a:pPr marL="0" indent="0" algn="just">
              <a:buNone/>
            </a:pPr>
            <a:r>
              <a:rPr lang="es-CO" sz="2200" dirty="0"/>
              <a:t>Los suelos necesitan estar fértiles para que puedan proporcionar cantidades adecuadas de nutrientes al crecimiento de las planta, representado en mayor rendimiento y calidad del cultivo.</a:t>
            </a:r>
          </a:p>
          <a:p>
            <a:pPr marL="0" indent="0" algn="just">
              <a:buNone/>
            </a:pPr>
            <a:endParaRPr lang="es-CO" sz="2200" dirty="0"/>
          </a:p>
          <a:p>
            <a:pPr marL="0" indent="0" algn="just">
              <a:buNone/>
            </a:pPr>
            <a:r>
              <a:rPr lang="es-CO" sz="2200" dirty="0"/>
              <a:t>Se tomaron muestras de suelo de 139 fincas, las cuales deben ser analizadas por un ingeniero agrónomo.</a:t>
            </a:r>
          </a:p>
        </p:txBody>
      </p:sp>
    </p:spTree>
    <p:extLst>
      <p:ext uri="{BB962C8B-B14F-4D97-AF65-F5344CB8AC3E}">
        <p14:creationId xmlns:p14="http://schemas.microsoft.com/office/powerpoint/2010/main" val="386045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99B1FD4-A767-4B4A-B51E-74C2C858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27" y="548242"/>
            <a:ext cx="6013173" cy="886298"/>
          </a:xfrm>
        </p:spPr>
        <p:txBody>
          <a:bodyPr>
            <a:normAutofit/>
          </a:bodyPr>
          <a:lstStyle/>
          <a:p>
            <a:r>
              <a:rPr lang="es-CO" b="1" dirty="0">
                <a:solidFill>
                  <a:srgbClr val="F46F0C"/>
                </a:solidFill>
              </a:rPr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E1D2A8-57B1-4D72-990A-C45B2C6D4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27" y="1550047"/>
            <a:ext cx="5670011" cy="1907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CO" sz="2100" dirty="0"/>
              <a:t>Muchas variables por resultado del análisis</a:t>
            </a:r>
          </a:p>
          <a:p>
            <a:pPr>
              <a:lnSpc>
                <a:spcPct val="100000"/>
              </a:lnSpc>
            </a:pPr>
            <a:r>
              <a:rPr lang="es-CO" sz="2100" dirty="0"/>
              <a:t>Análisis por finca </a:t>
            </a:r>
            <a:r>
              <a:rPr lang="es-CO" sz="2100" dirty="0">
                <a:sym typeface="Wingdings" panose="05000000000000000000" pitchFamily="2" charset="2"/>
              </a:rPr>
              <a:t> Exhaustivo</a:t>
            </a:r>
          </a:p>
          <a:p>
            <a:pPr>
              <a:lnSpc>
                <a:spcPct val="100000"/>
              </a:lnSpc>
            </a:pPr>
            <a:r>
              <a:rPr lang="es-CO" sz="2100" dirty="0"/>
              <a:t>Plan de fertilización individual </a:t>
            </a:r>
            <a:r>
              <a:rPr lang="es-CO" sz="2100" dirty="0">
                <a:sym typeface="Wingdings" panose="05000000000000000000" pitchFamily="2" charset="2"/>
              </a:rPr>
              <a:t> Tiempo</a:t>
            </a:r>
            <a:endParaRPr lang="es-CO" sz="21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problema icono gratis">
            <a:extLst>
              <a:ext uri="{FF2B5EF4-FFF2-40B4-BE49-F238E27FC236}">
                <a16:creationId xmlns:a16="http://schemas.microsoft.com/office/drawing/2014/main" id="{72D2090A-7D03-4DEB-801F-5F7D8DF54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4529"/>
          <a:stretch/>
        </p:blipFill>
        <p:spPr bwMode="auto">
          <a:xfrm>
            <a:off x="6374147" y="75084"/>
            <a:ext cx="2954000" cy="2524744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nowledge free icon">
            <a:extLst>
              <a:ext uri="{FF2B5EF4-FFF2-40B4-BE49-F238E27FC236}">
                <a16:creationId xmlns:a16="http://schemas.microsoft.com/office/drawing/2014/main" id="{A8AEE4AC-5790-4BDB-9F96-C1B208EBD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48" y="4212464"/>
            <a:ext cx="2097294" cy="20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83156520-6064-4D19-A373-1243CED1414A}"/>
              </a:ext>
            </a:extLst>
          </p:cNvPr>
          <p:cNvSpPr txBox="1">
            <a:spLocks/>
          </p:cNvSpPr>
          <p:nvPr/>
        </p:nvSpPr>
        <p:spPr>
          <a:xfrm>
            <a:off x="4954434" y="4192608"/>
            <a:ext cx="6285651" cy="1860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O" sz="2100" dirty="0"/>
          </a:p>
        </p:txBody>
      </p:sp>
      <p:pic>
        <p:nvPicPr>
          <p:cNvPr id="3076" name="Picture 4" descr="green leaf plants on black soil illustration">
            <a:extLst>
              <a:ext uri="{FF2B5EF4-FFF2-40B4-BE49-F238E27FC236}">
                <a16:creationId xmlns:a16="http://schemas.microsoft.com/office/drawing/2014/main" id="{A2BBE12C-C999-4AD1-AC13-87F75A382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279" y="2455045"/>
            <a:ext cx="4232878" cy="423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145E2F4-1B31-4B9B-9268-C60D1F86E232}"/>
              </a:ext>
            </a:extLst>
          </p:cNvPr>
          <p:cNvSpPr txBox="1">
            <a:spLocks/>
          </p:cNvSpPr>
          <p:nvPr/>
        </p:nvSpPr>
        <p:spPr>
          <a:xfrm>
            <a:off x="3016688" y="4374062"/>
            <a:ext cx="8645429" cy="2097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200" dirty="0"/>
              <a:t>Aplicar la reducción de dimensionalidad utilizando el algoritmo de </a:t>
            </a:r>
            <a:r>
              <a:rPr lang="es-CO" sz="2200" b="1" dirty="0"/>
              <a:t>ACP.</a:t>
            </a:r>
          </a:p>
          <a:p>
            <a:r>
              <a:rPr lang="es-CO" sz="2200" dirty="0"/>
              <a:t>Utilizar el algoritmo de clúster jerárquico para agrupar las muestras.</a:t>
            </a:r>
          </a:p>
          <a:p>
            <a:r>
              <a:rPr lang="es-CO" sz="2200" dirty="0"/>
              <a:t>Entregar los resultados a la ingeniera agrónoma encargada de realizar el plan de fertilización.</a:t>
            </a:r>
          </a:p>
          <a:p>
            <a:endParaRPr lang="es-CO" sz="2200" b="1" dirty="0"/>
          </a:p>
          <a:p>
            <a:endParaRPr lang="es-CO" sz="22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1D5C98B-660D-43AF-8605-C967FB805C52}"/>
              </a:ext>
            </a:extLst>
          </p:cNvPr>
          <p:cNvSpPr txBox="1">
            <a:spLocks/>
          </p:cNvSpPr>
          <p:nvPr/>
        </p:nvSpPr>
        <p:spPr>
          <a:xfrm>
            <a:off x="3017756" y="3457813"/>
            <a:ext cx="2651144" cy="886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F46F0C"/>
                </a:solidFill>
              </a:rPr>
              <a:t>OBJETIVOS</a:t>
            </a:r>
          </a:p>
        </p:txBody>
      </p:sp>
    </p:spTree>
    <p:extLst>
      <p:ext uri="{BB962C8B-B14F-4D97-AF65-F5344CB8AC3E}">
        <p14:creationId xmlns:p14="http://schemas.microsoft.com/office/powerpoint/2010/main" val="374779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15947-46D6-4BB6-851C-50CDD8CA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F46F0C"/>
                </a:solidFill>
              </a:rPr>
              <a:t>CONTENIDOS / NUTRIENTE</a:t>
            </a:r>
          </a:p>
        </p:txBody>
      </p:sp>
      <p:pic>
        <p:nvPicPr>
          <p:cNvPr id="12" name="Picture 4" descr="green leaf plants on black soil illustration">
            <a:extLst>
              <a:ext uri="{FF2B5EF4-FFF2-40B4-BE49-F238E27FC236}">
                <a16:creationId xmlns:a16="http://schemas.microsoft.com/office/drawing/2014/main" id="{18D1177C-0562-45BA-BA28-821CE2072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234" y="0"/>
            <a:ext cx="6687923" cy="668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Marcador de contenido 1">
            <a:extLst>
              <a:ext uri="{FF2B5EF4-FFF2-40B4-BE49-F238E27FC236}">
                <a16:creationId xmlns:a16="http://schemas.microsoft.com/office/drawing/2014/main" id="{4F02FFA1-71E2-4192-A397-4422B3258F1C}"/>
              </a:ext>
            </a:extLst>
          </p:cNvPr>
          <p:cNvSpPr txBox="1">
            <a:spLocks/>
          </p:cNvSpPr>
          <p:nvPr/>
        </p:nvSpPr>
        <p:spPr>
          <a:xfrm>
            <a:off x="336198" y="1455504"/>
            <a:ext cx="9430654" cy="43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200" dirty="0"/>
              <a:t>GRÁFICAS</a:t>
            </a:r>
          </a:p>
        </p:txBody>
      </p:sp>
    </p:spTree>
    <p:extLst>
      <p:ext uri="{BB962C8B-B14F-4D97-AF65-F5344CB8AC3E}">
        <p14:creationId xmlns:p14="http://schemas.microsoft.com/office/powerpoint/2010/main" val="1191755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76B9254-579B-4E76-9B7F-590767144537}"/>
              </a:ext>
            </a:extLst>
          </p:cNvPr>
          <p:cNvSpPr txBox="1">
            <a:spLocks/>
          </p:cNvSpPr>
          <p:nvPr/>
        </p:nvSpPr>
        <p:spPr>
          <a:xfrm>
            <a:off x="4189691" y="377687"/>
            <a:ext cx="5526752" cy="947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rgbClr val="F46F0C"/>
                </a:solidFill>
              </a:rPr>
              <a:t>CONCLUSIONES</a:t>
            </a:r>
          </a:p>
          <a:p>
            <a:endParaRPr lang="es-CO" b="1" dirty="0">
              <a:solidFill>
                <a:srgbClr val="F46F0C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3E0D7-368A-4985-B023-E0FE8839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039"/>
            <a:ext cx="10515600" cy="586427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s-ES" sz="1600" dirty="0">
              <a:sym typeface="Wingdings" panose="05000000000000000000" pitchFamily="2" charset="2"/>
            </a:endParaRPr>
          </a:p>
          <a:p>
            <a:pPr algn="just">
              <a:lnSpc>
                <a:spcPct val="110000"/>
              </a:lnSpc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buNone/>
            </a:pPr>
            <a:endParaRPr lang="es-ES" sz="1800" dirty="0">
              <a:sym typeface="Wingdings" panose="05000000000000000000" pitchFamily="2" charset="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s-ES" sz="16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15923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hapesVTI">
  <a:themeElements>
    <a:clrScheme name="AnalogousFromRegularSeedRightStep">
      <a:dk1>
        <a:srgbClr val="000000"/>
      </a:dk1>
      <a:lt1>
        <a:srgbClr val="FFFFFF"/>
      </a:lt1>
      <a:dk2>
        <a:srgbClr val="1D2734"/>
      </a:dk2>
      <a:lt2>
        <a:srgbClr val="E8E3E2"/>
      </a:lt2>
      <a:accent1>
        <a:srgbClr val="4CAFC0"/>
      </a:accent1>
      <a:accent2>
        <a:srgbClr val="3B6EB1"/>
      </a:accent2>
      <a:accent3>
        <a:srgbClr val="4D4FC3"/>
      </a:accent3>
      <a:accent4>
        <a:srgbClr val="6A3BB1"/>
      </a:accent4>
      <a:accent5>
        <a:srgbClr val="AE4DC3"/>
      </a:accent5>
      <a:accent6>
        <a:srgbClr val="B13B96"/>
      </a:accent6>
      <a:hlink>
        <a:srgbClr val="BF523F"/>
      </a:hlink>
      <a:folHlink>
        <a:srgbClr val="7F7F7F"/>
      </a:folHlink>
    </a:clrScheme>
    <a:fontScheme name="Festival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</TotalTime>
  <Words>150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ShapesVTI</vt:lpstr>
      <vt:lpstr>REDUCCIÓN DE DIMENSIONALIDAD </vt:lpstr>
      <vt:lpstr>INTRODUCCIÓN</vt:lpstr>
      <vt:lpstr>PROBLEMA</vt:lpstr>
      <vt:lpstr>CONTENIDOS / NUTRIENTE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Lorena Lugo</dc:creator>
  <cp:lastModifiedBy>Lorena Lugo</cp:lastModifiedBy>
  <cp:revision>30</cp:revision>
  <dcterms:created xsi:type="dcterms:W3CDTF">2021-07-08T00:56:40Z</dcterms:created>
  <dcterms:modified xsi:type="dcterms:W3CDTF">2021-11-11T04:11:32Z</dcterms:modified>
</cp:coreProperties>
</file>