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61" r:id="rId4"/>
    <p:sldId id="275" r:id="rId5"/>
    <p:sldId id="276" r:id="rId6"/>
    <p:sldId id="263" r:id="rId7"/>
    <p:sldId id="279" r:id="rId8"/>
    <p:sldId id="280" r:id="rId9"/>
    <p:sldId id="277" r:id="rId10"/>
    <p:sldId id="278" r:id="rId11"/>
    <p:sldId id="274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6F0C"/>
    <a:srgbClr val="FF3399"/>
    <a:srgbClr val="FCA904"/>
    <a:srgbClr val="E659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1350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6781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639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1451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6491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7304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4466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7463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10138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5355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067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4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rown soil">
            <a:extLst>
              <a:ext uri="{FF2B5EF4-FFF2-40B4-BE49-F238E27FC236}">
                <a16:creationId xmlns:a16="http://schemas.microsoft.com/office/drawing/2014/main" id="{1EDD0442-7CF9-43FF-8126-1E7D9D6210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09" r="-1" b="-1"/>
          <a:stretch/>
        </p:blipFill>
        <p:spPr bwMode="auto">
          <a:xfrm>
            <a:off x="20" y="10"/>
            <a:ext cx="121889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1EF86BFA-9133-4F6B-98BE-1CBB87EB6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3666683"/>
            <a:ext cx="12188952" cy="3191317"/>
          </a:xfrm>
          <a:prstGeom prst="rect">
            <a:avLst/>
          </a:prstGeom>
          <a:gradFill>
            <a:gsLst>
              <a:gs pos="42000">
                <a:schemeClr val="bg1">
                  <a:alpha val="23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E2865D-4B13-4A91-87E1-B2FA49DC6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057" y="4053261"/>
            <a:ext cx="5257800" cy="120908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3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REDUCCIÓN DE DIMENSIONALIDAD y </a:t>
            </a:r>
            <a:br>
              <a:rPr lang="en-US" sz="3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CLUSTER JERÁRQUICO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482E62-5122-4D62-94B6-B2FFCB84F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8897" y="6006891"/>
            <a:ext cx="5147960" cy="646785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Lorena Lugo</a:t>
            </a:r>
          </a:p>
          <a:p>
            <a:pPr algn="l"/>
            <a:r>
              <a:rPr lang="en-US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Noviembre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2021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C847A748-1597-46E6-AC4D-8787CD675039}"/>
              </a:ext>
            </a:extLst>
          </p:cNvPr>
          <p:cNvSpPr txBox="1">
            <a:spLocks/>
          </p:cNvSpPr>
          <p:nvPr/>
        </p:nvSpPr>
        <p:spPr>
          <a:xfrm>
            <a:off x="309057" y="4911909"/>
            <a:ext cx="6030388" cy="9290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s-CO" sz="3300" b="1" dirty="0">
                <a:solidFill>
                  <a:srgbClr val="F46F0C"/>
                </a:solidFill>
              </a:rPr>
              <a:t>ANÁLISIS DE SUELOS</a:t>
            </a:r>
          </a:p>
        </p:txBody>
      </p:sp>
    </p:spTree>
    <p:extLst>
      <p:ext uri="{BB962C8B-B14F-4D97-AF65-F5344CB8AC3E}">
        <p14:creationId xmlns:p14="http://schemas.microsoft.com/office/powerpoint/2010/main" val="41814461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0DE292E-4442-4FEA-A477-0161561A9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7" y="2530933"/>
            <a:ext cx="4014137" cy="2796127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ECF216A8-AA2E-4AEE-9108-942516710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820" y="2643475"/>
            <a:ext cx="3913563" cy="269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33E675F-2E17-4072-B873-51391F7F77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5025" y="2676469"/>
            <a:ext cx="4015366" cy="2650592"/>
          </a:xfrm>
          <a:prstGeom prst="rect">
            <a:avLst/>
          </a:prstGeom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3060A05A-7CB8-4892-9F35-4B421898533A}"/>
              </a:ext>
            </a:extLst>
          </p:cNvPr>
          <p:cNvSpPr txBox="1">
            <a:spLocks/>
          </p:cNvSpPr>
          <p:nvPr/>
        </p:nvSpPr>
        <p:spPr>
          <a:xfrm>
            <a:off x="1463040" y="638584"/>
            <a:ext cx="1023789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F46F0C"/>
                </a:solidFill>
              </a:rPr>
              <a:t>BOXPLOT VARIABLES VS CLUSTER</a:t>
            </a:r>
          </a:p>
        </p:txBody>
      </p:sp>
    </p:spTree>
    <p:extLst>
      <p:ext uri="{BB962C8B-B14F-4D97-AF65-F5344CB8AC3E}">
        <p14:creationId xmlns:p14="http://schemas.microsoft.com/office/powerpoint/2010/main" val="2942370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276B9254-579B-4E76-9B7F-590767144537}"/>
              </a:ext>
            </a:extLst>
          </p:cNvPr>
          <p:cNvSpPr txBox="1">
            <a:spLocks/>
          </p:cNvSpPr>
          <p:nvPr/>
        </p:nvSpPr>
        <p:spPr>
          <a:xfrm>
            <a:off x="4189691" y="377687"/>
            <a:ext cx="5526752" cy="947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solidFill>
                  <a:srgbClr val="F46F0C"/>
                </a:solidFill>
              </a:rPr>
              <a:t>CONCLUSIONES</a:t>
            </a:r>
          </a:p>
          <a:p>
            <a:endParaRPr lang="es-CO" b="1" dirty="0">
              <a:solidFill>
                <a:srgbClr val="F46F0C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A3E0D7-368A-4985-B023-E0FE8839D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6039"/>
            <a:ext cx="10515600" cy="499697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es-ES" sz="1600" dirty="0">
              <a:sym typeface="Wingdings" panose="05000000000000000000" pitchFamily="2" charset="2"/>
            </a:endParaRPr>
          </a:p>
          <a:p>
            <a:pPr algn="just">
              <a:lnSpc>
                <a:spcPct val="110000"/>
              </a:lnSpc>
            </a:pPr>
            <a:endParaRPr lang="es-ES" sz="1800" dirty="0">
              <a:sym typeface="Wingdings" panose="05000000000000000000" pitchFamily="2" charset="2"/>
            </a:endParaRPr>
          </a:p>
          <a:p>
            <a:pPr marL="0" indent="0">
              <a:lnSpc>
                <a:spcPct val="110000"/>
              </a:lnSpc>
              <a:buNone/>
            </a:pPr>
            <a:endParaRPr lang="es-ES" sz="1800" dirty="0">
              <a:sym typeface="Wingdings" panose="05000000000000000000" pitchFamily="2" charset="2"/>
            </a:endParaRPr>
          </a:p>
          <a:p>
            <a:pPr marL="0" indent="0" algn="just">
              <a:lnSpc>
                <a:spcPct val="110000"/>
              </a:lnSpc>
              <a:buNone/>
            </a:pPr>
            <a:endParaRPr lang="es-ES" sz="1800" dirty="0">
              <a:sym typeface="Wingdings" panose="05000000000000000000" pitchFamily="2" charset="2"/>
            </a:endParaRPr>
          </a:p>
          <a:p>
            <a:pPr marL="0" indent="0">
              <a:lnSpc>
                <a:spcPct val="110000"/>
              </a:lnSpc>
              <a:buNone/>
            </a:pPr>
            <a:endParaRPr lang="es-ES" sz="1800" dirty="0">
              <a:sym typeface="Wingdings" panose="05000000000000000000" pitchFamily="2" charset="2"/>
            </a:endParaRPr>
          </a:p>
          <a:p>
            <a:pPr marL="0" indent="0" algn="just">
              <a:lnSpc>
                <a:spcPct val="110000"/>
              </a:lnSpc>
              <a:buNone/>
            </a:pPr>
            <a:endParaRPr lang="es-ES" sz="1600" dirty="0">
              <a:sym typeface="Wingdings" panose="05000000000000000000" pitchFamily="2" charset="2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4DFDC1D-AB25-4B91-A0E0-0C4D2397586D}"/>
              </a:ext>
            </a:extLst>
          </p:cNvPr>
          <p:cNvSpPr txBox="1"/>
          <p:nvPr/>
        </p:nvSpPr>
        <p:spPr>
          <a:xfrm>
            <a:off x="3647661" y="6480313"/>
            <a:ext cx="108932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dirty="0"/>
              <a:t>LINK REPOSITORIO: https://github.com/lplugof62/lorena_lugo_KC/tree/main/Proyecto%20final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61142CE-0B5D-4287-ADEA-160041318C1A}"/>
              </a:ext>
            </a:extLst>
          </p:cNvPr>
          <p:cNvSpPr txBox="1"/>
          <p:nvPr/>
        </p:nvSpPr>
        <p:spPr>
          <a:xfrm>
            <a:off x="450574" y="1170156"/>
            <a:ext cx="10903226" cy="4483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El algoritmo de ACP como método de reducción de dimensionalidad, generó un indicio para estimar cuántos grupos se podían obtener.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16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El ACP permitió identificar los registros con datos atípicos, y permite tomar decisiones, como en este caso, tomándolos como datos especiales para realizar un plan de fertilización personalizado.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16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El algoritmo de clúster jerárquico permitió identificar patrones en diferentes variables siendo agrupados en 7 clústeres. Los planes de fertilización se pueden generalizar en 7 grupos y no de forma individual, optimizando el tiempo invertido en comparación con un plan de fertilización por finca.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16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Los algoritmos de aprendizaje no supervisado permiten realizar análisis de datos con múltiples variables sin clasificación.</a:t>
            </a:r>
          </a:p>
        </p:txBody>
      </p:sp>
    </p:spTree>
    <p:extLst>
      <p:ext uri="{BB962C8B-B14F-4D97-AF65-F5344CB8AC3E}">
        <p14:creationId xmlns:p14="http://schemas.microsoft.com/office/powerpoint/2010/main" val="2315923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green metal garden shovel filled with brown soil">
            <a:extLst>
              <a:ext uri="{FF2B5EF4-FFF2-40B4-BE49-F238E27FC236}">
                <a16:creationId xmlns:a16="http://schemas.microsoft.com/office/drawing/2014/main" id="{23D155D2-4E8F-4DAB-8AB5-5832C78044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66" r="21073" b="-1"/>
          <a:stretch/>
        </p:blipFill>
        <p:spPr bwMode="auto"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415947-46D6-4BB6-851C-50CDD8CAE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1274" y="302658"/>
            <a:ext cx="3595248" cy="892109"/>
          </a:xfrm>
        </p:spPr>
        <p:txBody>
          <a:bodyPr>
            <a:normAutofit/>
          </a:bodyPr>
          <a:lstStyle/>
          <a:p>
            <a:r>
              <a:rPr lang="es-CO" b="1" dirty="0">
                <a:solidFill>
                  <a:srgbClr val="F46F0C"/>
                </a:solidFill>
              </a:rPr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302F3E-4E5D-4114-876D-2423F8280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8282" y="1194767"/>
            <a:ext cx="5944313" cy="4704591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CO" sz="2200" dirty="0"/>
              <a:t>Las zonas rurales de la localidad del Sumapaz, Bogotá, cuentan con familias campesinas que cultivan diferentes productos agrícolas para autoconsumo y para la venta en zonas aledañas.</a:t>
            </a:r>
          </a:p>
          <a:p>
            <a:pPr marL="0" indent="0" algn="just">
              <a:buNone/>
            </a:pPr>
            <a:endParaRPr lang="es-CO" sz="2200" dirty="0"/>
          </a:p>
          <a:p>
            <a:pPr marL="0" indent="0" algn="just">
              <a:buNone/>
            </a:pPr>
            <a:r>
              <a:rPr lang="es-CO" sz="2200" dirty="0"/>
              <a:t>Los suelos necesitan estar fértiles para que puedan proporcionar cantidades adecuadas de nutrientes al crecimiento de las planta, representado en mayor rendimiento y calidad del cultivo.</a:t>
            </a:r>
          </a:p>
          <a:p>
            <a:pPr marL="0" indent="0" algn="just">
              <a:buNone/>
            </a:pPr>
            <a:endParaRPr lang="es-CO" sz="2200" dirty="0"/>
          </a:p>
          <a:p>
            <a:pPr marL="0" indent="0" algn="just">
              <a:buNone/>
            </a:pPr>
            <a:r>
              <a:rPr lang="es-CO" sz="2200" dirty="0"/>
              <a:t>Se tomaron muestras de suelo de 139 fincas, las cuales deben ser analizadas por un ingeniero agrónomo.</a:t>
            </a:r>
          </a:p>
        </p:txBody>
      </p:sp>
    </p:spTree>
    <p:extLst>
      <p:ext uri="{BB962C8B-B14F-4D97-AF65-F5344CB8AC3E}">
        <p14:creationId xmlns:p14="http://schemas.microsoft.com/office/powerpoint/2010/main" val="3860458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C99B1FD4-A767-4B4A-B51E-74C2C858E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27" y="548242"/>
            <a:ext cx="6013173" cy="886298"/>
          </a:xfrm>
        </p:spPr>
        <p:txBody>
          <a:bodyPr>
            <a:normAutofit/>
          </a:bodyPr>
          <a:lstStyle/>
          <a:p>
            <a:r>
              <a:rPr lang="es-CO" b="1" dirty="0">
                <a:solidFill>
                  <a:srgbClr val="F46F0C"/>
                </a:solidFill>
              </a:rPr>
              <a:t>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E1D2A8-57B1-4D72-990A-C45B2C6D4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27" y="1550047"/>
            <a:ext cx="5670011" cy="19077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s-CO" sz="2100" dirty="0"/>
              <a:t>Muchas variables por resultado del análisis</a:t>
            </a:r>
          </a:p>
          <a:p>
            <a:pPr>
              <a:lnSpc>
                <a:spcPct val="100000"/>
              </a:lnSpc>
            </a:pPr>
            <a:r>
              <a:rPr lang="es-CO" sz="2100" dirty="0"/>
              <a:t>Análisis por finca </a:t>
            </a:r>
            <a:r>
              <a:rPr lang="es-CO" sz="2100" dirty="0">
                <a:sym typeface="Wingdings" panose="05000000000000000000" pitchFamily="2" charset="2"/>
              </a:rPr>
              <a:t> Exhaustivo</a:t>
            </a:r>
          </a:p>
          <a:p>
            <a:pPr>
              <a:lnSpc>
                <a:spcPct val="100000"/>
              </a:lnSpc>
            </a:pPr>
            <a:r>
              <a:rPr lang="es-CO" sz="2100" dirty="0"/>
              <a:t>Plan de fertilización individual </a:t>
            </a:r>
            <a:r>
              <a:rPr lang="es-CO" sz="2100" dirty="0">
                <a:sym typeface="Wingdings" panose="05000000000000000000" pitchFamily="2" charset="2"/>
              </a:rPr>
              <a:t> Tiempo</a:t>
            </a:r>
            <a:endParaRPr lang="es-CO" sz="2100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Arc 76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problema icono gratis">
            <a:extLst>
              <a:ext uri="{FF2B5EF4-FFF2-40B4-BE49-F238E27FC236}">
                <a16:creationId xmlns:a16="http://schemas.microsoft.com/office/drawing/2014/main" id="{72D2090A-7D03-4DEB-801F-5F7D8DF546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4529"/>
          <a:stretch/>
        </p:blipFill>
        <p:spPr bwMode="auto">
          <a:xfrm>
            <a:off x="6374147" y="75084"/>
            <a:ext cx="2954000" cy="2524744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nowledge free icon">
            <a:extLst>
              <a:ext uri="{FF2B5EF4-FFF2-40B4-BE49-F238E27FC236}">
                <a16:creationId xmlns:a16="http://schemas.microsoft.com/office/drawing/2014/main" id="{A8AEE4AC-5790-4BDB-9F96-C1B208EBD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48" y="4212464"/>
            <a:ext cx="2097294" cy="2097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83156520-6064-4D19-A373-1243CED1414A}"/>
              </a:ext>
            </a:extLst>
          </p:cNvPr>
          <p:cNvSpPr txBox="1">
            <a:spLocks/>
          </p:cNvSpPr>
          <p:nvPr/>
        </p:nvSpPr>
        <p:spPr>
          <a:xfrm>
            <a:off x="4954434" y="4192608"/>
            <a:ext cx="6285651" cy="1860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O" sz="2100" dirty="0"/>
          </a:p>
        </p:txBody>
      </p:sp>
      <p:pic>
        <p:nvPicPr>
          <p:cNvPr id="3076" name="Picture 4" descr="green leaf plants on black soil illustration">
            <a:extLst>
              <a:ext uri="{FF2B5EF4-FFF2-40B4-BE49-F238E27FC236}">
                <a16:creationId xmlns:a16="http://schemas.microsoft.com/office/drawing/2014/main" id="{A2BBE12C-C999-4AD1-AC13-87F75A382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279" y="2455045"/>
            <a:ext cx="4232878" cy="4232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6145E2F4-1B31-4B9B-9268-C60D1F86E232}"/>
              </a:ext>
            </a:extLst>
          </p:cNvPr>
          <p:cNvSpPr txBox="1">
            <a:spLocks/>
          </p:cNvSpPr>
          <p:nvPr/>
        </p:nvSpPr>
        <p:spPr>
          <a:xfrm>
            <a:off x="3016688" y="4374062"/>
            <a:ext cx="8645429" cy="20972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200" dirty="0"/>
              <a:t>Aplicar la reducción de dimensionalidad utilizando el algoritmo de </a:t>
            </a:r>
            <a:r>
              <a:rPr lang="es-CO" sz="2200" b="1" dirty="0"/>
              <a:t>ACP.</a:t>
            </a:r>
          </a:p>
          <a:p>
            <a:r>
              <a:rPr lang="es-CO" sz="2200" dirty="0"/>
              <a:t>Utilizar el algoritmo de clúster jerárquico para agrupar las muestras.</a:t>
            </a:r>
          </a:p>
          <a:p>
            <a:r>
              <a:rPr lang="es-CO" sz="2200" dirty="0"/>
              <a:t>Entregar los resultados a la ingeniera agrónoma encargada de realizar el plan de fertilización.</a:t>
            </a:r>
          </a:p>
          <a:p>
            <a:endParaRPr lang="es-CO" sz="2200" b="1" dirty="0"/>
          </a:p>
          <a:p>
            <a:endParaRPr lang="es-CO" sz="2200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B1D5C98B-660D-43AF-8605-C967FB805C52}"/>
              </a:ext>
            </a:extLst>
          </p:cNvPr>
          <p:cNvSpPr txBox="1">
            <a:spLocks/>
          </p:cNvSpPr>
          <p:nvPr/>
        </p:nvSpPr>
        <p:spPr>
          <a:xfrm>
            <a:off x="3017756" y="3457813"/>
            <a:ext cx="2651144" cy="8862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solidFill>
                  <a:srgbClr val="F46F0C"/>
                </a:solidFill>
              </a:rPr>
              <a:t>OBJETIVOS</a:t>
            </a:r>
          </a:p>
        </p:txBody>
      </p:sp>
    </p:spTree>
    <p:extLst>
      <p:ext uri="{BB962C8B-B14F-4D97-AF65-F5344CB8AC3E}">
        <p14:creationId xmlns:p14="http://schemas.microsoft.com/office/powerpoint/2010/main" val="374779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D453324-C6A3-43E4-B553-D28495028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2635EE6-D269-46B5-8431-4D0F084D4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4"/>
            <a:ext cx="6252552" cy="6858003"/>
          </a:xfrm>
          <a:custGeom>
            <a:avLst/>
            <a:gdLst>
              <a:gd name="connsiteX0" fmla="*/ 2609706 w 6252552"/>
              <a:gd name="connsiteY0" fmla="*/ 0 h 6858003"/>
              <a:gd name="connsiteX1" fmla="*/ 6252552 w 6252552"/>
              <a:gd name="connsiteY1" fmla="*/ 0 h 6858003"/>
              <a:gd name="connsiteX2" fmla="*/ 6252552 w 6252552"/>
              <a:gd name="connsiteY2" fmla="*/ 6858002 h 6858003"/>
              <a:gd name="connsiteX3" fmla="*/ 6228060 w 6252552"/>
              <a:gd name="connsiteY3" fmla="*/ 6858002 h 6858003"/>
              <a:gd name="connsiteX4" fmla="*/ 6228060 w 6252552"/>
              <a:gd name="connsiteY4" fmla="*/ 6858003 h 6858003"/>
              <a:gd name="connsiteX5" fmla="*/ 0 w 6252552"/>
              <a:gd name="connsiteY5" fmla="*/ 6858003 h 6858003"/>
              <a:gd name="connsiteX6" fmla="*/ 0 w 6252552"/>
              <a:gd name="connsiteY6" fmla="*/ 1 h 6858003"/>
              <a:gd name="connsiteX7" fmla="*/ 2609701 w 6252552"/>
              <a:gd name="connsiteY7" fmla="*/ 1 h 685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52552" h="6858003">
                <a:moveTo>
                  <a:pt x="2609706" y="0"/>
                </a:moveTo>
                <a:lnTo>
                  <a:pt x="6252552" y="0"/>
                </a:lnTo>
                <a:lnTo>
                  <a:pt x="6252552" y="6858002"/>
                </a:lnTo>
                <a:lnTo>
                  <a:pt x="6228060" y="6858002"/>
                </a:lnTo>
                <a:lnTo>
                  <a:pt x="6228060" y="6858003"/>
                </a:lnTo>
                <a:lnTo>
                  <a:pt x="0" y="6858003"/>
                </a:lnTo>
                <a:lnTo>
                  <a:pt x="0" y="1"/>
                </a:lnTo>
                <a:lnTo>
                  <a:pt x="260970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2974408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C99B1FD4-A767-4B4A-B51E-74C2C858E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09" y="704494"/>
            <a:ext cx="5271106" cy="11112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 dirty="0">
                <a:solidFill>
                  <a:srgbClr val="F46F0C"/>
                </a:solidFill>
                <a:latin typeface="+mj-lt"/>
                <a:ea typeface="+mj-ea"/>
                <a:cs typeface="+mj-cs"/>
              </a:rPr>
              <a:t>VARIABLES</a:t>
            </a:r>
            <a:endParaRPr lang="en-US" sz="6000" b="1" kern="1200" dirty="0">
              <a:solidFill>
                <a:srgbClr val="F46F0C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gráfico de múltiples líneas variables">
            <a:extLst>
              <a:ext uri="{FF2B5EF4-FFF2-40B4-BE49-F238E27FC236}">
                <a16:creationId xmlns:a16="http://schemas.microsoft.com/office/drawing/2014/main" id="{1AED06CE-2867-4698-A15D-49343A3801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55" b="15174"/>
          <a:stretch/>
        </p:blipFill>
        <p:spPr bwMode="auto">
          <a:xfrm>
            <a:off x="6509916" y="143441"/>
            <a:ext cx="5431801" cy="3143436"/>
          </a:xfrm>
          <a:custGeom>
            <a:avLst/>
            <a:gdLst/>
            <a:ahLst/>
            <a:cxnLst/>
            <a:rect l="l" t="t" r="r" b="b"/>
            <a:pathLst>
              <a:path w="5096871" h="3143436">
                <a:moveTo>
                  <a:pt x="75600" y="0"/>
                </a:moveTo>
                <a:lnTo>
                  <a:pt x="5021271" y="0"/>
                </a:lnTo>
                <a:cubicBezTo>
                  <a:pt x="5063024" y="0"/>
                  <a:pt x="5096871" y="33847"/>
                  <a:pt x="5096871" y="75600"/>
                </a:cubicBezTo>
                <a:lnTo>
                  <a:pt x="5096871" y="3067836"/>
                </a:lnTo>
                <a:cubicBezTo>
                  <a:pt x="5096871" y="3109589"/>
                  <a:pt x="5063024" y="3143436"/>
                  <a:pt x="5021271" y="3143436"/>
                </a:cubicBezTo>
                <a:lnTo>
                  <a:pt x="75600" y="3143436"/>
                </a:lnTo>
                <a:cubicBezTo>
                  <a:pt x="33847" y="3143436"/>
                  <a:pt x="0" y="3109589"/>
                  <a:pt x="0" y="3067836"/>
                </a:cubicBezTo>
                <a:lnTo>
                  <a:pt x="0" y="75600"/>
                </a:lnTo>
                <a:cubicBezTo>
                  <a:pt x="0" y="33847"/>
                  <a:pt x="33847" y="0"/>
                  <a:pt x="7560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5486807"/>
            <a:ext cx="491961" cy="49196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6" descr="suelo icono gratis">
            <a:extLst>
              <a:ext uri="{FF2B5EF4-FFF2-40B4-BE49-F238E27FC236}">
                <a16:creationId xmlns:a16="http://schemas.microsoft.com/office/drawing/2014/main" id="{9EAE75E7-27C7-475D-B335-C247877CC4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90" r="4" b="19036"/>
          <a:stretch/>
        </p:blipFill>
        <p:spPr bwMode="auto">
          <a:xfrm>
            <a:off x="6496428" y="3502644"/>
            <a:ext cx="5431801" cy="3187173"/>
          </a:xfrm>
          <a:custGeom>
            <a:avLst/>
            <a:gdLst/>
            <a:ahLst/>
            <a:cxnLst/>
            <a:rect l="l" t="t" r="r" b="b"/>
            <a:pathLst>
              <a:path w="5096871" h="3187173">
                <a:moveTo>
                  <a:pt x="76652" y="0"/>
                </a:moveTo>
                <a:lnTo>
                  <a:pt x="5020219" y="0"/>
                </a:lnTo>
                <a:cubicBezTo>
                  <a:pt x="5062553" y="0"/>
                  <a:pt x="5096871" y="34318"/>
                  <a:pt x="5096871" y="76652"/>
                </a:cubicBezTo>
                <a:lnTo>
                  <a:pt x="5096871" y="3110521"/>
                </a:lnTo>
                <a:cubicBezTo>
                  <a:pt x="5096871" y="3152855"/>
                  <a:pt x="5062553" y="3187173"/>
                  <a:pt x="5020219" y="3187173"/>
                </a:cubicBezTo>
                <a:lnTo>
                  <a:pt x="76652" y="3187173"/>
                </a:lnTo>
                <a:cubicBezTo>
                  <a:pt x="34318" y="3187173"/>
                  <a:pt x="0" y="3152855"/>
                  <a:pt x="0" y="3110521"/>
                </a:cubicBezTo>
                <a:lnTo>
                  <a:pt x="0" y="76652"/>
                </a:lnTo>
                <a:cubicBezTo>
                  <a:pt x="0" y="34318"/>
                  <a:pt x="34318" y="0"/>
                  <a:pt x="76652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83156520-6064-4D19-A373-1243CED1414A}"/>
              </a:ext>
            </a:extLst>
          </p:cNvPr>
          <p:cNvSpPr txBox="1">
            <a:spLocks/>
          </p:cNvSpPr>
          <p:nvPr/>
        </p:nvSpPr>
        <p:spPr>
          <a:xfrm>
            <a:off x="4954434" y="4192608"/>
            <a:ext cx="6285651" cy="1860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O" sz="2100" dirty="0"/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2D37E1DF-8E47-4C74-AD77-BCC218A309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084294"/>
              </p:ext>
            </p:extLst>
          </p:nvPr>
        </p:nvGraphicFramePr>
        <p:xfrm>
          <a:off x="555709" y="1874586"/>
          <a:ext cx="4904187" cy="44082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5931">
                  <a:extLst>
                    <a:ext uri="{9D8B030D-6E8A-4147-A177-3AD203B41FA5}">
                      <a16:colId xmlns:a16="http://schemas.microsoft.com/office/drawing/2014/main" val="3178863027"/>
                    </a:ext>
                  </a:extLst>
                </a:gridCol>
                <a:gridCol w="1854320">
                  <a:extLst>
                    <a:ext uri="{9D8B030D-6E8A-4147-A177-3AD203B41FA5}">
                      <a16:colId xmlns:a16="http://schemas.microsoft.com/office/drawing/2014/main" val="2371641755"/>
                    </a:ext>
                  </a:extLst>
                </a:gridCol>
                <a:gridCol w="1463936">
                  <a:extLst>
                    <a:ext uri="{9D8B030D-6E8A-4147-A177-3AD203B41FA5}">
                      <a16:colId xmlns:a16="http://schemas.microsoft.com/office/drawing/2014/main" val="3986618590"/>
                    </a:ext>
                  </a:extLst>
                </a:gridCol>
              </a:tblGrid>
              <a:tr h="661239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Ph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Magnesio Irtercambiable (Cmol/kg)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Cobre Dispoble (mg/Kg)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5371003"/>
                  </a:ext>
                </a:extLst>
              </a:tr>
              <a:tr h="661239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Conductividad electrica (ds/m)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Potasio Intercambiable (Cmol/kg)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Boro disponible (mg/kg)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8506977"/>
                  </a:ext>
                </a:extLst>
              </a:tr>
              <a:tr h="661239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Materia Organica (g/100g)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Sodio Intercambiable (Cmol/Kg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Ca/Mg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8698205"/>
                  </a:ext>
                </a:extLst>
              </a:tr>
              <a:tr h="881653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Fosforo disponible (mg/g)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Capacidad Intercambio Cationico (Cmol/kg)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Mg/K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73118801"/>
                  </a:ext>
                </a:extLst>
              </a:tr>
              <a:tr h="661239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Azufre disponible (mg/kg)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Hierro Disponible (mg/Kg)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Ca/K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8141566"/>
                  </a:ext>
                </a:extLst>
              </a:tr>
              <a:tr h="881653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Calcio Intercambiable (Cmol/Kg)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Zinc Disponible (mg/Kg)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</a:rPr>
                        <a:t>(</a:t>
                      </a:r>
                      <a:r>
                        <a:rPr lang="es-CO" sz="1100" u="none" strike="noStrike" dirty="0" err="1">
                          <a:effectLst/>
                        </a:rPr>
                        <a:t>Ca+Mg</a:t>
                      </a:r>
                      <a:r>
                        <a:rPr lang="es-CO" sz="1100" u="none" strike="noStrike" dirty="0">
                          <a:effectLst/>
                        </a:rPr>
                        <a:t>)/K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7836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07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DC43C27-4A51-43C0-AB66-F3BBD302B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80" y="362595"/>
            <a:ext cx="5961754" cy="4589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FDC758A-55BA-48D3-A778-5265C76E7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567" y="2485641"/>
            <a:ext cx="5714430" cy="437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F41F209E-71E0-46E5-95B2-AE98C212F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492" y="700219"/>
            <a:ext cx="5092505" cy="63061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b="1" kern="1200" dirty="0">
                <a:solidFill>
                  <a:srgbClr val="F46F0C"/>
                </a:solidFill>
                <a:latin typeface="+mj-lt"/>
                <a:ea typeface="+mj-ea"/>
                <a:cs typeface="+mj-cs"/>
              </a:rPr>
              <a:t>VARIABLES / VEREDA</a:t>
            </a:r>
            <a:endParaRPr lang="en-US" sz="4000" b="1" kern="1200" dirty="0">
              <a:solidFill>
                <a:srgbClr val="F46F0C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01574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15947-46D6-4BB6-851C-50CDD8CAE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5479" y="70961"/>
            <a:ext cx="7166317" cy="621543"/>
          </a:xfrm>
        </p:spPr>
        <p:txBody>
          <a:bodyPr>
            <a:normAutofit fontScale="90000"/>
          </a:bodyPr>
          <a:lstStyle/>
          <a:p>
            <a:r>
              <a:rPr lang="es-CO" b="1" dirty="0">
                <a:solidFill>
                  <a:srgbClr val="F46F0C"/>
                </a:solidFill>
              </a:rPr>
              <a:t>Análisis de Componentes Principales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6A1FFF8-EC31-4DC9-9350-1EF09BCA0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87" y="804423"/>
            <a:ext cx="6724670" cy="278635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C100529-2B38-4842-AC20-9FE008BDB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324" y="3702699"/>
            <a:ext cx="5678658" cy="303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755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C7110024-B8CE-4969-957A-3BB9C6130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75" y="0"/>
            <a:ext cx="91106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709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1F030C73-3879-4D09-B299-EBB5DAD0B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199" y="119333"/>
            <a:ext cx="8793602" cy="661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67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415947-46D6-4BB6-851C-50CDD8CAE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3037" y="2634045"/>
            <a:ext cx="2314789" cy="54011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600" b="1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7 clusters: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2EE1744-31B5-4843-AA80-DAEDC08B41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56" r="-4" b="1405"/>
          <a:stretch/>
        </p:blipFill>
        <p:spPr>
          <a:xfrm>
            <a:off x="643469" y="-183458"/>
            <a:ext cx="4082817" cy="3489541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</p:spPr>
      </p:pic>
      <p:sp>
        <p:nvSpPr>
          <p:cNvPr id="27" name="Arc 26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95198">
            <a:off x="1539683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D6198D9-D40F-40D5-A076-944AF2E50C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33" r="3" b="3"/>
          <a:stretch/>
        </p:blipFill>
        <p:spPr>
          <a:xfrm>
            <a:off x="1336431" y="3390789"/>
            <a:ext cx="3669581" cy="3532355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C681433E-F19D-451F-B40B-068E696D8128}"/>
              </a:ext>
            </a:extLst>
          </p:cNvPr>
          <p:cNvSpPr txBox="1"/>
          <p:nvPr/>
        </p:nvSpPr>
        <p:spPr>
          <a:xfrm>
            <a:off x="5729202" y="3265893"/>
            <a:ext cx="6250763" cy="3005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1600" b="1" i="0" dirty="0">
                <a:solidFill>
                  <a:srgbClr val="E6591A"/>
                </a:solidFill>
                <a:effectLst/>
                <a:latin typeface="Roboto" panose="02000000000000000000" pitchFamily="2" charset="0"/>
              </a:rPr>
              <a:t>Naranja</a:t>
            </a:r>
            <a:r>
              <a:rPr lang="es-E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s-ES" sz="1600" dirty="0">
                <a:solidFill>
                  <a:srgbClr val="212121"/>
                </a:solidFill>
                <a:latin typeface="Roboto" panose="02000000000000000000" pitchFamily="2" charset="0"/>
              </a:rPr>
              <a:t>A</a:t>
            </a:r>
            <a:r>
              <a:rPr lang="es-E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lta materia orgánica, </a:t>
            </a:r>
            <a:r>
              <a:rPr lang="es-E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ph</a:t>
            </a:r>
            <a:r>
              <a:rPr lang="es-E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medio-bajo y CIC bajo.</a:t>
            </a:r>
          </a:p>
          <a:p>
            <a:pPr algn="l">
              <a:lnSpc>
                <a:spcPct val="150000"/>
              </a:lnSpc>
            </a:pPr>
            <a:r>
              <a:rPr lang="es-ES" sz="1600" b="1" i="0" dirty="0">
                <a:solidFill>
                  <a:srgbClr val="FCA904"/>
                </a:solidFill>
                <a:effectLst/>
                <a:latin typeface="Roboto" panose="02000000000000000000" pitchFamily="2" charset="0"/>
              </a:rPr>
              <a:t>Amarillo oscuro</a:t>
            </a:r>
            <a:r>
              <a:rPr lang="es-ES" sz="1600" b="0" i="0" dirty="0">
                <a:solidFill>
                  <a:srgbClr val="FCA904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s-ES" sz="1600" dirty="0">
                <a:solidFill>
                  <a:srgbClr val="212121"/>
                </a:solidFill>
                <a:latin typeface="Roboto" panose="02000000000000000000" pitchFamily="2" charset="0"/>
              </a:rPr>
              <a:t>B</a:t>
            </a:r>
            <a:r>
              <a:rPr lang="es-E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aja materia orgánica, </a:t>
            </a:r>
            <a:r>
              <a:rPr lang="es-E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ph</a:t>
            </a:r>
            <a:r>
              <a:rPr lang="es-E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medio y CIC baja.</a:t>
            </a:r>
          </a:p>
          <a:p>
            <a:pPr algn="l">
              <a:lnSpc>
                <a:spcPct val="150000"/>
              </a:lnSpc>
            </a:pPr>
            <a:r>
              <a:rPr lang="es-ES" sz="1600" b="1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Amarillo claro</a:t>
            </a:r>
            <a:r>
              <a:rPr lang="es-ES" sz="1600" b="0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s-ES" sz="1600" dirty="0">
                <a:solidFill>
                  <a:srgbClr val="212121"/>
                </a:solidFill>
                <a:latin typeface="Roboto" panose="02000000000000000000" pitchFamily="2" charset="0"/>
              </a:rPr>
              <a:t>M</a:t>
            </a:r>
            <a:r>
              <a:rPr lang="es-E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ateria orgánica media, </a:t>
            </a:r>
            <a:r>
              <a:rPr lang="es-E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ph</a:t>
            </a:r>
            <a:r>
              <a:rPr lang="es-E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alto y alta CIC.</a:t>
            </a:r>
          </a:p>
          <a:p>
            <a:pPr algn="l">
              <a:lnSpc>
                <a:spcPct val="150000"/>
              </a:lnSpc>
            </a:pPr>
            <a:r>
              <a:rPr lang="es-ES" sz="1600" b="1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Azul</a:t>
            </a:r>
            <a:r>
              <a:rPr lang="es-ES" sz="1600" b="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s-ES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00000000000000000" pitchFamily="2" charset="0"/>
              </a:rPr>
              <a:t>Materia orgánica baja-media, </a:t>
            </a:r>
            <a:r>
              <a:rPr lang="es-E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00000000000000000" pitchFamily="2" charset="0"/>
              </a:rPr>
              <a:t>ph</a:t>
            </a:r>
            <a:r>
              <a:rPr lang="es-ES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00000000000000000" pitchFamily="2" charset="0"/>
              </a:rPr>
              <a:t> medio y CIC baja-media.</a:t>
            </a:r>
          </a:p>
          <a:p>
            <a:pPr algn="l">
              <a:lnSpc>
                <a:spcPct val="150000"/>
              </a:lnSpc>
            </a:pPr>
            <a:r>
              <a:rPr lang="es-ES" sz="1600" b="1" i="0" dirty="0">
                <a:solidFill>
                  <a:srgbClr val="FF3399"/>
                </a:solidFill>
                <a:effectLst/>
                <a:latin typeface="Roboto" panose="02000000000000000000" pitchFamily="2" charset="0"/>
              </a:rPr>
              <a:t>Rosado</a:t>
            </a:r>
            <a:r>
              <a:rPr lang="es-E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Materia orgánica baja-media, </a:t>
            </a:r>
            <a:r>
              <a:rPr lang="es-E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ph</a:t>
            </a:r>
            <a:r>
              <a:rPr lang="es-E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alto y CIC media.</a:t>
            </a:r>
          </a:p>
          <a:p>
            <a:pPr algn="l">
              <a:lnSpc>
                <a:spcPct val="150000"/>
              </a:lnSpc>
            </a:pPr>
            <a:r>
              <a:rPr lang="es-ES" sz="1600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Morado claro</a:t>
            </a:r>
            <a:r>
              <a:rPr lang="es-ES" sz="1600" b="0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s-E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Materia orgánica baja-media , </a:t>
            </a:r>
            <a:r>
              <a:rPr lang="es-E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ph</a:t>
            </a:r>
            <a:r>
              <a:rPr lang="es-E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medio y CIC baja.</a:t>
            </a:r>
          </a:p>
          <a:p>
            <a:pPr algn="l">
              <a:lnSpc>
                <a:spcPct val="150000"/>
              </a:lnSpc>
            </a:pPr>
            <a:r>
              <a:rPr lang="es-ES" sz="1600" b="1" i="0" dirty="0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Morado oscuro</a:t>
            </a:r>
            <a:r>
              <a:rPr lang="es-ES" sz="1600" b="0" i="0" dirty="0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s-ES" sz="1600" dirty="0">
                <a:solidFill>
                  <a:srgbClr val="212121"/>
                </a:solidFill>
                <a:latin typeface="Roboto" panose="02000000000000000000" pitchFamily="2" charset="0"/>
              </a:rPr>
              <a:t>M</a:t>
            </a:r>
            <a:r>
              <a:rPr lang="es-E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ateria orgánica baja-media, </a:t>
            </a:r>
            <a:r>
              <a:rPr lang="es-E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ph</a:t>
            </a:r>
            <a:r>
              <a:rPr lang="es-E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medio-alto y CIC variable (alta-media-baja).</a:t>
            </a:r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51746E10-5ED2-455E-AC59-615811B0D6FD}"/>
              </a:ext>
            </a:extLst>
          </p:cNvPr>
          <p:cNvSpPr txBox="1">
            <a:spLocks/>
          </p:cNvSpPr>
          <p:nvPr/>
        </p:nvSpPr>
        <p:spPr>
          <a:xfrm>
            <a:off x="6303694" y="638584"/>
            <a:ext cx="53972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F46F0C"/>
                </a:solidFill>
              </a:rPr>
              <a:t>CLÚSTER JERÁRQUICO</a:t>
            </a:r>
          </a:p>
        </p:txBody>
      </p:sp>
    </p:spTree>
    <p:extLst>
      <p:ext uri="{BB962C8B-B14F-4D97-AF65-F5344CB8AC3E}">
        <p14:creationId xmlns:p14="http://schemas.microsoft.com/office/powerpoint/2010/main" val="40342750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hapesVTI">
  <a:themeElements>
    <a:clrScheme name="AnalogousFromRegularSeedRightStep">
      <a:dk1>
        <a:srgbClr val="000000"/>
      </a:dk1>
      <a:lt1>
        <a:srgbClr val="FFFFFF"/>
      </a:lt1>
      <a:dk2>
        <a:srgbClr val="1D2734"/>
      </a:dk2>
      <a:lt2>
        <a:srgbClr val="E8E3E2"/>
      </a:lt2>
      <a:accent1>
        <a:srgbClr val="4CAFC0"/>
      </a:accent1>
      <a:accent2>
        <a:srgbClr val="3B6EB1"/>
      </a:accent2>
      <a:accent3>
        <a:srgbClr val="4D4FC3"/>
      </a:accent3>
      <a:accent4>
        <a:srgbClr val="6A3BB1"/>
      </a:accent4>
      <a:accent5>
        <a:srgbClr val="AE4DC3"/>
      </a:accent5>
      <a:accent6>
        <a:srgbClr val="B13B96"/>
      </a:accent6>
      <a:hlink>
        <a:srgbClr val="BF523F"/>
      </a:hlink>
      <a:folHlink>
        <a:srgbClr val="7F7F7F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6629</TotalTime>
  <Words>499</Words>
  <Application>Microsoft Office PowerPoint</Application>
  <PresentationFormat>Panorámica</PresentationFormat>
  <Paragraphs>62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Roboto</vt:lpstr>
      <vt:lpstr>ShapesVTI</vt:lpstr>
      <vt:lpstr>REDUCCIÓN DE DIMENSIONALIDAD y  CLUSTER JERÁRQUICO</vt:lpstr>
      <vt:lpstr>INTRODUCCIÓN</vt:lpstr>
      <vt:lpstr>PROBLEMA</vt:lpstr>
      <vt:lpstr>VARIABLES</vt:lpstr>
      <vt:lpstr>VARIABLES / VEREDA</vt:lpstr>
      <vt:lpstr>Análisis de Componentes Principales</vt:lpstr>
      <vt:lpstr>Presentación de PowerPoint</vt:lpstr>
      <vt:lpstr>Presentación de PowerPoint</vt:lpstr>
      <vt:lpstr>7 clusters: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Lorena Lugo</dc:creator>
  <cp:lastModifiedBy>Lorena Lugo</cp:lastModifiedBy>
  <cp:revision>31</cp:revision>
  <dcterms:created xsi:type="dcterms:W3CDTF">2021-07-08T00:56:40Z</dcterms:created>
  <dcterms:modified xsi:type="dcterms:W3CDTF">2021-11-17T16:35:47Z</dcterms:modified>
</cp:coreProperties>
</file>