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75" r:id="rId5"/>
    <p:sldId id="276" r:id="rId6"/>
    <p:sldId id="263" r:id="rId7"/>
    <p:sldId id="279" r:id="rId8"/>
    <p:sldId id="280" r:id="rId9"/>
    <p:sldId id="281" r:id="rId10"/>
    <p:sldId id="277" r:id="rId11"/>
    <p:sldId id="278" r:id="rId12"/>
    <p:sldId id="27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0C"/>
    <a:srgbClr val="FF3399"/>
    <a:srgbClr val="FCA904"/>
    <a:srgbClr val="E65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8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3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5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6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5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soil">
            <a:extLst>
              <a:ext uri="{FF2B5EF4-FFF2-40B4-BE49-F238E27FC236}">
                <a16:creationId xmlns:a16="http://schemas.microsoft.com/office/drawing/2014/main" id="{1EDD0442-7CF9-43FF-8126-1E7D9D621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865D-4B13-4A91-87E1-B2FA49DC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57" y="4053261"/>
            <a:ext cx="5257800" cy="120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REDUCCIÓN DE DIMENSIONALIDAD y 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JERÁRQUICO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82E62-5122-4D62-94B6-B2FFCB84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97" y="6006891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Lorena Lugo</a:t>
            </a:r>
          </a:p>
          <a:p>
            <a:pPr algn="l"/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Noviembre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2021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847A748-1597-46E6-AC4D-8787CD675039}"/>
              </a:ext>
            </a:extLst>
          </p:cNvPr>
          <p:cNvSpPr txBox="1">
            <a:spLocks/>
          </p:cNvSpPr>
          <p:nvPr/>
        </p:nvSpPr>
        <p:spPr>
          <a:xfrm>
            <a:off x="309057" y="4911909"/>
            <a:ext cx="6030388" cy="92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s-CO" sz="3300" b="1" dirty="0">
                <a:solidFill>
                  <a:srgbClr val="F46F0C"/>
                </a:solidFill>
              </a:rPr>
              <a:t>ANÁLISIS DE SUELOS</a:t>
            </a:r>
          </a:p>
        </p:txBody>
      </p:sp>
    </p:spTree>
    <p:extLst>
      <p:ext uri="{BB962C8B-B14F-4D97-AF65-F5344CB8AC3E}">
        <p14:creationId xmlns:p14="http://schemas.microsoft.com/office/powerpoint/2010/main" val="41814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037" y="2634045"/>
            <a:ext cx="2314789" cy="540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7 clusters: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EE1744-31B5-4843-AA80-DAEDC08B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" r="-4" b="1405"/>
          <a:stretch/>
        </p:blipFill>
        <p:spPr>
          <a:xfrm>
            <a:off x="643469" y="-183458"/>
            <a:ext cx="4082817" cy="348954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198D9-D40F-40D5-A076-944AF2E5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3" r="3" b="3"/>
          <a:stretch/>
        </p:blipFill>
        <p:spPr>
          <a:xfrm>
            <a:off x="1336431" y="3390789"/>
            <a:ext cx="3669581" cy="353235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681433E-F19D-451F-B40B-068E696D8128}"/>
              </a:ext>
            </a:extLst>
          </p:cNvPr>
          <p:cNvSpPr txBox="1"/>
          <p:nvPr/>
        </p:nvSpPr>
        <p:spPr>
          <a:xfrm>
            <a:off x="5729202" y="3265893"/>
            <a:ext cx="6250763" cy="300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E6591A"/>
                </a:solidFill>
                <a:effectLst/>
                <a:latin typeface="Roboto" panose="02000000000000000000" pitchFamily="2" charset="0"/>
              </a:rPr>
              <a:t>Naranja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lta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medio-bajo y CIC bajo.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Amarillo oscuro</a:t>
            </a:r>
            <a:r>
              <a:rPr lang="es-ES" sz="1600" b="0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aja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Amarillo claro</a:t>
            </a:r>
            <a:r>
              <a:rPr lang="es-ES" sz="16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alta CIC.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Azul</a:t>
            </a:r>
            <a:r>
              <a:rPr lang="es-ES" sz="16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Materia orgánica baja-media, </a:t>
            </a:r>
            <a:r>
              <a:rPr lang="es-E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medio y CIC baja-media.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3399"/>
                </a:solidFill>
                <a:effectLst/>
                <a:latin typeface="Roboto" panose="02000000000000000000" pitchFamily="2" charset="0"/>
              </a:rPr>
              <a:t>Rosado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Materia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CIC 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Morado claro</a:t>
            </a:r>
            <a:r>
              <a:rPr lang="es-ES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Materia orgánica baja-media 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Morado oscuro</a:t>
            </a:r>
            <a:r>
              <a:rPr lang="es-E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medio-alto y CIC variable (alta-media-baja).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1746E10-5ED2-455E-AC59-615811B0D6FD}"/>
              </a:ext>
            </a:extLst>
          </p:cNvPr>
          <p:cNvSpPr txBox="1">
            <a:spLocks/>
          </p:cNvSpPr>
          <p:nvPr/>
        </p:nvSpPr>
        <p:spPr>
          <a:xfrm>
            <a:off x="6303694" y="6385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CLÚSTER JERÁRQUICO</a:t>
            </a:r>
          </a:p>
        </p:txBody>
      </p:sp>
    </p:spTree>
    <p:extLst>
      <p:ext uri="{BB962C8B-B14F-4D97-AF65-F5344CB8AC3E}">
        <p14:creationId xmlns:p14="http://schemas.microsoft.com/office/powerpoint/2010/main" val="403427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DE292E-4442-4FEA-A477-0161561A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2530933"/>
            <a:ext cx="4014137" cy="279612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CF216A8-AA2E-4AEE-9108-94251671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0" y="2643475"/>
            <a:ext cx="3913563" cy="26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3E675F-2E17-4072-B873-51391F7F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25" y="2676469"/>
            <a:ext cx="4015366" cy="2650592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060A05A-7CB8-4892-9F35-4B421898533A}"/>
              </a:ext>
            </a:extLst>
          </p:cNvPr>
          <p:cNvSpPr txBox="1">
            <a:spLocks/>
          </p:cNvSpPr>
          <p:nvPr/>
        </p:nvSpPr>
        <p:spPr>
          <a:xfrm>
            <a:off x="1463040" y="638584"/>
            <a:ext cx="10237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BOXPLOT VARIABLES VS CLUSTER</a:t>
            </a:r>
          </a:p>
        </p:txBody>
      </p:sp>
    </p:spTree>
    <p:extLst>
      <p:ext uri="{BB962C8B-B14F-4D97-AF65-F5344CB8AC3E}">
        <p14:creationId xmlns:p14="http://schemas.microsoft.com/office/powerpoint/2010/main" val="294237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76B9254-579B-4E76-9B7F-590767144537}"/>
              </a:ext>
            </a:extLst>
          </p:cNvPr>
          <p:cNvSpPr txBox="1">
            <a:spLocks/>
          </p:cNvSpPr>
          <p:nvPr/>
        </p:nvSpPr>
        <p:spPr>
          <a:xfrm>
            <a:off x="4189691" y="377687"/>
            <a:ext cx="5526752" cy="94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CONCLUSIONES</a:t>
            </a:r>
          </a:p>
          <a:p>
            <a:endParaRPr lang="es-CO" b="1" dirty="0">
              <a:solidFill>
                <a:srgbClr val="F46F0C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3E0D7-368A-4985-B023-E0FE8839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039"/>
            <a:ext cx="10515600" cy="49969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algn="just">
              <a:lnSpc>
                <a:spcPct val="110000"/>
              </a:lnSpc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DFDC1D-AB25-4B91-A0E0-0C4D2397586D}"/>
              </a:ext>
            </a:extLst>
          </p:cNvPr>
          <p:cNvSpPr txBox="1"/>
          <p:nvPr/>
        </p:nvSpPr>
        <p:spPr>
          <a:xfrm>
            <a:off x="3647661" y="6480313"/>
            <a:ext cx="1089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LINK REPOSITORIO: https://github.com/lplugof62/lorena_lugo_KC/tree/main/Proyecto%20final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142CE-0B5D-4287-ADEA-160041318C1A}"/>
              </a:ext>
            </a:extLst>
          </p:cNvPr>
          <p:cNvSpPr txBox="1"/>
          <p:nvPr/>
        </p:nvSpPr>
        <p:spPr>
          <a:xfrm>
            <a:off x="450574" y="1170156"/>
            <a:ext cx="10903226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ACP como método de reducción de dimensionalidad, generó un indicio para estimar cuántos grupos se podían obtener.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clúster jerárquico permitió identificar patrones en diferentes variables siendo agrupados en 7 clústeres. Los planes de fertilización se pueden generalizar en 7 grupos y no de forma individual, optimizando el tiempo invertido en comparación con un plan de fertilización por finca.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algoritmos de aprendizaje no supervisado permiten realizar análisis de datos con múltiples variables sin clasificación.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código puede ser reutilizable para cuando se tomen má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s muestras de otras fincas.</a:t>
            </a: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2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green metal garden shovel filled with brown soil">
            <a:extLst>
              <a:ext uri="{FF2B5EF4-FFF2-40B4-BE49-F238E27FC236}">
                <a16:creationId xmlns:a16="http://schemas.microsoft.com/office/drawing/2014/main" id="{23D155D2-4E8F-4DAB-8AB5-5832C7804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21073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274" y="302658"/>
            <a:ext cx="3595248" cy="89210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02F3E-4E5D-4114-876D-2423F828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82" y="1194767"/>
            <a:ext cx="5944313" cy="47045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200" dirty="0"/>
              <a:t>Las zonas rurales de la localidad del Sumapaz, Bogotá, cuentan con familias campesinas que cultivan diferentes productos agrícolas para autoconsumo y para la venta en zonas aledañas.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Los suelos necesitan estar fértiles para que puedan proporcionar cantidades adecuadas de nutrientes al crecimiento de las planta, representado en mayor rendimiento y calidad del cultivo.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Se tomaron muestras de suelo de 158 fincas, las cuales deben ser analizadas por un ingeniero agrónomo.</a:t>
            </a:r>
          </a:p>
        </p:txBody>
      </p:sp>
    </p:spTree>
    <p:extLst>
      <p:ext uri="{BB962C8B-B14F-4D97-AF65-F5344CB8AC3E}">
        <p14:creationId xmlns:p14="http://schemas.microsoft.com/office/powerpoint/2010/main" val="38604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7" y="548242"/>
            <a:ext cx="6013173" cy="886298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1D2A8-57B1-4D72-990A-C45B2C6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27" y="1550047"/>
            <a:ext cx="5670011" cy="1907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CO" sz="2100" dirty="0"/>
              <a:t>Muchas variables por resultado del análisis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Análisis por finca </a:t>
            </a:r>
            <a:r>
              <a:rPr lang="es-CO" sz="2100" dirty="0">
                <a:sym typeface="Wingdings" panose="05000000000000000000" pitchFamily="2" charset="2"/>
              </a:rPr>
              <a:t> Exhaustivo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Plan de fertilización individual </a:t>
            </a:r>
            <a:r>
              <a:rPr lang="es-CO" sz="2100" dirty="0">
                <a:sym typeface="Wingdings" panose="05000000000000000000" pitchFamily="2" charset="2"/>
              </a:rPr>
              <a:t> Tiempo</a:t>
            </a:r>
            <a:endParaRPr lang="es-CO" sz="21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oblema icono gratis">
            <a:extLst>
              <a:ext uri="{FF2B5EF4-FFF2-40B4-BE49-F238E27FC236}">
                <a16:creationId xmlns:a16="http://schemas.microsoft.com/office/drawing/2014/main" id="{72D2090A-7D03-4DEB-801F-5F7D8DF54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529"/>
          <a:stretch/>
        </p:blipFill>
        <p:spPr bwMode="auto">
          <a:xfrm>
            <a:off x="6374147" y="75084"/>
            <a:ext cx="2954000" cy="2524744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nowledge free icon">
            <a:extLst>
              <a:ext uri="{FF2B5EF4-FFF2-40B4-BE49-F238E27FC236}">
                <a16:creationId xmlns:a16="http://schemas.microsoft.com/office/drawing/2014/main" id="{A8AEE4AC-5790-4BDB-9F96-C1B208EB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8" y="4212464"/>
            <a:ext cx="2097294" cy="2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pic>
        <p:nvPicPr>
          <p:cNvPr id="3076" name="Picture 4" descr="green leaf plants on black soil illustration">
            <a:extLst>
              <a:ext uri="{FF2B5EF4-FFF2-40B4-BE49-F238E27FC236}">
                <a16:creationId xmlns:a16="http://schemas.microsoft.com/office/drawing/2014/main" id="{A2BBE12C-C999-4AD1-AC13-87F75A38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79" y="2455045"/>
            <a:ext cx="4232878" cy="42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145E2F4-1B31-4B9B-9268-C60D1F86E232}"/>
              </a:ext>
            </a:extLst>
          </p:cNvPr>
          <p:cNvSpPr txBox="1">
            <a:spLocks/>
          </p:cNvSpPr>
          <p:nvPr/>
        </p:nvSpPr>
        <p:spPr>
          <a:xfrm>
            <a:off x="3016688" y="4374062"/>
            <a:ext cx="8645429" cy="2097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 dirty="0"/>
              <a:t>Aplicar la reducción de dimensionalidad utilizando el algoritmo de </a:t>
            </a:r>
            <a:r>
              <a:rPr lang="es-CO" sz="2200" b="1" dirty="0"/>
              <a:t>ACP.</a:t>
            </a:r>
          </a:p>
          <a:p>
            <a:r>
              <a:rPr lang="es-CO" sz="2200" dirty="0"/>
              <a:t>Utilizar el algoritmo de clúster jerárquico para agrupar las muestras.</a:t>
            </a:r>
          </a:p>
          <a:p>
            <a:r>
              <a:rPr lang="es-CO" sz="2200" dirty="0"/>
              <a:t>Entregar los resultados a la ingeniera agrónoma encargada de realizar el plan de fertilización.</a:t>
            </a:r>
          </a:p>
          <a:p>
            <a:endParaRPr lang="es-CO" sz="2200" b="1" dirty="0"/>
          </a:p>
          <a:p>
            <a:endParaRPr lang="es-CO" sz="22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1D5C98B-660D-43AF-8605-C967FB805C52}"/>
              </a:ext>
            </a:extLst>
          </p:cNvPr>
          <p:cNvSpPr txBox="1">
            <a:spLocks/>
          </p:cNvSpPr>
          <p:nvPr/>
        </p:nvSpPr>
        <p:spPr>
          <a:xfrm>
            <a:off x="3017756" y="3457813"/>
            <a:ext cx="2651144" cy="88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477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704494"/>
            <a:ext cx="5271106" cy="11112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</a:t>
            </a:r>
            <a:endParaRPr lang="en-US" sz="6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áfico de múltiples líneas variables">
            <a:extLst>
              <a:ext uri="{FF2B5EF4-FFF2-40B4-BE49-F238E27FC236}">
                <a16:creationId xmlns:a16="http://schemas.microsoft.com/office/drawing/2014/main" id="{1AED06CE-2867-4698-A15D-49343A380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5" b="15174"/>
          <a:stretch/>
        </p:blipFill>
        <p:spPr bwMode="auto"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suelo icono gratis">
            <a:extLst>
              <a:ext uri="{FF2B5EF4-FFF2-40B4-BE49-F238E27FC236}">
                <a16:creationId xmlns:a16="http://schemas.microsoft.com/office/drawing/2014/main" id="{9EAE75E7-27C7-475D-B335-C247877CC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0" r="4" b="19036"/>
          <a:stretch/>
        </p:blipFill>
        <p:spPr bwMode="auto"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37E1DF-8E47-4C74-AD77-BCC218A30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84294"/>
              </p:ext>
            </p:extLst>
          </p:nvPr>
        </p:nvGraphicFramePr>
        <p:xfrm>
          <a:off x="555709" y="1874586"/>
          <a:ext cx="4904187" cy="440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931">
                  <a:extLst>
                    <a:ext uri="{9D8B030D-6E8A-4147-A177-3AD203B41FA5}">
                      <a16:colId xmlns:a16="http://schemas.microsoft.com/office/drawing/2014/main" val="3178863027"/>
                    </a:ext>
                  </a:extLst>
                </a:gridCol>
                <a:gridCol w="1854320">
                  <a:extLst>
                    <a:ext uri="{9D8B030D-6E8A-4147-A177-3AD203B41FA5}">
                      <a16:colId xmlns:a16="http://schemas.microsoft.com/office/drawing/2014/main" val="2371641755"/>
                    </a:ext>
                  </a:extLst>
                </a:gridCol>
                <a:gridCol w="1463936">
                  <a:extLst>
                    <a:ext uri="{9D8B030D-6E8A-4147-A177-3AD203B41FA5}">
                      <a16:colId xmlns:a16="http://schemas.microsoft.com/office/drawing/2014/main" val="3986618590"/>
                    </a:ext>
                  </a:extLst>
                </a:gridCol>
              </a:tblGrid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Ph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Magnesio Irtercambiable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Cobre Dispoble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71003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Conductividad electrica (ds/m)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Potasio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Boro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06977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Materia Organica (g/100g)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Sodio Intercambiable (Cmol/Kg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Ca/Mg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698205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Fosforo disponible (mg/g)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Capacidad Intercambio Cationico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Mg/K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118801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Azufre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Hierro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8141566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Calcio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Zinc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(</a:t>
                      </a:r>
                      <a:r>
                        <a:rPr lang="es-CO" sz="1100" u="none" strike="noStrike" dirty="0" err="1">
                          <a:effectLst/>
                        </a:rPr>
                        <a:t>Ca+Mg</a:t>
                      </a:r>
                      <a:r>
                        <a:rPr lang="es-CO" sz="1100" u="none" strike="noStrike" dirty="0">
                          <a:effectLst/>
                        </a:rPr>
                        <a:t>)/K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3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C43C27-4A51-43C0-AB66-F3BBD30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" y="362595"/>
            <a:ext cx="5961754" cy="45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DC758A-55BA-48D3-A778-5265C76E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67" y="2485641"/>
            <a:ext cx="5714430" cy="43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41F209E-71E0-46E5-95B2-AE98C212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700219"/>
            <a:ext cx="5092505" cy="6306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 / VEREDA</a:t>
            </a:r>
            <a:endParaRPr lang="en-US" sz="4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79" y="70961"/>
            <a:ext cx="7166317" cy="621543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Análisis de Componentes Principales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1FFF8-EC31-4DC9-9350-1EF09BC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" y="804423"/>
            <a:ext cx="6724670" cy="27863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100529-2B38-4842-AC20-9FE008BD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4" y="3702699"/>
            <a:ext cx="5678658" cy="3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7110024-B8CE-4969-957A-3BB9C613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0"/>
            <a:ext cx="911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F030C73-3879-4D09-B299-EBB5DAD0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99" y="119333"/>
            <a:ext cx="8793602" cy="66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EEC0A0-7FD4-488B-80CC-18F7714B6A12}"/>
              </a:ext>
            </a:extLst>
          </p:cNvPr>
          <p:cNvSpPr txBox="1">
            <a:spLocks/>
          </p:cNvSpPr>
          <p:nvPr/>
        </p:nvSpPr>
        <p:spPr>
          <a:xfrm>
            <a:off x="3209051" y="0"/>
            <a:ext cx="10862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CLÚSTER JERÁRQUICO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75B86-5331-43E2-9188-97F37F75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D6C43B-9A9D-4C60-BFDB-E7AA305603FE}"/>
              </a:ext>
            </a:extLst>
          </p:cNvPr>
          <p:cNvCxnSpPr/>
          <p:nvPr/>
        </p:nvCxnSpPr>
        <p:spPr>
          <a:xfrm>
            <a:off x="212035" y="4041911"/>
            <a:ext cx="1197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2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484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Roboto</vt:lpstr>
      <vt:lpstr>ShapesVTI</vt:lpstr>
      <vt:lpstr>REDUCCIÓN DE DIMENSIONALIDAD y  CLUSTER JERÁRQUICO</vt:lpstr>
      <vt:lpstr>INTRODUCCIÓN</vt:lpstr>
      <vt:lpstr>PROBLEMA</vt:lpstr>
      <vt:lpstr>VARIABLES</vt:lpstr>
      <vt:lpstr>VARIABLES / VEREDA</vt:lpstr>
      <vt:lpstr>Análisis de Componentes Principales</vt:lpstr>
      <vt:lpstr>Presentación de PowerPoint</vt:lpstr>
      <vt:lpstr>Presentación de PowerPoint</vt:lpstr>
      <vt:lpstr>Presentación de PowerPoint</vt:lpstr>
      <vt:lpstr>7 clusters: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Lugo</dc:creator>
  <cp:lastModifiedBy>Lorena Lugo</cp:lastModifiedBy>
  <cp:revision>33</cp:revision>
  <dcterms:created xsi:type="dcterms:W3CDTF">2021-07-08T00:56:40Z</dcterms:created>
  <dcterms:modified xsi:type="dcterms:W3CDTF">2021-11-18T01:23:44Z</dcterms:modified>
</cp:coreProperties>
</file>