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844" r:id="rId5"/>
    <p:sldId id="3874" r:id="rId6"/>
    <p:sldId id="3853" r:id="rId7"/>
    <p:sldId id="3880" r:id="rId8"/>
    <p:sldId id="268" r:id="rId9"/>
    <p:sldId id="3858" r:id="rId10"/>
    <p:sldId id="3878" r:id="rId11"/>
    <p:sldId id="265" r:id="rId12"/>
    <p:sldId id="3863" r:id="rId13"/>
    <p:sldId id="3861" r:id="rId14"/>
    <p:sldId id="3864" r:id="rId15"/>
    <p:sldId id="3879" r:id="rId16"/>
    <p:sldId id="3867" r:id="rId17"/>
    <p:sldId id="3868" r:id="rId18"/>
    <p:sldId id="3869" r:id="rId19"/>
    <p:sldId id="3870" r:id="rId20"/>
    <p:sldId id="3871" r:id="rId21"/>
    <p:sldId id="3872" r:id="rId22"/>
    <p:sldId id="3873" r:id="rId23"/>
    <p:sldId id="256" r:id="rId24"/>
    <p:sldId id="3877" r:id="rId25"/>
    <p:sldId id="3882" r:id="rId26"/>
    <p:sldId id="3881" r:id="rId27"/>
    <p:sldId id="38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94" autoAdjust="0"/>
  </p:normalViewPr>
  <p:slideViewPr>
    <p:cSldViewPr snapToGrid="0">
      <p:cViewPr varScale="1">
        <p:scale>
          <a:sx n="79" d="100"/>
          <a:sy n="79" d="100"/>
        </p:scale>
        <p:origin x="114" y="654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AE347-8607-AD17-F197-E6D0F1A2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917910-D64A-D3AD-29C7-9A3B14B0E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DEEC8-D874-C8D7-B929-11D9C4B7E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E8548-A263-CB15-D278-550861449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9C851-4248-88EE-0680-67B0A0D9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41369-8C10-29F3-1A81-131001155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6AE53-57F1-FD51-79F9-795864F9F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1FB1-6102-22BD-677D-C4CFDB33D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9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1872-CF46-CBD7-132E-EE3F9CE49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8A632-D2B3-D204-D914-C0F2F9F07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2E6D6-C999-6F9E-B4AA-3B3D02A97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9EF53-E7F4-A489-54CB-0931DCBA8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9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7CC8-8604-0CCB-348C-2956118E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37A6C-C4E3-E54B-ECC2-5F9CEC4F6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FBBF-2ED2-659B-9FEE-8FC9D6D40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40403-E24F-8B92-A0F6-A9E55EC87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DD5F0-55C2-6811-EE44-704BD1F6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C3E93-A01D-F0ED-70AA-244EBEE6F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20305-DB9D-73A6-FAD6-7FDD438BD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5E20-3A21-AEEB-E7F2-63C30330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9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E560-D1FE-92EC-B020-DF979004A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33F77-C413-B592-7083-CA6E3EB9C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47D17-056D-4AF9-C805-9B9C952F5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E84F6-2A88-AF4D-5CBA-61032302B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47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E99A7-138D-0C90-D50D-F346B8C6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D7B8E-2938-F682-05E2-2B4FE254B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2BB75-0EA6-0CE8-9E25-D80DEDA59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60820-ECA9-0878-EFE9-A8ADF8757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4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33E5-1133-47BC-FFA6-D7D44CC1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C06AF-B1C5-7C78-ACAE-1CCA7711F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AEBF9-D061-7107-DCA9-8F08F7BA6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4850-3A94-EDB8-87EA-039CC5E58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172D-3FFD-79DE-1633-9A7FF0BF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8B1E66-5D03-B2BD-BE9B-30B604B84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52FE9-4642-9483-C16D-FF702BB16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FC0C9-BE18-A8A2-18CB-3033C39E3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0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B663-1472-0E88-F2A9-AA2B30E8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8BE8B-D31D-B879-C32E-C7222D78E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E84491-DFF5-4207-0353-D6CAC05EA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D10E0-5CD9-EA51-1445-BC580FE34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AD73C-E0CD-6A09-A125-640A8720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9F0152-575E-D2C7-68B6-D8550B296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2DB9D-17AF-C532-A630-013687FE0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4693-2F36-54B1-1328-937DD3833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6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EA3A3-CDB3-0E30-6696-7344C43C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B06A7-EBBE-B649-F042-B7270987B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4B75-BEFD-ECAD-50CE-FAD1D846D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3E95-CCC6-D878-4854-7534B4852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3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25E57-5275-E0B8-C730-DE8C9612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B25511-C972-CD03-7649-247E1DED3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0954F7-973B-94FD-978C-F57A5F5EC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386D-6026-176A-9645-1BD09C1F3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7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FC297-AABA-F331-3181-623B8AC5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ED9CE1-D3BD-1E73-9402-A8ED71D15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4E965-A5B1-5E17-53B4-40CA7284C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EDDF-A101-127B-2FC2-BDBD201EF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3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E0C0-5FDA-F132-CE7B-5007CCCEA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3883B-32D2-ECC8-D97F-107385E41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FB9BF-FE16-920F-D049-49691158D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947D2-CA7F-856F-9388-0E8AD5F97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8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31034-FCD1-A90E-5037-5DA296223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F7677-97F2-679C-9FC1-CF3AADC19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D822E-569A-1E57-2684-012D13FCF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C5350-6403-16D6-EA5E-F37931E0C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AAEAE-6775-F8CE-C2AE-CF586DF2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A6AE3-BC7E-CBB5-06FB-BCE1B4562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6C9A2-B367-6875-BDCE-FAA6808B9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B0721-7389-07FE-4931-13494779C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3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DC579-BDB6-29EB-CBE7-3E7C5E2B5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E7A90-E828-90AE-1547-F85566582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BE254-DA18-ECD9-2157-03B40335C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0A51-919F-CF7C-E729-39FA07E91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0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n.wikipedia.org/wiki/History_of_video_game_conso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ebp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ch.tv/gamesdonequick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hyperlink" Target="https://gamesdonequi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7" Type="http://schemas.openxmlformats.org/officeDocument/2006/relationships/image" Target="../media/image5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amesdonequick.com/" TargetMode="External"/><Relationship Id="rId4" Type="http://schemas.openxmlformats.org/officeDocument/2006/relationships/hyperlink" Target="https://www.twitch.tv/gamesdonequic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b">
            <a:normAutofit/>
          </a:bodyPr>
          <a:lstStyle/>
          <a:p>
            <a:br>
              <a:rPr lang="en-US" sz="4000" dirty="0"/>
            </a:br>
            <a:r>
              <a:rPr lang="en-US" sz="4000" dirty="0"/>
              <a:t>A Remastered Analysis of Charitable Gaming</a:t>
            </a:r>
            <a:br>
              <a:rPr lang="en-US" sz="4000" dirty="0"/>
            </a:br>
            <a:r>
              <a:rPr lang="en-US" sz="2800" dirty="0"/>
              <a:t>by: Liam McMahon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9111A-FA8D-81E9-D02A-41B613258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630936"/>
            <a:ext cx="6953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A7C39-911C-9EC3-C2C1-A8F1E4C2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4F1A-4DB4-20A8-C825-2122527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Bonus Games!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9159F5-58FE-D639-E6E8-9649509B7D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6403E2-C41F-65C1-061D-FC71484D290C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8" y="2011958"/>
            <a:ext cx="5211762" cy="3908821"/>
          </a:xfrm>
          <a:noFill/>
        </p:spPr>
      </p:pic>
    </p:spTree>
    <p:extLst>
      <p:ext uri="{BB962C8B-B14F-4D97-AF65-F5344CB8AC3E}">
        <p14:creationId xmlns:p14="http://schemas.microsoft.com/office/powerpoint/2010/main" val="110340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0FD0-CDAE-3850-ABED-F3C88B74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8117-B451-BDDE-A5B6-D2C225A5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>
              <a:tabLst>
                <a:tab pos="4973638" algn="l"/>
                <a:tab pos="6742113" algn="l"/>
              </a:tabLst>
            </a:pPr>
            <a:r>
              <a:rPr lang="en-US" dirty="0"/>
              <a:t>TASBot* joins the fray!</a:t>
            </a:r>
            <a:br>
              <a:rPr lang="en-US" dirty="0"/>
            </a:br>
            <a:r>
              <a:rPr lang="en-US" sz="1200" dirty="0"/>
              <a:t>*Tool-Assisted Speedrun 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BDD957-C8AE-1D6E-6B65-938E06F7B4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5FE195-179A-6B1D-26CE-4B0986024BE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6C57B-D36A-0859-3C8B-3EB60A668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258" y="145545"/>
            <a:ext cx="2460022" cy="17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5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3CAE-767C-8716-3E59-D29AC9A3F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8B8679-0F8E-6629-8044-DD7CAED1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Console Wars</a:t>
            </a:r>
          </a:p>
        </p:txBody>
      </p:sp>
    </p:spTree>
    <p:extLst>
      <p:ext uri="{BB962C8B-B14F-4D97-AF65-F5344CB8AC3E}">
        <p14:creationId xmlns:p14="http://schemas.microsoft.com/office/powerpoint/2010/main" val="58091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C24F0-7097-0E5E-E21D-24D26C3F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D76-C4ED-B92D-D3F5-962A7E7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Warring Consoles: A Generational Conflict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9C6F81-E06F-A241-808D-163ADC7AC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66158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We’re currently on the </a:t>
            </a:r>
            <a:r>
              <a:rPr lang="en-US" b="1" dirty="0"/>
              <a:t>9</a:t>
            </a:r>
            <a:r>
              <a:rPr lang="en-US" b="1" baseline="30000" dirty="0"/>
              <a:t>th</a:t>
            </a:r>
            <a:r>
              <a:rPr lang="en-US" b="1" dirty="0"/>
              <a:t> Generation</a:t>
            </a:r>
            <a:r>
              <a:rPr lang="en-US" dirty="0"/>
              <a:t> of video game consoles:</a:t>
            </a:r>
          </a:p>
          <a:p>
            <a:pPr marL="1028700" lvl="1"/>
            <a:r>
              <a:rPr lang="en-US" b="1" dirty="0"/>
              <a:t>PlayStation 5</a:t>
            </a:r>
          </a:p>
          <a:p>
            <a:pPr marL="1028700" lvl="1"/>
            <a:r>
              <a:rPr lang="en-US" b="1" dirty="0"/>
              <a:t>Xbox Series X</a:t>
            </a:r>
          </a:p>
          <a:p>
            <a:pPr marL="1028700" lvl="1"/>
            <a:r>
              <a:rPr lang="en-US" b="1" dirty="0"/>
              <a:t>Nintendo Switch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A9BBB-B742-2F5E-0CDA-B6973DB7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4358" y="2143899"/>
            <a:ext cx="7559421" cy="2570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CB59D-277F-DD20-5C6C-68E9F98D63CA}"/>
              </a:ext>
            </a:extLst>
          </p:cNvPr>
          <p:cNvSpPr txBox="1"/>
          <p:nvPr/>
        </p:nvSpPr>
        <p:spPr>
          <a:xfrm>
            <a:off x="6096000" y="4714101"/>
            <a:ext cx="387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https://en.wikipedia.org/wiki/History_of_video_game_consoles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12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7701D-702D-1174-90C0-4DC8B364E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9513-D37D-40C7-2847-EE349CF3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There’s always money in the new games…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F6C2B-463C-1168-95E2-2095191D6E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B81283-657F-61D7-DC1A-F744883F10C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</p:spTree>
    <p:extLst>
      <p:ext uri="{BB962C8B-B14F-4D97-AF65-F5344CB8AC3E}">
        <p14:creationId xmlns:p14="http://schemas.microsoft.com/office/powerpoint/2010/main" val="338257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D9305-3C89-1EF6-0706-98D9BAEC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857B-D513-881E-1733-13A6B942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Sony Consoles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3655C4-0792-D77B-9A8C-69DEA3925A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B74BB8-49F9-AD4F-5040-29AA48FA140A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EFEBD-35E9-FDF1-1B8A-CC5410631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55" y="173783"/>
            <a:ext cx="2247228" cy="17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5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B4D38-5AA4-953D-5490-4CE159E36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59C1-1D10-3423-66E7-CD6527C4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Microsoft Consoles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4FE81D-A786-9989-FF68-14BBE470D7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C8BA36-7884-EA9E-4E37-D50963ADB61C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F4708-D18F-0639-2AA8-845DEB6DB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146" y="173783"/>
            <a:ext cx="1708245" cy="17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8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2BC8-BA3E-0D73-7DFA-A722853AC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D990-FA6C-2DD7-395F-721FB2FF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Nintendo Consoles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ADEA1A-D3D5-D4E6-188C-7ABFF8A7E6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421936-39C8-A142-50FF-DAD57E59239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7CCDD-06E9-9E5E-B728-A6FC4177F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7746" y="173783"/>
            <a:ext cx="1753046" cy="17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6ACF2-B78A-B20A-3DDA-FF60D4FD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E509-E8F8-11CC-022C-A4C370DF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Sega Consoles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EA43F1B-0DE1-0C9B-C0B7-CCFB89A3DE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163AFBB-E918-087B-9F76-39FA5AB8673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139C02-0BC4-EB0C-C3A7-7BF376644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0655" y="653075"/>
            <a:ext cx="2247228" cy="7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94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33496-7954-FBEB-6F78-B20C645E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FF4A-39B0-5D38-4A87-4A19F080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Personal Computer (PC)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DA52BF-1089-8586-A57C-DAF5C234D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4FA36C-307B-4838-8E95-E1C3CB5E20F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F5C28E-7A89-1285-3837-2F81F2AC6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6690" y="173783"/>
            <a:ext cx="1975158" cy="17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70F2E-897F-B67F-EFB4-EF1F2F96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4825-1E98-459E-0AD4-96F72E87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D040-3F7C-5974-2085-D7B0184EF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What is GDQ?</a:t>
            </a:r>
          </a:p>
          <a:p>
            <a:r>
              <a:rPr lang="en-US" dirty="0"/>
              <a:t>AGDQ vs. SGDQ</a:t>
            </a:r>
          </a:p>
          <a:p>
            <a:r>
              <a:rPr lang="en-US" dirty="0"/>
              <a:t>Donation Incentives</a:t>
            </a:r>
          </a:p>
          <a:p>
            <a:r>
              <a:rPr lang="en-US" dirty="0"/>
              <a:t>Console Wars</a:t>
            </a:r>
          </a:p>
          <a:p>
            <a:r>
              <a:rPr lang="en-US" dirty="0"/>
              <a:t>Linear Regression Modeling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684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Linear Regression Modeling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8BD5E-5B38-6360-270F-C104D03BC9F6}"/>
              </a:ext>
            </a:extLst>
          </p:cNvPr>
          <p:cNvPicPr>
            <a:picLocks noGrp="1" noChangeAspect="1"/>
          </p:cNvPicPr>
          <p:nvPr>
            <p:ph type="tbl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8838" y="1825625"/>
            <a:ext cx="8321294" cy="416064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93A15-3094-1EFE-5950-D21BC1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E3A7-BCC4-C98B-C09B-F15D937C28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R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b="1" dirty="0"/>
              <a:t>0.59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square root of target variable</a:t>
            </a:r>
            <a:r>
              <a:rPr lang="en-US" dirty="0"/>
              <a:t> to reduce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is_TASbot</a:t>
            </a:r>
            <a:r>
              <a:rPr lang="en-US" dirty="0"/>
              <a:t> and </a:t>
            </a:r>
            <a:r>
              <a:rPr lang="en-US" b="1" dirty="0"/>
              <a:t>initial_generation_9 </a:t>
            </a:r>
            <a:r>
              <a:rPr lang="en-US" dirty="0"/>
              <a:t>are the </a:t>
            </a:r>
            <a:r>
              <a:rPr lang="en-US" b="1" dirty="0"/>
              <a:t>strongest</a:t>
            </a:r>
            <a:r>
              <a:rPr lang="en-US" dirty="0"/>
              <a:t> </a:t>
            </a:r>
            <a:r>
              <a:rPr lang="en-US" b="1" dirty="0"/>
              <a:t>positive</a:t>
            </a:r>
            <a:r>
              <a:rPr lang="en-US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is_Mobile </a:t>
            </a:r>
            <a:r>
              <a:rPr lang="en-US" dirty="0"/>
              <a:t>and </a:t>
            </a:r>
            <a:r>
              <a:rPr lang="en-US" b="1" dirty="0"/>
              <a:t>is_PC</a:t>
            </a:r>
            <a:r>
              <a:rPr lang="en-US" dirty="0"/>
              <a:t> are the </a:t>
            </a:r>
            <a:r>
              <a:rPr lang="en-US" b="1" dirty="0"/>
              <a:t>strongest</a:t>
            </a:r>
            <a:r>
              <a:rPr lang="en-US" dirty="0"/>
              <a:t> </a:t>
            </a:r>
            <a:r>
              <a:rPr lang="en-US" b="1" dirty="0"/>
              <a:t>negative</a:t>
            </a:r>
            <a:r>
              <a:rPr lang="en-US" dirty="0"/>
              <a:t> features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6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0CBC-18FA-C9EF-B90A-BBCA1DD9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5B3-8CB0-A804-02D6-83CEFA53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solicit the </a:t>
            </a:r>
            <a:r>
              <a:rPr lang="en-US" b="1" dirty="0"/>
              <a:t>most donations for each event</a:t>
            </a:r>
            <a:r>
              <a:rPr lang="en-US" dirty="0"/>
              <a:t>, the GDQ schedulers </a:t>
            </a:r>
            <a:r>
              <a:rPr lang="en-US" b="1" dirty="0"/>
              <a:t>should</a:t>
            </a:r>
            <a:r>
              <a:rPr lang="en-US" dirty="0"/>
              <a:t> </a:t>
            </a:r>
            <a:r>
              <a:rPr lang="en-US" b="1" dirty="0"/>
              <a:t>focus on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Incorporating newer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Showcasing TASBot runs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Limiting the amount of mobile, arcade, and older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goal incentives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Scheduling with time-of-day and day-of-week in mind</a:t>
            </a:r>
          </a:p>
        </p:txBody>
      </p:sp>
    </p:spTree>
    <p:extLst>
      <p:ext uri="{BB962C8B-B14F-4D97-AF65-F5344CB8AC3E}">
        <p14:creationId xmlns:p14="http://schemas.microsoft.com/office/powerpoint/2010/main" val="5358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6C53-F092-BF68-FD26-6C6C792F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5648-22B2-76E8-B5EF-3999101B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Limitations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3FD8-87D3-3AEF-3FB7-D93E11A8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 lnSpcReduction="10000"/>
          </a:bodyPr>
          <a:lstStyle/>
          <a:p>
            <a:r>
              <a:rPr lang="en-US" b="1" dirty="0"/>
              <a:t>Limitations: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 (incentive) donation attribution during previous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Off-topic and/or untimely reviews (brigading, bad patches,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quality and availability</a:t>
            </a:r>
          </a:p>
          <a:p>
            <a:r>
              <a:rPr lang="en-US" b="1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Gather remaining GDQ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additional salient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timeseries aspect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analysis on chat and donation comments</a:t>
            </a:r>
          </a:p>
        </p:txBody>
      </p:sp>
    </p:spTree>
    <p:extLst>
      <p:ext uri="{BB962C8B-B14F-4D97-AF65-F5344CB8AC3E}">
        <p14:creationId xmlns:p14="http://schemas.microsoft.com/office/powerpoint/2010/main" val="385592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6603-3398-B824-ADD3-6F3D85331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1E1C-9D72-9A80-EDD0-DAF16034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8CCD-07D2-6C13-0668-866686E2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endParaRPr lang="en-US" sz="1800" b="1" dirty="0"/>
          </a:p>
          <a:p>
            <a:pPr algn="ctr"/>
            <a:r>
              <a:rPr lang="en-US" sz="1800" b="1" dirty="0">
                <a:hlinkClick r:id="rId3"/>
              </a:rPr>
              <a:t>https://www.twitch.tv/gamesdonequick/</a:t>
            </a:r>
            <a:endParaRPr lang="en-US" sz="1800" b="1" dirty="0"/>
          </a:p>
          <a:p>
            <a:pPr algn="ctr"/>
            <a:r>
              <a:rPr lang="en-US" sz="1800" b="1" dirty="0">
                <a:hlinkClick r:id="rId4"/>
              </a:rPr>
              <a:t>https://gamesdonequick.com/</a:t>
            </a:r>
            <a:r>
              <a:rPr lang="en-US" sz="1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93E43-0A4B-5D9D-E9F9-1C6621AED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23" y="169818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8D929-4C65-C00F-102F-382A296B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943A3-A2FE-680A-D12A-CCCD8E0B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What is GDQ?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D1C92941-D2AC-6474-45DE-06CB3B3C71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008" y="1699282"/>
            <a:ext cx="6150110" cy="345943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579005-A7BC-1FBD-6B37-B40F87B36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4058263"/>
            <a:ext cx="5507421" cy="214148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E0E10"/>
                </a:solidFill>
                <a:effectLst/>
                <a:latin typeface="Inter"/>
              </a:rPr>
              <a:t>Games Done Quick </a:t>
            </a:r>
            <a:r>
              <a:rPr lang="en-US" b="0" i="0" dirty="0">
                <a:solidFill>
                  <a:srgbClr val="0E0E10"/>
                </a:solidFill>
                <a:effectLst/>
                <a:latin typeface="Inter"/>
              </a:rPr>
              <a:t>(GDQ) is a series of charity video game fundraising events featuring high-level gameplay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E0E10"/>
                </a:solidFill>
                <a:effectLst/>
                <a:latin typeface="Inter"/>
              </a:rPr>
              <a:t>To date, GDQ has </a:t>
            </a:r>
            <a:r>
              <a:rPr lang="en-US" b="1" i="0" dirty="0">
                <a:solidFill>
                  <a:srgbClr val="0E0E10"/>
                </a:solidFill>
                <a:effectLst/>
                <a:latin typeface="Inter"/>
              </a:rPr>
              <a:t>raised over 50 million dollars</a:t>
            </a:r>
            <a:r>
              <a:rPr lang="en-US" b="0" i="0" dirty="0">
                <a:solidFill>
                  <a:srgbClr val="0E0E10"/>
                </a:solidFill>
                <a:effectLst/>
                <a:latin typeface="Inter"/>
              </a:rPr>
              <a:t> </a:t>
            </a:r>
            <a:r>
              <a:rPr lang="en-US" i="0" dirty="0">
                <a:solidFill>
                  <a:srgbClr val="0E0E10"/>
                </a:solidFill>
                <a:effectLst/>
                <a:latin typeface="Inter"/>
              </a:rPr>
              <a:t>for charities</a:t>
            </a:r>
            <a:r>
              <a:rPr lang="en-US" b="0" i="0" dirty="0">
                <a:solidFill>
                  <a:srgbClr val="0E0E10"/>
                </a:solidFill>
                <a:effectLst/>
                <a:latin typeface="Inter"/>
              </a:rPr>
              <a:t>, including </a:t>
            </a:r>
            <a:r>
              <a:rPr lang="en-US" b="1" i="0" dirty="0">
                <a:solidFill>
                  <a:srgbClr val="0E0E10"/>
                </a:solidFill>
                <a:effectLst/>
                <a:latin typeface="Inter"/>
              </a:rPr>
              <a:t>Doctors Without Borders</a:t>
            </a:r>
            <a:r>
              <a:rPr lang="en-US" b="0" i="0" dirty="0">
                <a:solidFill>
                  <a:srgbClr val="0E0E10"/>
                </a:solidFill>
                <a:effectLst/>
                <a:latin typeface="Inter"/>
              </a:rPr>
              <a:t> and the </a:t>
            </a:r>
            <a:r>
              <a:rPr lang="en-US" b="1" i="0" dirty="0">
                <a:solidFill>
                  <a:srgbClr val="0E0E10"/>
                </a:solidFill>
                <a:effectLst/>
                <a:latin typeface="Inter"/>
              </a:rPr>
              <a:t>Prevent Cancer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E0E10"/>
              </a:solidFill>
              <a:latin typeface="Inter"/>
            </a:endParaRPr>
          </a:p>
          <a:p>
            <a:pPr algn="ctr"/>
            <a:r>
              <a:rPr lang="en-US" sz="1200" dirty="0">
                <a:solidFill>
                  <a:srgbClr val="0E0E10"/>
                </a:solidFill>
                <a:latin typeface="Inter"/>
              </a:rPr>
              <a:t>Sources: </a:t>
            </a:r>
            <a:r>
              <a:rPr lang="en-US" sz="1200" dirty="0">
                <a:solidFill>
                  <a:srgbClr val="0E0E10"/>
                </a:solidFill>
                <a:latin typeface="Inter"/>
                <a:hlinkClick r:id="rId4"/>
              </a:rPr>
              <a:t>https://www.twitch.tv/gamesdonequick</a:t>
            </a:r>
            <a:r>
              <a:rPr lang="en-US" sz="1200" dirty="0">
                <a:solidFill>
                  <a:srgbClr val="0E0E10"/>
                </a:solidFill>
                <a:latin typeface="Inter"/>
              </a:rPr>
              <a:t>, </a:t>
            </a:r>
            <a:r>
              <a:rPr lang="en-US" sz="1200" dirty="0">
                <a:solidFill>
                  <a:srgbClr val="0E0E10"/>
                </a:solidFill>
                <a:latin typeface="Inter"/>
                <a:hlinkClick r:id="rId5"/>
              </a:rPr>
              <a:t>https://gamesdonequick.com/</a:t>
            </a:r>
            <a:r>
              <a:rPr lang="en-US" sz="1200" dirty="0">
                <a:solidFill>
                  <a:srgbClr val="0E0E10"/>
                </a:solidFill>
                <a:latin typeface="Inter"/>
              </a:rPr>
              <a:t> 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846FB-75DE-24F5-52CC-9CEA2C4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50" y="5283631"/>
            <a:ext cx="916114" cy="9161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2F946D-EE35-7DF3-CE51-0482F631F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18" y="5283631"/>
            <a:ext cx="916115" cy="9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4DA0-58EA-0433-D0C4-0F75FE1EC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8E66C-1F34-C2CC-5AA2-40FA44D1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AGDQ vs. SGDQ</a:t>
            </a:r>
          </a:p>
        </p:txBody>
      </p:sp>
    </p:spTree>
    <p:extLst>
      <p:ext uri="{BB962C8B-B14F-4D97-AF65-F5344CB8AC3E}">
        <p14:creationId xmlns:p14="http://schemas.microsoft.com/office/powerpoint/2010/main" val="32179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AGDQ vs. SGDQ, fight!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66158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GDQ has two main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Awesome Games Done Quick</a:t>
            </a:r>
            <a:r>
              <a:rPr lang="en-US" dirty="0"/>
              <a:t> (AGDQ)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Summer Games Done Quick</a:t>
            </a:r>
            <a:r>
              <a:rPr lang="en-US" dirty="0"/>
              <a:t> (SGDQ)</a:t>
            </a:r>
          </a:p>
          <a:p>
            <a:r>
              <a:rPr lang="en-US" b="1" dirty="0"/>
              <a:t>24/7 marathons </a:t>
            </a:r>
            <a:r>
              <a:rPr lang="en-US" dirty="0"/>
              <a:t>lasting a week.</a:t>
            </a:r>
            <a:endParaRPr lang="en-US" b="1" dirty="0"/>
          </a:p>
          <a:p>
            <a:r>
              <a:rPr lang="en-US" b="1" dirty="0"/>
              <a:t>AGDQ </a:t>
            </a:r>
            <a:r>
              <a:rPr lang="en-US" dirty="0"/>
              <a:t>happens in January each year.</a:t>
            </a:r>
            <a:endParaRPr lang="en-US" b="1" dirty="0"/>
          </a:p>
          <a:p>
            <a:r>
              <a:rPr lang="en-US" b="1" dirty="0"/>
              <a:t>SGDQ</a:t>
            </a:r>
            <a:r>
              <a:rPr lang="en-US" dirty="0"/>
              <a:t> happens during the summer each year.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70CE5-6E56-3F49-4ADE-D58BD3089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58" y="1505584"/>
            <a:ext cx="6583679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5751-D6FD-6721-46FF-8F2341AEE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B090-8064-C332-0D76-526C0730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AGDQ vs. SGDQ, round 2!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2332FC-7315-76AC-EF4A-09C7BBBF58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92D219-EFD7-120F-EDE9-302754DDDC9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8" y="2011958"/>
            <a:ext cx="5211762" cy="3908821"/>
          </a:xfrm>
          <a:noFill/>
        </p:spPr>
      </p:pic>
    </p:spTree>
    <p:extLst>
      <p:ext uri="{BB962C8B-B14F-4D97-AF65-F5344CB8AC3E}">
        <p14:creationId xmlns:p14="http://schemas.microsoft.com/office/powerpoint/2010/main" val="25138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3EACE-2B0B-772B-0D05-28416527C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12E785-B722-BAC8-7540-02F928E0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Donation Incentives</a:t>
            </a:r>
          </a:p>
        </p:txBody>
      </p:sp>
    </p:spTree>
    <p:extLst>
      <p:ext uri="{BB962C8B-B14F-4D97-AF65-F5344CB8AC3E}">
        <p14:creationId xmlns:p14="http://schemas.microsoft.com/office/powerpoint/2010/main" val="36791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Donate? What’s in it for me, personally?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4DF35CD-093E-84A7-5823-8956E66CF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451F947-33CF-FDB1-C5B6-223D6DBD568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42CD-E20F-A458-22F4-32ED1F0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F4BC-1029-31B6-BD32-884DDED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Wait, you want how much?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668DA3-EFC7-93B0-EEF9-0BEF52480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1219"/>
            <a:ext cx="4914900" cy="3686175"/>
          </a:xfr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928B7E-FDD8-9950-0C9A-3AC9091F9AFC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388" y="2011958"/>
            <a:ext cx="5211762" cy="3908821"/>
          </a:xfrm>
          <a:noFill/>
        </p:spPr>
      </p:pic>
    </p:spTree>
    <p:extLst>
      <p:ext uri="{BB962C8B-B14F-4D97-AF65-F5344CB8AC3E}">
        <p14:creationId xmlns:p14="http://schemas.microsoft.com/office/powerpoint/2010/main" val="32610948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2404</TotalTime>
  <Words>447</Words>
  <Application>Microsoft Office PowerPoint</Application>
  <PresentationFormat>Widescreen</PresentationFormat>
  <Paragraphs>98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Arial</vt:lpstr>
      <vt:lpstr>Avenir Next LT Pro</vt:lpstr>
      <vt:lpstr>Avenir Next LT Pro Light</vt:lpstr>
      <vt:lpstr>Calibri</vt:lpstr>
      <vt:lpstr>Inter</vt:lpstr>
      <vt:lpstr>Tw Cen MT</vt:lpstr>
      <vt:lpstr>Custom</vt:lpstr>
      <vt:lpstr> A Remastered Analysis of Charitable Gaming by: Liam McMahon</vt:lpstr>
      <vt:lpstr>Agenda</vt:lpstr>
      <vt:lpstr>What is GDQ?</vt:lpstr>
      <vt:lpstr>AGDQ vs. SGDQ</vt:lpstr>
      <vt:lpstr>AGDQ vs. SGDQ, fight!</vt:lpstr>
      <vt:lpstr>AGDQ vs. SGDQ, round 2!</vt:lpstr>
      <vt:lpstr>Donation Incentives</vt:lpstr>
      <vt:lpstr>Donate? What’s in it for me, personally?</vt:lpstr>
      <vt:lpstr>Wait, you want how much?</vt:lpstr>
      <vt:lpstr>Bonus Games!</vt:lpstr>
      <vt:lpstr>TASBot* joins the fray! *Tool-Assisted Speedrun Bot</vt:lpstr>
      <vt:lpstr>Console Wars</vt:lpstr>
      <vt:lpstr>Warring Consoles: A Generational Conflict</vt:lpstr>
      <vt:lpstr>There’s always money in the new games…</vt:lpstr>
      <vt:lpstr>Sony Consoles</vt:lpstr>
      <vt:lpstr>Microsoft Consoles</vt:lpstr>
      <vt:lpstr>Nintendo Consoles</vt:lpstr>
      <vt:lpstr>Sega Consoles</vt:lpstr>
      <vt:lpstr>Personal Computer (PC)</vt:lpstr>
      <vt:lpstr>Linear Regression Modeling</vt:lpstr>
      <vt:lpstr>Linear Regression Model Performance</vt:lpstr>
      <vt:lpstr>Conclusion</vt:lpstr>
      <vt:lpstr>Limitations &amp; Next Steps</vt:lpstr>
      <vt:lpstr>Thank you!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McMahon</dc:creator>
  <cp:lastModifiedBy>Liam McMahon</cp:lastModifiedBy>
  <cp:revision>12</cp:revision>
  <dcterms:created xsi:type="dcterms:W3CDTF">2024-12-02T23:16:48Z</dcterms:created>
  <dcterms:modified xsi:type="dcterms:W3CDTF">2024-12-04T15:21:01Z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