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F8BE-8474-E2CF-47D1-CF59A842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9BF5B-2563-5646-3B06-52C6B136C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7321-C0E9-BDCA-BDE8-9726DF2B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5E86B-5411-26E0-2AA9-C1E2CEEC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3E8D-0EFC-614B-74EF-81FD4E7B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16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2EE-0482-D3A4-24D1-DFA48AD0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5F9B5-41B6-A4E0-9C0F-05A7C3AD2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8E91-92F9-A491-AD3E-28446DB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7F00-5862-0389-D26C-6126C42C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3A13-065B-8086-8094-02365725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03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B9E06-5803-6FC8-7A3F-6310E3438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2A948-5FC3-434C-7F4D-9C0BE1A8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A511-9A14-CC7E-ADBC-CEA0E73F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6454-C6F8-9B17-D005-B29081CB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14B8-AE0D-8F7C-9B26-5767E2FB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3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94DC-38AD-2363-4154-0F8A48D4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A662-BC2B-4F85-A11A-0297FD39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3CAD-95AD-6A18-88EB-819D72A9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6842-95FD-344F-9150-2B2F56A0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0854-530A-EAE6-EE9D-C70F2D81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8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A0D1-00EC-D855-35C6-46B14998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A0693-3B85-3551-DBBB-5A75CF20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00AD-E5E4-6798-2993-FC2D5037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A6A6-8AA8-D35F-4C7D-C1C5EDA5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B734-8C82-DC4D-AC7E-602EBF9A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72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F5B3-4578-C29C-8782-E0C13685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BABE-6743-BE74-E1F5-EC234DEF6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753E7-1030-AE1C-9EA0-0E451AA63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E03B-0810-54B0-8A49-DE7C74B0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DCD2-4BEB-AC96-FAC7-8A7F1F75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A58BB-3AF7-7442-3583-2749EEEB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34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6055-9FDA-0A20-36FD-68186131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0A18-9B9A-29AB-56AC-3ABD492E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2DD26-E7AF-E63C-3070-D443E7DAB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321D8-273F-0B1F-AFF4-8ED5B13F4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09B90-5383-DF29-E0B3-858403D07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EA2C5-F2C6-3A26-E7AC-60C2D4BB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09875-2580-7D77-0A57-EADDB9E1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660B3-4520-1F85-9526-0914592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0FE8-86A9-12A3-FD27-2A517501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E0309-9237-26C6-4740-C5D825A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AD43-4319-9207-926D-9864D81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2050A-F5C2-21EA-D0DF-F4FED1D4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3AEC2-A232-EDC2-37C5-CC38D57E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BE77F-C57C-8B3D-4CE4-E0DD6040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E303-C76E-F251-6E01-D4CEDD46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4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6337-F1A7-5196-9D5C-581DCFA8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38B2-87BD-C24E-18A7-110B7B2D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FF32B-144F-1FD4-D6FB-78CAD6CB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165E0-0EBC-5A28-9415-E0725CE8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CD12-A5A9-D6A4-A5AC-854BB4E6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F550E-6D5A-8FEF-3F09-033653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31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1D5F-646D-E29C-108F-2230FF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C4725-AB0D-2443-AE15-637C3A3A8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1B11F-2A96-4ED7-260A-C01B570B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1459-7378-4EA6-D35E-F6F83EFF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4F195-FCDE-4AEB-4A80-EA8589C2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39FA-1FAE-26C2-940A-64DD7E5E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43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71F4B-8A2B-8A10-6060-75579437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E2D62-5DA6-2372-477E-76AB83A72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E57E-785F-C3FB-B388-A2C736623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C8DF-6D2C-5BC1-DBC7-C740A16A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24CF-1D8B-01F7-6F5F-36DFB129B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9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cs.bvs.br/" TargetMode="External"/><Relationship Id="rId2" Type="http://schemas.openxmlformats.org/officeDocument/2006/relationships/hyperlink" Target="https://meshb.nlm.nih.gov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6F2F3F-A4D8-0E80-5814-681FCCFFE5B8}"/>
              </a:ext>
            </a:extLst>
          </p:cNvPr>
          <p:cNvSpPr txBox="1"/>
          <p:nvPr/>
        </p:nvSpPr>
        <p:spPr>
          <a:xfrm>
            <a:off x="2286000" y="5200797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M.Sc Laise de Moraes</a:t>
            </a:r>
            <a:endParaRPr lang="pt-BR" sz="1600" dirty="0"/>
          </a:p>
          <a:p>
            <a:pPr algn="ctr"/>
            <a:endParaRPr lang="pt-BR" sz="1600" b="1" dirty="0"/>
          </a:p>
          <a:p>
            <a:pPr algn="ctr"/>
            <a:endParaRPr lang="pt-BR" sz="1600" b="1" dirty="0"/>
          </a:p>
          <a:p>
            <a:pPr algn="ctr"/>
            <a:endParaRPr lang="pt-BR" sz="1600" b="1" dirty="0"/>
          </a:p>
          <a:p>
            <a:pPr algn="ctr"/>
            <a:r>
              <a:rPr lang="pt-BR" sz="1600" dirty="0"/>
              <a:t>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5D0B2-83B1-FC1B-5F2A-6FAD1313F97C}"/>
              </a:ext>
            </a:extLst>
          </p:cNvPr>
          <p:cNvSpPr txBox="1"/>
          <p:nvPr/>
        </p:nvSpPr>
        <p:spPr>
          <a:xfrm>
            <a:off x="905774" y="2807593"/>
            <a:ext cx="733245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Ferramentas de informática para TCC</a:t>
            </a:r>
          </a:p>
          <a:p>
            <a:pPr algn="ctr"/>
            <a:endParaRPr lang="pt-BR" sz="700" dirty="0"/>
          </a:p>
          <a:p>
            <a:pPr algn="ctr"/>
            <a:r>
              <a:rPr lang="pt-BR" sz="2400" b="0" i="0" dirty="0">
                <a:solidFill>
                  <a:srgbClr val="24292F"/>
                </a:solidFill>
                <a:effectLst/>
                <a:latin typeface="-apple-system"/>
              </a:rPr>
              <a:t>Busca de artigos no PubMed, SciELO e BVS e ferramentas do MS Word, MS Excel e Mendeley</a:t>
            </a:r>
            <a:endParaRPr lang="pt-BR" sz="2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CFCCAF-9ADB-E793-7F67-CCFBA8EAC569}"/>
              </a:ext>
            </a:extLst>
          </p:cNvPr>
          <p:cNvGrpSpPr/>
          <p:nvPr/>
        </p:nvGrpSpPr>
        <p:grpSpPr>
          <a:xfrm>
            <a:off x="671325" y="1818945"/>
            <a:ext cx="7801350" cy="786232"/>
            <a:chOff x="808818" y="2800274"/>
            <a:chExt cx="7144166" cy="7200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596AC44-8A5D-FE5F-9A00-FAEB6A5C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8818" y="2800274"/>
              <a:ext cx="2025000" cy="7200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24E7AF4-554A-2F46-B0B8-6C67926C1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7050" y="2800274"/>
              <a:ext cx="774194" cy="7200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02EC79F-7CC5-485F-ABC7-BE6471DE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34476" y="2800274"/>
              <a:ext cx="684000" cy="7200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56BB80A-84F7-A186-0F2D-F9436C808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6154" y="2800274"/>
              <a:ext cx="1296830" cy="7200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98F1D668-BE53-05B5-42EC-601BD46DC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9025" y="2800274"/>
              <a:ext cx="773897" cy="720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0A797286-052F-8978-91D3-E8BE8154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81708" y="2800274"/>
              <a:ext cx="774085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0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D3A5C-358C-29A7-EA40-9FE2A3FDBCC1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 pensamento científico: </a:t>
            </a:r>
            <a:r>
              <a:rPr lang="pt-BR" sz="2400" i="1" dirty="0"/>
              <a:t>Qual a minha pergunta?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98290F-0484-2090-D775-81825B0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2277" y="900147"/>
            <a:ext cx="6119446" cy="581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Estratégias de busca</a:t>
            </a:r>
            <a:endParaRPr lang="pt-BR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B1764-17BF-100A-471B-94A06D0F1C9C}"/>
              </a:ext>
            </a:extLst>
          </p:cNvPr>
          <p:cNvSpPr txBox="1"/>
          <p:nvPr/>
        </p:nvSpPr>
        <p:spPr>
          <a:xfrm>
            <a:off x="782052" y="1391200"/>
            <a:ext cx="7579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Definição dos descritores apropriados	</a:t>
            </a:r>
            <a:r>
              <a:rPr lang="pt-BR" b="1" dirty="0"/>
              <a:t>MeSH 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>
                <a:hlinkClick r:id="rId2"/>
              </a:rPr>
              <a:t>https://meshb.nlm.nih.gov/</a:t>
            </a:r>
            <a:endParaRPr lang="pt-BR" dirty="0"/>
          </a:p>
          <a:p>
            <a:r>
              <a:rPr lang="pt-BR" dirty="0"/>
              <a:t>				</a:t>
            </a:r>
            <a:r>
              <a:rPr lang="pt-BR" b="1" dirty="0"/>
              <a:t>DeCS </a:t>
            </a:r>
            <a:r>
              <a:rPr lang="pt-BR" dirty="0"/>
              <a:t>– </a:t>
            </a:r>
            <a:r>
              <a:rPr lang="pt-BR" dirty="0">
                <a:hlinkClick r:id="rId3"/>
              </a:rPr>
              <a:t>http://decs.bvs.br/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Definição dos limitadores de busca (</a:t>
            </a:r>
            <a:r>
              <a:rPr lang="pt-BR" b="1" dirty="0"/>
              <a:t>título</a:t>
            </a:r>
            <a:r>
              <a:rPr lang="pt-BR" dirty="0"/>
              <a:t>, </a:t>
            </a:r>
            <a:r>
              <a:rPr lang="pt-BR" b="1" dirty="0"/>
              <a:t>autor</a:t>
            </a:r>
            <a:r>
              <a:rPr lang="pt-BR" dirty="0"/>
              <a:t>, </a:t>
            </a:r>
            <a:r>
              <a:rPr lang="pt-BR" b="1" dirty="0"/>
              <a:t>resumo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Uso adequado dos operadores lógicos booleanos (</a:t>
            </a:r>
            <a:r>
              <a:rPr lang="pt-BR" b="1" dirty="0"/>
              <a:t>AND</a:t>
            </a:r>
            <a:r>
              <a:rPr lang="pt-BR" dirty="0"/>
              <a:t>, </a:t>
            </a:r>
            <a:r>
              <a:rPr lang="pt-BR" b="1" dirty="0"/>
              <a:t>OR</a:t>
            </a:r>
            <a:r>
              <a:rPr lang="pt-BR" dirty="0"/>
              <a:t>, </a:t>
            </a:r>
            <a:r>
              <a:rPr lang="pt-BR" b="1" dirty="0"/>
              <a:t>NOT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i="1" dirty="0">
                <a:solidFill>
                  <a:srgbClr val="FF0000"/>
                </a:solidFill>
              </a:rPr>
              <a:t>Mesmo assim nem tudo pode ser encontrado facilmente...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8373B-8CB3-BAB1-C0AC-B85E118A0481}"/>
              </a:ext>
            </a:extLst>
          </p:cNvPr>
          <p:cNvSpPr/>
          <p:nvPr/>
        </p:nvSpPr>
        <p:spPr>
          <a:xfrm>
            <a:off x="216568" y="4678599"/>
            <a:ext cx="8710864" cy="1961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D512A5-B4C4-9213-B3D1-F365C68D185F}"/>
              </a:ext>
            </a:extLst>
          </p:cNvPr>
          <p:cNvSpPr/>
          <p:nvPr/>
        </p:nvSpPr>
        <p:spPr>
          <a:xfrm>
            <a:off x="1431758" y="5605027"/>
            <a:ext cx="950496" cy="9504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60C768-5180-59C3-0F7D-1566DD0A121B}"/>
              </a:ext>
            </a:extLst>
          </p:cNvPr>
          <p:cNvSpPr/>
          <p:nvPr/>
        </p:nvSpPr>
        <p:spPr>
          <a:xfrm>
            <a:off x="4927101" y="4802233"/>
            <a:ext cx="1536030" cy="1536030"/>
          </a:xfrm>
          <a:prstGeom prst="ellipse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526081-6525-2D40-54B3-E1FEB2A34371}"/>
              </a:ext>
            </a:extLst>
          </p:cNvPr>
          <p:cNvSpPr/>
          <p:nvPr/>
        </p:nvSpPr>
        <p:spPr>
          <a:xfrm>
            <a:off x="6113381" y="4802233"/>
            <a:ext cx="1003468" cy="1003468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0C045-38E5-D0AD-72D6-24026E50B316}"/>
              </a:ext>
            </a:extLst>
          </p:cNvPr>
          <p:cNvSpPr/>
          <p:nvPr/>
        </p:nvSpPr>
        <p:spPr>
          <a:xfrm>
            <a:off x="6125412" y="5534891"/>
            <a:ext cx="737666" cy="737666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E2FDCB-D195-791F-8140-A4328E884AA4}"/>
              </a:ext>
            </a:extLst>
          </p:cNvPr>
          <p:cNvSpPr txBox="1"/>
          <p:nvPr/>
        </p:nvSpPr>
        <p:spPr>
          <a:xfrm>
            <a:off x="345910" y="4788248"/>
            <a:ext cx="19362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/>
              <a:t>literatura científica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5A732-3005-1847-C7DB-99AB14B50E7E}"/>
              </a:ext>
            </a:extLst>
          </p:cNvPr>
          <p:cNvSpPr txBox="1"/>
          <p:nvPr/>
        </p:nvSpPr>
        <p:spPr>
          <a:xfrm>
            <a:off x="3534781" y="5211725"/>
            <a:ext cx="1910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base internacional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BDD3B-61AF-63B5-C37C-29C96D350FF8}"/>
              </a:ext>
            </a:extLst>
          </p:cNvPr>
          <p:cNvSpPr txBox="1"/>
          <p:nvPr/>
        </p:nvSpPr>
        <p:spPr>
          <a:xfrm>
            <a:off x="6992692" y="4788248"/>
            <a:ext cx="1567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base local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32462-DEB5-6181-1C56-FBCEEF73F088}"/>
              </a:ext>
            </a:extLst>
          </p:cNvPr>
          <p:cNvSpPr txBox="1"/>
          <p:nvPr/>
        </p:nvSpPr>
        <p:spPr>
          <a:xfrm>
            <a:off x="6494245" y="5903677"/>
            <a:ext cx="1567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universidades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CF952-356D-B717-EBD4-CEB6F029171A}"/>
              </a:ext>
            </a:extLst>
          </p:cNvPr>
          <p:cNvSpPr txBox="1"/>
          <p:nvPr/>
        </p:nvSpPr>
        <p:spPr>
          <a:xfrm>
            <a:off x="2003345" y="6226842"/>
            <a:ext cx="191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não indexados</a:t>
            </a:r>
          </a:p>
        </p:txBody>
      </p:sp>
    </p:spTree>
    <p:extLst>
      <p:ext uri="{BB962C8B-B14F-4D97-AF65-F5344CB8AC3E}">
        <p14:creationId xmlns:p14="http://schemas.microsoft.com/office/powerpoint/2010/main" val="417521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AND</a:t>
            </a:r>
            <a:r>
              <a:rPr lang="pt-BR" sz="2000" dirty="0"/>
              <a:t> seleciona artigos que contenham um assunto </a:t>
            </a:r>
            <a:r>
              <a:rPr lang="pt-BR" sz="2000" dirty="0">
                <a:solidFill>
                  <a:srgbClr val="FF0000"/>
                </a:solidFill>
              </a:rPr>
              <a:t>e </a:t>
            </a:r>
            <a:r>
              <a:rPr lang="pt-BR" sz="2000" dirty="0"/>
              <a:t>outro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B762D37-92CB-0A1C-DF7D-861FAB93BC58}"/>
              </a:ext>
            </a:extLst>
          </p:cNvPr>
          <p:cNvSpPr/>
          <p:nvPr/>
        </p:nvSpPr>
        <p:spPr>
          <a:xfrm rot="10800000">
            <a:off x="4381500" y="4762500"/>
            <a:ext cx="381000" cy="1651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5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  <a:solidFill>
            <a:srgbClr val="3FC3CB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grpFill/>
            <a:ln>
              <a:solidFill>
                <a:srgbClr val="3FC3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OR </a:t>
            </a:r>
            <a:r>
              <a:rPr lang="pt-BR" sz="2000" dirty="0"/>
              <a:t>seleciona artigos que contenham um assunto </a:t>
            </a:r>
            <a:r>
              <a:rPr lang="pt-BR" sz="2000" dirty="0">
                <a:solidFill>
                  <a:srgbClr val="FF0000"/>
                </a:solidFill>
              </a:rPr>
              <a:t>ou</a:t>
            </a:r>
            <a:r>
              <a:rPr lang="pt-BR" sz="2000" dirty="0"/>
              <a:t> outro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F471B5-ADEA-7347-B53A-BFF41276562B}"/>
              </a:ext>
            </a:extLst>
          </p:cNvPr>
          <p:cNvSpPr/>
          <p:nvPr/>
        </p:nvSpPr>
        <p:spPr>
          <a:xfrm>
            <a:off x="698500" y="2130671"/>
            <a:ext cx="7747000" cy="424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97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  <a:solidFill>
            <a:srgbClr val="3FC3CB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grpFill/>
            <a:ln>
              <a:solidFill>
                <a:srgbClr val="3FC3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AND NOT </a:t>
            </a:r>
            <a:r>
              <a:rPr lang="pt-BR" sz="2000" dirty="0"/>
              <a:t>seleciona artigos que </a:t>
            </a:r>
            <a:r>
              <a:rPr lang="pt-BR" sz="2000" dirty="0">
                <a:solidFill>
                  <a:srgbClr val="FF0000"/>
                </a:solidFill>
              </a:rPr>
              <a:t>excluam </a:t>
            </a:r>
            <a:r>
              <a:rPr lang="pt-BR" sz="2000" dirty="0"/>
              <a:t>um dado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15779D-E794-7005-4F01-0594BB2271E1}"/>
              </a:ext>
            </a:extLst>
          </p:cNvPr>
          <p:cNvSpPr/>
          <p:nvPr/>
        </p:nvSpPr>
        <p:spPr>
          <a:xfrm>
            <a:off x="698500" y="2130671"/>
            <a:ext cx="4140200" cy="424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9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9A2BF50-4D6B-6A99-8C6B-2B923ED1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000" y="380934"/>
            <a:ext cx="8100000" cy="2880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F68A14-4406-A260-3EC3-B0195F1D5C41}"/>
              </a:ext>
            </a:extLst>
          </p:cNvPr>
          <p:cNvGrpSpPr/>
          <p:nvPr/>
        </p:nvGrpSpPr>
        <p:grpSpPr>
          <a:xfrm>
            <a:off x="1126170" y="3597066"/>
            <a:ext cx="6891660" cy="2880000"/>
            <a:chOff x="945783" y="3429000"/>
            <a:chExt cx="6891660" cy="288000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432EA9D-71CB-9E3C-BFCE-B4681E73A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783" y="3429000"/>
              <a:ext cx="3096776" cy="2880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978DA36-492A-6B84-17FF-DA26A0989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01443" y="3429000"/>
              <a:ext cx="2736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1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Bases de dados para busca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172702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166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Laise Eduarda Paixão de Moraes</dc:creator>
  <cp:lastModifiedBy>Laise Eduarda Paixão de Moraes</cp:lastModifiedBy>
  <cp:revision>2</cp:revision>
  <dcterms:created xsi:type="dcterms:W3CDTF">2022-10-14T16:52:01Z</dcterms:created>
  <dcterms:modified xsi:type="dcterms:W3CDTF">2022-10-14T18:53:18Z</dcterms:modified>
</cp:coreProperties>
</file>