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1" r:id="rId3"/>
    <p:sldId id="265" r:id="rId4"/>
    <p:sldId id="267" r:id="rId5"/>
    <p:sldId id="266" r:id="rId6"/>
    <p:sldId id="268" r:id="rId7"/>
    <p:sldId id="257" r:id="rId8"/>
    <p:sldId id="260" r:id="rId9"/>
    <p:sldId id="261" r:id="rId10"/>
    <p:sldId id="258" r:id="rId11"/>
    <p:sldId id="269" r:id="rId12"/>
    <p:sldId id="263"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7C4B3-4B5C-4344-AEB5-74EAEEA49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0A4C99-F984-470A-B67B-69EE9EA94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C2ECCE-EB3B-4610-9614-6F7F463589F8}"/>
              </a:ext>
            </a:extLst>
          </p:cNvPr>
          <p:cNvSpPr>
            <a:spLocks noGrp="1"/>
          </p:cNvSpPr>
          <p:nvPr>
            <p:ph type="dt" sz="half" idx="10"/>
          </p:nvPr>
        </p:nvSpPr>
        <p:spPr/>
        <p:txBody>
          <a:bodyPr/>
          <a:lstStyle/>
          <a:p>
            <a:fld id="{705B2518-015B-4E26-8F13-4E9D66805651}" type="datetimeFigureOut">
              <a:rPr lang="en-US" smtClean="0"/>
              <a:t>11/9/2018</a:t>
            </a:fld>
            <a:endParaRPr lang="en-US"/>
          </a:p>
        </p:txBody>
      </p:sp>
      <p:sp>
        <p:nvSpPr>
          <p:cNvPr id="5" name="Footer Placeholder 4">
            <a:extLst>
              <a:ext uri="{FF2B5EF4-FFF2-40B4-BE49-F238E27FC236}">
                <a16:creationId xmlns:a16="http://schemas.microsoft.com/office/drawing/2014/main" id="{8018E972-AC45-47A5-B57C-7F0B901D4D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EDD90-8EBA-4F8C-AA16-CFC49C4167D0}"/>
              </a:ext>
            </a:extLst>
          </p:cNvPr>
          <p:cNvSpPr>
            <a:spLocks noGrp="1"/>
          </p:cNvSpPr>
          <p:nvPr>
            <p:ph type="sldNum" sz="quarter" idx="12"/>
          </p:nvPr>
        </p:nvSpPr>
        <p:spPr/>
        <p:txBody>
          <a:bodyPr/>
          <a:lstStyle/>
          <a:p>
            <a:fld id="{7A495582-40E8-48F4-81CB-285F368EEE5C}" type="slidenum">
              <a:rPr lang="en-US" smtClean="0"/>
              <a:t>‹#›</a:t>
            </a:fld>
            <a:endParaRPr lang="en-US"/>
          </a:p>
        </p:txBody>
      </p:sp>
    </p:spTree>
    <p:extLst>
      <p:ext uri="{BB962C8B-B14F-4D97-AF65-F5344CB8AC3E}">
        <p14:creationId xmlns:p14="http://schemas.microsoft.com/office/powerpoint/2010/main" val="252333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45D4-A6F5-4FD5-96D1-B501BCE620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AED616-ABCB-4377-B467-2A601B8C1E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2BCDA-4EA9-484F-8D04-E27A94E84D81}"/>
              </a:ext>
            </a:extLst>
          </p:cNvPr>
          <p:cNvSpPr>
            <a:spLocks noGrp="1"/>
          </p:cNvSpPr>
          <p:nvPr>
            <p:ph type="dt" sz="half" idx="10"/>
          </p:nvPr>
        </p:nvSpPr>
        <p:spPr/>
        <p:txBody>
          <a:bodyPr/>
          <a:lstStyle/>
          <a:p>
            <a:fld id="{705B2518-015B-4E26-8F13-4E9D66805651}" type="datetimeFigureOut">
              <a:rPr lang="en-US" smtClean="0"/>
              <a:t>11/9/2018</a:t>
            </a:fld>
            <a:endParaRPr lang="en-US"/>
          </a:p>
        </p:txBody>
      </p:sp>
      <p:sp>
        <p:nvSpPr>
          <p:cNvPr id="5" name="Footer Placeholder 4">
            <a:extLst>
              <a:ext uri="{FF2B5EF4-FFF2-40B4-BE49-F238E27FC236}">
                <a16:creationId xmlns:a16="http://schemas.microsoft.com/office/drawing/2014/main" id="{290F4B74-5DF0-4E8B-BEC0-24886794FC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8CD2E-8755-4995-B305-327B7E76D24F}"/>
              </a:ext>
            </a:extLst>
          </p:cNvPr>
          <p:cNvSpPr>
            <a:spLocks noGrp="1"/>
          </p:cNvSpPr>
          <p:nvPr>
            <p:ph type="sldNum" sz="quarter" idx="12"/>
          </p:nvPr>
        </p:nvSpPr>
        <p:spPr/>
        <p:txBody>
          <a:bodyPr/>
          <a:lstStyle/>
          <a:p>
            <a:fld id="{7A495582-40E8-48F4-81CB-285F368EEE5C}" type="slidenum">
              <a:rPr lang="en-US" smtClean="0"/>
              <a:t>‹#›</a:t>
            </a:fld>
            <a:endParaRPr lang="en-US"/>
          </a:p>
        </p:txBody>
      </p:sp>
    </p:spTree>
    <p:extLst>
      <p:ext uri="{BB962C8B-B14F-4D97-AF65-F5344CB8AC3E}">
        <p14:creationId xmlns:p14="http://schemas.microsoft.com/office/powerpoint/2010/main" val="24813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8D3A2-2F07-4D42-A792-EE6460435C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CDF988-80E5-4163-B9C3-407E9CE2051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121DB-65EC-4CA2-B898-BD55891EA9FD}"/>
              </a:ext>
            </a:extLst>
          </p:cNvPr>
          <p:cNvSpPr>
            <a:spLocks noGrp="1"/>
          </p:cNvSpPr>
          <p:nvPr>
            <p:ph type="dt" sz="half" idx="10"/>
          </p:nvPr>
        </p:nvSpPr>
        <p:spPr/>
        <p:txBody>
          <a:bodyPr/>
          <a:lstStyle/>
          <a:p>
            <a:fld id="{705B2518-015B-4E26-8F13-4E9D66805651}" type="datetimeFigureOut">
              <a:rPr lang="en-US" smtClean="0"/>
              <a:t>11/9/2018</a:t>
            </a:fld>
            <a:endParaRPr lang="en-US"/>
          </a:p>
        </p:txBody>
      </p:sp>
      <p:sp>
        <p:nvSpPr>
          <p:cNvPr id="5" name="Footer Placeholder 4">
            <a:extLst>
              <a:ext uri="{FF2B5EF4-FFF2-40B4-BE49-F238E27FC236}">
                <a16:creationId xmlns:a16="http://schemas.microsoft.com/office/drawing/2014/main" id="{E70B7B80-2ABA-408A-8D27-A1CF94EF8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43B67-DDEC-4369-86BA-7CA8BF896D74}"/>
              </a:ext>
            </a:extLst>
          </p:cNvPr>
          <p:cNvSpPr>
            <a:spLocks noGrp="1"/>
          </p:cNvSpPr>
          <p:nvPr>
            <p:ph type="sldNum" sz="quarter" idx="12"/>
          </p:nvPr>
        </p:nvSpPr>
        <p:spPr/>
        <p:txBody>
          <a:bodyPr/>
          <a:lstStyle/>
          <a:p>
            <a:fld id="{7A495582-40E8-48F4-81CB-285F368EEE5C}" type="slidenum">
              <a:rPr lang="en-US" smtClean="0"/>
              <a:t>‹#›</a:t>
            </a:fld>
            <a:endParaRPr lang="en-US"/>
          </a:p>
        </p:txBody>
      </p:sp>
    </p:spTree>
    <p:extLst>
      <p:ext uri="{BB962C8B-B14F-4D97-AF65-F5344CB8AC3E}">
        <p14:creationId xmlns:p14="http://schemas.microsoft.com/office/powerpoint/2010/main" val="188573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790D-1CE7-4B12-95CF-19462C7CE4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5B001-9A63-44C3-848E-6B27061C41F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16216-11C7-4EDD-A334-0DF47436CC1D}"/>
              </a:ext>
            </a:extLst>
          </p:cNvPr>
          <p:cNvSpPr>
            <a:spLocks noGrp="1"/>
          </p:cNvSpPr>
          <p:nvPr>
            <p:ph type="dt" sz="half" idx="10"/>
          </p:nvPr>
        </p:nvSpPr>
        <p:spPr/>
        <p:txBody>
          <a:bodyPr/>
          <a:lstStyle/>
          <a:p>
            <a:fld id="{705B2518-015B-4E26-8F13-4E9D66805651}" type="datetimeFigureOut">
              <a:rPr lang="en-US" smtClean="0"/>
              <a:t>11/9/2018</a:t>
            </a:fld>
            <a:endParaRPr lang="en-US"/>
          </a:p>
        </p:txBody>
      </p:sp>
      <p:sp>
        <p:nvSpPr>
          <p:cNvPr id="5" name="Footer Placeholder 4">
            <a:extLst>
              <a:ext uri="{FF2B5EF4-FFF2-40B4-BE49-F238E27FC236}">
                <a16:creationId xmlns:a16="http://schemas.microsoft.com/office/drawing/2014/main" id="{0B9C7FEE-5C06-4174-8AFE-B486E1B56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0A8615-2274-41D3-A1A2-8ACB786D7DA0}"/>
              </a:ext>
            </a:extLst>
          </p:cNvPr>
          <p:cNvSpPr>
            <a:spLocks noGrp="1"/>
          </p:cNvSpPr>
          <p:nvPr>
            <p:ph type="sldNum" sz="quarter" idx="12"/>
          </p:nvPr>
        </p:nvSpPr>
        <p:spPr/>
        <p:txBody>
          <a:bodyPr/>
          <a:lstStyle/>
          <a:p>
            <a:fld id="{7A495582-40E8-48F4-81CB-285F368EEE5C}" type="slidenum">
              <a:rPr lang="en-US" smtClean="0"/>
              <a:t>‹#›</a:t>
            </a:fld>
            <a:endParaRPr lang="en-US"/>
          </a:p>
        </p:txBody>
      </p:sp>
    </p:spTree>
    <p:extLst>
      <p:ext uri="{BB962C8B-B14F-4D97-AF65-F5344CB8AC3E}">
        <p14:creationId xmlns:p14="http://schemas.microsoft.com/office/powerpoint/2010/main" val="241545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CA2E-61E1-4725-B932-446EC5D124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04797F-4C07-4AC1-9901-305F7017EB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BB22727-25B4-406C-9A96-E1AEEFFDAC96}"/>
              </a:ext>
            </a:extLst>
          </p:cNvPr>
          <p:cNvSpPr>
            <a:spLocks noGrp="1"/>
          </p:cNvSpPr>
          <p:nvPr>
            <p:ph type="dt" sz="half" idx="10"/>
          </p:nvPr>
        </p:nvSpPr>
        <p:spPr/>
        <p:txBody>
          <a:bodyPr/>
          <a:lstStyle/>
          <a:p>
            <a:fld id="{705B2518-015B-4E26-8F13-4E9D66805651}" type="datetimeFigureOut">
              <a:rPr lang="en-US" smtClean="0"/>
              <a:t>11/9/2018</a:t>
            </a:fld>
            <a:endParaRPr lang="en-US"/>
          </a:p>
        </p:txBody>
      </p:sp>
      <p:sp>
        <p:nvSpPr>
          <p:cNvPr id="5" name="Footer Placeholder 4">
            <a:extLst>
              <a:ext uri="{FF2B5EF4-FFF2-40B4-BE49-F238E27FC236}">
                <a16:creationId xmlns:a16="http://schemas.microsoft.com/office/drawing/2014/main" id="{D9040B15-B03A-4DD2-922B-0697E2961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E97EC-A962-4EF8-BEC7-70B4FF626DDB}"/>
              </a:ext>
            </a:extLst>
          </p:cNvPr>
          <p:cNvSpPr>
            <a:spLocks noGrp="1"/>
          </p:cNvSpPr>
          <p:nvPr>
            <p:ph type="sldNum" sz="quarter" idx="12"/>
          </p:nvPr>
        </p:nvSpPr>
        <p:spPr/>
        <p:txBody>
          <a:bodyPr/>
          <a:lstStyle/>
          <a:p>
            <a:fld id="{7A495582-40E8-48F4-81CB-285F368EEE5C}" type="slidenum">
              <a:rPr lang="en-US" smtClean="0"/>
              <a:t>‹#›</a:t>
            </a:fld>
            <a:endParaRPr lang="en-US"/>
          </a:p>
        </p:txBody>
      </p:sp>
    </p:spTree>
    <p:extLst>
      <p:ext uri="{BB962C8B-B14F-4D97-AF65-F5344CB8AC3E}">
        <p14:creationId xmlns:p14="http://schemas.microsoft.com/office/powerpoint/2010/main" val="357610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0F56-BED8-421B-BE04-AB3D17815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B1FB37-2C3A-4CE9-B02D-EF19AF7CCA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12FD66-C1BF-4F7C-9F85-DC1C4B8819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BB1A18-5E6A-4F2F-A956-771A0EE116BF}"/>
              </a:ext>
            </a:extLst>
          </p:cNvPr>
          <p:cNvSpPr>
            <a:spLocks noGrp="1"/>
          </p:cNvSpPr>
          <p:nvPr>
            <p:ph type="dt" sz="half" idx="10"/>
          </p:nvPr>
        </p:nvSpPr>
        <p:spPr/>
        <p:txBody>
          <a:bodyPr/>
          <a:lstStyle/>
          <a:p>
            <a:fld id="{705B2518-015B-4E26-8F13-4E9D66805651}" type="datetimeFigureOut">
              <a:rPr lang="en-US" smtClean="0"/>
              <a:t>11/9/2018</a:t>
            </a:fld>
            <a:endParaRPr lang="en-US"/>
          </a:p>
        </p:txBody>
      </p:sp>
      <p:sp>
        <p:nvSpPr>
          <p:cNvPr id="6" name="Footer Placeholder 5">
            <a:extLst>
              <a:ext uri="{FF2B5EF4-FFF2-40B4-BE49-F238E27FC236}">
                <a16:creationId xmlns:a16="http://schemas.microsoft.com/office/drawing/2014/main" id="{D0716515-2C39-40C5-835C-F10FCE5E0E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2A3F1-00C5-42F5-A3E0-0379057EBE34}"/>
              </a:ext>
            </a:extLst>
          </p:cNvPr>
          <p:cNvSpPr>
            <a:spLocks noGrp="1"/>
          </p:cNvSpPr>
          <p:nvPr>
            <p:ph type="sldNum" sz="quarter" idx="12"/>
          </p:nvPr>
        </p:nvSpPr>
        <p:spPr/>
        <p:txBody>
          <a:bodyPr/>
          <a:lstStyle/>
          <a:p>
            <a:fld id="{7A495582-40E8-48F4-81CB-285F368EEE5C}" type="slidenum">
              <a:rPr lang="en-US" smtClean="0"/>
              <a:t>‹#›</a:t>
            </a:fld>
            <a:endParaRPr lang="en-US"/>
          </a:p>
        </p:txBody>
      </p:sp>
    </p:spTree>
    <p:extLst>
      <p:ext uri="{BB962C8B-B14F-4D97-AF65-F5344CB8AC3E}">
        <p14:creationId xmlns:p14="http://schemas.microsoft.com/office/powerpoint/2010/main" val="1813617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488E-16B5-46DB-A79C-4C546690B5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6A78FA-517A-4632-99DC-E41C164B50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5895F0-725C-4481-8A43-5E8C2F06299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4FCFEC-7208-434E-BC71-FA26893333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D0FD97-0F6E-4514-A38B-B362CACE58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A55743-5692-409F-B430-C08BF9378353}"/>
              </a:ext>
            </a:extLst>
          </p:cNvPr>
          <p:cNvSpPr>
            <a:spLocks noGrp="1"/>
          </p:cNvSpPr>
          <p:nvPr>
            <p:ph type="dt" sz="half" idx="10"/>
          </p:nvPr>
        </p:nvSpPr>
        <p:spPr/>
        <p:txBody>
          <a:bodyPr/>
          <a:lstStyle/>
          <a:p>
            <a:fld id="{705B2518-015B-4E26-8F13-4E9D66805651}" type="datetimeFigureOut">
              <a:rPr lang="en-US" smtClean="0"/>
              <a:t>11/9/2018</a:t>
            </a:fld>
            <a:endParaRPr lang="en-US"/>
          </a:p>
        </p:txBody>
      </p:sp>
      <p:sp>
        <p:nvSpPr>
          <p:cNvPr id="8" name="Footer Placeholder 7">
            <a:extLst>
              <a:ext uri="{FF2B5EF4-FFF2-40B4-BE49-F238E27FC236}">
                <a16:creationId xmlns:a16="http://schemas.microsoft.com/office/drawing/2014/main" id="{758D3CDD-E39B-4F76-8C21-2ABF518599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A2CBE3-7723-44AC-B727-291012A63A3F}"/>
              </a:ext>
            </a:extLst>
          </p:cNvPr>
          <p:cNvSpPr>
            <a:spLocks noGrp="1"/>
          </p:cNvSpPr>
          <p:nvPr>
            <p:ph type="sldNum" sz="quarter" idx="12"/>
          </p:nvPr>
        </p:nvSpPr>
        <p:spPr/>
        <p:txBody>
          <a:bodyPr/>
          <a:lstStyle/>
          <a:p>
            <a:fld id="{7A495582-40E8-48F4-81CB-285F368EEE5C}" type="slidenum">
              <a:rPr lang="en-US" smtClean="0"/>
              <a:t>‹#›</a:t>
            </a:fld>
            <a:endParaRPr lang="en-US"/>
          </a:p>
        </p:txBody>
      </p:sp>
    </p:spTree>
    <p:extLst>
      <p:ext uri="{BB962C8B-B14F-4D97-AF65-F5344CB8AC3E}">
        <p14:creationId xmlns:p14="http://schemas.microsoft.com/office/powerpoint/2010/main" val="379675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AD6C-9B1B-41DB-AE41-ACD8CFEACA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2452EA-6639-4DAA-8388-DA4B62B5A573}"/>
              </a:ext>
            </a:extLst>
          </p:cNvPr>
          <p:cNvSpPr>
            <a:spLocks noGrp="1"/>
          </p:cNvSpPr>
          <p:nvPr>
            <p:ph type="dt" sz="half" idx="10"/>
          </p:nvPr>
        </p:nvSpPr>
        <p:spPr/>
        <p:txBody>
          <a:bodyPr/>
          <a:lstStyle/>
          <a:p>
            <a:fld id="{705B2518-015B-4E26-8F13-4E9D66805651}" type="datetimeFigureOut">
              <a:rPr lang="en-US" smtClean="0"/>
              <a:t>11/9/2018</a:t>
            </a:fld>
            <a:endParaRPr lang="en-US"/>
          </a:p>
        </p:txBody>
      </p:sp>
      <p:sp>
        <p:nvSpPr>
          <p:cNvPr id="4" name="Footer Placeholder 3">
            <a:extLst>
              <a:ext uri="{FF2B5EF4-FFF2-40B4-BE49-F238E27FC236}">
                <a16:creationId xmlns:a16="http://schemas.microsoft.com/office/drawing/2014/main" id="{4FAFEE8A-4A9E-4E4F-80F4-84A3CB3D4D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6B9D6-024B-4113-8934-8A2392B29EE3}"/>
              </a:ext>
            </a:extLst>
          </p:cNvPr>
          <p:cNvSpPr>
            <a:spLocks noGrp="1"/>
          </p:cNvSpPr>
          <p:nvPr>
            <p:ph type="sldNum" sz="quarter" idx="12"/>
          </p:nvPr>
        </p:nvSpPr>
        <p:spPr/>
        <p:txBody>
          <a:bodyPr/>
          <a:lstStyle/>
          <a:p>
            <a:fld id="{7A495582-40E8-48F4-81CB-285F368EEE5C}" type="slidenum">
              <a:rPr lang="en-US" smtClean="0"/>
              <a:t>‹#›</a:t>
            </a:fld>
            <a:endParaRPr lang="en-US"/>
          </a:p>
        </p:txBody>
      </p:sp>
    </p:spTree>
    <p:extLst>
      <p:ext uri="{BB962C8B-B14F-4D97-AF65-F5344CB8AC3E}">
        <p14:creationId xmlns:p14="http://schemas.microsoft.com/office/powerpoint/2010/main" val="3076932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4B363E-6DAE-4E61-8FC7-C88927EE8BD7}"/>
              </a:ext>
            </a:extLst>
          </p:cNvPr>
          <p:cNvSpPr>
            <a:spLocks noGrp="1"/>
          </p:cNvSpPr>
          <p:nvPr>
            <p:ph type="dt" sz="half" idx="10"/>
          </p:nvPr>
        </p:nvSpPr>
        <p:spPr/>
        <p:txBody>
          <a:bodyPr/>
          <a:lstStyle/>
          <a:p>
            <a:fld id="{705B2518-015B-4E26-8F13-4E9D66805651}" type="datetimeFigureOut">
              <a:rPr lang="en-US" smtClean="0"/>
              <a:t>11/9/2018</a:t>
            </a:fld>
            <a:endParaRPr lang="en-US"/>
          </a:p>
        </p:txBody>
      </p:sp>
      <p:sp>
        <p:nvSpPr>
          <p:cNvPr id="3" name="Footer Placeholder 2">
            <a:extLst>
              <a:ext uri="{FF2B5EF4-FFF2-40B4-BE49-F238E27FC236}">
                <a16:creationId xmlns:a16="http://schemas.microsoft.com/office/drawing/2014/main" id="{681286FB-D2F0-4E90-9012-41FFB616C7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D0A6FE-ACFB-4527-94C2-4D664EECC534}"/>
              </a:ext>
            </a:extLst>
          </p:cNvPr>
          <p:cNvSpPr>
            <a:spLocks noGrp="1"/>
          </p:cNvSpPr>
          <p:nvPr>
            <p:ph type="sldNum" sz="quarter" idx="12"/>
          </p:nvPr>
        </p:nvSpPr>
        <p:spPr/>
        <p:txBody>
          <a:bodyPr/>
          <a:lstStyle/>
          <a:p>
            <a:fld id="{7A495582-40E8-48F4-81CB-285F368EEE5C}" type="slidenum">
              <a:rPr lang="en-US" smtClean="0"/>
              <a:t>‹#›</a:t>
            </a:fld>
            <a:endParaRPr lang="en-US"/>
          </a:p>
        </p:txBody>
      </p:sp>
    </p:spTree>
    <p:extLst>
      <p:ext uri="{BB962C8B-B14F-4D97-AF65-F5344CB8AC3E}">
        <p14:creationId xmlns:p14="http://schemas.microsoft.com/office/powerpoint/2010/main" val="205586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1A10A-1A93-422F-B9B7-EF6487DFC6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F8CEA7-4F54-4D2F-B7C0-EB048894F3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D2D0F2-2DA9-4307-94D4-1A46B62D3E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6E9AFD-6255-4A19-BA69-69044CBC6C5C}"/>
              </a:ext>
            </a:extLst>
          </p:cNvPr>
          <p:cNvSpPr>
            <a:spLocks noGrp="1"/>
          </p:cNvSpPr>
          <p:nvPr>
            <p:ph type="dt" sz="half" idx="10"/>
          </p:nvPr>
        </p:nvSpPr>
        <p:spPr/>
        <p:txBody>
          <a:bodyPr/>
          <a:lstStyle/>
          <a:p>
            <a:fld id="{705B2518-015B-4E26-8F13-4E9D66805651}" type="datetimeFigureOut">
              <a:rPr lang="en-US" smtClean="0"/>
              <a:t>11/9/2018</a:t>
            </a:fld>
            <a:endParaRPr lang="en-US"/>
          </a:p>
        </p:txBody>
      </p:sp>
      <p:sp>
        <p:nvSpPr>
          <p:cNvPr id="6" name="Footer Placeholder 5">
            <a:extLst>
              <a:ext uri="{FF2B5EF4-FFF2-40B4-BE49-F238E27FC236}">
                <a16:creationId xmlns:a16="http://schemas.microsoft.com/office/drawing/2014/main" id="{DE11DF3B-57BA-4CED-81D4-FE191CE56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D3B27-BC71-4817-A73B-CEC50F8035F4}"/>
              </a:ext>
            </a:extLst>
          </p:cNvPr>
          <p:cNvSpPr>
            <a:spLocks noGrp="1"/>
          </p:cNvSpPr>
          <p:nvPr>
            <p:ph type="sldNum" sz="quarter" idx="12"/>
          </p:nvPr>
        </p:nvSpPr>
        <p:spPr/>
        <p:txBody>
          <a:bodyPr/>
          <a:lstStyle/>
          <a:p>
            <a:fld id="{7A495582-40E8-48F4-81CB-285F368EEE5C}" type="slidenum">
              <a:rPr lang="en-US" smtClean="0"/>
              <a:t>‹#›</a:t>
            </a:fld>
            <a:endParaRPr lang="en-US"/>
          </a:p>
        </p:txBody>
      </p:sp>
    </p:spTree>
    <p:extLst>
      <p:ext uri="{BB962C8B-B14F-4D97-AF65-F5344CB8AC3E}">
        <p14:creationId xmlns:p14="http://schemas.microsoft.com/office/powerpoint/2010/main" val="341590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CB5F-7429-4EF6-A5FB-957554646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0B9F09-AE8D-4E6B-B100-B175E6765D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6A9AD4-6F36-4C3E-844A-816180464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4960A0-9BDA-439F-A1AD-FD6D903775B8}"/>
              </a:ext>
            </a:extLst>
          </p:cNvPr>
          <p:cNvSpPr>
            <a:spLocks noGrp="1"/>
          </p:cNvSpPr>
          <p:nvPr>
            <p:ph type="dt" sz="half" idx="10"/>
          </p:nvPr>
        </p:nvSpPr>
        <p:spPr/>
        <p:txBody>
          <a:bodyPr/>
          <a:lstStyle/>
          <a:p>
            <a:fld id="{705B2518-015B-4E26-8F13-4E9D66805651}" type="datetimeFigureOut">
              <a:rPr lang="en-US" smtClean="0"/>
              <a:t>11/9/2018</a:t>
            </a:fld>
            <a:endParaRPr lang="en-US"/>
          </a:p>
        </p:txBody>
      </p:sp>
      <p:sp>
        <p:nvSpPr>
          <p:cNvPr id="6" name="Footer Placeholder 5">
            <a:extLst>
              <a:ext uri="{FF2B5EF4-FFF2-40B4-BE49-F238E27FC236}">
                <a16:creationId xmlns:a16="http://schemas.microsoft.com/office/drawing/2014/main" id="{36F83CCC-7645-4FB3-A622-3A664665F7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DF412-77DD-43EE-9104-AF75E881663B}"/>
              </a:ext>
            </a:extLst>
          </p:cNvPr>
          <p:cNvSpPr>
            <a:spLocks noGrp="1"/>
          </p:cNvSpPr>
          <p:nvPr>
            <p:ph type="sldNum" sz="quarter" idx="12"/>
          </p:nvPr>
        </p:nvSpPr>
        <p:spPr/>
        <p:txBody>
          <a:bodyPr/>
          <a:lstStyle/>
          <a:p>
            <a:fld id="{7A495582-40E8-48F4-81CB-285F368EEE5C}" type="slidenum">
              <a:rPr lang="en-US" smtClean="0"/>
              <a:t>‹#›</a:t>
            </a:fld>
            <a:endParaRPr lang="en-US"/>
          </a:p>
        </p:txBody>
      </p:sp>
    </p:spTree>
    <p:extLst>
      <p:ext uri="{BB962C8B-B14F-4D97-AF65-F5344CB8AC3E}">
        <p14:creationId xmlns:p14="http://schemas.microsoft.com/office/powerpoint/2010/main" val="109900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A47545-D71F-4DD3-8A48-579E053672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A67F5B-2EB8-4892-97D9-C9984909F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5BAD4-8D47-4239-BC2D-EF89F5846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B2518-015B-4E26-8F13-4E9D66805651}" type="datetimeFigureOut">
              <a:rPr lang="en-US" smtClean="0"/>
              <a:t>11/9/2018</a:t>
            </a:fld>
            <a:endParaRPr lang="en-US"/>
          </a:p>
        </p:txBody>
      </p:sp>
      <p:sp>
        <p:nvSpPr>
          <p:cNvPr id="5" name="Footer Placeholder 4">
            <a:extLst>
              <a:ext uri="{FF2B5EF4-FFF2-40B4-BE49-F238E27FC236}">
                <a16:creationId xmlns:a16="http://schemas.microsoft.com/office/drawing/2014/main" id="{D320581B-C524-48FE-96CC-C2C34BBD30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F8FCF-8A46-44A2-85DA-624C28BD11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95582-40E8-48F4-81CB-285F368EEE5C}" type="slidenum">
              <a:rPr lang="en-US" smtClean="0"/>
              <a:t>‹#›</a:t>
            </a:fld>
            <a:endParaRPr lang="en-US"/>
          </a:p>
        </p:txBody>
      </p:sp>
    </p:spTree>
    <p:extLst>
      <p:ext uri="{BB962C8B-B14F-4D97-AF65-F5344CB8AC3E}">
        <p14:creationId xmlns:p14="http://schemas.microsoft.com/office/powerpoint/2010/main" val="2878302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BBCC381-2F56-4F2C-AA32-F9FF8A4E5633}"/>
              </a:ext>
            </a:extLst>
          </p:cNvPr>
          <p:cNvSpPr txBox="1"/>
          <p:nvPr/>
        </p:nvSpPr>
        <p:spPr>
          <a:xfrm>
            <a:off x="3824980" y="2729860"/>
            <a:ext cx="6341533" cy="1107996"/>
          </a:xfrm>
          <a:prstGeom prst="rect">
            <a:avLst/>
          </a:prstGeom>
          <a:noFill/>
        </p:spPr>
        <p:txBody>
          <a:bodyPr wrap="square" rtlCol="0">
            <a:spAutoFit/>
          </a:bodyPr>
          <a:lstStyle/>
          <a:p>
            <a:r>
              <a:rPr lang="en-US" sz="6600" b="1" dirty="0"/>
              <a:t>Milestone 5</a:t>
            </a:r>
          </a:p>
        </p:txBody>
      </p:sp>
    </p:spTree>
    <p:extLst>
      <p:ext uri="{BB962C8B-B14F-4D97-AF65-F5344CB8AC3E}">
        <p14:creationId xmlns:p14="http://schemas.microsoft.com/office/powerpoint/2010/main" val="3284993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6FCEA-39EC-4FF6-BD44-8272DC66EC70}"/>
              </a:ext>
            </a:extLst>
          </p:cNvPr>
          <p:cNvSpPr txBox="1"/>
          <p:nvPr/>
        </p:nvSpPr>
        <p:spPr>
          <a:xfrm>
            <a:off x="301265" y="184021"/>
            <a:ext cx="11589470" cy="523220"/>
          </a:xfrm>
          <a:prstGeom prst="rect">
            <a:avLst/>
          </a:prstGeom>
          <a:noFill/>
        </p:spPr>
        <p:txBody>
          <a:bodyPr wrap="square" rtlCol="0">
            <a:spAutoFit/>
          </a:bodyPr>
          <a:lstStyle/>
          <a:p>
            <a:r>
              <a:rPr lang="en-US" sz="2800" b="1" dirty="0"/>
              <a:t>Radial Axis, Blog to Blog Projected, Graph 5 (Gephi)</a:t>
            </a:r>
          </a:p>
        </p:txBody>
      </p:sp>
      <p:pic>
        <p:nvPicPr>
          <p:cNvPr id="9" name="Picture 8">
            <a:extLst>
              <a:ext uri="{FF2B5EF4-FFF2-40B4-BE49-F238E27FC236}">
                <a16:creationId xmlns:a16="http://schemas.microsoft.com/office/drawing/2014/main" id="{BD6839DB-9CDE-471F-91F0-76378A83C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1791"/>
            <a:ext cx="5222631" cy="5222631"/>
          </a:xfrm>
          <a:prstGeom prst="rect">
            <a:avLst/>
          </a:prstGeom>
        </p:spPr>
      </p:pic>
      <p:pic>
        <p:nvPicPr>
          <p:cNvPr id="11" name="Picture 10">
            <a:extLst>
              <a:ext uri="{FF2B5EF4-FFF2-40B4-BE49-F238E27FC236}">
                <a16:creationId xmlns:a16="http://schemas.microsoft.com/office/drawing/2014/main" id="{77A7420E-624E-467A-92B8-ACAED7AE1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015" y="795173"/>
            <a:ext cx="5522188" cy="5522188"/>
          </a:xfrm>
          <a:prstGeom prst="rect">
            <a:avLst/>
          </a:prstGeom>
        </p:spPr>
      </p:pic>
      <p:sp>
        <p:nvSpPr>
          <p:cNvPr id="7" name="TextBox 6">
            <a:extLst>
              <a:ext uri="{FF2B5EF4-FFF2-40B4-BE49-F238E27FC236}">
                <a16:creationId xmlns:a16="http://schemas.microsoft.com/office/drawing/2014/main" id="{4C5633D1-77F3-44F4-A5F2-1EE1B726BF44}"/>
              </a:ext>
            </a:extLst>
          </p:cNvPr>
          <p:cNvSpPr txBox="1"/>
          <p:nvPr/>
        </p:nvSpPr>
        <p:spPr>
          <a:xfrm>
            <a:off x="4548841" y="2839776"/>
            <a:ext cx="2292290" cy="923330"/>
          </a:xfrm>
          <a:prstGeom prst="rect">
            <a:avLst/>
          </a:prstGeom>
          <a:noFill/>
        </p:spPr>
        <p:txBody>
          <a:bodyPr wrap="square" rtlCol="0">
            <a:spAutoFit/>
          </a:bodyPr>
          <a:lstStyle/>
          <a:p>
            <a:pPr marL="285750" indent="-285750">
              <a:buFont typeface="Wingdings" panose="05000000000000000000" pitchFamily="2" charset="2"/>
              <a:buChar char="ß"/>
            </a:pPr>
            <a:r>
              <a:rPr lang="en-US" dirty="0"/>
              <a:t>Lord of the Rings</a:t>
            </a:r>
          </a:p>
          <a:p>
            <a:endParaRPr lang="en-US" dirty="0"/>
          </a:p>
          <a:p>
            <a:r>
              <a:rPr lang="en-US" dirty="0"/>
              <a:t>                    Star Trek</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3953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6FCEA-39EC-4FF6-BD44-8272DC66EC70}"/>
              </a:ext>
            </a:extLst>
          </p:cNvPr>
          <p:cNvSpPr txBox="1"/>
          <p:nvPr/>
        </p:nvSpPr>
        <p:spPr>
          <a:xfrm>
            <a:off x="301265" y="1421457"/>
            <a:ext cx="11589470" cy="4401205"/>
          </a:xfrm>
          <a:prstGeom prst="rect">
            <a:avLst/>
          </a:prstGeom>
          <a:noFill/>
        </p:spPr>
        <p:txBody>
          <a:bodyPr wrap="square" rtlCol="0">
            <a:spAutoFit/>
          </a:bodyPr>
          <a:lstStyle/>
          <a:p>
            <a:r>
              <a:rPr lang="en-US" sz="2000" dirty="0"/>
              <a:t>According to these projected graphs, each blog node is connected to another blog who has used the same tag. The </a:t>
            </a:r>
            <a:r>
              <a:rPr lang="en-US" sz="2000" i="1" dirty="0"/>
              <a:t>LOTR</a:t>
            </a:r>
            <a:r>
              <a:rPr lang="en-US" sz="2000" dirty="0"/>
              <a:t> blogs seem to all connect very well with one another. The nodes are sized by degree and there are several blog nodes with considerably high degree in the </a:t>
            </a:r>
            <a:r>
              <a:rPr lang="en-US" sz="2000" i="1" dirty="0"/>
              <a:t>LOTR</a:t>
            </a:r>
            <a:r>
              <a:rPr lang="en-US" sz="2000" dirty="0"/>
              <a:t> network. Thus, there are a more blogs that influence the rest of the fandom blogs. On the other hand, the </a:t>
            </a:r>
            <a:r>
              <a:rPr lang="en-US" sz="2000" i="1" dirty="0"/>
              <a:t>Star Trek </a:t>
            </a:r>
            <a:r>
              <a:rPr lang="en-US" sz="2000" dirty="0"/>
              <a:t>network seems to have a slightly dominate blog that has used the same tag with multiple blogs. These dominating blogs are usually more active within the fandom since they share popular tags with other bloggers. The nodes with high degree are a tad unrelated, they are more random within the community. For these current graphs the blogs with the highest degree in the LOTR network are names such as “</a:t>
            </a:r>
            <a:r>
              <a:rPr lang="en-US" sz="2000" dirty="0" err="1"/>
              <a:t>nathanernstart</a:t>
            </a:r>
            <a:r>
              <a:rPr lang="en-US" sz="2000" dirty="0"/>
              <a:t>” and “</a:t>
            </a:r>
            <a:r>
              <a:rPr lang="en-US" sz="2000" dirty="0" err="1"/>
              <a:t>arwencuar</a:t>
            </a:r>
            <a:r>
              <a:rPr lang="en-US" sz="2000" dirty="0"/>
              <a:t>.” While the lowest degree nodes, degree 1, are names like “</a:t>
            </a:r>
            <a:r>
              <a:rPr lang="en-US" sz="2000" dirty="0" err="1"/>
              <a:t>errantgoat</a:t>
            </a:r>
            <a:r>
              <a:rPr lang="en-US" sz="2000" dirty="0"/>
              <a:t>” and “</a:t>
            </a:r>
            <a:r>
              <a:rPr lang="en-US" sz="2000" dirty="0" err="1"/>
              <a:t>mikaeled</a:t>
            </a:r>
            <a:r>
              <a:rPr lang="en-US" sz="2000" dirty="0"/>
              <a:t>.” For the </a:t>
            </a:r>
            <a:r>
              <a:rPr lang="en-US" sz="2000" i="1" dirty="0"/>
              <a:t>Star Trek </a:t>
            </a:r>
            <a:r>
              <a:rPr lang="en-US" sz="2000" dirty="0"/>
              <a:t>network the largest degree blogs have names that possess some randomness, although the very largest blog is named “</a:t>
            </a:r>
            <a:r>
              <a:rPr lang="en-US" sz="2000" dirty="0" err="1"/>
              <a:t>deepspacevalkyrie</a:t>
            </a:r>
            <a:r>
              <a:rPr lang="en-US" sz="2000" dirty="0"/>
              <a:t>” which is relevant to the community, the next largest being “ao3feed-ds9.” A lot of the tags and blogs in the </a:t>
            </a:r>
            <a:r>
              <a:rPr lang="en-US" sz="2000" i="1" dirty="0"/>
              <a:t>Star Trek </a:t>
            </a:r>
            <a:r>
              <a:rPr lang="en-US" sz="2000" dirty="0"/>
              <a:t>network seem to focus on Deep Space 9, which leads to the assumption that it must have been a popular season. Degree one nodes have blog names like “</a:t>
            </a:r>
            <a:r>
              <a:rPr lang="en-US" sz="2000" dirty="0" err="1"/>
              <a:t>lemedy</a:t>
            </a:r>
            <a:r>
              <a:rPr lang="en-US" sz="2000" dirty="0"/>
              <a:t>” and “shandee200” which are obviously less relative to the subject/community.</a:t>
            </a:r>
          </a:p>
        </p:txBody>
      </p:sp>
      <p:sp>
        <p:nvSpPr>
          <p:cNvPr id="3" name="TextBox 2">
            <a:extLst>
              <a:ext uri="{FF2B5EF4-FFF2-40B4-BE49-F238E27FC236}">
                <a16:creationId xmlns:a16="http://schemas.microsoft.com/office/drawing/2014/main" id="{536CAD00-2299-40C8-950F-B5E4FBA834B6}"/>
              </a:ext>
            </a:extLst>
          </p:cNvPr>
          <p:cNvSpPr txBox="1"/>
          <p:nvPr/>
        </p:nvSpPr>
        <p:spPr>
          <a:xfrm>
            <a:off x="301265" y="631519"/>
            <a:ext cx="4976446" cy="523220"/>
          </a:xfrm>
          <a:prstGeom prst="rect">
            <a:avLst/>
          </a:prstGeom>
          <a:noFill/>
        </p:spPr>
        <p:txBody>
          <a:bodyPr wrap="square" rtlCol="0">
            <a:spAutoFit/>
          </a:bodyPr>
          <a:lstStyle/>
          <a:p>
            <a:r>
              <a:rPr lang="en-US" sz="2800" b="1" dirty="0"/>
              <a:t>Graph 5 Analysis</a:t>
            </a:r>
          </a:p>
        </p:txBody>
      </p:sp>
    </p:spTree>
    <p:extLst>
      <p:ext uri="{BB962C8B-B14F-4D97-AF65-F5344CB8AC3E}">
        <p14:creationId xmlns:p14="http://schemas.microsoft.com/office/powerpoint/2010/main" val="374767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DB18F1-BF27-4326-8166-A363191B68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61" b="89844" l="3223" r="94824">
                        <a14:foregroundMark x1="3711" y1="42090" x2="9277" y2="39551"/>
                        <a14:foregroundMark x1="9277" y1="39551" x2="28223" y2="37598"/>
                        <a14:foregroundMark x1="28223" y1="37598" x2="43066" y2="48926"/>
                        <a14:foregroundMark x1="43066" y1="48926" x2="63184" y2="49316"/>
                        <a14:foregroundMark x1="63184" y1="49316" x2="82520" y2="54883"/>
                        <a14:foregroundMark x1="82520" y1="54883" x2="88867" y2="55078"/>
                        <a14:foregroundMark x1="88867" y1="55078" x2="94824" y2="59375"/>
                        <a14:foregroundMark x1="94824" y1="59375" x2="97461" y2="65234"/>
                        <a14:foregroundMark x1="97461" y1="65234" x2="91602" y2="68457"/>
                        <a14:foregroundMark x1="91602" y1="68457" x2="84766" y2="66602"/>
                        <a14:foregroundMark x1="84766" y1="66602" x2="62695" y2="64355"/>
                        <a14:foregroundMark x1="62695" y1="64355" x2="42871" y2="58105"/>
                        <a14:foregroundMark x1="42871" y1="58105" x2="31934" y2="63867"/>
                        <a14:foregroundMark x1="31934" y1="63867" x2="11035" y2="64160"/>
                        <a14:foregroundMark x1="11035" y1="64160" x2="5859" y2="60742"/>
                        <a14:foregroundMark x1="5859" y1="60742" x2="3320" y2="48145"/>
                        <a14:foregroundMark x1="3320" y1="48145" x2="3906" y2="41992"/>
                        <a14:foregroundMark x1="14160" y1="38867" x2="18750" y2="34766"/>
                        <a14:foregroundMark x1="18750" y1="34766" x2="25000" y2="35059"/>
                        <a14:foregroundMark x1="25000" y1="35059" x2="21582" y2="40234"/>
                        <a14:foregroundMark x1="21582" y1="40234" x2="13867" y2="38379"/>
                        <a14:foregroundMark x1="91992" y1="58984" x2="97363" y2="62500"/>
                        <a14:foregroundMark x1="97363" y1="62500" x2="91406" y2="64355"/>
                        <a14:foregroundMark x1="91406" y1="64355" x2="91895" y2="58887"/>
                        <a14:foregroundMark x1="94824" y1="61621" x2="93945" y2="61621"/>
                      </a14:backgroundRemoval>
                    </a14:imgEffect>
                  </a14:imgLayer>
                </a14:imgProps>
              </a:ext>
              <a:ext uri="{28A0092B-C50C-407E-A947-70E740481C1C}">
                <a14:useLocalDpi xmlns:a14="http://schemas.microsoft.com/office/drawing/2010/main" val="0"/>
              </a:ext>
            </a:extLst>
          </a:blip>
          <a:stretch>
            <a:fillRect/>
          </a:stretch>
        </p:blipFill>
        <p:spPr>
          <a:xfrm rot="1964680">
            <a:off x="5166657" y="-481448"/>
            <a:ext cx="8341504" cy="8229864"/>
          </a:xfrm>
          <a:prstGeom prst="rect">
            <a:avLst/>
          </a:prstGeom>
        </p:spPr>
      </p:pic>
      <p:sp>
        <p:nvSpPr>
          <p:cNvPr id="2" name="TextBox 1">
            <a:extLst>
              <a:ext uri="{FF2B5EF4-FFF2-40B4-BE49-F238E27FC236}">
                <a16:creationId xmlns:a16="http://schemas.microsoft.com/office/drawing/2014/main" id="{1FD6FCEA-39EC-4FF6-BD44-8272DC66EC70}"/>
              </a:ext>
            </a:extLst>
          </p:cNvPr>
          <p:cNvSpPr txBox="1"/>
          <p:nvPr/>
        </p:nvSpPr>
        <p:spPr>
          <a:xfrm>
            <a:off x="228113" y="351692"/>
            <a:ext cx="7629397" cy="1015663"/>
          </a:xfrm>
          <a:prstGeom prst="rect">
            <a:avLst/>
          </a:prstGeom>
          <a:noFill/>
        </p:spPr>
        <p:txBody>
          <a:bodyPr wrap="square" rtlCol="0">
            <a:spAutoFit/>
          </a:bodyPr>
          <a:lstStyle/>
          <a:p>
            <a:r>
              <a:rPr lang="en-US" sz="2800" b="1" dirty="0"/>
              <a:t>Radial Axis, Tag to Tag Projected, Graph 6 (Gephi)</a:t>
            </a:r>
          </a:p>
          <a:p>
            <a:endParaRPr lang="en-US" sz="3200" dirty="0"/>
          </a:p>
        </p:txBody>
      </p:sp>
      <p:pic>
        <p:nvPicPr>
          <p:cNvPr id="4" name="Picture 3">
            <a:extLst>
              <a:ext uri="{FF2B5EF4-FFF2-40B4-BE49-F238E27FC236}">
                <a16:creationId xmlns:a16="http://schemas.microsoft.com/office/drawing/2014/main" id="{4B955FBF-FD4B-40EA-BEDD-4511C8092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677" y="1248508"/>
            <a:ext cx="5257800" cy="5257800"/>
          </a:xfrm>
          <a:prstGeom prst="rect">
            <a:avLst/>
          </a:prstGeom>
        </p:spPr>
      </p:pic>
    </p:spTree>
    <p:extLst>
      <p:ext uri="{BB962C8B-B14F-4D97-AF65-F5344CB8AC3E}">
        <p14:creationId xmlns:p14="http://schemas.microsoft.com/office/powerpoint/2010/main" val="293164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6FCEA-39EC-4FF6-BD44-8272DC66EC70}"/>
              </a:ext>
            </a:extLst>
          </p:cNvPr>
          <p:cNvSpPr txBox="1"/>
          <p:nvPr/>
        </p:nvSpPr>
        <p:spPr>
          <a:xfrm>
            <a:off x="397980" y="1914151"/>
            <a:ext cx="11533182" cy="4154984"/>
          </a:xfrm>
          <a:prstGeom prst="rect">
            <a:avLst/>
          </a:prstGeom>
          <a:noFill/>
        </p:spPr>
        <p:txBody>
          <a:bodyPr wrap="square" rtlCol="0">
            <a:spAutoFit/>
          </a:bodyPr>
          <a:lstStyle/>
          <a:p>
            <a:r>
              <a:rPr lang="en-US" sz="2400" dirty="0"/>
              <a:t>According to these projected graphs, each tag node is connected to another tag who were used in the same post. The communities in the </a:t>
            </a:r>
            <a:r>
              <a:rPr lang="en-US" sz="2400" i="1" dirty="0"/>
              <a:t>LOTR</a:t>
            </a:r>
            <a:r>
              <a:rPr lang="en-US" sz="2400" dirty="0"/>
              <a:t> Graph tend to have more tags that bridge communities. These tags are more commonly used inside the community. Essentially, </a:t>
            </a:r>
            <a:r>
              <a:rPr lang="en-US" sz="2400" i="1" dirty="0"/>
              <a:t>LOTR</a:t>
            </a:r>
            <a:r>
              <a:rPr lang="en-US" sz="2400" dirty="0"/>
              <a:t> seems to have a slightly more cohesive community. The long string of nodes you see in the </a:t>
            </a:r>
            <a:r>
              <a:rPr lang="en-US" sz="2400" i="1" dirty="0"/>
              <a:t>Star Trek </a:t>
            </a:r>
            <a:r>
              <a:rPr lang="en-US" sz="2400" dirty="0"/>
              <a:t>graph are actually from a post based on Star Wars, we can only assume that these Sci-Fi series get entangled with one another quite often. The nodes with higher degrees in both networks are tags that make sense in the community, the largest one in the </a:t>
            </a:r>
            <a:r>
              <a:rPr lang="en-US" sz="2400" i="1" dirty="0"/>
              <a:t>LOTR </a:t>
            </a:r>
            <a:r>
              <a:rPr lang="en-US" sz="2400" dirty="0"/>
              <a:t> is “</a:t>
            </a:r>
            <a:r>
              <a:rPr lang="en-US" sz="2400" dirty="0" err="1"/>
              <a:t>tolkien</a:t>
            </a:r>
            <a:r>
              <a:rPr lang="en-US" sz="2400" dirty="0"/>
              <a:t>” while the nodes with one degree are more unrelated to the community such as “Anonymous” or “replies.” For the </a:t>
            </a:r>
            <a:r>
              <a:rPr lang="en-US" sz="2400" i="1" dirty="0"/>
              <a:t>Star Trek </a:t>
            </a:r>
            <a:r>
              <a:rPr lang="en-US" sz="2400" dirty="0"/>
              <a:t>network the largest tag is “</a:t>
            </a:r>
            <a:r>
              <a:rPr lang="en-US" sz="2400" dirty="0" err="1"/>
              <a:t>startrek</a:t>
            </a:r>
            <a:r>
              <a:rPr lang="en-US" sz="2400" dirty="0"/>
              <a:t>” or “ds9” (which stands for Deep Space 9), while tags of degree one are “</a:t>
            </a:r>
            <a:r>
              <a:rPr lang="en-US" sz="2400" dirty="0" err="1"/>
              <a:t>adoptables</a:t>
            </a:r>
            <a:r>
              <a:rPr lang="en-US" sz="2400" dirty="0"/>
              <a:t>” or “loving myself.”</a:t>
            </a:r>
            <a:endParaRPr lang="en-US" sz="2400" i="1" dirty="0"/>
          </a:p>
        </p:txBody>
      </p:sp>
      <p:sp>
        <p:nvSpPr>
          <p:cNvPr id="3" name="TextBox 2">
            <a:extLst>
              <a:ext uri="{FF2B5EF4-FFF2-40B4-BE49-F238E27FC236}">
                <a16:creationId xmlns:a16="http://schemas.microsoft.com/office/drawing/2014/main" id="{861287D5-E9D5-4907-BF5A-62E544398637}"/>
              </a:ext>
            </a:extLst>
          </p:cNvPr>
          <p:cNvSpPr txBox="1"/>
          <p:nvPr/>
        </p:nvSpPr>
        <p:spPr>
          <a:xfrm>
            <a:off x="397980" y="902085"/>
            <a:ext cx="7605346" cy="523220"/>
          </a:xfrm>
          <a:prstGeom prst="rect">
            <a:avLst/>
          </a:prstGeom>
          <a:noFill/>
        </p:spPr>
        <p:txBody>
          <a:bodyPr wrap="square" rtlCol="0">
            <a:spAutoFit/>
          </a:bodyPr>
          <a:lstStyle/>
          <a:p>
            <a:r>
              <a:rPr lang="en-US" sz="2800" b="1" dirty="0"/>
              <a:t>Graph 6 Analysis</a:t>
            </a:r>
          </a:p>
        </p:txBody>
      </p:sp>
    </p:spTree>
    <p:extLst>
      <p:ext uri="{BB962C8B-B14F-4D97-AF65-F5344CB8AC3E}">
        <p14:creationId xmlns:p14="http://schemas.microsoft.com/office/powerpoint/2010/main" val="3215179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BBCC381-2F56-4F2C-AA32-F9FF8A4E5633}"/>
              </a:ext>
            </a:extLst>
          </p:cNvPr>
          <p:cNvSpPr txBox="1"/>
          <p:nvPr/>
        </p:nvSpPr>
        <p:spPr>
          <a:xfrm>
            <a:off x="529669" y="685790"/>
            <a:ext cx="7014131" cy="523220"/>
          </a:xfrm>
          <a:prstGeom prst="rect">
            <a:avLst/>
          </a:prstGeom>
          <a:noFill/>
        </p:spPr>
        <p:txBody>
          <a:bodyPr wrap="square" rtlCol="0">
            <a:spAutoFit/>
          </a:bodyPr>
          <a:lstStyle/>
          <a:p>
            <a:r>
              <a:rPr lang="en-US" sz="2800" b="1" dirty="0"/>
              <a:t>Fruchterman Reingold, Graph 1 (Gephi)</a:t>
            </a:r>
          </a:p>
        </p:txBody>
      </p:sp>
      <p:pic>
        <p:nvPicPr>
          <p:cNvPr id="8" name="Picture 7">
            <a:extLst>
              <a:ext uri="{FF2B5EF4-FFF2-40B4-BE49-F238E27FC236}">
                <a16:creationId xmlns:a16="http://schemas.microsoft.com/office/drawing/2014/main" id="{914D4761-BA15-4A8E-BBE9-92A334C0A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1811215"/>
            <a:ext cx="5046785" cy="5046785"/>
          </a:xfrm>
          <a:prstGeom prst="rect">
            <a:avLst/>
          </a:prstGeom>
        </p:spPr>
      </p:pic>
      <p:pic>
        <p:nvPicPr>
          <p:cNvPr id="11" name="Picture 10">
            <a:extLst>
              <a:ext uri="{FF2B5EF4-FFF2-40B4-BE49-F238E27FC236}">
                <a16:creationId xmlns:a16="http://schemas.microsoft.com/office/drawing/2014/main" id="{4CCC2DB1-5B37-4B3C-AF40-594A47649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483" y="1529860"/>
            <a:ext cx="5161085" cy="5161085"/>
          </a:xfrm>
          <a:prstGeom prst="rect">
            <a:avLst/>
          </a:prstGeom>
        </p:spPr>
      </p:pic>
      <p:sp>
        <p:nvSpPr>
          <p:cNvPr id="6" name="TextBox 5">
            <a:extLst>
              <a:ext uri="{FF2B5EF4-FFF2-40B4-BE49-F238E27FC236}">
                <a16:creationId xmlns:a16="http://schemas.microsoft.com/office/drawing/2014/main" id="{89F58929-59F0-4FD2-AAA7-B090E6FEF63A}"/>
              </a:ext>
            </a:extLst>
          </p:cNvPr>
          <p:cNvSpPr txBox="1"/>
          <p:nvPr/>
        </p:nvSpPr>
        <p:spPr>
          <a:xfrm>
            <a:off x="4667035" y="2734271"/>
            <a:ext cx="2292290" cy="923330"/>
          </a:xfrm>
          <a:prstGeom prst="rect">
            <a:avLst/>
          </a:prstGeom>
          <a:noFill/>
        </p:spPr>
        <p:txBody>
          <a:bodyPr wrap="square" rtlCol="0">
            <a:spAutoFit/>
          </a:bodyPr>
          <a:lstStyle/>
          <a:p>
            <a:pPr marL="285750" indent="-285750">
              <a:buFont typeface="Wingdings" panose="05000000000000000000" pitchFamily="2" charset="2"/>
              <a:buChar char="ß"/>
            </a:pPr>
            <a:r>
              <a:rPr lang="en-US" dirty="0"/>
              <a:t>Lord of the Rings</a:t>
            </a:r>
          </a:p>
          <a:p>
            <a:endParaRPr lang="en-US" dirty="0"/>
          </a:p>
          <a:p>
            <a:r>
              <a:rPr lang="en-US" dirty="0"/>
              <a:t>                    Star Trek</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42522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1C7E0-2DDB-417D-AAB3-9D3308504FF6}"/>
              </a:ext>
            </a:extLst>
          </p:cNvPr>
          <p:cNvSpPr txBox="1"/>
          <p:nvPr/>
        </p:nvSpPr>
        <p:spPr>
          <a:xfrm>
            <a:off x="380999" y="607545"/>
            <a:ext cx="6341533" cy="523220"/>
          </a:xfrm>
          <a:prstGeom prst="rect">
            <a:avLst/>
          </a:prstGeom>
          <a:noFill/>
        </p:spPr>
        <p:txBody>
          <a:bodyPr wrap="square" rtlCol="0">
            <a:spAutoFit/>
          </a:bodyPr>
          <a:lstStyle/>
          <a:p>
            <a:r>
              <a:rPr lang="en-US" sz="2800" b="1" dirty="0"/>
              <a:t>Graph 1 Analysis</a:t>
            </a:r>
          </a:p>
        </p:txBody>
      </p:sp>
      <p:sp>
        <p:nvSpPr>
          <p:cNvPr id="2" name="TextBox 1">
            <a:extLst>
              <a:ext uri="{FF2B5EF4-FFF2-40B4-BE49-F238E27FC236}">
                <a16:creationId xmlns:a16="http://schemas.microsoft.com/office/drawing/2014/main" id="{ED319140-E0F7-4BCF-A003-37048238A0DA}"/>
              </a:ext>
            </a:extLst>
          </p:cNvPr>
          <p:cNvSpPr txBox="1"/>
          <p:nvPr/>
        </p:nvSpPr>
        <p:spPr>
          <a:xfrm>
            <a:off x="380999" y="1880028"/>
            <a:ext cx="11183815" cy="4370427"/>
          </a:xfrm>
          <a:prstGeom prst="rect">
            <a:avLst/>
          </a:prstGeom>
          <a:noFill/>
        </p:spPr>
        <p:txBody>
          <a:bodyPr wrap="square" rtlCol="0">
            <a:spAutoFit/>
          </a:bodyPr>
          <a:lstStyle/>
          <a:p>
            <a:r>
              <a:rPr lang="en-US" sz="2000" dirty="0"/>
              <a:t>The data being shown in this pair of graphs are the blogs (in pink) and their associated tags (in green). The edges represent the use of a tag in a post, some blogs have used the same tag therefore are sometimes connected to the same tag node. The blog nodes have been sized by </a:t>
            </a:r>
            <a:r>
              <a:rPr lang="en-US" sz="2000" b="1" dirty="0"/>
              <a:t>total post </a:t>
            </a:r>
            <a:r>
              <a:rPr lang="en-US" sz="2000" dirty="0"/>
              <a:t>meaning the larger nodes that you see in these networks represent blogs with a lot of posts on their page. The highest total post in the </a:t>
            </a:r>
            <a:r>
              <a:rPr lang="en-US" sz="2000" i="1" dirty="0"/>
              <a:t>Lord of the Rings</a:t>
            </a:r>
            <a:r>
              <a:rPr lang="en-US" sz="2000" dirty="0"/>
              <a:t> networks tops off at a whopping  </a:t>
            </a:r>
            <a:r>
              <a:rPr lang="en-US" sz="2000" u="sng" dirty="0"/>
              <a:t>348,298</a:t>
            </a:r>
            <a:r>
              <a:rPr lang="en-US" sz="2000" dirty="0"/>
              <a:t> from the blog “cadoized.” The blog with the most posts in the </a:t>
            </a:r>
            <a:r>
              <a:rPr lang="en-US" sz="2000" i="1" dirty="0"/>
              <a:t>Star Trek </a:t>
            </a:r>
            <a:r>
              <a:rPr lang="en-US" sz="2000" dirty="0"/>
              <a:t>network is “spikeghost” with </a:t>
            </a:r>
            <a:r>
              <a:rPr lang="en-US" sz="2000" u="sng" dirty="0"/>
              <a:t>492,938</a:t>
            </a:r>
            <a:r>
              <a:rPr lang="en-US" sz="2000" dirty="0"/>
              <a:t> total posts. That is a difference of 144,640 posts… Compare these two maximum values with the average posts made on blogs from these networks. The average amount of posts for blogs on the gathered </a:t>
            </a:r>
            <a:r>
              <a:rPr lang="en-US" sz="2000" i="1" dirty="0"/>
              <a:t>LOTR</a:t>
            </a:r>
            <a:r>
              <a:rPr lang="en-US" sz="2000" dirty="0"/>
              <a:t> network is </a:t>
            </a:r>
            <a:r>
              <a:rPr lang="en-US" sz="2000" u="sng" dirty="0"/>
              <a:t>21,969</a:t>
            </a:r>
            <a:r>
              <a:rPr lang="en-US" sz="2000" dirty="0"/>
              <a:t>, while the average amount of posts on the gathered </a:t>
            </a:r>
            <a:r>
              <a:rPr lang="en-US" sz="2000" i="1" dirty="0"/>
              <a:t>Star Trek </a:t>
            </a:r>
            <a:r>
              <a:rPr lang="en-US" sz="2000" dirty="0"/>
              <a:t>network is </a:t>
            </a:r>
            <a:r>
              <a:rPr lang="en-US" sz="2000" u="sng" dirty="0"/>
              <a:t>27, 031</a:t>
            </a:r>
            <a:r>
              <a:rPr lang="en-US" sz="2000" dirty="0"/>
              <a:t>. This could mean that the fans and bloggers on the Star Trek network are just way more active within their community. Posting more within their blogs, or reposting other blogs. Based on the visuals you can see that within the </a:t>
            </a:r>
            <a:r>
              <a:rPr lang="en-US" sz="2000" i="1" dirty="0"/>
              <a:t>LOTR </a:t>
            </a:r>
            <a:r>
              <a:rPr lang="en-US" sz="2000" dirty="0"/>
              <a:t>network there are really only 3 powerful blogs with the most post while in the </a:t>
            </a:r>
            <a:r>
              <a:rPr lang="en-US" sz="2000" i="1" dirty="0"/>
              <a:t>Star Trek </a:t>
            </a:r>
            <a:r>
              <a:rPr lang="en-US" sz="2000" dirty="0"/>
              <a:t>network there are about 5 highly active posting blogs. *Rendered with the Fruchterman Reingold layout.</a:t>
            </a:r>
            <a:endParaRPr lang="en-US" sz="2000" u="sng" dirty="0"/>
          </a:p>
          <a:p>
            <a:endParaRPr lang="en-US" dirty="0"/>
          </a:p>
        </p:txBody>
      </p:sp>
    </p:spTree>
    <p:extLst>
      <p:ext uri="{BB962C8B-B14F-4D97-AF65-F5344CB8AC3E}">
        <p14:creationId xmlns:p14="http://schemas.microsoft.com/office/powerpoint/2010/main" val="194217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78E4F0-A57F-4708-A15A-A80F26C208C8}"/>
              </a:ext>
            </a:extLst>
          </p:cNvPr>
          <p:cNvSpPr txBox="1"/>
          <p:nvPr/>
        </p:nvSpPr>
        <p:spPr>
          <a:xfrm>
            <a:off x="360159" y="308707"/>
            <a:ext cx="6341533" cy="523220"/>
          </a:xfrm>
          <a:prstGeom prst="rect">
            <a:avLst/>
          </a:prstGeom>
          <a:noFill/>
        </p:spPr>
        <p:txBody>
          <a:bodyPr wrap="square" rtlCol="0">
            <a:spAutoFit/>
          </a:bodyPr>
          <a:lstStyle/>
          <a:p>
            <a:r>
              <a:rPr lang="en-US" sz="2800" b="1" dirty="0"/>
              <a:t>Yifan Hu, Graph 2 (Gephi)</a:t>
            </a:r>
          </a:p>
        </p:txBody>
      </p:sp>
      <p:pic>
        <p:nvPicPr>
          <p:cNvPr id="3" name="Picture 2">
            <a:extLst>
              <a:ext uri="{FF2B5EF4-FFF2-40B4-BE49-F238E27FC236}">
                <a16:creationId xmlns:a16="http://schemas.microsoft.com/office/drawing/2014/main" id="{38AF3CA8-B3F8-401C-B9C4-365FA869C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5" y="1134208"/>
            <a:ext cx="5794130" cy="5794130"/>
          </a:xfrm>
          <a:prstGeom prst="rect">
            <a:avLst/>
          </a:prstGeom>
        </p:spPr>
      </p:pic>
      <p:pic>
        <p:nvPicPr>
          <p:cNvPr id="6" name="Picture 5">
            <a:extLst>
              <a:ext uri="{FF2B5EF4-FFF2-40B4-BE49-F238E27FC236}">
                <a16:creationId xmlns:a16="http://schemas.microsoft.com/office/drawing/2014/main" id="{438991BC-E1F0-4874-81FE-BC133BD92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34208"/>
            <a:ext cx="5794130" cy="5794130"/>
          </a:xfrm>
          <a:prstGeom prst="rect">
            <a:avLst/>
          </a:prstGeom>
        </p:spPr>
      </p:pic>
      <p:sp>
        <p:nvSpPr>
          <p:cNvPr id="7" name="TextBox 6">
            <a:extLst>
              <a:ext uri="{FF2B5EF4-FFF2-40B4-BE49-F238E27FC236}">
                <a16:creationId xmlns:a16="http://schemas.microsoft.com/office/drawing/2014/main" id="{AB5938B1-437B-4A09-94C0-CBC74A9F6FA1}"/>
              </a:ext>
            </a:extLst>
          </p:cNvPr>
          <p:cNvSpPr txBox="1"/>
          <p:nvPr/>
        </p:nvSpPr>
        <p:spPr>
          <a:xfrm>
            <a:off x="4668500" y="2505670"/>
            <a:ext cx="2292290" cy="923330"/>
          </a:xfrm>
          <a:prstGeom prst="rect">
            <a:avLst/>
          </a:prstGeom>
          <a:noFill/>
        </p:spPr>
        <p:txBody>
          <a:bodyPr wrap="square" rtlCol="0">
            <a:spAutoFit/>
          </a:bodyPr>
          <a:lstStyle/>
          <a:p>
            <a:pPr marL="285750" indent="-285750">
              <a:buFont typeface="Wingdings" panose="05000000000000000000" pitchFamily="2" charset="2"/>
              <a:buChar char="ß"/>
            </a:pPr>
            <a:r>
              <a:rPr lang="en-US" dirty="0"/>
              <a:t>Lord of the Rings</a:t>
            </a:r>
          </a:p>
          <a:p>
            <a:endParaRPr lang="en-US" dirty="0"/>
          </a:p>
          <a:p>
            <a:r>
              <a:rPr lang="en-US" dirty="0"/>
              <a:t>                    Star Trek</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17859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B12BEE-15FA-4C05-8B64-2DB42407D913}"/>
              </a:ext>
            </a:extLst>
          </p:cNvPr>
          <p:cNvSpPr txBox="1"/>
          <p:nvPr/>
        </p:nvSpPr>
        <p:spPr>
          <a:xfrm>
            <a:off x="545123" y="616438"/>
            <a:ext cx="6341533" cy="523220"/>
          </a:xfrm>
          <a:prstGeom prst="rect">
            <a:avLst/>
          </a:prstGeom>
          <a:noFill/>
        </p:spPr>
        <p:txBody>
          <a:bodyPr wrap="square" rtlCol="0">
            <a:spAutoFit/>
          </a:bodyPr>
          <a:lstStyle/>
          <a:p>
            <a:r>
              <a:rPr lang="en-US" sz="2800" b="1" dirty="0"/>
              <a:t>Graph 2 Analysis</a:t>
            </a:r>
          </a:p>
        </p:txBody>
      </p:sp>
      <p:sp>
        <p:nvSpPr>
          <p:cNvPr id="2" name="TextBox 1">
            <a:extLst>
              <a:ext uri="{FF2B5EF4-FFF2-40B4-BE49-F238E27FC236}">
                <a16:creationId xmlns:a16="http://schemas.microsoft.com/office/drawing/2014/main" id="{57AC0879-18AA-42EE-B491-FA651C02292D}"/>
              </a:ext>
            </a:extLst>
          </p:cNvPr>
          <p:cNvSpPr txBox="1"/>
          <p:nvPr/>
        </p:nvSpPr>
        <p:spPr>
          <a:xfrm>
            <a:off x="545123" y="1591407"/>
            <a:ext cx="11007969" cy="4801314"/>
          </a:xfrm>
          <a:prstGeom prst="rect">
            <a:avLst/>
          </a:prstGeom>
          <a:noFill/>
        </p:spPr>
        <p:txBody>
          <a:bodyPr wrap="square" rtlCol="0">
            <a:spAutoFit/>
          </a:bodyPr>
          <a:lstStyle/>
          <a:p>
            <a:r>
              <a:rPr lang="en-US" sz="2400" dirty="0"/>
              <a:t>In this visualization the graphs are represented using the Yifan Hu *Proportional rendering. All of the nodes blogs (pink) and tags (green) have been sized by degree. To have a high degree can mean one of two things. Either you are a blog who posted and used a lot of tags *each tag would increase your degree by 1* OR you are a tag of which a lot of posts have used. Common tags among the community are more often the higher degree nodes. Tags such as “</a:t>
            </a:r>
            <a:r>
              <a:rPr lang="en-US" sz="2400" b="1" dirty="0"/>
              <a:t>lotr</a:t>
            </a:r>
            <a:r>
              <a:rPr lang="en-US" sz="2400" dirty="0"/>
              <a:t>” or simply “</a:t>
            </a:r>
            <a:r>
              <a:rPr lang="en-US" sz="2400" b="1" dirty="0"/>
              <a:t>lord of the rings</a:t>
            </a:r>
            <a:r>
              <a:rPr lang="en-US" sz="2400" dirty="0"/>
              <a:t>” are most common and high very high degrees within the </a:t>
            </a:r>
            <a:r>
              <a:rPr lang="en-US" sz="2400" i="1" dirty="0"/>
              <a:t>Lord of the Rings </a:t>
            </a:r>
            <a:r>
              <a:rPr lang="en-US" sz="2400" dirty="0"/>
              <a:t>network. For the </a:t>
            </a:r>
            <a:r>
              <a:rPr lang="en-US" sz="2400" i="1" dirty="0"/>
              <a:t>Star Trek </a:t>
            </a:r>
            <a:r>
              <a:rPr lang="en-US" sz="2400" dirty="0"/>
              <a:t>network it would be tags such as “</a:t>
            </a:r>
            <a:r>
              <a:rPr lang="en-US" sz="2400" b="1" dirty="0"/>
              <a:t>star trek</a:t>
            </a:r>
            <a:r>
              <a:rPr lang="en-US" sz="2400" dirty="0"/>
              <a:t>” or “</a:t>
            </a:r>
            <a:r>
              <a:rPr lang="en-US" sz="2400" b="1" dirty="0"/>
              <a:t>ds9</a:t>
            </a:r>
            <a:r>
              <a:rPr lang="en-US" sz="2400" dirty="0"/>
              <a:t>” which refers to one of </a:t>
            </a:r>
            <a:r>
              <a:rPr lang="en-US" sz="2400"/>
              <a:t>the series’ seasons. </a:t>
            </a:r>
            <a:r>
              <a:rPr lang="en-US" sz="2400" dirty="0"/>
              <a:t>In the </a:t>
            </a:r>
            <a:r>
              <a:rPr lang="en-US" sz="2400" i="1" dirty="0"/>
              <a:t>Star Trek</a:t>
            </a:r>
            <a:r>
              <a:rPr lang="en-US" sz="2400" dirty="0"/>
              <a:t> graph you can see a particularly large pink blog node with many green nodes attached to it. This would be the case in which a blog has posted a post and used many tags within the description. However, there are a couple other blogs that have used the same tag as the large post.</a:t>
            </a:r>
          </a:p>
          <a:p>
            <a:endParaRPr lang="en-US" dirty="0"/>
          </a:p>
        </p:txBody>
      </p:sp>
    </p:spTree>
    <p:extLst>
      <p:ext uri="{BB962C8B-B14F-4D97-AF65-F5344CB8AC3E}">
        <p14:creationId xmlns:p14="http://schemas.microsoft.com/office/powerpoint/2010/main" val="139163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3D2F8-FE7D-4738-879B-31080CC4EB88}"/>
              </a:ext>
            </a:extLst>
          </p:cNvPr>
          <p:cNvSpPr txBox="1"/>
          <p:nvPr/>
        </p:nvSpPr>
        <p:spPr>
          <a:xfrm>
            <a:off x="2803615" y="804657"/>
            <a:ext cx="6379760" cy="523220"/>
          </a:xfrm>
          <a:prstGeom prst="rect">
            <a:avLst/>
          </a:prstGeom>
          <a:noFill/>
        </p:spPr>
        <p:txBody>
          <a:bodyPr wrap="none" rtlCol="0">
            <a:spAutoFit/>
          </a:bodyPr>
          <a:lstStyle/>
          <a:p>
            <a:r>
              <a:rPr lang="en-US" sz="2800" b="1" dirty="0"/>
              <a:t>Degree Distribution – Network X, Graph 3</a:t>
            </a:r>
          </a:p>
        </p:txBody>
      </p:sp>
      <p:pic>
        <p:nvPicPr>
          <p:cNvPr id="4" name="Picture 3">
            <a:extLst>
              <a:ext uri="{FF2B5EF4-FFF2-40B4-BE49-F238E27FC236}">
                <a16:creationId xmlns:a16="http://schemas.microsoft.com/office/drawing/2014/main" id="{72489089-947B-4995-AA79-ECFCB15F8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79" y="1870685"/>
            <a:ext cx="5081158" cy="3531405"/>
          </a:xfrm>
          <a:prstGeom prst="rect">
            <a:avLst/>
          </a:prstGeom>
        </p:spPr>
      </p:pic>
      <p:pic>
        <p:nvPicPr>
          <p:cNvPr id="7" name="Picture 6">
            <a:extLst>
              <a:ext uri="{FF2B5EF4-FFF2-40B4-BE49-F238E27FC236}">
                <a16:creationId xmlns:a16="http://schemas.microsoft.com/office/drawing/2014/main" id="{636A7E1B-03E0-414F-B455-10A5A6BA4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287" y="1870684"/>
            <a:ext cx="5081158" cy="3531405"/>
          </a:xfrm>
          <a:prstGeom prst="rect">
            <a:avLst/>
          </a:prstGeom>
        </p:spPr>
      </p:pic>
    </p:spTree>
    <p:extLst>
      <p:ext uri="{BB962C8B-B14F-4D97-AF65-F5344CB8AC3E}">
        <p14:creationId xmlns:p14="http://schemas.microsoft.com/office/powerpoint/2010/main" val="2177564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660DE-B96C-49A3-91CB-DC51C54E5382}"/>
              </a:ext>
            </a:extLst>
          </p:cNvPr>
          <p:cNvSpPr txBox="1"/>
          <p:nvPr/>
        </p:nvSpPr>
        <p:spPr>
          <a:xfrm>
            <a:off x="509953" y="1885295"/>
            <a:ext cx="10661353" cy="4401205"/>
          </a:xfrm>
          <a:prstGeom prst="rect">
            <a:avLst/>
          </a:prstGeom>
          <a:noFill/>
        </p:spPr>
        <p:txBody>
          <a:bodyPr wrap="square" rtlCol="0">
            <a:spAutoFit/>
          </a:bodyPr>
          <a:lstStyle/>
          <a:p>
            <a:r>
              <a:rPr lang="en-US" sz="2800" dirty="0"/>
              <a:t>In both networks, the degree distribution is left skewed. Essentially what this means is that more nodes will have a low degree and very few will have a high degree. We can assume that the nodes with high degree are nodes which are more “popular” in the network. In other words, tags or blogs want to be connected with those nodes.  Although both graphs have a similar skew, the </a:t>
            </a:r>
            <a:r>
              <a:rPr lang="en-US" sz="2800" i="1" dirty="0"/>
              <a:t>Lord of the Rings </a:t>
            </a:r>
            <a:r>
              <a:rPr lang="en-US" sz="2800" dirty="0"/>
              <a:t>network has a much greater drop when looking at nodes of degree 2 and higher from the distribution of degree 1. The </a:t>
            </a:r>
            <a:r>
              <a:rPr lang="en-US" sz="2800" i="1" dirty="0"/>
              <a:t>Star Trek </a:t>
            </a:r>
            <a:r>
              <a:rPr lang="en-US" sz="2800" dirty="0"/>
              <a:t>network also have less different distribution which means that the star trek network have more consistencies than the Lord of the Rings fandom.</a:t>
            </a:r>
          </a:p>
        </p:txBody>
      </p:sp>
      <p:sp>
        <p:nvSpPr>
          <p:cNvPr id="3" name="TextBox 2">
            <a:extLst>
              <a:ext uri="{FF2B5EF4-FFF2-40B4-BE49-F238E27FC236}">
                <a16:creationId xmlns:a16="http://schemas.microsoft.com/office/drawing/2014/main" id="{C32C53E2-07EA-4D79-9C7D-0EFDEFE9E9D1}"/>
              </a:ext>
            </a:extLst>
          </p:cNvPr>
          <p:cNvSpPr txBox="1"/>
          <p:nvPr/>
        </p:nvSpPr>
        <p:spPr>
          <a:xfrm>
            <a:off x="509953" y="571500"/>
            <a:ext cx="3894993" cy="523220"/>
          </a:xfrm>
          <a:prstGeom prst="rect">
            <a:avLst/>
          </a:prstGeom>
          <a:noFill/>
        </p:spPr>
        <p:txBody>
          <a:bodyPr wrap="square" rtlCol="0">
            <a:spAutoFit/>
          </a:bodyPr>
          <a:lstStyle/>
          <a:p>
            <a:r>
              <a:rPr lang="en-US" sz="2800" b="1" dirty="0"/>
              <a:t>Graph 3 Analysis</a:t>
            </a:r>
          </a:p>
        </p:txBody>
      </p:sp>
    </p:spTree>
    <p:extLst>
      <p:ext uri="{BB962C8B-B14F-4D97-AF65-F5344CB8AC3E}">
        <p14:creationId xmlns:p14="http://schemas.microsoft.com/office/powerpoint/2010/main" val="83859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0AF6D6-18A3-4093-850E-C9AE4710064A}"/>
              </a:ext>
            </a:extLst>
          </p:cNvPr>
          <p:cNvSpPr txBox="1"/>
          <p:nvPr/>
        </p:nvSpPr>
        <p:spPr>
          <a:xfrm>
            <a:off x="8446417" y="1304195"/>
            <a:ext cx="3610466" cy="369332"/>
          </a:xfrm>
          <a:prstGeom prst="rect">
            <a:avLst/>
          </a:prstGeom>
          <a:noFill/>
        </p:spPr>
        <p:txBody>
          <a:bodyPr wrap="square" rtlCol="0">
            <a:spAutoFit/>
          </a:bodyPr>
          <a:lstStyle/>
          <a:p>
            <a:r>
              <a:rPr lang="en-US" dirty="0"/>
              <a:t>Star Trek</a:t>
            </a:r>
          </a:p>
        </p:txBody>
      </p:sp>
      <p:sp>
        <p:nvSpPr>
          <p:cNvPr id="8" name="TextBox 7">
            <a:extLst>
              <a:ext uri="{FF2B5EF4-FFF2-40B4-BE49-F238E27FC236}">
                <a16:creationId xmlns:a16="http://schemas.microsoft.com/office/drawing/2014/main" id="{F16E8CFF-AA87-4467-A91E-AB102DB99B65}"/>
              </a:ext>
            </a:extLst>
          </p:cNvPr>
          <p:cNvSpPr txBox="1"/>
          <p:nvPr/>
        </p:nvSpPr>
        <p:spPr>
          <a:xfrm>
            <a:off x="2254578" y="1304195"/>
            <a:ext cx="3610466" cy="369332"/>
          </a:xfrm>
          <a:prstGeom prst="rect">
            <a:avLst/>
          </a:prstGeom>
          <a:noFill/>
        </p:spPr>
        <p:txBody>
          <a:bodyPr wrap="square" rtlCol="0">
            <a:spAutoFit/>
          </a:bodyPr>
          <a:lstStyle/>
          <a:p>
            <a:r>
              <a:rPr lang="en-US" dirty="0"/>
              <a:t>Lord of the Rings</a:t>
            </a:r>
          </a:p>
        </p:txBody>
      </p:sp>
      <p:sp>
        <p:nvSpPr>
          <p:cNvPr id="12" name="TextBox 11">
            <a:extLst>
              <a:ext uri="{FF2B5EF4-FFF2-40B4-BE49-F238E27FC236}">
                <a16:creationId xmlns:a16="http://schemas.microsoft.com/office/drawing/2014/main" id="{555C0FBA-FBC9-4CAC-9CA6-8364BB3B3B99}"/>
              </a:ext>
            </a:extLst>
          </p:cNvPr>
          <p:cNvSpPr txBox="1"/>
          <p:nvPr/>
        </p:nvSpPr>
        <p:spPr>
          <a:xfrm>
            <a:off x="3274301" y="649600"/>
            <a:ext cx="6058390" cy="523220"/>
          </a:xfrm>
          <a:prstGeom prst="rect">
            <a:avLst/>
          </a:prstGeom>
          <a:noFill/>
        </p:spPr>
        <p:txBody>
          <a:bodyPr wrap="none" rtlCol="0">
            <a:spAutoFit/>
          </a:bodyPr>
          <a:lstStyle/>
          <a:p>
            <a:r>
              <a:rPr lang="en-US" sz="2800" b="1" dirty="0"/>
              <a:t>Degree Centrality – Network X, Graph 4</a:t>
            </a:r>
          </a:p>
        </p:txBody>
      </p:sp>
      <p:pic>
        <p:nvPicPr>
          <p:cNvPr id="18" name="Picture 17">
            <a:extLst>
              <a:ext uri="{FF2B5EF4-FFF2-40B4-BE49-F238E27FC236}">
                <a16:creationId xmlns:a16="http://schemas.microsoft.com/office/drawing/2014/main" id="{DBAF595E-0AA9-49D8-98AE-DCA1358E0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94" y="1936277"/>
            <a:ext cx="4725477" cy="3378970"/>
          </a:xfrm>
          <a:prstGeom prst="rect">
            <a:avLst/>
          </a:prstGeom>
        </p:spPr>
      </p:pic>
      <p:pic>
        <p:nvPicPr>
          <p:cNvPr id="20" name="Picture 19">
            <a:extLst>
              <a:ext uri="{FF2B5EF4-FFF2-40B4-BE49-F238E27FC236}">
                <a16:creationId xmlns:a16="http://schemas.microsoft.com/office/drawing/2014/main" id="{ECD5163D-5B95-4FDC-8DE3-7F1AC37B7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844" y="1936277"/>
            <a:ext cx="4801694" cy="3378970"/>
          </a:xfrm>
          <a:prstGeom prst="rect">
            <a:avLst/>
          </a:prstGeom>
        </p:spPr>
      </p:pic>
    </p:spTree>
    <p:extLst>
      <p:ext uri="{BB962C8B-B14F-4D97-AF65-F5344CB8AC3E}">
        <p14:creationId xmlns:p14="http://schemas.microsoft.com/office/powerpoint/2010/main" val="271939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6FCEA-39EC-4FF6-BD44-8272DC66EC70}"/>
              </a:ext>
            </a:extLst>
          </p:cNvPr>
          <p:cNvSpPr txBox="1"/>
          <p:nvPr/>
        </p:nvSpPr>
        <p:spPr>
          <a:xfrm>
            <a:off x="589085" y="1617785"/>
            <a:ext cx="11301650" cy="4832092"/>
          </a:xfrm>
          <a:prstGeom prst="rect">
            <a:avLst/>
          </a:prstGeom>
          <a:noFill/>
        </p:spPr>
        <p:txBody>
          <a:bodyPr wrap="square" rtlCol="0">
            <a:spAutoFit/>
          </a:bodyPr>
          <a:lstStyle/>
          <a:p>
            <a:r>
              <a:rPr lang="en-US" sz="2800" dirty="0"/>
              <a:t>The degree centrality for both networks are fairly different. The </a:t>
            </a:r>
            <a:r>
              <a:rPr lang="en-US" sz="2800" i="1" dirty="0"/>
              <a:t>Star Trek </a:t>
            </a:r>
            <a:r>
              <a:rPr lang="en-US" sz="2800" dirty="0"/>
              <a:t>network has an obvious outlier at the end of the graph. This ‘outlier’ is located at about .10 centrality which means that this node is considered to be the most prevalent node in the graph and has the most connection in that network. The </a:t>
            </a:r>
            <a:r>
              <a:rPr lang="en-US" sz="2800" i="1" dirty="0"/>
              <a:t>LOTR</a:t>
            </a:r>
            <a:r>
              <a:rPr lang="en-US" sz="2800" dirty="0"/>
              <a:t> network on the opposite hand, has a much smoother decline when viewing the degree centrality. This means there are multiple nodes that have a high degree. We can come to the conclusion that the </a:t>
            </a:r>
            <a:r>
              <a:rPr lang="en-US" sz="2800" i="1" dirty="0"/>
              <a:t>LOTR</a:t>
            </a:r>
            <a:r>
              <a:rPr lang="en-US" sz="2800" dirty="0"/>
              <a:t> network have more influential nodes whereas the </a:t>
            </a:r>
            <a:r>
              <a:rPr lang="en-US" sz="2800" i="1" dirty="0"/>
              <a:t>Star Trek </a:t>
            </a:r>
            <a:r>
              <a:rPr lang="en-US" sz="2800" dirty="0"/>
              <a:t>network have very few influential nodes. Another way the think of this, the Lord of the Rings fandom is more popular than the </a:t>
            </a:r>
            <a:r>
              <a:rPr lang="en-US" sz="2800" i="1" dirty="0"/>
              <a:t>Star Trek </a:t>
            </a:r>
            <a:r>
              <a:rPr lang="en-US" sz="2800" dirty="0"/>
              <a:t>network because there is more active bloggers and tags surrounding the network.</a:t>
            </a:r>
          </a:p>
        </p:txBody>
      </p:sp>
      <p:sp>
        <p:nvSpPr>
          <p:cNvPr id="3" name="TextBox 2">
            <a:extLst>
              <a:ext uri="{FF2B5EF4-FFF2-40B4-BE49-F238E27FC236}">
                <a16:creationId xmlns:a16="http://schemas.microsoft.com/office/drawing/2014/main" id="{47AC68C2-E9F7-4DA9-9C39-6CEDED9B3E4E}"/>
              </a:ext>
            </a:extLst>
          </p:cNvPr>
          <p:cNvSpPr txBox="1"/>
          <p:nvPr/>
        </p:nvSpPr>
        <p:spPr>
          <a:xfrm>
            <a:off x="589085" y="624254"/>
            <a:ext cx="6471138" cy="523220"/>
          </a:xfrm>
          <a:prstGeom prst="rect">
            <a:avLst/>
          </a:prstGeom>
          <a:noFill/>
        </p:spPr>
        <p:txBody>
          <a:bodyPr wrap="square" rtlCol="0">
            <a:spAutoFit/>
          </a:bodyPr>
          <a:lstStyle/>
          <a:p>
            <a:r>
              <a:rPr lang="en-US" sz="2800" b="1" dirty="0"/>
              <a:t>Graph 4 Analysis</a:t>
            </a:r>
          </a:p>
        </p:txBody>
      </p:sp>
    </p:spTree>
    <p:extLst>
      <p:ext uri="{BB962C8B-B14F-4D97-AF65-F5344CB8AC3E}">
        <p14:creationId xmlns:p14="http://schemas.microsoft.com/office/powerpoint/2010/main" val="3994915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1327</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eselenic@outlook.com</dc:creator>
  <cp:lastModifiedBy>Logan Murray</cp:lastModifiedBy>
  <cp:revision>33</cp:revision>
  <dcterms:created xsi:type="dcterms:W3CDTF">2018-11-09T01:38:39Z</dcterms:created>
  <dcterms:modified xsi:type="dcterms:W3CDTF">2018-11-09T22:22:16Z</dcterms:modified>
</cp:coreProperties>
</file>