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sldIdLst>
    <p:sldId id="256" r:id="rId2"/>
    <p:sldId id="257" r:id="rId3"/>
    <p:sldId id="258" r:id="rId4"/>
    <p:sldId id="261" r:id="rId5"/>
    <p:sldId id="259" r:id="rId6"/>
    <p:sldId id="260"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4023"/>
    <p:restoredTop sz="96197"/>
  </p:normalViewPr>
  <p:slideViewPr>
    <p:cSldViewPr snapToGrid="0" snapToObjects="1">
      <p:cViewPr varScale="1">
        <p:scale>
          <a:sx n="105" d="100"/>
          <a:sy n="105" d="100"/>
        </p:scale>
        <p:origin x="200" y="5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977803-6918-F741-A6BA-0F68E194252D}" type="datetimeFigureOut">
              <a:rPr lang="en-US" smtClean="0"/>
              <a:t>6/15/22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6D99B8-A144-EE46-9796-DB9234E0FBCE}" type="slidenum">
              <a:rPr lang="en-US" smtClean="0"/>
              <a:t>‹#›</a:t>
            </a:fld>
            <a:endParaRPr lang="en-US"/>
          </a:p>
        </p:txBody>
      </p:sp>
    </p:spTree>
    <p:extLst>
      <p:ext uri="{BB962C8B-B14F-4D97-AF65-F5344CB8AC3E}">
        <p14:creationId xmlns:p14="http://schemas.microsoft.com/office/powerpoint/2010/main" val="33093418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599BB-A185-ED64-050F-35B03E4518F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0468740-50ED-DC4F-CC64-157E90738A6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5E9E37A-7AEF-4253-BCEC-0BB5E65B7A87}"/>
              </a:ext>
            </a:extLst>
          </p:cNvPr>
          <p:cNvSpPr>
            <a:spLocks noGrp="1"/>
          </p:cNvSpPr>
          <p:nvPr>
            <p:ph type="dt" sz="half" idx="10"/>
          </p:nvPr>
        </p:nvSpPr>
        <p:spPr/>
        <p:txBody>
          <a:bodyPr/>
          <a:lstStyle/>
          <a:p>
            <a:r>
              <a:rPr lang="en-US"/>
              <a:t>6/15/22</a:t>
            </a:r>
          </a:p>
        </p:txBody>
      </p:sp>
      <p:sp>
        <p:nvSpPr>
          <p:cNvPr id="5" name="Footer Placeholder 4">
            <a:extLst>
              <a:ext uri="{FF2B5EF4-FFF2-40B4-BE49-F238E27FC236}">
                <a16:creationId xmlns:a16="http://schemas.microsoft.com/office/drawing/2014/main" id="{1416310D-D037-1C10-CCFD-8573E247A945}"/>
              </a:ext>
            </a:extLst>
          </p:cNvPr>
          <p:cNvSpPr>
            <a:spLocks noGrp="1"/>
          </p:cNvSpPr>
          <p:nvPr>
            <p:ph type="ftr" sz="quarter" idx="11"/>
          </p:nvPr>
        </p:nvSpPr>
        <p:spPr/>
        <p:txBody>
          <a:bodyPr/>
          <a:lstStyle/>
          <a:p>
            <a:endParaRPr lang="en-US"/>
          </a:p>
        </p:txBody>
      </p:sp>
      <p:sp>
        <p:nvSpPr>
          <p:cNvPr id="7" name="Slide Number Placeholder 7">
            <a:extLst>
              <a:ext uri="{FF2B5EF4-FFF2-40B4-BE49-F238E27FC236}">
                <a16:creationId xmlns:a16="http://schemas.microsoft.com/office/drawing/2014/main" id="{BC69350B-50DB-86C5-80EC-BDF15F8675A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a:t>Slide </a:t>
            </a:r>
            <a:fld id="{901ADB67-3B94-A344-A7CF-CF707626AE1B}" type="slidenum">
              <a:rPr lang="en-US" smtClean="0"/>
              <a:t>‹#›</a:t>
            </a:fld>
            <a:r>
              <a:rPr lang="en-US" dirty="0"/>
              <a:t> of 6</a:t>
            </a:r>
          </a:p>
        </p:txBody>
      </p:sp>
    </p:spTree>
    <p:extLst>
      <p:ext uri="{BB962C8B-B14F-4D97-AF65-F5344CB8AC3E}">
        <p14:creationId xmlns:p14="http://schemas.microsoft.com/office/powerpoint/2010/main" val="290006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4E797-EFBF-738A-66AD-AF37E8D8918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AE9194C-9572-0069-E9E6-55FA1AE7977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FE82F6-B20B-0622-8B7E-F934824594EE}"/>
              </a:ext>
            </a:extLst>
          </p:cNvPr>
          <p:cNvSpPr>
            <a:spLocks noGrp="1"/>
          </p:cNvSpPr>
          <p:nvPr>
            <p:ph type="dt" sz="half" idx="10"/>
          </p:nvPr>
        </p:nvSpPr>
        <p:spPr/>
        <p:txBody>
          <a:bodyPr/>
          <a:lstStyle/>
          <a:p>
            <a:r>
              <a:rPr lang="en-US"/>
              <a:t>6/15/22</a:t>
            </a:r>
          </a:p>
        </p:txBody>
      </p:sp>
      <p:sp>
        <p:nvSpPr>
          <p:cNvPr id="5" name="Footer Placeholder 4">
            <a:extLst>
              <a:ext uri="{FF2B5EF4-FFF2-40B4-BE49-F238E27FC236}">
                <a16:creationId xmlns:a16="http://schemas.microsoft.com/office/drawing/2014/main" id="{36A00921-EA3C-4B5B-305C-388DD19F24D4}"/>
              </a:ext>
            </a:extLst>
          </p:cNvPr>
          <p:cNvSpPr>
            <a:spLocks noGrp="1"/>
          </p:cNvSpPr>
          <p:nvPr>
            <p:ph type="ftr" sz="quarter" idx="11"/>
          </p:nvPr>
        </p:nvSpPr>
        <p:spPr/>
        <p:txBody>
          <a:bodyPr/>
          <a:lstStyle/>
          <a:p>
            <a:endParaRPr lang="en-US"/>
          </a:p>
        </p:txBody>
      </p:sp>
      <p:sp>
        <p:nvSpPr>
          <p:cNvPr id="7" name="Slide Number Placeholder 7">
            <a:extLst>
              <a:ext uri="{FF2B5EF4-FFF2-40B4-BE49-F238E27FC236}">
                <a16:creationId xmlns:a16="http://schemas.microsoft.com/office/drawing/2014/main" id="{CF934FDF-3DBB-591C-6712-22E7FE91CDF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a:t>Slide </a:t>
            </a:r>
            <a:fld id="{901ADB67-3B94-A344-A7CF-CF707626AE1B}" type="slidenum">
              <a:rPr lang="en-US" smtClean="0"/>
              <a:t>‹#›</a:t>
            </a:fld>
            <a:r>
              <a:rPr lang="en-US" dirty="0"/>
              <a:t> of 6</a:t>
            </a:r>
          </a:p>
        </p:txBody>
      </p:sp>
    </p:spTree>
    <p:extLst>
      <p:ext uri="{BB962C8B-B14F-4D97-AF65-F5344CB8AC3E}">
        <p14:creationId xmlns:p14="http://schemas.microsoft.com/office/powerpoint/2010/main" val="476582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DDC66BF-4725-9EE2-9803-D5107CF9D34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D61100-D078-DCC8-3D9C-C36106D53BC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CB566A-0E7C-3BAD-B2F4-EFDA4ED8E330}"/>
              </a:ext>
            </a:extLst>
          </p:cNvPr>
          <p:cNvSpPr>
            <a:spLocks noGrp="1"/>
          </p:cNvSpPr>
          <p:nvPr>
            <p:ph type="dt" sz="half" idx="10"/>
          </p:nvPr>
        </p:nvSpPr>
        <p:spPr/>
        <p:txBody>
          <a:bodyPr/>
          <a:lstStyle/>
          <a:p>
            <a:r>
              <a:rPr lang="en-US"/>
              <a:t>6/15/22</a:t>
            </a:r>
          </a:p>
        </p:txBody>
      </p:sp>
      <p:sp>
        <p:nvSpPr>
          <p:cNvPr id="5" name="Footer Placeholder 4">
            <a:extLst>
              <a:ext uri="{FF2B5EF4-FFF2-40B4-BE49-F238E27FC236}">
                <a16:creationId xmlns:a16="http://schemas.microsoft.com/office/drawing/2014/main" id="{150B0997-CB34-9DE4-730D-E82146D58B73}"/>
              </a:ext>
            </a:extLst>
          </p:cNvPr>
          <p:cNvSpPr>
            <a:spLocks noGrp="1"/>
          </p:cNvSpPr>
          <p:nvPr>
            <p:ph type="ftr" sz="quarter" idx="11"/>
          </p:nvPr>
        </p:nvSpPr>
        <p:spPr/>
        <p:txBody>
          <a:bodyPr/>
          <a:lstStyle/>
          <a:p>
            <a:endParaRPr lang="en-US"/>
          </a:p>
        </p:txBody>
      </p:sp>
      <p:sp>
        <p:nvSpPr>
          <p:cNvPr id="7" name="Slide Number Placeholder 7">
            <a:extLst>
              <a:ext uri="{FF2B5EF4-FFF2-40B4-BE49-F238E27FC236}">
                <a16:creationId xmlns:a16="http://schemas.microsoft.com/office/drawing/2014/main" id="{E7956E12-3398-99E3-2892-F1AE696A27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a:t>Slide </a:t>
            </a:r>
            <a:fld id="{901ADB67-3B94-A344-A7CF-CF707626AE1B}" type="slidenum">
              <a:rPr lang="en-US" smtClean="0"/>
              <a:t>‹#›</a:t>
            </a:fld>
            <a:r>
              <a:rPr lang="en-US" dirty="0"/>
              <a:t> of 6</a:t>
            </a:r>
          </a:p>
        </p:txBody>
      </p:sp>
    </p:spTree>
    <p:extLst>
      <p:ext uri="{BB962C8B-B14F-4D97-AF65-F5344CB8AC3E}">
        <p14:creationId xmlns:p14="http://schemas.microsoft.com/office/powerpoint/2010/main" val="23000931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EC654A-BF71-2279-AF3C-C14CA2484A9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8741FE7-14CF-87A3-2AE1-4C243C2BA568}"/>
              </a:ext>
            </a:extLst>
          </p:cNvPr>
          <p:cNvSpPr>
            <a:spLocks noGrp="1"/>
          </p:cNvSpPr>
          <p:nvPr>
            <p:ph type="dt" sz="half" idx="10"/>
          </p:nvPr>
        </p:nvSpPr>
        <p:spPr/>
        <p:txBody>
          <a:bodyPr/>
          <a:lstStyle/>
          <a:p>
            <a:r>
              <a:rPr lang="en-US"/>
              <a:t>6/15/22</a:t>
            </a:r>
          </a:p>
        </p:txBody>
      </p:sp>
      <p:sp>
        <p:nvSpPr>
          <p:cNvPr id="4" name="Footer Placeholder 3">
            <a:extLst>
              <a:ext uri="{FF2B5EF4-FFF2-40B4-BE49-F238E27FC236}">
                <a16:creationId xmlns:a16="http://schemas.microsoft.com/office/drawing/2014/main" id="{C1E4742A-A511-9878-B8F2-04D68D0A4738}"/>
              </a:ext>
            </a:extLst>
          </p:cNvPr>
          <p:cNvSpPr>
            <a:spLocks noGrp="1"/>
          </p:cNvSpPr>
          <p:nvPr>
            <p:ph type="ftr" sz="quarter" idx="11"/>
          </p:nvPr>
        </p:nvSpPr>
        <p:spPr/>
        <p:txBody>
          <a:bodyPr/>
          <a:lstStyle/>
          <a:p>
            <a:endParaRPr lang="en-US"/>
          </a:p>
        </p:txBody>
      </p:sp>
      <p:sp>
        <p:nvSpPr>
          <p:cNvPr id="6" name="Slide Number Placeholder 7">
            <a:extLst>
              <a:ext uri="{FF2B5EF4-FFF2-40B4-BE49-F238E27FC236}">
                <a16:creationId xmlns:a16="http://schemas.microsoft.com/office/drawing/2014/main" id="{9017C4A6-1AEF-3C5C-3C52-BCDC2A22208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a:t>Slide </a:t>
            </a:r>
            <a:fld id="{901ADB67-3B94-A344-A7CF-CF707626AE1B}" type="slidenum">
              <a:rPr lang="en-US" smtClean="0"/>
              <a:t>‹#›</a:t>
            </a:fld>
            <a:r>
              <a:rPr lang="en-US" dirty="0"/>
              <a:t> of 6</a:t>
            </a:r>
          </a:p>
        </p:txBody>
      </p:sp>
    </p:spTree>
    <p:extLst>
      <p:ext uri="{BB962C8B-B14F-4D97-AF65-F5344CB8AC3E}">
        <p14:creationId xmlns:p14="http://schemas.microsoft.com/office/powerpoint/2010/main" val="3410396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743430-B007-7B40-57A5-66ADFF04819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A04CE84-8C11-E1A9-E76F-69765FD8048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11B437-5C12-72D4-0C80-91A6961D1927}"/>
              </a:ext>
            </a:extLst>
          </p:cNvPr>
          <p:cNvSpPr>
            <a:spLocks noGrp="1"/>
          </p:cNvSpPr>
          <p:nvPr>
            <p:ph type="dt" sz="half" idx="10"/>
          </p:nvPr>
        </p:nvSpPr>
        <p:spPr/>
        <p:txBody>
          <a:bodyPr/>
          <a:lstStyle/>
          <a:p>
            <a:r>
              <a:rPr lang="en-US"/>
              <a:t>6/15/22</a:t>
            </a:r>
          </a:p>
        </p:txBody>
      </p:sp>
      <p:sp>
        <p:nvSpPr>
          <p:cNvPr id="5" name="Footer Placeholder 4">
            <a:extLst>
              <a:ext uri="{FF2B5EF4-FFF2-40B4-BE49-F238E27FC236}">
                <a16:creationId xmlns:a16="http://schemas.microsoft.com/office/drawing/2014/main" id="{6E1D6C78-3EA5-0546-1307-19C0032EEF10}"/>
              </a:ext>
            </a:extLst>
          </p:cNvPr>
          <p:cNvSpPr>
            <a:spLocks noGrp="1"/>
          </p:cNvSpPr>
          <p:nvPr>
            <p:ph type="ftr" sz="quarter" idx="11"/>
          </p:nvPr>
        </p:nvSpPr>
        <p:spPr/>
        <p:txBody>
          <a:bodyPr/>
          <a:lstStyle/>
          <a:p>
            <a:endParaRPr lang="en-US"/>
          </a:p>
        </p:txBody>
      </p:sp>
      <p:sp>
        <p:nvSpPr>
          <p:cNvPr id="8" name="Slide Number Placeholder 7">
            <a:extLst>
              <a:ext uri="{FF2B5EF4-FFF2-40B4-BE49-F238E27FC236}">
                <a16:creationId xmlns:a16="http://schemas.microsoft.com/office/drawing/2014/main" id="{27D536C3-8DC0-7F5C-DA35-C9FE588F8DF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a:t>Slide </a:t>
            </a:r>
            <a:fld id="{901ADB67-3B94-A344-A7CF-CF707626AE1B}" type="slidenum">
              <a:rPr lang="en-US" smtClean="0"/>
              <a:t>‹#›</a:t>
            </a:fld>
            <a:r>
              <a:rPr lang="en-US" dirty="0"/>
              <a:t> of 6</a:t>
            </a:r>
          </a:p>
        </p:txBody>
      </p:sp>
    </p:spTree>
    <p:extLst>
      <p:ext uri="{BB962C8B-B14F-4D97-AF65-F5344CB8AC3E}">
        <p14:creationId xmlns:p14="http://schemas.microsoft.com/office/powerpoint/2010/main" val="3770430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05F2E-DC6D-DDB0-29C0-9EBF4278D83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F53D1F3-D451-1B9D-3BF7-BC0C81A3CAF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E1E8CC6-B583-0E3A-432F-18BA2882B9FB}"/>
              </a:ext>
            </a:extLst>
          </p:cNvPr>
          <p:cNvSpPr>
            <a:spLocks noGrp="1"/>
          </p:cNvSpPr>
          <p:nvPr>
            <p:ph type="dt" sz="half" idx="10"/>
          </p:nvPr>
        </p:nvSpPr>
        <p:spPr/>
        <p:txBody>
          <a:bodyPr/>
          <a:lstStyle/>
          <a:p>
            <a:r>
              <a:rPr lang="en-US"/>
              <a:t>6/15/22</a:t>
            </a:r>
          </a:p>
        </p:txBody>
      </p:sp>
      <p:sp>
        <p:nvSpPr>
          <p:cNvPr id="5" name="Footer Placeholder 4">
            <a:extLst>
              <a:ext uri="{FF2B5EF4-FFF2-40B4-BE49-F238E27FC236}">
                <a16:creationId xmlns:a16="http://schemas.microsoft.com/office/drawing/2014/main" id="{4DF753C5-CA93-4581-CA63-B491C265B7CA}"/>
              </a:ext>
            </a:extLst>
          </p:cNvPr>
          <p:cNvSpPr>
            <a:spLocks noGrp="1"/>
          </p:cNvSpPr>
          <p:nvPr>
            <p:ph type="ftr" sz="quarter" idx="11"/>
          </p:nvPr>
        </p:nvSpPr>
        <p:spPr/>
        <p:txBody>
          <a:bodyPr/>
          <a:lstStyle/>
          <a:p>
            <a:endParaRPr lang="en-US"/>
          </a:p>
        </p:txBody>
      </p:sp>
      <p:sp>
        <p:nvSpPr>
          <p:cNvPr id="8" name="Slide Number Placeholder 7">
            <a:extLst>
              <a:ext uri="{FF2B5EF4-FFF2-40B4-BE49-F238E27FC236}">
                <a16:creationId xmlns:a16="http://schemas.microsoft.com/office/drawing/2014/main" id="{1E4E48A6-58F9-1BF1-C54C-791B6FBC8D6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a:t>Slide </a:t>
            </a:r>
            <a:fld id="{901ADB67-3B94-A344-A7CF-CF707626AE1B}" type="slidenum">
              <a:rPr lang="en-US" smtClean="0"/>
              <a:t>‹#›</a:t>
            </a:fld>
            <a:r>
              <a:rPr lang="en-US" dirty="0"/>
              <a:t> of 6</a:t>
            </a:r>
          </a:p>
        </p:txBody>
      </p:sp>
    </p:spTree>
    <p:extLst>
      <p:ext uri="{BB962C8B-B14F-4D97-AF65-F5344CB8AC3E}">
        <p14:creationId xmlns:p14="http://schemas.microsoft.com/office/powerpoint/2010/main" val="16617889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1F00A-9977-4994-E5F9-774627BC614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7F97419-76A4-A780-1CFF-35528DBCDE5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140F959-E5A7-8861-391F-A4FD24C0422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3DA7E1E-A726-1773-991E-759424A69D48}"/>
              </a:ext>
            </a:extLst>
          </p:cNvPr>
          <p:cNvSpPr>
            <a:spLocks noGrp="1"/>
          </p:cNvSpPr>
          <p:nvPr>
            <p:ph type="dt" sz="half" idx="10"/>
          </p:nvPr>
        </p:nvSpPr>
        <p:spPr/>
        <p:txBody>
          <a:bodyPr/>
          <a:lstStyle/>
          <a:p>
            <a:r>
              <a:rPr lang="en-US"/>
              <a:t>6/15/22</a:t>
            </a:r>
          </a:p>
        </p:txBody>
      </p:sp>
      <p:sp>
        <p:nvSpPr>
          <p:cNvPr id="6" name="Footer Placeholder 5">
            <a:extLst>
              <a:ext uri="{FF2B5EF4-FFF2-40B4-BE49-F238E27FC236}">
                <a16:creationId xmlns:a16="http://schemas.microsoft.com/office/drawing/2014/main" id="{2D544A59-4E29-00F2-FCD4-0848577A619E}"/>
              </a:ext>
            </a:extLst>
          </p:cNvPr>
          <p:cNvSpPr>
            <a:spLocks noGrp="1"/>
          </p:cNvSpPr>
          <p:nvPr>
            <p:ph type="ftr" sz="quarter" idx="11"/>
          </p:nvPr>
        </p:nvSpPr>
        <p:spPr/>
        <p:txBody>
          <a:bodyPr/>
          <a:lstStyle/>
          <a:p>
            <a:endParaRPr lang="en-US"/>
          </a:p>
        </p:txBody>
      </p:sp>
      <p:sp>
        <p:nvSpPr>
          <p:cNvPr id="9" name="Slide Number Placeholder 7">
            <a:extLst>
              <a:ext uri="{FF2B5EF4-FFF2-40B4-BE49-F238E27FC236}">
                <a16:creationId xmlns:a16="http://schemas.microsoft.com/office/drawing/2014/main" id="{DBDA86D3-1C9A-F256-82FF-4BA9161D488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a:t>Slide </a:t>
            </a:r>
            <a:fld id="{901ADB67-3B94-A344-A7CF-CF707626AE1B}" type="slidenum">
              <a:rPr lang="en-US" smtClean="0"/>
              <a:t>‹#›</a:t>
            </a:fld>
            <a:r>
              <a:rPr lang="en-US" dirty="0"/>
              <a:t> of 6</a:t>
            </a:r>
          </a:p>
        </p:txBody>
      </p:sp>
    </p:spTree>
    <p:extLst>
      <p:ext uri="{BB962C8B-B14F-4D97-AF65-F5344CB8AC3E}">
        <p14:creationId xmlns:p14="http://schemas.microsoft.com/office/powerpoint/2010/main" val="24528853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578E8-C644-820F-9894-A0AA6815E02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627F07B-724C-7E11-A80D-EF990FB8D5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9EFFA20-2ABB-96E5-4959-FB77CD30E93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83B8D17-64F4-4A4E-4F95-0C895C11FFB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D9DA068-ACA5-A1DF-B524-8AB443105B0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74A4A88-5F79-2FB3-DB00-170663C285E2}"/>
              </a:ext>
            </a:extLst>
          </p:cNvPr>
          <p:cNvSpPr>
            <a:spLocks noGrp="1"/>
          </p:cNvSpPr>
          <p:nvPr>
            <p:ph type="dt" sz="half" idx="10"/>
          </p:nvPr>
        </p:nvSpPr>
        <p:spPr/>
        <p:txBody>
          <a:bodyPr/>
          <a:lstStyle/>
          <a:p>
            <a:r>
              <a:rPr lang="en-US"/>
              <a:t>6/15/22</a:t>
            </a:r>
          </a:p>
        </p:txBody>
      </p:sp>
      <p:sp>
        <p:nvSpPr>
          <p:cNvPr id="8" name="Footer Placeholder 7">
            <a:extLst>
              <a:ext uri="{FF2B5EF4-FFF2-40B4-BE49-F238E27FC236}">
                <a16:creationId xmlns:a16="http://schemas.microsoft.com/office/drawing/2014/main" id="{51A4D408-1E0B-AE3A-69CA-87E36500E23B}"/>
              </a:ext>
            </a:extLst>
          </p:cNvPr>
          <p:cNvSpPr>
            <a:spLocks noGrp="1"/>
          </p:cNvSpPr>
          <p:nvPr>
            <p:ph type="ftr" sz="quarter" idx="11"/>
          </p:nvPr>
        </p:nvSpPr>
        <p:spPr/>
        <p:txBody>
          <a:bodyPr/>
          <a:lstStyle/>
          <a:p>
            <a:endParaRPr lang="en-US"/>
          </a:p>
        </p:txBody>
      </p:sp>
      <p:sp>
        <p:nvSpPr>
          <p:cNvPr id="10" name="Slide Number Placeholder 7">
            <a:extLst>
              <a:ext uri="{FF2B5EF4-FFF2-40B4-BE49-F238E27FC236}">
                <a16:creationId xmlns:a16="http://schemas.microsoft.com/office/drawing/2014/main" id="{B73AC765-91A7-AECD-12D3-228245B4C480}"/>
              </a:ext>
            </a:extLst>
          </p:cNvPr>
          <p:cNvSpPr>
            <a:spLocks noGrp="1"/>
          </p:cNvSpPr>
          <p:nvPr>
            <p:ph type="sldNum" sz="quarter" idx="12"/>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a:t>Slide </a:t>
            </a:r>
            <a:fld id="{901ADB67-3B94-A344-A7CF-CF707626AE1B}" type="slidenum">
              <a:rPr lang="en-US" smtClean="0"/>
              <a:t>‹#›</a:t>
            </a:fld>
            <a:r>
              <a:rPr lang="en-US" dirty="0"/>
              <a:t> of 6</a:t>
            </a:r>
          </a:p>
        </p:txBody>
      </p:sp>
    </p:spTree>
    <p:extLst>
      <p:ext uri="{BB962C8B-B14F-4D97-AF65-F5344CB8AC3E}">
        <p14:creationId xmlns:p14="http://schemas.microsoft.com/office/powerpoint/2010/main" val="345678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BEA7D1-052B-5AF0-50FF-60CFBC9FE3A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484A7BD-50B7-02C0-B761-1F19B202BEAF}"/>
              </a:ext>
            </a:extLst>
          </p:cNvPr>
          <p:cNvSpPr>
            <a:spLocks noGrp="1"/>
          </p:cNvSpPr>
          <p:nvPr>
            <p:ph type="dt" sz="half" idx="10"/>
          </p:nvPr>
        </p:nvSpPr>
        <p:spPr/>
        <p:txBody>
          <a:bodyPr/>
          <a:lstStyle/>
          <a:p>
            <a:r>
              <a:rPr lang="en-US"/>
              <a:t>6/15/22</a:t>
            </a:r>
          </a:p>
        </p:txBody>
      </p:sp>
      <p:sp>
        <p:nvSpPr>
          <p:cNvPr id="4" name="Footer Placeholder 3">
            <a:extLst>
              <a:ext uri="{FF2B5EF4-FFF2-40B4-BE49-F238E27FC236}">
                <a16:creationId xmlns:a16="http://schemas.microsoft.com/office/drawing/2014/main" id="{99C3E404-14CC-3BCF-BBD6-221EFB4D00A3}"/>
              </a:ext>
            </a:extLst>
          </p:cNvPr>
          <p:cNvSpPr>
            <a:spLocks noGrp="1"/>
          </p:cNvSpPr>
          <p:nvPr>
            <p:ph type="ftr" sz="quarter" idx="11"/>
          </p:nvPr>
        </p:nvSpPr>
        <p:spPr/>
        <p:txBody>
          <a:bodyPr/>
          <a:lstStyle/>
          <a:p>
            <a:endParaRPr lang="en-US"/>
          </a:p>
        </p:txBody>
      </p:sp>
      <p:sp>
        <p:nvSpPr>
          <p:cNvPr id="6" name="Slide Number Placeholder 7">
            <a:extLst>
              <a:ext uri="{FF2B5EF4-FFF2-40B4-BE49-F238E27FC236}">
                <a16:creationId xmlns:a16="http://schemas.microsoft.com/office/drawing/2014/main" id="{FC0884C8-A2B8-990B-9238-1B30E4F5BD6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a:t>Slide </a:t>
            </a:r>
            <a:fld id="{901ADB67-3B94-A344-A7CF-CF707626AE1B}" type="slidenum">
              <a:rPr lang="en-US" smtClean="0"/>
              <a:t>‹#›</a:t>
            </a:fld>
            <a:r>
              <a:rPr lang="en-US" dirty="0"/>
              <a:t> of 6</a:t>
            </a:r>
          </a:p>
        </p:txBody>
      </p:sp>
    </p:spTree>
    <p:extLst>
      <p:ext uri="{BB962C8B-B14F-4D97-AF65-F5344CB8AC3E}">
        <p14:creationId xmlns:p14="http://schemas.microsoft.com/office/powerpoint/2010/main" val="4777508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EE5FAB5-3998-F3D4-7023-CE49BD640B54}"/>
              </a:ext>
            </a:extLst>
          </p:cNvPr>
          <p:cNvSpPr>
            <a:spLocks noGrp="1"/>
          </p:cNvSpPr>
          <p:nvPr>
            <p:ph type="dt" sz="half" idx="10"/>
          </p:nvPr>
        </p:nvSpPr>
        <p:spPr/>
        <p:txBody>
          <a:bodyPr/>
          <a:lstStyle/>
          <a:p>
            <a:r>
              <a:rPr lang="en-US"/>
              <a:t>6/15/22</a:t>
            </a:r>
          </a:p>
        </p:txBody>
      </p:sp>
      <p:sp>
        <p:nvSpPr>
          <p:cNvPr id="3" name="Footer Placeholder 2">
            <a:extLst>
              <a:ext uri="{FF2B5EF4-FFF2-40B4-BE49-F238E27FC236}">
                <a16:creationId xmlns:a16="http://schemas.microsoft.com/office/drawing/2014/main" id="{281E14D8-5834-D70C-089D-D89C920A5B9A}"/>
              </a:ext>
            </a:extLst>
          </p:cNvPr>
          <p:cNvSpPr>
            <a:spLocks noGrp="1"/>
          </p:cNvSpPr>
          <p:nvPr>
            <p:ph type="ftr" sz="quarter" idx="11"/>
          </p:nvPr>
        </p:nvSpPr>
        <p:spPr/>
        <p:txBody>
          <a:bodyPr/>
          <a:lstStyle/>
          <a:p>
            <a:endParaRPr lang="en-US"/>
          </a:p>
        </p:txBody>
      </p:sp>
      <p:sp>
        <p:nvSpPr>
          <p:cNvPr id="5" name="Slide Number Placeholder 7">
            <a:extLst>
              <a:ext uri="{FF2B5EF4-FFF2-40B4-BE49-F238E27FC236}">
                <a16:creationId xmlns:a16="http://schemas.microsoft.com/office/drawing/2014/main" id="{2EA89C09-0B1E-A0CF-591D-A8E74A2BBA6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a:t>Slide </a:t>
            </a:r>
            <a:fld id="{901ADB67-3B94-A344-A7CF-CF707626AE1B}" type="slidenum">
              <a:rPr lang="en-US" smtClean="0"/>
              <a:t>‹#›</a:t>
            </a:fld>
            <a:r>
              <a:rPr lang="en-US" dirty="0"/>
              <a:t> of 6</a:t>
            </a:r>
          </a:p>
        </p:txBody>
      </p:sp>
    </p:spTree>
    <p:extLst>
      <p:ext uri="{BB962C8B-B14F-4D97-AF65-F5344CB8AC3E}">
        <p14:creationId xmlns:p14="http://schemas.microsoft.com/office/powerpoint/2010/main" val="21147210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B25CB-5ED6-8E4E-6EB1-37D36A797E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6F7ABBF-1726-349C-7ED2-EA786929337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66B15CB-0208-9016-DFD1-221094BCF6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214B2F-04CD-4930-84D3-DC567857B2C8}"/>
              </a:ext>
            </a:extLst>
          </p:cNvPr>
          <p:cNvSpPr>
            <a:spLocks noGrp="1"/>
          </p:cNvSpPr>
          <p:nvPr>
            <p:ph type="dt" sz="half" idx="10"/>
          </p:nvPr>
        </p:nvSpPr>
        <p:spPr/>
        <p:txBody>
          <a:bodyPr/>
          <a:lstStyle/>
          <a:p>
            <a:r>
              <a:rPr lang="en-US"/>
              <a:t>6/15/22</a:t>
            </a:r>
          </a:p>
        </p:txBody>
      </p:sp>
      <p:sp>
        <p:nvSpPr>
          <p:cNvPr id="6" name="Footer Placeholder 5">
            <a:extLst>
              <a:ext uri="{FF2B5EF4-FFF2-40B4-BE49-F238E27FC236}">
                <a16:creationId xmlns:a16="http://schemas.microsoft.com/office/drawing/2014/main" id="{6F328A05-A9FF-DDA7-84D9-C1B61BAFC1A3}"/>
              </a:ext>
            </a:extLst>
          </p:cNvPr>
          <p:cNvSpPr>
            <a:spLocks noGrp="1"/>
          </p:cNvSpPr>
          <p:nvPr>
            <p:ph type="ftr" sz="quarter" idx="11"/>
          </p:nvPr>
        </p:nvSpPr>
        <p:spPr/>
        <p:txBody>
          <a:bodyPr/>
          <a:lstStyle/>
          <a:p>
            <a:endParaRPr lang="en-US"/>
          </a:p>
        </p:txBody>
      </p:sp>
      <p:sp>
        <p:nvSpPr>
          <p:cNvPr id="8" name="Slide Number Placeholder 7">
            <a:extLst>
              <a:ext uri="{FF2B5EF4-FFF2-40B4-BE49-F238E27FC236}">
                <a16:creationId xmlns:a16="http://schemas.microsoft.com/office/drawing/2014/main" id="{FE10A3BD-3EA5-C447-07F7-0018B2D0FD2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a:t>Slide </a:t>
            </a:r>
            <a:fld id="{901ADB67-3B94-A344-A7CF-CF707626AE1B}" type="slidenum">
              <a:rPr lang="en-US" smtClean="0"/>
              <a:t>‹#›</a:t>
            </a:fld>
            <a:r>
              <a:rPr lang="en-US" dirty="0"/>
              <a:t> of 6</a:t>
            </a:r>
          </a:p>
        </p:txBody>
      </p:sp>
    </p:spTree>
    <p:extLst>
      <p:ext uri="{BB962C8B-B14F-4D97-AF65-F5344CB8AC3E}">
        <p14:creationId xmlns:p14="http://schemas.microsoft.com/office/powerpoint/2010/main" val="5996018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09E46-FD24-33CD-2617-C9302E59E98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08D99AB-8201-CE5D-AA97-C4CC457B613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2D3F1C7-A4AF-7630-4DFC-61693DB015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644057-C64A-3D4D-AE7B-41428959F7F4}"/>
              </a:ext>
            </a:extLst>
          </p:cNvPr>
          <p:cNvSpPr>
            <a:spLocks noGrp="1"/>
          </p:cNvSpPr>
          <p:nvPr>
            <p:ph type="dt" sz="half" idx="10"/>
          </p:nvPr>
        </p:nvSpPr>
        <p:spPr/>
        <p:txBody>
          <a:bodyPr/>
          <a:lstStyle/>
          <a:p>
            <a:r>
              <a:rPr lang="en-US"/>
              <a:t>6/15/22</a:t>
            </a:r>
          </a:p>
        </p:txBody>
      </p:sp>
      <p:sp>
        <p:nvSpPr>
          <p:cNvPr id="6" name="Footer Placeholder 5">
            <a:extLst>
              <a:ext uri="{FF2B5EF4-FFF2-40B4-BE49-F238E27FC236}">
                <a16:creationId xmlns:a16="http://schemas.microsoft.com/office/drawing/2014/main" id="{7E5DE5F0-1BD5-4711-4E92-914BC2A26D72}"/>
              </a:ext>
            </a:extLst>
          </p:cNvPr>
          <p:cNvSpPr>
            <a:spLocks noGrp="1"/>
          </p:cNvSpPr>
          <p:nvPr>
            <p:ph type="ftr" sz="quarter" idx="11"/>
          </p:nvPr>
        </p:nvSpPr>
        <p:spPr/>
        <p:txBody>
          <a:bodyPr/>
          <a:lstStyle/>
          <a:p>
            <a:endParaRPr lang="en-US"/>
          </a:p>
        </p:txBody>
      </p:sp>
      <p:sp>
        <p:nvSpPr>
          <p:cNvPr id="8" name="Slide Number Placeholder 7">
            <a:extLst>
              <a:ext uri="{FF2B5EF4-FFF2-40B4-BE49-F238E27FC236}">
                <a16:creationId xmlns:a16="http://schemas.microsoft.com/office/drawing/2014/main" id="{D74B8F96-DB8D-07A7-9830-A3A4E6F8258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a:t>Slide </a:t>
            </a:r>
            <a:fld id="{901ADB67-3B94-A344-A7CF-CF707626AE1B}" type="slidenum">
              <a:rPr lang="en-US" smtClean="0"/>
              <a:t>‹#›</a:t>
            </a:fld>
            <a:r>
              <a:rPr lang="en-US" dirty="0"/>
              <a:t> of 6</a:t>
            </a:r>
          </a:p>
        </p:txBody>
      </p:sp>
    </p:spTree>
    <p:extLst>
      <p:ext uri="{BB962C8B-B14F-4D97-AF65-F5344CB8AC3E}">
        <p14:creationId xmlns:p14="http://schemas.microsoft.com/office/powerpoint/2010/main" val="3121964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1654E30-F05F-676D-C2EF-8DDF253385C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25A69A4-0661-AB40-C29C-433B7020553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38487F-FE28-0C6A-5B1C-9F41EF4F40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Times New Roman" panose="02020603050405020304" pitchFamily="18" charset="0"/>
                <a:cs typeface="Times New Roman" panose="02020603050405020304" pitchFamily="18" charset="0"/>
              </a:defRPr>
            </a:lvl1pPr>
          </a:lstStyle>
          <a:p>
            <a:r>
              <a:rPr lang="en-US"/>
              <a:t>6/15/22</a:t>
            </a:r>
          </a:p>
        </p:txBody>
      </p:sp>
      <p:sp>
        <p:nvSpPr>
          <p:cNvPr id="5" name="Footer Placeholder 4">
            <a:extLst>
              <a:ext uri="{FF2B5EF4-FFF2-40B4-BE49-F238E27FC236}">
                <a16:creationId xmlns:a16="http://schemas.microsoft.com/office/drawing/2014/main" id="{FD2611F6-6B82-E222-BBDE-73526471262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panose="02020603050405020304" pitchFamily="18" charset="0"/>
                <a:cs typeface="Times New Roman" panose="02020603050405020304" pitchFamily="18" charset="0"/>
              </a:defRPr>
            </a:lvl1pPr>
          </a:lstStyle>
          <a:p>
            <a:endParaRPr lang="en-US"/>
          </a:p>
        </p:txBody>
      </p:sp>
      <p:sp>
        <p:nvSpPr>
          <p:cNvPr id="8" name="Slide Number Placeholder 7">
            <a:extLst>
              <a:ext uri="{FF2B5EF4-FFF2-40B4-BE49-F238E27FC236}">
                <a16:creationId xmlns:a16="http://schemas.microsoft.com/office/drawing/2014/main" id="{A5F6BDCD-F093-6852-694D-8CCDF7D1A99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dirty="0"/>
              <a:t>Slide </a:t>
            </a:r>
            <a:fld id="{901ADB67-3B94-A344-A7CF-CF707626AE1B}" type="slidenum">
              <a:rPr lang="en-US" smtClean="0"/>
              <a:t>‹#›</a:t>
            </a:fld>
            <a:r>
              <a:rPr lang="en-US" dirty="0"/>
              <a:t> of 6</a:t>
            </a:r>
          </a:p>
        </p:txBody>
      </p:sp>
    </p:spTree>
    <p:extLst>
      <p:ext uri="{BB962C8B-B14F-4D97-AF65-F5344CB8AC3E}">
        <p14:creationId xmlns:p14="http://schemas.microsoft.com/office/powerpoint/2010/main" val="20926658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7.emf"/><Relationship Id="rId3" Type="http://schemas.openxmlformats.org/officeDocument/2006/relationships/image" Target="../media/image2.png"/><Relationship Id="rId7" Type="http://schemas.openxmlformats.org/officeDocument/2006/relationships/image" Target="../media/image6.emf"/><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emf"/><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hyperlink" Target="https://arc.aiaa.org/doi/full/10.2514/1.J056060" TargetMode="External"/><Relationship Id="rId3" Type="http://schemas.openxmlformats.org/officeDocument/2006/relationships/hyperlink" Target="https://github.com/dynamicslab/pysindy#installing-with-pip" TargetMode="External"/><Relationship Id="rId7" Type="http://schemas.openxmlformats.org/officeDocument/2006/relationships/hyperlink" Target="https://arxiv.org/abs/1905.11075" TargetMode="External"/><Relationship Id="rId2" Type="http://schemas.openxmlformats.org/officeDocument/2006/relationships/hyperlink" Target="https://pysindy.readthedocs.io/en/latest/index.html" TargetMode="External"/><Relationship Id="rId1" Type="http://schemas.openxmlformats.org/officeDocument/2006/relationships/slideLayout" Target="../slideLayouts/slideLayout2.xml"/><Relationship Id="rId6" Type="http://schemas.openxmlformats.org/officeDocument/2006/relationships/hyperlink" Target="https://www.sciencedirect.com/science/article/pii/S0021999118307125?casa_token=pUhJVxGcCbgAAAAA:Wo6QQ35-Fr18E6rGZTG-6WcDU8LnNMiWjwTq7NpBeeo5l00nWLd_gByLCxJ4af_eFysSEocTGWc#!" TargetMode="External"/><Relationship Id="rId5" Type="http://schemas.openxmlformats.org/officeDocument/2006/relationships/hyperlink" Target="https://www.sciencedirect.com/science/article/pii/S0021999118307125?casa_token=pUhJVxGcCbgAAAAA:Wo6QQ35-Fr18E6rGZTG-6WcDU8LnNMiWjwTq7NpBeeo5l00nWLd_gByLCxJ4af_eFysSEocTGWc" TargetMode="External"/><Relationship Id="rId4" Type="http://schemas.openxmlformats.org/officeDocument/2006/relationships/hyperlink" Target="https://www.pnas.org/doi/pdf/10.1073/pnas.1517384113" TargetMode="External"/><Relationship Id="rId9" Type="http://schemas.openxmlformats.org/officeDocument/2006/relationships/hyperlink" Target="https://www.youtube.com/watch?v=SfIJiuJ38W0&amp;list=PLN90bHJU-JLoOfEk0KyBs2qLTV7OkMZ25&amp;ab_channel=AlanKaptanoglu" TargetMode="External"/></Relationships>
</file>

<file path=ppt/slides/_rels/slide6.xml.rels><?xml version="1.0" encoding="UTF-8" standalone="yes"?>
<Relationships xmlns="http://schemas.openxmlformats.org/package/2006/relationships"><Relationship Id="rId2" Type="http://schemas.openxmlformats.org/officeDocument/2006/relationships/hyperlink" Target="https://gradschool.umd.edu/3m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5178C-C86A-3329-1EB1-78E7F438A6AC}"/>
              </a:ext>
            </a:extLst>
          </p:cNvPr>
          <p:cNvSpPr>
            <a:spLocks noGrp="1"/>
          </p:cNvSpPr>
          <p:nvPr>
            <p:ph type="ctrTitle"/>
          </p:nvPr>
        </p:nvSpPr>
        <p:spPr>
          <a:xfrm>
            <a:off x="670560" y="1308258"/>
            <a:ext cx="10850880" cy="4241483"/>
          </a:xfrm>
        </p:spPr>
        <p:txBody>
          <a:bodyPr>
            <a:normAutofit/>
          </a:bodyPr>
          <a:lstStyle/>
          <a:p>
            <a:r>
              <a:rPr lang="en-US" dirty="0"/>
              <a:t>Sparse Identification of Nonlinear Dynamical systems (</a:t>
            </a:r>
            <a:r>
              <a:rPr lang="en-US" dirty="0" err="1"/>
              <a:t>SINDy</a:t>
            </a:r>
            <a:r>
              <a:rPr lang="en-US" dirty="0"/>
              <a:t>). </a:t>
            </a:r>
            <a:br>
              <a:rPr lang="en-US" dirty="0"/>
            </a:br>
            <a:br>
              <a:rPr lang="en-US" dirty="0"/>
            </a:br>
            <a:r>
              <a:rPr lang="en-US" dirty="0"/>
              <a:t>How can it be applied to Beam Physics?</a:t>
            </a:r>
          </a:p>
        </p:txBody>
      </p:sp>
      <p:sp>
        <p:nvSpPr>
          <p:cNvPr id="5" name="Date Placeholder 4">
            <a:extLst>
              <a:ext uri="{FF2B5EF4-FFF2-40B4-BE49-F238E27FC236}">
                <a16:creationId xmlns:a16="http://schemas.microsoft.com/office/drawing/2014/main" id="{C351A2A1-5C65-B5D8-8AC7-B677D7181B3C}"/>
              </a:ext>
            </a:extLst>
          </p:cNvPr>
          <p:cNvSpPr>
            <a:spLocks noGrp="1"/>
          </p:cNvSpPr>
          <p:nvPr>
            <p:ph type="dt" sz="half" idx="10"/>
          </p:nvPr>
        </p:nvSpPr>
        <p:spPr/>
        <p:txBody>
          <a:bodyPr/>
          <a:lstStyle/>
          <a:p>
            <a:r>
              <a:rPr lang="en-US"/>
              <a:t>6/15/22</a:t>
            </a:r>
          </a:p>
        </p:txBody>
      </p:sp>
      <p:sp>
        <p:nvSpPr>
          <p:cNvPr id="7" name="Slide Number Placeholder 6">
            <a:extLst>
              <a:ext uri="{FF2B5EF4-FFF2-40B4-BE49-F238E27FC236}">
                <a16:creationId xmlns:a16="http://schemas.microsoft.com/office/drawing/2014/main" id="{8D178AB3-3396-C84B-3438-E263D14D3954}"/>
              </a:ext>
            </a:extLst>
          </p:cNvPr>
          <p:cNvSpPr>
            <a:spLocks noGrp="1"/>
          </p:cNvSpPr>
          <p:nvPr>
            <p:ph type="sldNum" sz="quarter" idx="4"/>
          </p:nvPr>
        </p:nvSpPr>
        <p:spPr/>
        <p:txBody>
          <a:bodyPr/>
          <a:lstStyle/>
          <a:p>
            <a:r>
              <a:rPr lang="en-US"/>
              <a:t>Slide </a:t>
            </a:r>
            <a:fld id="{901ADB67-3B94-A344-A7CF-CF707626AE1B}" type="slidenum">
              <a:rPr lang="en-US" smtClean="0"/>
              <a:t>1</a:t>
            </a:fld>
            <a:r>
              <a:rPr lang="en-US"/>
              <a:t> of 6</a:t>
            </a:r>
            <a:endParaRPr lang="en-US" dirty="0"/>
          </a:p>
        </p:txBody>
      </p:sp>
    </p:spTree>
    <p:extLst>
      <p:ext uri="{BB962C8B-B14F-4D97-AF65-F5344CB8AC3E}">
        <p14:creationId xmlns:p14="http://schemas.microsoft.com/office/powerpoint/2010/main" val="110927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A77ED-FD6A-288C-45A4-8C50190E42CF}"/>
              </a:ext>
            </a:extLst>
          </p:cNvPr>
          <p:cNvSpPr>
            <a:spLocks noGrp="1"/>
          </p:cNvSpPr>
          <p:nvPr>
            <p:ph type="title"/>
          </p:nvPr>
        </p:nvSpPr>
        <p:spPr/>
        <p:txBody>
          <a:bodyPr/>
          <a:lstStyle/>
          <a:p>
            <a:r>
              <a:rPr lang="en-US" dirty="0"/>
              <a:t>General Overview</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4795E2DD-51F1-385E-0847-748B6BB1CCF9}"/>
                  </a:ext>
                </a:extLst>
              </p:cNvPr>
              <p:cNvSpPr txBox="1"/>
              <p:nvPr/>
            </p:nvSpPr>
            <p:spPr>
              <a:xfrm>
                <a:off x="585216" y="1597152"/>
                <a:ext cx="5510784" cy="4093428"/>
              </a:xfrm>
              <a:prstGeom prst="rect">
                <a:avLst/>
              </a:prstGeom>
              <a:noFill/>
            </p:spPr>
            <p:txBody>
              <a:bodyPr wrap="square" rtlCol="0">
                <a:spAutoFit/>
              </a:bodyPr>
              <a:lstStyle/>
              <a:p>
                <a:pPr marL="457200" indent="-457200">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Taking sparse data from real/computer experiments.</a:t>
                </a:r>
              </a:p>
              <a:p>
                <a:pPr marL="457200" indent="-457200">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Assume every measured variable can be described with a Differential Equation (deterministic)</a:t>
                </a:r>
              </a:p>
              <a:p>
                <a:pPr marL="457200" indent="-457200">
                  <a:buFont typeface="Arial" panose="020B0604020202020204" pitchFamily="34" charset="0"/>
                  <a:buChar char="•"/>
                </a:pPr>
                <a14:m>
                  <m:oMath xmlns:m="http://schemas.openxmlformats.org/officeDocument/2006/math">
                    <m:r>
                      <a:rPr lang="en-US" sz="2600" b="0" i="1" smtClean="0">
                        <a:latin typeface="Cambria Math" panose="02040503050406030204" pitchFamily="18" charset="0"/>
                        <a:cs typeface="Times New Roman" panose="02020603050405020304" pitchFamily="18" charset="0"/>
                      </a:rPr>
                      <m:t>𝑛</m:t>
                    </m:r>
                  </m:oMath>
                </a14:m>
                <a:r>
                  <a:rPr lang="en-US" sz="2600" dirty="0">
                    <a:latin typeface="Times New Roman" panose="02020603050405020304" pitchFamily="18" charset="0"/>
                    <a:cs typeface="Times New Roman" panose="02020603050405020304" pitchFamily="18" charset="0"/>
                  </a:rPr>
                  <a:t> space index, </a:t>
                </a:r>
                <a14:m>
                  <m:oMath xmlns:m="http://schemas.openxmlformats.org/officeDocument/2006/math">
                    <m:r>
                      <a:rPr lang="en-US" sz="2600" b="0" i="1" smtClean="0">
                        <a:latin typeface="Cambria Math" panose="02040503050406030204" pitchFamily="18" charset="0"/>
                        <a:cs typeface="Times New Roman" panose="02020603050405020304" pitchFamily="18" charset="0"/>
                      </a:rPr>
                      <m:t>𝑚</m:t>
                    </m:r>
                  </m:oMath>
                </a14:m>
                <a:r>
                  <a:rPr lang="en-US" sz="2600" dirty="0">
                    <a:latin typeface="Times New Roman" panose="02020603050405020304" pitchFamily="18" charset="0"/>
                    <a:cs typeface="Times New Roman" panose="02020603050405020304" pitchFamily="18" charset="0"/>
                  </a:rPr>
                  <a:t> time index</a:t>
                </a:r>
              </a:p>
              <a:p>
                <a:pPr marL="457200" indent="-457200">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Fit to basis functions whose coefficients might be </a:t>
                </a:r>
                <a:r>
                  <a:rPr lang="en-US" sz="2600" i="1" dirty="0">
                    <a:latin typeface="Times New Roman" panose="02020603050405020304" pitchFamily="18" charset="0"/>
                    <a:cs typeface="Times New Roman" panose="02020603050405020304" pitchFamily="18" charset="0"/>
                  </a:rPr>
                  <a:t>sparse</a:t>
                </a:r>
              </a:p>
              <a:p>
                <a:pPr marL="457200" indent="-457200">
                  <a:buFont typeface="Arial" panose="020B0604020202020204" pitchFamily="34" charset="0"/>
                  <a:buChar char="•"/>
                </a:pPr>
                <a:r>
                  <a:rPr lang="en-US" sz="2600" dirty="0">
                    <a:latin typeface="Times New Roman" panose="02020603050405020304" pitchFamily="18" charset="0"/>
                    <a:cs typeface="Times New Roman" panose="02020603050405020304" pitchFamily="18" charset="0"/>
                  </a:rPr>
                  <a:t>Noisy (white) models available per equation 6 in original </a:t>
                </a:r>
                <a:r>
                  <a:rPr lang="en-US" sz="2600" dirty="0" err="1">
                    <a:latin typeface="Times New Roman" panose="02020603050405020304" pitchFamily="18" charset="0"/>
                    <a:cs typeface="Times New Roman" panose="02020603050405020304" pitchFamily="18" charset="0"/>
                  </a:rPr>
                  <a:t>SINDy</a:t>
                </a:r>
                <a:r>
                  <a:rPr lang="en-US" sz="2600" dirty="0">
                    <a:latin typeface="Times New Roman" panose="02020603050405020304" pitchFamily="18" charset="0"/>
                    <a:cs typeface="Times New Roman" panose="02020603050405020304" pitchFamily="18" charset="0"/>
                  </a:rPr>
                  <a:t> paper. </a:t>
                </a:r>
              </a:p>
            </p:txBody>
          </p:sp>
        </mc:Choice>
        <mc:Fallback xmlns="">
          <p:sp>
            <p:nvSpPr>
              <p:cNvPr id="4" name="TextBox 3">
                <a:extLst>
                  <a:ext uri="{FF2B5EF4-FFF2-40B4-BE49-F238E27FC236}">
                    <a16:creationId xmlns:a16="http://schemas.microsoft.com/office/drawing/2014/main" id="{4795E2DD-51F1-385E-0847-748B6BB1CCF9}"/>
                  </a:ext>
                </a:extLst>
              </p:cNvPr>
              <p:cNvSpPr txBox="1">
                <a:spLocks noRot="1" noChangeAspect="1" noMove="1" noResize="1" noEditPoints="1" noAdjustHandles="1" noChangeArrowheads="1" noChangeShapeType="1" noTextEdit="1"/>
              </p:cNvSpPr>
              <p:nvPr/>
            </p:nvSpPr>
            <p:spPr>
              <a:xfrm>
                <a:off x="585216" y="1597152"/>
                <a:ext cx="5510784" cy="4093428"/>
              </a:xfrm>
              <a:prstGeom prst="rect">
                <a:avLst/>
              </a:prstGeom>
              <a:blipFill>
                <a:blip r:embed="rId2"/>
                <a:stretch>
                  <a:fillRect l="-1839" t="-1238" r="-690" b="-2786"/>
                </a:stretch>
              </a:blipFill>
            </p:spPr>
            <p:txBody>
              <a:bodyPr/>
              <a:lstStyle/>
              <a:p>
                <a:r>
                  <a:rPr lang="en-US">
                    <a:noFill/>
                  </a:rPr>
                  <a:t> </a:t>
                </a:r>
              </a:p>
            </p:txBody>
          </p:sp>
        </mc:Fallback>
      </mc:AlternateContent>
      <p:pic>
        <p:nvPicPr>
          <p:cNvPr id="10" name="Picture 9" descr="Text&#10;&#10;Description automatically generated">
            <a:extLst>
              <a:ext uri="{FF2B5EF4-FFF2-40B4-BE49-F238E27FC236}">
                <a16:creationId xmlns:a16="http://schemas.microsoft.com/office/drawing/2014/main" id="{5428C2DB-74D3-DB69-9CF3-07BB83D6DBED}"/>
              </a:ext>
            </a:extLst>
          </p:cNvPr>
          <p:cNvPicPr>
            <a:picLocks noChangeAspect="1"/>
          </p:cNvPicPr>
          <p:nvPr/>
        </p:nvPicPr>
        <p:blipFill>
          <a:blip r:embed="rId3"/>
          <a:stretch>
            <a:fillRect/>
          </a:stretch>
        </p:blipFill>
        <p:spPr>
          <a:xfrm>
            <a:off x="6784520" y="1749523"/>
            <a:ext cx="3880760" cy="2281783"/>
          </a:xfrm>
          <a:prstGeom prst="rect">
            <a:avLst/>
          </a:prstGeom>
        </p:spPr>
      </p:pic>
      <p:pic>
        <p:nvPicPr>
          <p:cNvPr id="12" name="Picture 11" descr="Chart, scatter chart&#10;&#10;Description automatically generated">
            <a:extLst>
              <a:ext uri="{FF2B5EF4-FFF2-40B4-BE49-F238E27FC236}">
                <a16:creationId xmlns:a16="http://schemas.microsoft.com/office/drawing/2014/main" id="{C2CA82FB-D39B-8742-B526-00F2930C2A11}"/>
              </a:ext>
            </a:extLst>
          </p:cNvPr>
          <p:cNvPicPr>
            <a:picLocks noChangeAspect="1"/>
          </p:cNvPicPr>
          <p:nvPr/>
        </p:nvPicPr>
        <p:blipFill rotWithShape="1">
          <a:blip r:embed="rId4"/>
          <a:srcRect r="12874"/>
          <a:stretch/>
        </p:blipFill>
        <p:spPr>
          <a:xfrm>
            <a:off x="6452108" y="4236286"/>
            <a:ext cx="5510784" cy="1054185"/>
          </a:xfrm>
          <a:prstGeom prst="rect">
            <a:avLst/>
          </a:prstGeom>
        </p:spPr>
      </p:pic>
      <p:pic>
        <p:nvPicPr>
          <p:cNvPr id="14" name="Picture 13">
            <a:extLst>
              <a:ext uri="{FF2B5EF4-FFF2-40B4-BE49-F238E27FC236}">
                <a16:creationId xmlns:a16="http://schemas.microsoft.com/office/drawing/2014/main" id="{98821672-2DBA-9FC3-E995-C53FE719F0F4}"/>
              </a:ext>
            </a:extLst>
          </p:cNvPr>
          <p:cNvPicPr>
            <a:picLocks noChangeAspect="1"/>
          </p:cNvPicPr>
          <p:nvPr/>
        </p:nvPicPr>
        <p:blipFill>
          <a:blip r:embed="rId5"/>
          <a:stretch>
            <a:fillRect/>
          </a:stretch>
        </p:blipFill>
        <p:spPr>
          <a:xfrm>
            <a:off x="6941820" y="5717483"/>
            <a:ext cx="1790700" cy="279400"/>
          </a:xfrm>
          <a:prstGeom prst="rect">
            <a:avLst/>
          </a:prstGeom>
        </p:spPr>
      </p:pic>
      <p:pic>
        <p:nvPicPr>
          <p:cNvPr id="15" name="Picture 14">
            <a:extLst>
              <a:ext uri="{FF2B5EF4-FFF2-40B4-BE49-F238E27FC236}">
                <a16:creationId xmlns:a16="http://schemas.microsoft.com/office/drawing/2014/main" id="{39EB1209-D6CB-7CD6-7173-5D77250140DD}"/>
              </a:ext>
            </a:extLst>
          </p:cNvPr>
          <p:cNvPicPr>
            <a:picLocks noChangeAspect="1"/>
          </p:cNvPicPr>
          <p:nvPr/>
        </p:nvPicPr>
        <p:blipFill>
          <a:blip r:embed="rId6"/>
          <a:stretch>
            <a:fillRect/>
          </a:stretch>
        </p:blipFill>
        <p:spPr>
          <a:xfrm>
            <a:off x="6707149" y="861117"/>
            <a:ext cx="1223513" cy="328536"/>
          </a:xfrm>
          <a:prstGeom prst="rect">
            <a:avLst/>
          </a:prstGeom>
        </p:spPr>
      </p:pic>
      <p:pic>
        <p:nvPicPr>
          <p:cNvPr id="16" name="Picture 15">
            <a:extLst>
              <a:ext uri="{FF2B5EF4-FFF2-40B4-BE49-F238E27FC236}">
                <a16:creationId xmlns:a16="http://schemas.microsoft.com/office/drawing/2014/main" id="{57058632-DCA8-774B-9EF0-D3CBAEEC55A6}"/>
              </a:ext>
            </a:extLst>
          </p:cNvPr>
          <p:cNvPicPr>
            <a:picLocks noChangeAspect="1"/>
          </p:cNvPicPr>
          <p:nvPr/>
        </p:nvPicPr>
        <p:blipFill>
          <a:blip r:embed="rId7"/>
          <a:stretch>
            <a:fillRect/>
          </a:stretch>
        </p:blipFill>
        <p:spPr>
          <a:xfrm>
            <a:off x="9207500" y="670681"/>
            <a:ext cx="1457780" cy="646944"/>
          </a:xfrm>
          <a:prstGeom prst="rect">
            <a:avLst/>
          </a:prstGeom>
        </p:spPr>
      </p:pic>
      <p:pic>
        <p:nvPicPr>
          <p:cNvPr id="17" name="Picture 16">
            <a:extLst>
              <a:ext uri="{FF2B5EF4-FFF2-40B4-BE49-F238E27FC236}">
                <a16:creationId xmlns:a16="http://schemas.microsoft.com/office/drawing/2014/main" id="{05AEECEC-E7B0-9EC4-987B-32F1BDA59784}"/>
              </a:ext>
            </a:extLst>
          </p:cNvPr>
          <p:cNvPicPr>
            <a:picLocks noChangeAspect="1"/>
          </p:cNvPicPr>
          <p:nvPr/>
        </p:nvPicPr>
        <p:blipFill>
          <a:blip r:embed="rId8"/>
          <a:stretch>
            <a:fillRect/>
          </a:stretch>
        </p:blipFill>
        <p:spPr>
          <a:xfrm>
            <a:off x="9471480" y="5867680"/>
            <a:ext cx="2387600" cy="546100"/>
          </a:xfrm>
          <a:prstGeom prst="rect">
            <a:avLst/>
          </a:prstGeom>
        </p:spPr>
      </p:pic>
      <p:sp>
        <p:nvSpPr>
          <p:cNvPr id="19" name="Date Placeholder 18">
            <a:extLst>
              <a:ext uri="{FF2B5EF4-FFF2-40B4-BE49-F238E27FC236}">
                <a16:creationId xmlns:a16="http://schemas.microsoft.com/office/drawing/2014/main" id="{38576F16-DBA0-66E1-4BA0-C83D6486F8AC}"/>
              </a:ext>
            </a:extLst>
          </p:cNvPr>
          <p:cNvSpPr>
            <a:spLocks noGrp="1"/>
          </p:cNvSpPr>
          <p:nvPr>
            <p:ph type="dt" sz="half" idx="10"/>
          </p:nvPr>
        </p:nvSpPr>
        <p:spPr/>
        <p:txBody>
          <a:bodyPr/>
          <a:lstStyle/>
          <a:p>
            <a:r>
              <a:rPr lang="en-US" dirty="0"/>
              <a:t>6/15/22</a:t>
            </a:r>
          </a:p>
        </p:txBody>
      </p:sp>
      <p:sp>
        <p:nvSpPr>
          <p:cNvPr id="21" name="Slide Number Placeholder 20">
            <a:extLst>
              <a:ext uri="{FF2B5EF4-FFF2-40B4-BE49-F238E27FC236}">
                <a16:creationId xmlns:a16="http://schemas.microsoft.com/office/drawing/2014/main" id="{6E2A7667-37F7-BDC5-9C4D-109D50B93B5C}"/>
              </a:ext>
            </a:extLst>
          </p:cNvPr>
          <p:cNvSpPr>
            <a:spLocks noGrp="1"/>
          </p:cNvSpPr>
          <p:nvPr>
            <p:ph type="sldNum" sz="quarter" idx="4"/>
          </p:nvPr>
        </p:nvSpPr>
        <p:spPr/>
        <p:txBody>
          <a:bodyPr/>
          <a:lstStyle/>
          <a:p>
            <a:r>
              <a:rPr lang="en-US"/>
              <a:t>Slide </a:t>
            </a:r>
            <a:fld id="{901ADB67-3B94-A344-A7CF-CF707626AE1B}" type="slidenum">
              <a:rPr lang="en-US" smtClean="0"/>
              <a:t>2</a:t>
            </a:fld>
            <a:r>
              <a:rPr lang="en-US"/>
              <a:t> of 6</a:t>
            </a:r>
            <a:endParaRPr lang="en-US" dirty="0"/>
          </a:p>
        </p:txBody>
      </p:sp>
    </p:spTree>
    <p:extLst>
      <p:ext uri="{BB962C8B-B14F-4D97-AF65-F5344CB8AC3E}">
        <p14:creationId xmlns:p14="http://schemas.microsoft.com/office/powerpoint/2010/main" val="4097557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56179-D67D-82F6-1D10-3D4098E6D7E4}"/>
              </a:ext>
            </a:extLst>
          </p:cNvPr>
          <p:cNvSpPr>
            <a:spLocks noGrp="1"/>
          </p:cNvSpPr>
          <p:nvPr>
            <p:ph type="title"/>
          </p:nvPr>
        </p:nvSpPr>
        <p:spPr/>
        <p:txBody>
          <a:bodyPr/>
          <a:lstStyle/>
          <a:p>
            <a:r>
              <a:rPr lang="en-US" dirty="0"/>
              <a:t>Examples</a:t>
            </a:r>
          </a:p>
        </p:txBody>
      </p:sp>
      <p:sp>
        <p:nvSpPr>
          <p:cNvPr id="3" name="Content Placeholder 2">
            <a:extLst>
              <a:ext uri="{FF2B5EF4-FFF2-40B4-BE49-F238E27FC236}">
                <a16:creationId xmlns:a16="http://schemas.microsoft.com/office/drawing/2014/main" id="{0145DB66-AC40-4D11-0E5C-AB50CBACC152}"/>
              </a:ext>
            </a:extLst>
          </p:cNvPr>
          <p:cNvSpPr>
            <a:spLocks noGrp="1"/>
          </p:cNvSpPr>
          <p:nvPr>
            <p:ph idx="1"/>
          </p:nvPr>
        </p:nvSpPr>
        <p:spPr>
          <a:xfrm>
            <a:off x="838199" y="1825625"/>
            <a:ext cx="9888415" cy="4351338"/>
          </a:xfrm>
        </p:spPr>
        <p:txBody>
          <a:bodyPr/>
          <a:lstStyle/>
          <a:p>
            <a:r>
              <a:rPr lang="en-US" dirty="0" err="1"/>
              <a:t>PySINDy</a:t>
            </a:r>
            <a:r>
              <a:rPr lang="en-US" dirty="0"/>
              <a:t> 1.7.0 required for the example scripts currently on GitHub/Website.</a:t>
            </a:r>
          </a:p>
          <a:p>
            <a:r>
              <a:rPr lang="en-US" dirty="0"/>
              <a:t>Simple SHO, DHO, Lorenz equations</a:t>
            </a:r>
          </a:p>
          <a:p>
            <a:r>
              <a:rPr lang="en-US" dirty="0"/>
              <a:t>Other examples and applications on website and GitHub.</a:t>
            </a:r>
          </a:p>
          <a:p>
            <a:r>
              <a:rPr lang="en-US" dirty="0" err="1"/>
              <a:t>Jupyter</a:t>
            </a:r>
            <a:r>
              <a:rPr lang="en-US" dirty="0"/>
              <a:t> Notebook examples</a:t>
            </a:r>
          </a:p>
        </p:txBody>
      </p:sp>
      <p:sp>
        <p:nvSpPr>
          <p:cNvPr id="5" name="Date Placeholder 4">
            <a:extLst>
              <a:ext uri="{FF2B5EF4-FFF2-40B4-BE49-F238E27FC236}">
                <a16:creationId xmlns:a16="http://schemas.microsoft.com/office/drawing/2014/main" id="{0592D37A-3301-C903-4D32-2FA4B3E71308}"/>
              </a:ext>
            </a:extLst>
          </p:cNvPr>
          <p:cNvSpPr>
            <a:spLocks noGrp="1"/>
          </p:cNvSpPr>
          <p:nvPr>
            <p:ph type="dt" sz="half" idx="10"/>
          </p:nvPr>
        </p:nvSpPr>
        <p:spPr/>
        <p:txBody>
          <a:bodyPr/>
          <a:lstStyle/>
          <a:p>
            <a:r>
              <a:rPr lang="en-US"/>
              <a:t>6/15/22</a:t>
            </a:r>
          </a:p>
        </p:txBody>
      </p:sp>
      <p:sp>
        <p:nvSpPr>
          <p:cNvPr id="7" name="Slide Number Placeholder 6">
            <a:extLst>
              <a:ext uri="{FF2B5EF4-FFF2-40B4-BE49-F238E27FC236}">
                <a16:creationId xmlns:a16="http://schemas.microsoft.com/office/drawing/2014/main" id="{682D70CF-B9BD-0A82-A270-E9FE4B620ACE}"/>
              </a:ext>
            </a:extLst>
          </p:cNvPr>
          <p:cNvSpPr>
            <a:spLocks noGrp="1"/>
          </p:cNvSpPr>
          <p:nvPr>
            <p:ph type="sldNum" sz="quarter" idx="4"/>
          </p:nvPr>
        </p:nvSpPr>
        <p:spPr/>
        <p:txBody>
          <a:bodyPr/>
          <a:lstStyle/>
          <a:p>
            <a:r>
              <a:rPr lang="en-US"/>
              <a:t>Slide </a:t>
            </a:r>
            <a:fld id="{901ADB67-3B94-A344-A7CF-CF707626AE1B}" type="slidenum">
              <a:rPr lang="en-US" smtClean="0"/>
              <a:t>3</a:t>
            </a:fld>
            <a:r>
              <a:rPr lang="en-US"/>
              <a:t> of 6</a:t>
            </a:r>
            <a:endParaRPr lang="en-US" dirty="0"/>
          </a:p>
        </p:txBody>
      </p:sp>
    </p:spTree>
    <p:extLst>
      <p:ext uri="{BB962C8B-B14F-4D97-AF65-F5344CB8AC3E}">
        <p14:creationId xmlns:p14="http://schemas.microsoft.com/office/powerpoint/2010/main" val="36708436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BE0DA750-D2CB-BF5E-B57E-A8F0BCA1604B}"/>
              </a:ext>
            </a:extLst>
          </p:cNvPr>
          <p:cNvGrpSpPr/>
          <p:nvPr/>
        </p:nvGrpSpPr>
        <p:grpSpPr>
          <a:xfrm>
            <a:off x="7193895" y="4467668"/>
            <a:ext cx="2833410" cy="3174145"/>
            <a:chOff x="5494879" y="2654041"/>
            <a:chExt cx="2143178" cy="2313873"/>
          </a:xfrm>
        </p:grpSpPr>
        <p:grpSp>
          <p:nvGrpSpPr>
            <p:cNvPr id="10" name="Group 9">
              <a:extLst>
                <a:ext uri="{FF2B5EF4-FFF2-40B4-BE49-F238E27FC236}">
                  <a16:creationId xmlns:a16="http://schemas.microsoft.com/office/drawing/2014/main" id="{85431539-E02C-0693-1921-6C74F1717834}"/>
                </a:ext>
              </a:extLst>
            </p:cNvPr>
            <p:cNvGrpSpPr/>
            <p:nvPr/>
          </p:nvGrpSpPr>
          <p:grpSpPr>
            <a:xfrm>
              <a:off x="5557230" y="2654041"/>
              <a:ext cx="2042994" cy="2313873"/>
              <a:chOff x="5557230" y="2654041"/>
              <a:chExt cx="2042994" cy="2313873"/>
            </a:xfrm>
          </p:grpSpPr>
          <p:pic>
            <p:nvPicPr>
              <p:cNvPr id="14" name="Picture 13">
                <a:extLst>
                  <a:ext uri="{FF2B5EF4-FFF2-40B4-BE49-F238E27FC236}">
                    <a16:creationId xmlns:a16="http://schemas.microsoft.com/office/drawing/2014/main" id="{FFF8233D-2FA4-4FA6-61F4-57980D982D41}"/>
                  </a:ext>
                </a:extLst>
              </p:cNvPr>
              <p:cNvPicPr>
                <a:picLocks noChangeAspect="1"/>
              </p:cNvPicPr>
              <p:nvPr/>
            </p:nvPicPr>
            <p:blipFill>
              <a:blip r:embed="rId2"/>
              <a:stretch>
                <a:fillRect/>
              </a:stretch>
            </p:blipFill>
            <p:spPr>
              <a:xfrm>
                <a:off x="5557230" y="2654041"/>
                <a:ext cx="2042994" cy="2042994"/>
              </a:xfrm>
              <a:prstGeom prst="rect">
                <a:avLst/>
              </a:prstGeom>
            </p:spPr>
          </p:pic>
          <p:sp>
            <p:nvSpPr>
              <p:cNvPr id="15" name="TextBox 14">
                <a:extLst>
                  <a:ext uri="{FF2B5EF4-FFF2-40B4-BE49-F238E27FC236}">
                    <a16:creationId xmlns:a16="http://schemas.microsoft.com/office/drawing/2014/main" id="{B0315E9A-415A-26BA-A8C1-F47A27E79F2B}"/>
                  </a:ext>
                </a:extLst>
              </p:cNvPr>
              <p:cNvSpPr txBox="1"/>
              <p:nvPr/>
            </p:nvSpPr>
            <p:spPr>
              <a:xfrm rot="17076494">
                <a:off x="4889927" y="3768284"/>
                <a:ext cx="2143178" cy="256081"/>
              </a:xfrm>
              <a:prstGeom prst="rect">
                <a:avLst/>
              </a:prstGeom>
              <a:noFill/>
            </p:spPr>
            <p:txBody>
              <a:bodyPr wrap="square" rtlCol="0">
                <a:spAutoFit/>
              </a:bodyPr>
              <a:lstStyle/>
              <a:p>
                <a:pPr algn="ctr"/>
                <a:r>
                  <a:rPr lang="en-US" sz="1600" dirty="0">
                    <a:latin typeface="Times New Roman" panose="02020603050405020304" pitchFamily="18" charset="0"/>
                    <a:cs typeface="Times New Roman" panose="02020603050405020304" pitchFamily="18" charset="0"/>
                  </a:rPr>
                  <a:t>Experiment</a:t>
                </a:r>
              </a:p>
            </p:txBody>
          </p:sp>
          <p:sp>
            <p:nvSpPr>
              <p:cNvPr id="16" name="TextBox 15">
                <a:extLst>
                  <a:ext uri="{FF2B5EF4-FFF2-40B4-BE49-F238E27FC236}">
                    <a16:creationId xmlns:a16="http://schemas.microsoft.com/office/drawing/2014/main" id="{B8FD2167-C136-0C5E-17B1-E4152CC5DC83}"/>
                  </a:ext>
                </a:extLst>
              </p:cNvPr>
              <p:cNvSpPr txBox="1"/>
              <p:nvPr/>
            </p:nvSpPr>
            <p:spPr>
              <a:xfrm rot="4402283">
                <a:off x="6101962" y="3729698"/>
                <a:ext cx="2143178" cy="256081"/>
              </a:xfrm>
              <a:prstGeom prst="rect">
                <a:avLst/>
              </a:prstGeom>
              <a:noFill/>
            </p:spPr>
            <p:txBody>
              <a:bodyPr wrap="square" rtlCol="0">
                <a:spAutoFit/>
              </a:bodyPr>
              <a:lstStyle/>
              <a:p>
                <a:pPr algn="ctr"/>
                <a:r>
                  <a:rPr lang="en-US" sz="1600" dirty="0">
                    <a:latin typeface="Times New Roman" panose="02020603050405020304" pitchFamily="18" charset="0"/>
                    <a:cs typeface="Times New Roman" panose="02020603050405020304" pitchFamily="18" charset="0"/>
                  </a:rPr>
                  <a:t>Simulation</a:t>
                </a:r>
              </a:p>
            </p:txBody>
          </p:sp>
          <p:sp>
            <p:nvSpPr>
              <p:cNvPr id="17" name="TextBox 16">
                <a:extLst>
                  <a:ext uri="{FF2B5EF4-FFF2-40B4-BE49-F238E27FC236}">
                    <a16:creationId xmlns:a16="http://schemas.microsoft.com/office/drawing/2014/main" id="{98143892-428F-1729-D22C-2ECE8F6A0EF6}"/>
                  </a:ext>
                </a:extLst>
              </p:cNvPr>
              <p:cNvSpPr txBox="1"/>
              <p:nvPr/>
            </p:nvSpPr>
            <p:spPr>
              <a:xfrm rot="5400000">
                <a:off x="5516881" y="3663706"/>
                <a:ext cx="2143178" cy="256081"/>
              </a:xfrm>
              <a:prstGeom prst="rect">
                <a:avLst/>
              </a:prstGeom>
              <a:noFill/>
            </p:spPr>
            <p:txBody>
              <a:bodyPr wrap="square" rtlCol="0">
                <a:spAutoFit/>
              </a:bodyPr>
              <a:lstStyle/>
              <a:p>
                <a:pPr algn="ctr"/>
                <a:r>
                  <a:rPr lang="en-US" sz="1600" dirty="0">
                    <a:latin typeface="Times New Roman" panose="02020603050405020304" pitchFamily="18" charset="0"/>
                    <a:cs typeface="Times New Roman" panose="02020603050405020304" pitchFamily="18" charset="0"/>
                  </a:rPr>
                  <a:t>Theory</a:t>
                </a:r>
              </a:p>
            </p:txBody>
          </p:sp>
        </p:grpSp>
        <p:sp>
          <p:nvSpPr>
            <p:cNvPr id="12" name="TextBox 11">
              <a:extLst>
                <a:ext uri="{FF2B5EF4-FFF2-40B4-BE49-F238E27FC236}">
                  <a16:creationId xmlns:a16="http://schemas.microsoft.com/office/drawing/2014/main" id="{29ED6FF4-844C-490A-21A6-A1220B5FC574}"/>
                </a:ext>
              </a:extLst>
            </p:cNvPr>
            <p:cNvSpPr txBox="1"/>
            <p:nvPr/>
          </p:nvSpPr>
          <p:spPr>
            <a:xfrm>
              <a:off x="5494879" y="2929074"/>
              <a:ext cx="2143178" cy="246797"/>
            </a:xfrm>
            <a:prstGeom prst="rect">
              <a:avLst/>
            </a:prstGeom>
            <a:noFill/>
          </p:spPr>
          <p:txBody>
            <a:bodyPr wrap="square" rtlCol="0">
              <a:spAutoFit/>
            </a:bodyPr>
            <a:lstStyle/>
            <a:p>
              <a:pPr algn="ctr"/>
              <a:r>
                <a:rPr lang="en-US" sz="1600" dirty="0">
                  <a:latin typeface="Times New Roman" panose="02020603050405020304" pitchFamily="18" charset="0"/>
                  <a:cs typeface="Times New Roman" panose="02020603050405020304" pitchFamily="18" charset="0"/>
                </a:rPr>
                <a:t>Integrated Deliverable</a:t>
              </a:r>
            </a:p>
          </p:txBody>
        </p:sp>
      </p:grpSp>
      <p:sp>
        <p:nvSpPr>
          <p:cNvPr id="2" name="Title 1">
            <a:extLst>
              <a:ext uri="{FF2B5EF4-FFF2-40B4-BE49-F238E27FC236}">
                <a16:creationId xmlns:a16="http://schemas.microsoft.com/office/drawing/2014/main" id="{97437373-7AF5-166E-D9BD-704729E632C6}"/>
              </a:ext>
            </a:extLst>
          </p:cNvPr>
          <p:cNvSpPr>
            <a:spLocks noGrp="1"/>
          </p:cNvSpPr>
          <p:nvPr>
            <p:ph type="title"/>
          </p:nvPr>
        </p:nvSpPr>
        <p:spPr/>
        <p:txBody>
          <a:bodyPr/>
          <a:lstStyle/>
          <a:p>
            <a:r>
              <a:rPr lang="en-US" dirty="0"/>
              <a:t>How can this be applied to Beam Physics</a:t>
            </a:r>
          </a:p>
        </p:txBody>
      </p:sp>
      <p:sp>
        <p:nvSpPr>
          <p:cNvPr id="3" name="Content Placeholder 2">
            <a:extLst>
              <a:ext uri="{FF2B5EF4-FFF2-40B4-BE49-F238E27FC236}">
                <a16:creationId xmlns:a16="http://schemas.microsoft.com/office/drawing/2014/main" id="{BAE9F9C3-3B80-D041-0474-4095057B1152}"/>
              </a:ext>
            </a:extLst>
          </p:cNvPr>
          <p:cNvSpPr>
            <a:spLocks noGrp="1"/>
          </p:cNvSpPr>
          <p:nvPr>
            <p:ph idx="1"/>
          </p:nvPr>
        </p:nvSpPr>
        <p:spPr>
          <a:xfrm>
            <a:off x="326136" y="1402080"/>
            <a:ext cx="5257800" cy="5198110"/>
          </a:xfrm>
        </p:spPr>
        <p:txBody>
          <a:bodyPr>
            <a:normAutofit fontScale="62500" lnSpcReduction="20000"/>
          </a:bodyPr>
          <a:lstStyle/>
          <a:p>
            <a:r>
              <a:rPr lang="en-US" dirty="0"/>
              <a:t>Rich interplay of chaos and nonlinear dynamics in the context of beam physics.</a:t>
            </a:r>
          </a:p>
          <a:p>
            <a:r>
              <a:rPr lang="en-US" dirty="0"/>
              <a:t>Small, niche field with lots of low hanging fruit (at least to my perspective) for various reasons.</a:t>
            </a:r>
          </a:p>
          <a:p>
            <a:r>
              <a:rPr lang="en-US" dirty="0"/>
              <a:t>One problem we have in experiments is poor knowledge of initial conditions and distribution system details.  Even if we know the underlying equations, in intense beams how can we overcome the sparseness of our distribution function data either initially or at later times</a:t>
            </a:r>
          </a:p>
          <a:p>
            <a:r>
              <a:rPr lang="en-US" dirty="0"/>
              <a:t>Zoo of plasma physics phenomena + non neutral plasma effects:</a:t>
            </a:r>
          </a:p>
          <a:p>
            <a:pPr lvl="1"/>
            <a:r>
              <a:rPr lang="en-US" dirty="0"/>
              <a:t>Centroid and Moment oscillations</a:t>
            </a:r>
          </a:p>
          <a:p>
            <a:pPr lvl="1"/>
            <a:r>
              <a:rPr lang="en-US" dirty="0"/>
              <a:t>Higher order beam moment evolution</a:t>
            </a:r>
          </a:p>
          <a:p>
            <a:pPr lvl="1"/>
            <a:r>
              <a:rPr lang="en-US" dirty="0"/>
              <a:t>Emittance growth attribution to specific physics/terms</a:t>
            </a:r>
          </a:p>
          <a:p>
            <a:pPr lvl="1"/>
            <a:r>
              <a:rPr lang="en-US" dirty="0"/>
              <a:t>Dispersion relations of various waves (E&amp;M and plasma/sonic in beam slug)</a:t>
            </a:r>
          </a:p>
          <a:p>
            <a:pPr lvl="1"/>
            <a:r>
              <a:rPr lang="en-US" dirty="0"/>
              <a:t>Momentum diffusion in bends</a:t>
            </a:r>
          </a:p>
          <a:p>
            <a:pPr lvl="1"/>
            <a:r>
              <a:rPr lang="en-US" dirty="0"/>
              <a:t>Noise type determination? (white, pink, systemic)</a:t>
            </a:r>
          </a:p>
          <a:p>
            <a:pPr lvl="1"/>
            <a:r>
              <a:rPr lang="en-US" dirty="0"/>
              <a:t>Etc.</a:t>
            </a:r>
          </a:p>
          <a:p>
            <a:r>
              <a:rPr lang="en-US" dirty="0"/>
              <a:t>Simple test case problem needed to determine viability</a:t>
            </a:r>
          </a:p>
          <a:p>
            <a:pPr lvl="1"/>
            <a:endParaRPr lang="en-US" dirty="0"/>
          </a:p>
          <a:p>
            <a:pPr marL="0" indent="0">
              <a:buNone/>
            </a:pPr>
            <a:endParaRPr lang="en-US" dirty="0"/>
          </a:p>
        </p:txBody>
      </p:sp>
      <p:pic>
        <p:nvPicPr>
          <p:cNvPr id="5" name="Picture 4" descr="Diagram&#10;&#10;Description automatically generated">
            <a:extLst>
              <a:ext uri="{FF2B5EF4-FFF2-40B4-BE49-F238E27FC236}">
                <a16:creationId xmlns:a16="http://schemas.microsoft.com/office/drawing/2014/main" id="{CC5DE327-FFC3-4F2D-B970-AD69185F472F}"/>
              </a:ext>
            </a:extLst>
          </p:cNvPr>
          <p:cNvPicPr>
            <a:picLocks noChangeAspect="1"/>
          </p:cNvPicPr>
          <p:nvPr/>
        </p:nvPicPr>
        <p:blipFill>
          <a:blip r:embed="rId3"/>
          <a:stretch>
            <a:fillRect/>
          </a:stretch>
        </p:blipFill>
        <p:spPr>
          <a:xfrm>
            <a:off x="5996213" y="1402080"/>
            <a:ext cx="5869651" cy="3344008"/>
          </a:xfrm>
          <a:prstGeom prst="rect">
            <a:avLst/>
          </a:prstGeom>
        </p:spPr>
      </p:pic>
      <p:sp>
        <p:nvSpPr>
          <p:cNvPr id="7" name="Date Placeholder 6">
            <a:extLst>
              <a:ext uri="{FF2B5EF4-FFF2-40B4-BE49-F238E27FC236}">
                <a16:creationId xmlns:a16="http://schemas.microsoft.com/office/drawing/2014/main" id="{C590C03F-8CB9-B39F-CA57-5F41C29E41BF}"/>
              </a:ext>
            </a:extLst>
          </p:cNvPr>
          <p:cNvSpPr>
            <a:spLocks noGrp="1"/>
          </p:cNvSpPr>
          <p:nvPr>
            <p:ph type="dt" sz="half" idx="10"/>
          </p:nvPr>
        </p:nvSpPr>
        <p:spPr/>
        <p:txBody>
          <a:bodyPr/>
          <a:lstStyle/>
          <a:p>
            <a:r>
              <a:rPr lang="en-US" dirty="0"/>
              <a:t>6/15/22</a:t>
            </a:r>
          </a:p>
        </p:txBody>
      </p:sp>
      <p:sp>
        <p:nvSpPr>
          <p:cNvPr id="9" name="Slide Number Placeholder 8">
            <a:extLst>
              <a:ext uri="{FF2B5EF4-FFF2-40B4-BE49-F238E27FC236}">
                <a16:creationId xmlns:a16="http://schemas.microsoft.com/office/drawing/2014/main" id="{7FEF97F8-6AB6-AB85-D679-686653780415}"/>
              </a:ext>
            </a:extLst>
          </p:cNvPr>
          <p:cNvSpPr>
            <a:spLocks noGrp="1"/>
          </p:cNvSpPr>
          <p:nvPr>
            <p:ph type="sldNum" sz="quarter" idx="4"/>
          </p:nvPr>
        </p:nvSpPr>
        <p:spPr/>
        <p:txBody>
          <a:bodyPr/>
          <a:lstStyle/>
          <a:p>
            <a:r>
              <a:rPr lang="en-US"/>
              <a:t>Slide </a:t>
            </a:r>
            <a:fld id="{901ADB67-3B94-A344-A7CF-CF707626AE1B}" type="slidenum">
              <a:rPr lang="en-US" smtClean="0"/>
              <a:t>4</a:t>
            </a:fld>
            <a:r>
              <a:rPr lang="en-US"/>
              <a:t> of 6</a:t>
            </a:r>
            <a:endParaRPr lang="en-US" dirty="0"/>
          </a:p>
        </p:txBody>
      </p:sp>
    </p:spTree>
    <p:extLst>
      <p:ext uri="{BB962C8B-B14F-4D97-AF65-F5344CB8AC3E}">
        <p14:creationId xmlns:p14="http://schemas.microsoft.com/office/powerpoint/2010/main" val="15052276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F1CFF1-4816-905C-EB8E-1968E17A1017}"/>
              </a:ext>
            </a:extLst>
          </p:cNvPr>
          <p:cNvSpPr>
            <a:spLocks noGrp="1"/>
          </p:cNvSpPr>
          <p:nvPr>
            <p:ph type="title"/>
          </p:nvPr>
        </p:nvSpPr>
        <p:spPr/>
        <p:txBody>
          <a:bodyPr/>
          <a:lstStyle/>
          <a:p>
            <a:r>
              <a:rPr lang="en-US" dirty="0"/>
              <a:t>References/Quick Links</a:t>
            </a:r>
          </a:p>
        </p:txBody>
      </p:sp>
      <p:sp>
        <p:nvSpPr>
          <p:cNvPr id="3" name="Content Placeholder 2">
            <a:extLst>
              <a:ext uri="{FF2B5EF4-FFF2-40B4-BE49-F238E27FC236}">
                <a16:creationId xmlns:a16="http://schemas.microsoft.com/office/drawing/2014/main" id="{94A5EBC7-2832-185E-E7A6-5B89DABECAB4}"/>
              </a:ext>
            </a:extLst>
          </p:cNvPr>
          <p:cNvSpPr>
            <a:spLocks noGrp="1"/>
          </p:cNvSpPr>
          <p:nvPr>
            <p:ph idx="1"/>
          </p:nvPr>
        </p:nvSpPr>
        <p:spPr>
          <a:xfrm>
            <a:off x="838200" y="1624139"/>
            <a:ext cx="10515600" cy="4667251"/>
          </a:xfrm>
        </p:spPr>
        <p:txBody>
          <a:bodyPr>
            <a:normAutofit fontScale="85000" lnSpcReduction="20000"/>
          </a:bodyPr>
          <a:lstStyle/>
          <a:p>
            <a:r>
              <a:rPr lang="en-US" dirty="0">
                <a:hlinkClick r:id="rId2"/>
              </a:rPr>
              <a:t>PySINDy website </a:t>
            </a:r>
            <a:r>
              <a:rPr lang="en-US" dirty="0"/>
              <a:t>with tutorials </a:t>
            </a:r>
            <a:r>
              <a:rPr lang="en-US" dirty="0" err="1"/>
              <a:t>etc</a:t>
            </a:r>
            <a:r>
              <a:rPr lang="en-US" dirty="0"/>
              <a:t>: </a:t>
            </a:r>
            <a:r>
              <a:rPr lang="en-US" dirty="0">
                <a:hlinkClick r:id="rId2"/>
              </a:rPr>
              <a:t>https://pysindy.readthedocs.io/en/latest/index.html</a:t>
            </a:r>
            <a:r>
              <a:rPr lang="en-US" dirty="0"/>
              <a:t> </a:t>
            </a:r>
          </a:p>
          <a:p>
            <a:r>
              <a:rPr lang="en-US" dirty="0"/>
              <a:t>GitHub: </a:t>
            </a:r>
            <a:r>
              <a:rPr lang="en-US" dirty="0">
                <a:hlinkClick r:id="rId3"/>
              </a:rPr>
              <a:t>https://github.com/dynamicslab/pysindy#installing-with-pip</a:t>
            </a:r>
            <a:r>
              <a:rPr lang="en-US" dirty="0"/>
              <a:t> </a:t>
            </a:r>
          </a:p>
          <a:p>
            <a:r>
              <a:rPr lang="en-US" dirty="0"/>
              <a:t>Original Paper: </a:t>
            </a:r>
            <a:r>
              <a:rPr lang="en-US" dirty="0">
                <a:hlinkClick r:id="rId4"/>
              </a:rPr>
              <a:t>Discovering governing equations from data by sparse identification of nonlinear dynamical systems</a:t>
            </a:r>
            <a:r>
              <a:rPr lang="en-US" dirty="0"/>
              <a:t> by Brunton, Proctor, and </a:t>
            </a:r>
            <a:r>
              <a:rPr lang="en-US" dirty="0" err="1"/>
              <a:t>Kutz</a:t>
            </a:r>
            <a:endParaRPr lang="en-US" dirty="0"/>
          </a:p>
          <a:p>
            <a:r>
              <a:rPr lang="en-US" dirty="0"/>
              <a:t>Example paper (slick) of “</a:t>
            </a:r>
            <a:r>
              <a:rPr lang="en-US" i="1" dirty="0"/>
              <a:t>physics informed/injected</a:t>
            </a:r>
            <a:r>
              <a:rPr lang="en-US" dirty="0"/>
              <a:t>” neural networks: </a:t>
            </a:r>
            <a:r>
              <a:rPr lang="en-US" dirty="0">
                <a:hlinkClick r:id="rId5"/>
              </a:rPr>
              <a:t>Physics-informed neural networks: A deep learning framework for solving forward and inverse problems involving nonlinear partial differential equations</a:t>
            </a:r>
            <a:r>
              <a:rPr lang="en-US" dirty="0"/>
              <a:t>. </a:t>
            </a:r>
            <a:r>
              <a:rPr lang="en-US" dirty="0" err="1"/>
              <a:t>Honeslty</a:t>
            </a:r>
            <a:r>
              <a:rPr lang="en-US" dirty="0"/>
              <a:t> a buzzword soup example that is/was super hot.</a:t>
            </a:r>
          </a:p>
          <a:p>
            <a:r>
              <a:rPr lang="en-US" dirty="0"/>
              <a:t>Another of Brunton’s example work from the vein of computa</a:t>
            </a:r>
            <a:r>
              <a:rPr lang="en-US" dirty="0">
                <a:hlinkClick r:id="rId6"/>
              </a:rPr>
              <a:t>t</a:t>
            </a:r>
            <a:r>
              <a:rPr lang="en-US" dirty="0"/>
              <a:t>ional science: </a:t>
            </a:r>
            <a:r>
              <a:rPr lang="en-US" dirty="0">
                <a:hlinkClick r:id="rId7"/>
              </a:rPr>
              <a:t>Machine Learning for Fluid Mechanics</a:t>
            </a:r>
            <a:r>
              <a:rPr lang="en-US" dirty="0"/>
              <a:t>, </a:t>
            </a:r>
            <a:r>
              <a:rPr lang="en-US" dirty="0">
                <a:hlinkClick r:id="rId8"/>
              </a:rPr>
              <a:t>Modal Analysis of Fluid Flows: An Overview</a:t>
            </a:r>
            <a:endParaRPr lang="en-US" dirty="0">
              <a:effectLst/>
            </a:endParaRPr>
          </a:p>
          <a:p>
            <a:r>
              <a:rPr lang="en-US" dirty="0">
                <a:hlinkClick r:id="rId9"/>
              </a:rPr>
              <a:t>YouTube tutorial.</a:t>
            </a:r>
            <a:r>
              <a:rPr lang="en-US" dirty="0"/>
              <a:t>: https://</a:t>
            </a:r>
            <a:r>
              <a:rPr lang="en-US" dirty="0" err="1"/>
              <a:t>www.youtube.com</a:t>
            </a:r>
            <a:r>
              <a:rPr lang="en-US" dirty="0"/>
              <a:t>/</a:t>
            </a:r>
            <a:r>
              <a:rPr lang="en-US" dirty="0" err="1"/>
              <a:t>watch?v</a:t>
            </a:r>
            <a:r>
              <a:rPr lang="en-US" dirty="0"/>
              <a:t>=SfIJiuJ38W0&amp;list=PLN90bHJU-JLoOfEk0KyBs2qLTV7OkMZ25&amp;ab_channel=</a:t>
            </a:r>
            <a:r>
              <a:rPr lang="en-US" dirty="0" err="1"/>
              <a:t>AlanKaptanoglu</a:t>
            </a:r>
            <a:endParaRPr lang="en-US" dirty="0"/>
          </a:p>
        </p:txBody>
      </p:sp>
      <p:sp>
        <p:nvSpPr>
          <p:cNvPr id="5" name="Date Placeholder 4">
            <a:extLst>
              <a:ext uri="{FF2B5EF4-FFF2-40B4-BE49-F238E27FC236}">
                <a16:creationId xmlns:a16="http://schemas.microsoft.com/office/drawing/2014/main" id="{8B49DD89-C17E-95D7-18DC-460FCF9827D1}"/>
              </a:ext>
            </a:extLst>
          </p:cNvPr>
          <p:cNvSpPr>
            <a:spLocks noGrp="1"/>
          </p:cNvSpPr>
          <p:nvPr>
            <p:ph type="dt" sz="half" idx="10"/>
          </p:nvPr>
        </p:nvSpPr>
        <p:spPr/>
        <p:txBody>
          <a:bodyPr/>
          <a:lstStyle/>
          <a:p>
            <a:r>
              <a:rPr lang="en-US"/>
              <a:t>6/15/22</a:t>
            </a:r>
          </a:p>
        </p:txBody>
      </p:sp>
      <p:sp>
        <p:nvSpPr>
          <p:cNvPr id="7" name="Slide Number Placeholder 6">
            <a:extLst>
              <a:ext uri="{FF2B5EF4-FFF2-40B4-BE49-F238E27FC236}">
                <a16:creationId xmlns:a16="http://schemas.microsoft.com/office/drawing/2014/main" id="{B4CD431A-B007-2934-73EA-6145832295A4}"/>
              </a:ext>
            </a:extLst>
          </p:cNvPr>
          <p:cNvSpPr>
            <a:spLocks noGrp="1"/>
          </p:cNvSpPr>
          <p:nvPr>
            <p:ph type="sldNum" sz="quarter" idx="4"/>
          </p:nvPr>
        </p:nvSpPr>
        <p:spPr/>
        <p:txBody>
          <a:bodyPr/>
          <a:lstStyle/>
          <a:p>
            <a:r>
              <a:rPr lang="en-US"/>
              <a:t>Slide </a:t>
            </a:r>
            <a:fld id="{901ADB67-3B94-A344-A7CF-CF707626AE1B}" type="slidenum">
              <a:rPr lang="en-US" smtClean="0"/>
              <a:t>5</a:t>
            </a:fld>
            <a:r>
              <a:rPr lang="en-US"/>
              <a:t> of 6</a:t>
            </a:r>
            <a:endParaRPr lang="en-US" dirty="0"/>
          </a:p>
        </p:txBody>
      </p:sp>
    </p:spTree>
    <p:extLst>
      <p:ext uri="{BB962C8B-B14F-4D97-AF65-F5344CB8AC3E}">
        <p14:creationId xmlns:p14="http://schemas.microsoft.com/office/powerpoint/2010/main" val="9505373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F40B0-EFFF-8081-6F7D-CB919A5FD49A}"/>
              </a:ext>
            </a:extLst>
          </p:cNvPr>
          <p:cNvSpPr>
            <a:spLocks noGrp="1"/>
          </p:cNvSpPr>
          <p:nvPr>
            <p:ph type="title"/>
          </p:nvPr>
        </p:nvSpPr>
        <p:spPr/>
        <p:txBody>
          <a:bodyPr/>
          <a:lstStyle/>
          <a:p>
            <a:r>
              <a:rPr lang="en-US" dirty="0"/>
              <a:t>Lessons Learned from playing over weekend</a:t>
            </a:r>
          </a:p>
        </p:txBody>
      </p:sp>
      <p:sp>
        <p:nvSpPr>
          <p:cNvPr id="3" name="Content Placeholder 2">
            <a:extLst>
              <a:ext uri="{FF2B5EF4-FFF2-40B4-BE49-F238E27FC236}">
                <a16:creationId xmlns:a16="http://schemas.microsoft.com/office/drawing/2014/main" id="{A414D5E8-875C-75D4-C9CC-2AB64A1B2209}"/>
              </a:ext>
            </a:extLst>
          </p:cNvPr>
          <p:cNvSpPr>
            <a:spLocks noGrp="1"/>
          </p:cNvSpPr>
          <p:nvPr>
            <p:ph idx="1"/>
          </p:nvPr>
        </p:nvSpPr>
        <p:spPr/>
        <p:txBody>
          <a:bodyPr>
            <a:normAutofit/>
          </a:bodyPr>
          <a:lstStyle/>
          <a:p>
            <a:r>
              <a:rPr lang="en-US" dirty="0"/>
              <a:t>Active research code, getting it to work was a bit of headache.</a:t>
            </a:r>
          </a:p>
          <a:p>
            <a:r>
              <a:rPr lang="en-US" dirty="0"/>
              <a:t>Need </a:t>
            </a:r>
            <a:r>
              <a:rPr lang="en-US" dirty="0" err="1"/>
              <a:t>PySINDy</a:t>
            </a:r>
            <a:r>
              <a:rPr lang="en-US" dirty="0"/>
              <a:t> 1.7.0 for current documentation/tutorial examples to work fully.</a:t>
            </a:r>
          </a:p>
          <a:p>
            <a:r>
              <a:rPr lang="en-US" dirty="0"/>
              <a:t>Require &lt; v1.0 of scikit-learn to make sure all the hardcoded module variables play well with each other.</a:t>
            </a:r>
          </a:p>
          <a:p>
            <a:r>
              <a:rPr lang="en-US" dirty="0"/>
              <a:t>Brunton has some slick YouTube video/outreach capability. I believe this is the way of the future (remote education/technology enabled outreach). We should maybe try to get something similar, if not as professional. It could be used for example at </a:t>
            </a:r>
            <a:r>
              <a:rPr lang="en-US" dirty="0">
                <a:hlinkClick r:id="rId2"/>
              </a:rPr>
              <a:t>UMD’s 3MT competition</a:t>
            </a:r>
            <a:r>
              <a:rPr lang="en-US" dirty="0"/>
              <a:t>.</a:t>
            </a:r>
          </a:p>
        </p:txBody>
      </p:sp>
      <p:sp>
        <p:nvSpPr>
          <p:cNvPr id="5" name="Date Placeholder 4">
            <a:extLst>
              <a:ext uri="{FF2B5EF4-FFF2-40B4-BE49-F238E27FC236}">
                <a16:creationId xmlns:a16="http://schemas.microsoft.com/office/drawing/2014/main" id="{7BBCE724-2C84-4336-5CF6-DCDF012E2246}"/>
              </a:ext>
            </a:extLst>
          </p:cNvPr>
          <p:cNvSpPr>
            <a:spLocks noGrp="1"/>
          </p:cNvSpPr>
          <p:nvPr>
            <p:ph type="dt" sz="half" idx="10"/>
          </p:nvPr>
        </p:nvSpPr>
        <p:spPr/>
        <p:txBody>
          <a:bodyPr/>
          <a:lstStyle/>
          <a:p>
            <a:r>
              <a:rPr lang="en-US"/>
              <a:t>6/15/22</a:t>
            </a:r>
          </a:p>
        </p:txBody>
      </p:sp>
      <p:sp>
        <p:nvSpPr>
          <p:cNvPr id="7" name="Slide Number Placeholder 6">
            <a:extLst>
              <a:ext uri="{FF2B5EF4-FFF2-40B4-BE49-F238E27FC236}">
                <a16:creationId xmlns:a16="http://schemas.microsoft.com/office/drawing/2014/main" id="{F5F3442A-6A97-5876-438E-E537745DA6A3}"/>
              </a:ext>
            </a:extLst>
          </p:cNvPr>
          <p:cNvSpPr>
            <a:spLocks noGrp="1"/>
          </p:cNvSpPr>
          <p:nvPr>
            <p:ph type="sldNum" sz="quarter" idx="4"/>
          </p:nvPr>
        </p:nvSpPr>
        <p:spPr/>
        <p:txBody>
          <a:bodyPr/>
          <a:lstStyle/>
          <a:p>
            <a:r>
              <a:rPr lang="en-US"/>
              <a:t>Slide </a:t>
            </a:r>
            <a:fld id="{901ADB67-3B94-A344-A7CF-CF707626AE1B}" type="slidenum">
              <a:rPr lang="en-US" smtClean="0"/>
              <a:t>6</a:t>
            </a:fld>
            <a:r>
              <a:rPr lang="en-US"/>
              <a:t> of 6</a:t>
            </a:r>
            <a:endParaRPr lang="en-US" dirty="0"/>
          </a:p>
        </p:txBody>
      </p:sp>
    </p:spTree>
    <p:extLst>
      <p:ext uri="{BB962C8B-B14F-4D97-AF65-F5344CB8AC3E}">
        <p14:creationId xmlns:p14="http://schemas.microsoft.com/office/powerpoint/2010/main" val="5646244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5582</TotalTime>
  <Words>564</Words>
  <Application>Microsoft Macintosh PowerPoint</Application>
  <PresentationFormat>Widescreen</PresentationFormat>
  <Paragraphs>53</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Cambria Math</vt:lpstr>
      <vt:lpstr>Times New Roman</vt:lpstr>
      <vt:lpstr>Office Theme</vt:lpstr>
      <vt:lpstr>Sparse Identification of Nonlinear Dynamical systems (SINDy).   How can it be applied to Beam Physics?</vt:lpstr>
      <vt:lpstr>General Overview</vt:lpstr>
      <vt:lpstr>Examples</vt:lpstr>
      <vt:lpstr>How can this be applied to Beam Physics</vt:lpstr>
      <vt:lpstr>References/Quick Links</vt:lpstr>
      <vt:lpstr>Lessons Learned from playing over weekend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PySindy and Beams</dc:title>
  <dc:creator>Liam Alexander Pocher</dc:creator>
  <cp:lastModifiedBy>Liam Alexander Pocher</cp:lastModifiedBy>
  <cp:revision>93</cp:revision>
  <dcterms:created xsi:type="dcterms:W3CDTF">2022-06-09T13:25:29Z</dcterms:created>
  <dcterms:modified xsi:type="dcterms:W3CDTF">2022-06-15T18:16:16Z</dcterms:modified>
</cp:coreProperties>
</file>