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E2BE869-D3BD-4FDA-9BCC-64F8A64C4D8B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EA5FD0-5690-44C2-A7BD-62E77660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300" b="1">
                <a:solidFill>
                  <a:schemeClr val="tx1"/>
                </a:solidFill>
                <a:latin typeface="Arial" charset="0"/>
              </a:defRPr>
            </a:lvl1pPr>
            <a:lvl2pPr marL="710486" indent="-273264" eaLnBrk="0" hangingPunct="0">
              <a:defRPr sz="1300" b="1">
                <a:solidFill>
                  <a:schemeClr val="tx1"/>
                </a:solidFill>
                <a:latin typeface="Arial" charset="0"/>
              </a:defRPr>
            </a:lvl2pPr>
            <a:lvl3pPr marL="1093057" indent="-218612" eaLnBrk="0" hangingPunct="0">
              <a:defRPr sz="1300" b="1">
                <a:solidFill>
                  <a:schemeClr val="tx1"/>
                </a:solidFill>
                <a:latin typeface="Arial" charset="0"/>
              </a:defRPr>
            </a:lvl3pPr>
            <a:lvl4pPr marL="1530279" indent="-218612" eaLnBrk="0" hangingPunct="0">
              <a:defRPr sz="1300" b="1">
                <a:solidFill>
                  <a:schemeClr val="tx1"/>
                </a:solidFill>
                <a:latin typeface="Arial" charset="0"/>
              </a:defRPr>
            </a:lvl4pPr>
            <a:lvl5pPr marL="1967502" indent="-218612" eaLnBrk="0" hangingPunct="0">
              <a:defRPr sz="1300" b="1">
                <a:solidFill>
                  <a:schemeClr val="tx1"/>
                </a:solidFill>
                <a:latin typeface="Arial" charset="0"/>
              </a:defRPr>
            </a:lvl5pPr>
            <a:lvl6pPr marL="2404724" indent="-218612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6pPr>
            <a:lvl7pPr marL="2841947" indent="-218612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7pPr>
            <a:lvl8pPr marL="3279169" indent="-218612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8pPr>
            <a:lvl9pPr marL="3716393" indent="-218612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5EE9D3-EA09-438B-BFE0-6C4804BBABE9}" type="slidenum">
              <a:rPr lang="en-US" sz="1200" b="0"/>
              <a:pPr eaLnBrk="1" hangingPunct="1"/>
              <a:t>1</a:t>
            </a:fld>
            <a:endParaRPr lang="en-US" sz="1200" b="0"/>
          </a:p>
        </p:txBody>
      </p:sp>
      <p:sp>
        <p:nvSpPr>
          <p:cNvPr id="194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97902" y="8829121"/>
            <a:ext cx="2982418" cy="46574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563" tIns="45781" rIns="91563" bIns="45781" anchor="b"/>
          <a:lstStyle/>
          <a:p>
            <a:pPr algn="r">
              <a:defRPr/>
            </a:pPr>
            <a:fld id="{0BACF369-1E72-4333-B902-1A725EBC1E9B}" type="slidenum">
              <a:rPr lang="en-US" sz="1200"/>
              <a:pPr algn="r">
                <a:defRPr/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0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0D77-9903-448A-8CE0-6BCEE50848F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9738-609A-4E6E-BE58-9B7C2CC1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2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80537" y="225179"/>
            <a:ext cx="4379466" cy="4899039"/>
            <a:chOff x="112097" y="121476"/>
            <a:chExt cx="4379466" cy="4899039"/>
          </a:xfrm>
        </p:grpSpPr>
        <p:sp>
          <p:nvSpPr>
            <p:cNvPr id="16386" name="Text Box 6"/>
            <p:cNvSpPr txBox="1">
              <a:spLocks noChangeArrowheads="1"/>
            </p:cNvSpPr>
            <p:nvPr/>
          </p:nvSpPr>
          <p:spPr bwMode="auto">
            <a:xfrm>
              <a:off x="1803992" y="1296147"/>
              <a:ext cx="197452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MASCOT search: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TAIR10 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(1) Post-MASCOT cleanup: </a:t>
              </a:r>
            </a:p>
            <a:p>
              <a:pPr eaLnBrk="1" hangingPunct="1"/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 - ion score &amp;ppm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</a:p>
            <a:p>
              <a:pPr eaLnBrk="1" hangingPunct="1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(FDR peptides &lt; 1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%)</a:t>
              </a:r>
            </a:p>
            <a:p>
              <a:pPr eaLnBrk="1" hangingPunct="1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(2) Select best gene model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87" name="Text Box 4"/>
            <p:cNvSpPr txBox="1">
              <a:spLocks noChangeArrowheads="1"/>
            </p:cNvSpPr>
            <p:nvPr/>
          </p:nvSpPr>
          <p:spPr bwMode="auto">
            <a:xfrm>
              <a:off x="378022" y="121476"/>
              <a:ext cx="2916841" cy="5539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Total leaf from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wild-type and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clpt1-2xclpt2-1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3 biological replicates each </a:t>
              </a:r>
            </a:p>
            <a:p>
              <a:pPr algn="ctr" eaLnBrk="1" hangingPunct="1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SDS-PAGE –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bands per gel lane</a:t>
              </a:r>
            </a:p>
          </p:txBody>
        </p:sp>
        <p:sp>
          <p:nvSpPr>
            <p:cNvPr id="16388" name="Text Box 5"/>
            <p:cNvSpPr txBox="1">
              <a:spLocks noChangeArrowheads="1"/>
            </p:cNvSpPr>
            <p:nvPr/>
          </p:nvSpPr>
          <p:spPr bwMode="auto">
            <a:xfrm>
              <a:off x="385409" y="861435"/>
              <a:ext cx="2924568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66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LC-MS/MS LTQ-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Orbitrap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 runs </a:t>
              </a:r>
            </a:p>
            <a:p>
              <a:pPr algn="ctr" eaLnBrk="1" hangingPunct="1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505050 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acquired MS/MS spectra </a:t>
              </a:r>
            </a:p>
          </p:txBody>
        </p:sp>
        <p:sp>
          <p:nvSpPr>
            <p:cNvPr id="16389" name="Text Box 6"/>
            <p:cNvSpPr txBox="1">
              <a:spLocks noChangeArrowheads="1"/>
            </p:cNvSpPr>
            <p:nvPr/>
          </p:nvSpPr>
          <p:spPr bwMode="auto">
            <a:xfrm>
              <a:off x="529163" y="2192744"/>
              <a:ext cx="2590800" cy="2462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2357 proteins [90600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adjSPC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]*</a:t>
              </a:r>
            </a:p>
          </p:txBody>
        </p:sp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529163" y="2819807"/>
              <a:ext cx="259080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2038 proteins 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126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groups (with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322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proteins)</a:t>
              </a:r>
            </a:p>
          </p:txBody>
        </p:sp>
        <p:sp>
          <p:nvSpPr>
            <p:cNvPr id="16392" name="Rectangle 15"/>
            <p:cNvSpPr>
              <a:spLocks noChangeArrowheads="1"/>
            </p:cNvSpPr>
            <p:nvPr/>
          </p:nvSpPr>
          <p:spPr bwMode="auto">
            <a:xfrm>
              <a:off x="1824563" y="2465099"/>
              <a:ext cx="26670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(3)Grouping by similarity </a:t>
              </a:r>
              <a:r>
                <a:rPr lang="en-US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matrix</a:t>
              </a:r>
              <a:endParaRPr 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93" name="Text Box 16"/>
            <p:cNvSpPr txBox="1">
              <a:spLocks noChangeArrowheads="1"/>
            </p:cNvSpPr>
            <p:nvPr/>
          </p:nvSpPr>
          <p:spPr bwMode="auto">
            <a:xfrm>
              <a:off x="1824563" y="3229382"/>
              <a:ext cx="2475384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(4) Removed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proteins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with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2&lt;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adjSPC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; manual group corrections</a:t>
              </a:r>
            </a:p>
          </p:txBody>
        </p:sp>
        <p:sp>
          <p:nvSpPr>
            <p:cNvPr id="16396" name="Text Box 13"/>
            <p:cNvSpPr txBox="1">
              <a:spLocks noChangeArrowheads="1"/>
            </p:cNvSpPr>
            <p:nvPr/>
          </p:nvSpPr>
          <p:spPr bwMode="auto">
            <a:xfrm>
              <a:off x="529163" y="3658007"/>
              <a:ext cx="259080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1755 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proteins </a:t>
              </a:r>
            </a:p>
            <a:p>
              <a:pPr algn="ctr" eaLnBrk="1" hangingPunct="1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126 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groups (with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322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proteins)</a:t>
              </a:r>
            </a:p>
          </p:txBody>
        </p:sp>
        <p:cxnSp>
          <p:nvCxnSpPr>
            <p:cNvPr id="183" name="Straight Arrow Connector 182"/>
            <p:cNvCxnSpPr/>
            <p:nvPr/>
          </p:nvCxnSpPr>
          <p:spPr bwMode="auto">
            <a:xfrm flipH="1">
              <a:off x="1802351" y="675474"/>
              <a:ext cx="11421" cy="1859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 bwMode="auto">
            <a:xfrm flipH="1">
              <a:off x="1821243" y="1294559"/>
              <a:ext cx="6496" cy="874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6389" idx="2"/>
            </p:cNvCxnSpPr>
            <p:nvPr/>
          </p:nvCxnSpPr>
          <p:spPr bwMode="auto">
            <a:xfrm flipH="1">
              <a:off x="1822975" y="2438965"/>
              <a:ext cx="1588" cy="3919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6391" idx="2"/>
            </p:cNvCxnSpPr>
            <p:nvPr/>
          </p:nvCxnSpPr>
          <p:spPr bwMode="auto">
            <a:xfrm rot="5400000">
              <a:off x="1604694" y="3447663"/>
              <a:ext cx="4381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396" idx="2"/>
              <a:endCxn id="16405" idx="0"/>
            </p:cNvCxnSpPr>
            <p:nvPr/>
          </p:nvCxnSpPr>
          <p:spPr bwMode="auto">
            <a:xfrm>
              <a:off x="1824563" y="4067582"/>
              <a:ext cx="2034" cy="2512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5" name="TextBox 189"/>
            <p:cNvSpPr txBox="1">
              <a:spLocks noChangeArrowheads="1"/>
            </p:cNvSpPr>
            <p:nvPr/>
          </p:nvSpPr>
          <p:spPr bwMode="auto">
            <a:xfrm>
              <a:off x="112097" y="4318840"/>
              <a:ext cx="3429000" cy="7016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Annotate for function and subcellular location</a:t>
              </a:r>
            </a:p>
            <a:p>
              <a:pPr algn="ctr" eaLnBrk="1" hangingPunct="1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Perform statistical analyses (using protein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adjSPC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) to determine differentially expressed proteins </a:t>
              </a:r>
            </a:p>
            <a:p>
              <a:pPr algn="ctr" eaLnBrk="1" hangingPunct="1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(GLEE and QSPEC software)</a:t>
              </a:r>
            </a:p>
          </p:txBody>
        </p:sp>
      </p:grpSp>
      <p:sp>
        <p:nvSpPr>
          <p:cNvPr id="16408" name="TextBox 1"/>
          <p:cNvSpPr txBox="1">
            <a:spLocks noChangeArrowheads="1"/>
          </p:cNvSpPr>
          <p:nvPr/>
        </p:nvSpPr>
        <p:spPr bwMode="auto">
          <a:xfrm>
            <a:off x="98241" y="5659517"/>
            <a:ext cx="8871947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Supplemental Figure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Sx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omparative 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proteome 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sz="11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and clpt1-2xclpt2-1 seedlings grown on soil.</a:t>
            </a:r>
          </a:p>
          <a:p>
            <a:pPr eaLnBrk="1" hangingPunct="1"/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MS 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analysis and bioinformatics workflow for 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the.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adjSPC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, adjusted spectral counts. Three biological replicates per genotype were analyzed resulting in 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66 MS/MS 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and searched against TAIR10.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search results were further processed to reduce false positive identifications (steps 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 and 4 ), 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select the best gene model for each gene (step 2) and group proteins that shared more than 80% of their MS/MS spectra to avoid over-identification of proteins belonging to protein families (step 3).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6098" y="649714"/>
            <a:ext cx="2148621" cy="1881700"/>
            <a:chOff x="5577085" y="226710"/>
            <a:chExt cx="2148621" cy="1881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3" t="13871" r="6247" b="8020"/>
            <a:stretch/>
          </p:blipFill>
          <p:spPr>
            <a:xfrm>
              <a:off x="5577085" y="657459"/>
              <a:ext cx="2148621" cy="1450951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5637540" y="453421"/>
              <a:ext cx="20842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t1t2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sz="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wt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en-US" sz="8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t1t2      </a:t>
              </a:r>
              <a:r>
                <a:rPr lang="en-US" sz="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wt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8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t1t2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en-US" sz="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wt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28224" y="226710"/>
              <a:ext cx="19119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repl</a:t>
              </a: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1           </a:t>
              </a:r>
              <a:r>
                <a:rPr lang="en-US" sz="9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repl</a:t>
              </a: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            </a:t>
              </a:r>
              <a:r>
                <a:rPr lang="en-US" sz="9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repl</a:t>
              </a: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728224" y="460978"/>
              <a:ext cx="408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386944" y="454680"/>
              <a:ext cx="408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97305" y="462238"/>
              <a:ext cx="408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4149" y="3559169"/>
            <a:ext cx="1974790" cy="2014841"/>
            <a:chOff x="5514222" y="2146194"/>
            <a:chExt cx="1974790" cy="20148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949" y="2146194"/>
              <a:ext cx="1847063" cy="182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272330" y="3899425"/>
              <a:ext cx="8739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PC1 (97%)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5414836" y="2918272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PC2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7" y="3695384"/>
            <a:ext cx="2339651" cy="163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49381" y="2569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754" y="3182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95099" y="32293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71161" y="21537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82245" y="22041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7167" y="1141111"/>
            <a:ext cx="200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Plants in box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252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cp:lastPrinted>2014-02-17T03:24:43Z</cp:lastPrinted>
  <dcterms:created xsi:type="dcterms:W3CDTF">2014-02-14T22:07:06Z</dcterms:created>
  <dcterms:modified xsi:type="dcterms:W3CDTF">2014-02-28T18:42:15Z</dcterms:modified>
</cp:coreProperties>
</file>