
<file path=[Content_Types].xml><?xml version="1.0" encoding="utf-8"?>
<Types xmlns="http://schemas.openxmlformats.org/package/2006/content-types">
  <Override PartName="/ppt/slides/slide108.xml" ContentType="application/vnd.openxmlformats-officedocument.presentationml.slide+xml"/>
  <Override PartName="/ppt/slides/slide68.xml" ContentType="application/vnd.openxmlformats-officedocument.presentationml.slide+xml"/>
  <Override PartName="/ppt/slideLayouts/slideLayout8.xml" ContentType="application/vnd.openxmlformats-officedocument.presentationml.slideLayout+xml"/>
  <Override PartName="/ppt/slides/slide126.xml" ContentType="application/vnd.openxmlformats-officedocument.presentationml.slide+xml"/>
  <Override PartName="/ppt/charts/chart21.xml" ContentType="application/vnd.openxmlformats-officedocument.drawingml.chart+xml"/>
  <Override PartName="/ppt/charts/chart13.xml" ContentType="application/vnd.openxmlformats-officedocument.drawingml.chart+xml"/>
  <Override PartName="/ppt/slides/slide22.xml" ContentType="application/vnd.openxmlformats-officedocument.presentationml.slide+xml"/>
  <Override PartName="/ppt/slides/slide28.xml" ContentType="application/vnd.openxmlformats-officedocument.presentationml.slide+xml"/>
  <Override PartName="/ppt/slides/slide66.xml" ContentType="application/vnd.openxmlformats-officedocument.presentationml.slide+xml"/>
  <Override PartName="/ppt/slides/slide85.xml" ContentType="application/vnd.openxmlformats-officedocument.presentationml.slide+xml"/>
  <Override PartName="/ppt/charts/chart18.xml" ContentType="application/vnd.openxmlformats-officedocument.drawingml.chart+xml"/>
  <Override PartName="/ppt/slides/slide30.xml" ContentType="application/vnd.openxmlformats-officedocument.presentationml.slide+xml"/>
  <Override PartName="/docProps/app.xml" ContentType="application/vnd.openxmlformats-officedocument.extended-properties+xml"/>
  <Override PartName="/ppt/slides/slide36.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slides/slide47.xml" ContentType="application/vnd.openxmlformats-officedocument.presentationml.slide+xml"/>
  <Override PartName="/ppt/charts/chart7.xml" ContentType="application/vnd.openxmlformats-officedocument.drawingml.chart+xml"/>
  <Override PartName="/ppt/charts/chart1.xml" ContentType="application/vnd.openxmlformats-officedocument.drawingml.chart+xml"/>
  <Override PartName="/ppt/slides/slide118.xml" ContentType="application/vnd.openxmlformats-officedocument.presentationml.slide+xml"/>
  <Override PartName="/ppt/slides/slide90.xml" ContentType="application/vnd.openxmlformats-officedocument.presentationml.slide+xml"/>
  <Override PartName="/ppt/slides/slide21.xml" ContentType="application/vnd.openxmlformats-officedocument.presentationml.slide+xml"/>
  <Override PartName="/ppt/slides/slide107.xml" ContentType="application/vnd.openxmlformats-officedocument.presentationml.slide+xml"/>
  <Override PartName="/ppt/slides/slide23.xml" ContentType="application/vnd.openxmlformats-officedocument.presentationml.slide+xml"/>
  <Override PartName="/ppt/slideLayouts/slideLayout3.xml" ContentType="application/vnd.openxmlformats-officedocument.presentationml.slideLayout+xml"/>
  <Override PartName="/ppt/slides/slide123.xml" ContentType="application/vnd.openxmlformats-officedocument.presentationml.slide+xml"/>
  <Override PartName="/ppt/slideLayouts/slideLayout9.xml" ContentType="application/vnd.openxmlformats-officedocument.presentationml.slideLayout+xml"/>
  <Override PartName="/ppt/charts/chart2.xml" ContentType="application/vnd.openxmlformats-officedocument.drawingml.chart+xml"/>
  <Override PartName="/ppt/slides/slide52.xml" ContentType="application/vnd.openxmlformats-officedocument.presentationml.slide+xml"/>
  <Override PartName="/ppt/slides/slide1.xml" ContentType="application/vnd.openxmlformats-officedocument.presentationml.slide+xml"/>
  <Override PartName="/ppt/slides/slide51.xml" ContentType="application/vnd.openxmlformats-officedocument.presentationml.slide+xml"/>
  <Override PartName="/ppt/slides/slide7.xml" ContentType="application/vnd.openxmlformats-officedocument.presentationml.slide+xml"/>
  <Override PartName="/ppt/slides/slide62.xml" ContentType="application/vnd.openxmlformats-officedocument.presentationml.slide+xml"/>
  <Override PartName="/ppt/slides/slide65.xml" ContentType="application/vnd.openxmlformats-officedocument.presentationml.slide+xml"/>
  <Override PartName="/ppt/slides/slide97.xml" ContentType="application/vnd.openxmlformats-officedocument.presentationml.slide+xml"/>
  <Override PartName="/ppt/slides/slide94.xml" ContentType="application/vnd.openxmlformats-officedocument.presentationml.slide+xml"/>
  <Override PartName="/ppt/viewProps.xml" ContentType="application/vnd.openxmlformats-officedocument.presentationml.viewProps+xml"/>
  <Override PartName="/ppt/slides/slide92.xml" ContentType="application/vnd.openxmlformats-officedocument.presentationml.slide+xml"/>
  <Override PartName="/ppt/slides/slide124.xml" ContentType="application/vnd.openxmlformats-officedocument.presentationml.slide+xml"/>
  <Override PartName="/ppt/tableStyles.xml" ContentType="application/vnd.openxmlformats-officedocument.presentationml.tableStyles+xml"/>
  <Override PartName="/ppt/charts/chart3.xml" ContentType="application/vnd.openxmlformats-officedocument.drawingml.chart+xml"/>
  <Override PartName="/ppt/charts/chart10.xml" ContentType="application/vnd.openxmlformats-officedocument.drawingml.chart+xml"/>
  <Override PartName="/ppt/slides/slide13.xml" ContentType="application/vnd.openxmlformats-officedocument.presentationml.slide+xml"/>
  <Override PartName="/ppt/slides/slide121.xml" ContentType="application/vnd.openxmlformats-officedocument.presentationml.slide+xml"/>
  <Default Extension="pict" ContentType="image/pict"/>
  <Override PartName="/ppt/slides/slide87.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s/slide115.xml" ContentType="application/vnd.openxmlformats-officedocument.presentationml.slide+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s/slide89.xml" ContentType="application/vnd.openxmlformats-officedocument.presentationml.slide+xml"/>
  <Override PartName="/ppt/slides/slide78.xml" ContentType="application/vnd.openxmlformats-officedocument.presentationml.slide+xml"/>
  <Override PartName="/ppt/charts/chart11.xml" ContentType="application/vnd.openxmlformats-officedocument.drawingml.chart+xml"/>
  <Override PartName="/ppt/slides/slide61.xml" ContentType="application/vnd.openxmlformats-officedocument.presentationml.slide+xml"/>
  <Override PartName="/ppt/slides/slide43.xml" ContentType="application/vnd.openxmlformats-officedocument.presentationml.slide+xml"/>
  <Override PartName="/ppt/slideLayouts/slideLayout6.xml" ContentType="application/vnd.openxmlformats-officedocument.presentationml.slideLayout+xml"/>
  <Override PartName="/ppt/slides/slide131.xml" ContentType="application/vnd.openxmlformats-officedocument.presentationml.slide+xml"/>
  <Override PartName="/ppt/slides/slide37.xml" ContentType="application/vnd.openxmlformats-officedocument.presentationml.slide+xml"/>
  <Override PartName="/ppt/slides/slide104.xml" ContentType="application/vnd.openxmlformats-officedocument.presentationml.slide+xml"/>
  <Override PartName="/ppt/slides/slide10.xml" ContentType="application/vnd.openxmlformats-officedocument.presentationml.slide+xml"/>
  <Override PartName="/ppt/slides/slide133.xml" ContentType="application/vnd.openxmlformats-officedocument.presentationml.slide+xml"/>
  <Override PartName="/ppt/slides/slide33.xml" ContentType="application/vnd.openxmlformats-officedocument.presentationml.slide+xml"/>
  <Override PartName="/ppt/charts/chart4.xml" ContentType="application/vnd.openxmlformats-officedocument.drawingml.chart+xml"/>
  <Override PartName="/ppt/presProps.xml" ContentType="application/vnd.openxmlformats-officedocument.presentationml.presProps+xml"/>
  <Default Extension="vml" ContentType="application/vnd.openxmlformats-officedocument.vmlDrawing"/>
  <Override PartName="/ppt/commentAuthors.xml" ContentType="application/vnd.openxmlformats-officedocument.presentationml.commentAuthors+xml"/>
  <Default Extension="png" ContentType="image/png"/>
  <Override PartName="/ppt/slides/slide83.xml" ContentType="application/vnd.openxmlformats-officedocument.presentationml.slide+xml"/>
  <Override PartName="/ppt/slides/slide127.xml" ContentType="application/vnd.openxmlformats-officedocument.presentationml.slide+xml"/>
  <Override PartName="/ppt/slides/slide27.xml" ContentType="application/vnd.openxmlformats-officedocument.presentationml.slide+xml"/>
  <Override PartName="/ppt/embeddings/Microsoft_Equation1.bin" ContentType="application/vnd.openxmlformats-officedocument.oleObject"/>
  <Override PartName="/ppt/charts/chart5.xml" ContentType="application/vnd.openxmlformats-officedocument.drawingml.chart+xml"/>
  <Override PartName="/ppt/charts/chart20.xml" ContentType="application/vnd.openxmlformats-officedocument.drawingml.chart+xml"/>
  <Override PartName="/docProps/core.xml" ContentType="application/vnd.openxmlformats-package.core-properties+xml"/>
  <Override PartName="/ppt/slides/slide56.xml" ContentType="application/vnd.openxmlformats-officedocument.presentationml.slide+xml"/>
  <Override PartName="/ppt/charts/chart17.xml" ContentType="application/vnd.openxmlformats-officedocument.drawingml.chart+xml"/>
  <Override PartName="/ppt/slides/slide31.xml" ContentType="application/vnd.openxmlformats-officedocument.presentationml.slide+xml"/>
  <Override PartName="/ppt/charts/chart8.xml" ContentType="application/vnd.openxmlformats-officedocument.drawingml.chart+xml"/>
  <Default Extension="bin" ContentType="application/vnd.openxmlformats-officedocument.presentationml.printerSettings"/>
  <Override PartName="/ppt/slides/slide53.xml" ContentType="application/vnd.openxmlformats-officedocument.presentationml.slide+xml"/>
  <Override PartName="/ppt/slides/slide76.xml" ContentType="application/vnd.openxmlformats-officedocument.presentationml.slide+xml"/>
  <Override PartName="/ppt/slides/slide55.xml" ContentType="application/vnd.openxmlformats-officedocument.presentationml.slide+xml"/>
  <Override PartName="/ppt/slides/slide67.xml" ContentType="application/vnd.openxmlformats-officedocument.presentationml.slide+xml"/>
  <Override PartName="/ppt/slides/slide100.xml" ContentType="application/vnd.openxmlformats-officedocument.presentationml.slide+xml"/>
  <Override PartName="/ppt/slides/slide12.xml" ContentType="application/vnd.openxmlformats-officedocument.presentationml.slide+xml"/>
  <Override PartName="/ppt/slides/slide19.xml" ContentType="application/vnd.openxmlformats-officedocument.presentationml.slide+xml"/>
  <Override PartName="/ppt/slides/slide41.xml" ContentType="application/vnd.openxmlformats-officedocument.presentationml.slide+xml"/>
  <Override PartName="/ppt/slides/slide46.xml" ContentType="application/vnd.openxmlformats-officedocument.presentationml.slide+xml"/>
  <Override PartName="/ppt/slides/slide132.xml" ContentType="application/vnd.openxmlformats-officedocument.presentationml.slide+xml"/>
  <Override PartName="/ppt/charts/chart6.xml" ContentType="application/vnd.openxmlformats-officedocument.drawingml.chart+xml"/>
  <Override PartName="/ppt/slides/slide84.xml" ContentType="application/vnd.openxmlformats-officedocument.presentationml.slide+xml"/>
  <Override PartName="/ppt/slides/slide2.xml" ContentType="application/vnd.openxmlformats-officedocument.presentationml.slide+xml"/>
  <Override PartName="/ppt/slides/slide80.xml" ContentType="application/vnd.openxmlformats-officedocument.presentationml.slide+xml"/>
  <Override PartName="/ppt/slides/slide69.xml" ContentType="application/vnd.openxmlformats-officedocument.presentationml.slide+xml"/>
  <Override PartName="/ppt/charts/chart16.xml" ContentType="application/vnd.openxmlformats-officedocument.drawingml.chart+xml"/>
  <Override PartName="/ppt/slides/slide35.xml" ContentType="application/vnd.openxmlformats-officedocument.presentationml.slide+xml"/>
  <Override PartName="/ppt/charts/chart12.xml" ContentType="application/vnd.openxmlformats-officedocument.drawingml.chart+xml"/>
  <Override PartName="/ppt/slides/slide42.xml" ContentType="application/vnd.openxmlformats-officedocument.presentationml.slide+xml"/>
  <Override PartName="/ppt/slides/slide130.xml" ContentType="application/vnd.openxmlformats-officedocument.presentationml.slide+xml"/>
  <Override PartName="/ppt/slides/slide134.xml" ContentType="application/vnd.openxmlformats-officedocument.presentationml.slide+xml"/>
  <Override PartName="/ppt/slides/slide128.xml" ContentType="application/vnd.openxmlformats-officedocument.presentationml.slide+xml"/>
  <Override PartName="/ppt/slides/slide45.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s/slide50.xml" ContentType="application/vnd.openxmlformats-officedocument.presentationml.slide+xml"/>
  <Override PartName="/ppt/slides/slide54.xml" ContentType="application/vnd.openxmlformats-officedocument.presentationml.slide+xml"/>
  <Override PartName="/ppt/slides/slide57.xml" ContentType="application/vnd.openxmlformats-officedocument.presentationml.slide+xml"/>
  <Override PartName="/ppt/slides/slide116.xml" ContentType="application/vnd.openxmlformats-officedocument.presentationml.slide+xml"/>
  <Override PartName="/ppt/slides/slide119.xml" ContentType="application/vnd.openxmlformats-officedocument.presentationml.slide+xml"/>
  <Override PartName="/ppt/slides/slide58.xml" ContentType="application/vnd.openxmlformats-officedocument.presentationml.slide+xml"/>
  <Default Extension="xml" ContentType="application/xml"/>
  <Override PartName="/ppt/slides/slide91.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slides/slide86.xml" ContentType="application/vnd.openxmlformats-officedocument.presentationml.slide+xml"/>
  <Default Extension="xlsx" ContentType="application/vnd.openxmlformats-officedocument.spreadsheetml.sheet"/>
  <Override PartName="/ppt/slides/slide81.xml" ContentType="application/vnd.openxmlformats-officedocument.presentationml.slide+xml"/>
  <Override PartName="/ppt/slides/slide25.xml" ContentType="application/vnd.openxmlformats-officedocument.presentationml.slide+xml"/>
  <Override PartName="/ppt/embeddings/Microsoft_Equation2.bin" ContentType="application/vnd.openxmlformats-officedocument.oleObject"/>
  <Override PartName="/ppt/slides/slide63.xml" ContentType="application/vnd.openxmlformats-officedocument.presentationml.slide+xml"/>
  <Override PartName="/ppt/slides/slide93.xml" ContentType="application/vnd.openxmlformats-officedocument.presentationml.slide+xml"/>
  <Override PartName="/ppt/slides/slide14.xml" ContentType="application/vnd.openxmlformats-officedocument.presentationml.slide+xml"/>
  <Override PartName="/ppt/slides/slide40.xml" ContentType="application/vnd.openxmlformats-officedocument.presentationml.slide+xml"/>
  <Override PartName="/ppt/slides/slide82.xml" ContentType="application/vnd.openxmlformats-officedocument.presentationml.slide+xml"/>
  <Override PartName="/ppt/slides/slide105.xml" ContentType="application/vnd.openxmlformats-officedocument.presentationml.slide+xml"/>
  <Override PartName="/ppt/slides/slide34.xml" ContentType="application/vnd.openxmlformats-officedocument.presentationml.slide+xml"/>
  <Override PartName="/ppt/slides/slide112.xml" ContentType="application/vnd.openxmlformats-officedocument.presentationml.slide+xml"/>
  <Override PartName="/ppt/slides/slide44.xml" ContentType="application/vnd.openxmlformats-officedocument.presentationml.slide+xml"/>
  <Override PartName="/ppt/slides/slide106.xml" ContentType="application/vnd.openxmlformats-officedocument.presentationml.slide+xml"/>
  <Override PartName="/ppt/slides/slide103.xml" ContentType="application/vnd.openxmlformats-officedocument.presentationml.slide+xml"/>
  <Override PartName="/ppt/charts/chart9.xml" ContentType="application/vnd.openxmlformats-officedocument.drawingml.chart+xml"/>
  <Override PartName="/ppt/slides/slide49.xml" ContentType="application/vnd.openxmlformats-officedocument.presentationml.slide+xml"/>
  <Override PartName="/ppt/slideLayouts/slideLayout1.xml" ContentType="application/vnd.openxmlformats-officedocument.presentationml.slideLayout+xml"/>
  <Override PartName="/ppt/slides/slide70.xml" ContentType="application/vnd.openxmlformats-officedocument.presentationml.slide+xml"/>
  <Override PartName="/ppt/charts/chart15.xml" ContentType="application/vnd.openxmlformats-officedocument.drawingml.chart+xml"/>
  <Override PartName="/ppt/slides/slide88.xml" ContentType="application/vnd.openxmlformats-officedocument.presentationml.slide+xml"/>
  <Override PartName="/ppt/slides/slide48.xml" ContentType="application/vnd.openxmlformats-officedocument.presentationml.slide+xml"/>
  <Override PartName="/ppt/slides/slide99.xml" ContentType="application/vnd.openxmlformats-officedocument.presentationml.slide+xml"/>
  <Override PartName="/ppt/slides/slide120.xml" ContentType="application/vnd.openxmlformats-officedocument.presentationml.slide+xml"/>
  <Override PartName="/ppt/presentation.xml" ContentType="application/vnd.openxmlformats-officedocument.presentationml.presentation.main+xml"/>
  <Override PartName="/ppt/slides/slide109.xml" ContentType="application/vnd.openxmlformats-officedocument.presentationml.slide+xml"/>
  <Override PartName="/ppt/slides/slide77.xml" ContentType="application/vnd.openxmlformats-officedocument.presentationml.slide+xml"/>
  <Override PartName="/ppt/slides/slide122.xml" ContentType="application/vnd.openxmlformats-officedocument.presentationml.slide+xml"/>
  <Override PartName="/ppt/slides/slide5.xml" ContentType="application/vnd.openxmlformats-officedocument.presentationml.slide+xml"/>
  <Override PartName="/ppt/slides/slide125.xml" ContentType="application/vnd.openxmlformats-officedocument.presentationml.slide+xml"/>
  <Override PartName="/ppt/slides/slide129.xml" ContentType="application/vnd.openxmlformats-officedocument.presentationml.slide+xml"/>
  <Override PartName="/ppt/slides/slide59.xml" ContentType="application/vnd.openxmlformats-officedocument.presentationml.slide+xml"/>
  <Override PartName="/ppt/slides/slide79.xml" ContentType="application/vnd.openxmlformats-officedocument.presentationml.slide+xml"/>
  <Override PartName="/ppt/slides/slide95.xml" ContentType="application/vnd.openxmlformats-officedocument.presentationml.slide+xml"/>
  <Override PartName="/ppt/slides/slide114.xml" ContentType="application/vnd.openxmlformats-officedocument.presentationml.slide+xml"/>
  <Override PartName="/ppt/theme/theme1.xml" ContentType="application/vnd.openxmlformats-officedocument.theme+xml"/>
  <Override PartName="/ppt/slides/slide64.xml" ContentType="application/vnd.openxmlformats-officedocument.presentationml.slide+xml"/>
  <Override PartName="/ppt/slideLayouts/slideLayout7.xml" ContentType="application/vnd.openxmlformats-officedocument.presentationml.slideLayout+xml"/>
  <Default Extension="jpeg" ContentType="image/jpeg"/>
  <Override PartName="/ppt/slides/slide3.xml" ContentType="application/vnd.openxmlformats-officedocument.presentationml.slide+xml"/>
  <Override PartName="/ppt/slides/slide4.xml" ContentType="application/vnd.openxmlformats-officedocument.presentationml.slide+xml"/>
  <Override PartName="/ppt/slides/slide110.xml" ContentType="application/vnd.openxmlformats-officedocument.presentationml.slide+xml"/>
  <Default Extension="tiff" ContentType="image/tiff"/>
  <Override PartName="/ppt/slideLayouts/slideLayout11.xml" ContentType="application/vnd.openxmlformats-officedocument.presentationml.slideLayout+xml"/>
  <Override PartName="/ppt/slides/slide96.xml" ContentType="application/vnd.openxmlformats-officedocument.presentationml.slide+xml"/>
  <Override PartName="/ppt/slides/slide72.xml" ContentType="application/vnd.openxmlformats-officedocument.presentationml.slide+xml"/>
  <Override PartName="/ppt/slides/slide74.xml" ContentType="application/vnd.openxmlformats-officedocument.presentationml.slide+xml"/>
  <Override PartName="/ppt/slides/slide98.xml" ContentType="application/vnd.openxmlformats-officedocument.presentationml.slide+xml"/>
  <Override PartName="/ppt/slides/slide75.xml" ContentType="application/vnd.openxmlformats-officedocument.presentationml.slide+xml"/>
  <Override PartName="/ppt/slides/slide8.xml" ContentType="application/vnd.openxmlformats-officedocument.presentationml.slide+xml"/>
  <Override PartName="/ppt/slides/slide102.xml" ContentType="application/vnd.openxmlformats-officedocument.presentationml.slide+xml"/>
  <Override PartName="/ppt/slides/slide15.xml" ContentType="application/vnd.openxmlformats-officedocument.presentationml.slide+xml"/>
  <Override PartName="/ppt/charts/chart19.xml" ContentType="application/vnd.openxmlformats-officedocument.drawingml.chart+xml"/>
  <Override PartName="/ppt/charts/chart14.xml" ContentType="application/vnd.openxmlformats-officedocument.drawingml.chart+xml"/>
  <Default Extension="rels" ContentType="application/vnd.openxmlformats-package.relationships+xml"/>
  <Override PartName="/ppt/slides/slide9.xml" ContentType="application/vnd.openxmlformats-officedocument.presentationml.slide+xml"/>
  <Override PartName="/ppt/slides/slide60.xml" ContentType="application/vnd.openxmlformats-officedocument.presentationml.slide+xml"/>
  <Override PartName="/ppt/slides/slide24.xml" ContentType="application/vnd.openxmlformats-officedocument.presentationml.slide+xml"/>
  <Override PartName="/ppt/slides/slide39.xml" ContentType="application/vnd.openxmlformats-officedocument.presentationml.slide+xml"/>
  <Override PartName="/ppt/slides/slide73.xml" ContentType="application/vnd.openxmlformats-officedocument.presentationml.slide+xml"/>
  <Override PartName="/ppt/slides/slide32.xml" ContentType="application/vnd.openxmlformats-officedocument.presentationml.slide+xml"/>
  <Override PartName="/ppt/slides/slide117.xml" ContentType="application/vnd.openxmlformats-officedocument.presentationml.slide+xml"/>
  <Override PartName="/ppt/slides/slide71.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slides/slide38.xml" ContentType="application/vnd.openxmlformats-officedocument.presentationml.slide+xml"/>
  <Override PartName="/ppt/slides/slide111.xml" ContentType="application/vnd.openxmlformats-officedocument.presentationml.slide+xml"/>
  <Override PartName="/ppt/slides/slide113.xml" ContentType="application/vnd.openxmlformats-officedocument.presentationml.slide+xml"/>
  <Override PartName="/ppt/slides/slide29.xml" ContentType="application/vnd.openxmlformats-officedocument.presentationml.slide+xml"/>
</Types>
</file>

<file path=_rels/.rels><?xml version="1.0" encoding="UTF-8" standalone="yes"?>
<Relationships xmlns="http://schemas.openxmlformats.org/package/2006/relationships"><Relationship Id="rId2" Type="http://schemas.openxmlformats.org/package/2006/relationships/metadata/core-properties" Target="docProps/core.xml"/><Relationship Id="rId3" Type="http://schemas.openxmlformats.org/officeDocument/2006/relationships/extended-properties" Target="docProps/app.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sldIdLst>
    <p:sldId id="256" r:id="rId2"/>
    <p:sldId id="318" r:id="rId3"/>
    <p:sldId id="257" r:id="rId4"/>
    <p:sldId id="258" r:id="rId5"/>
    <p:sldId id="375" r:id="rId6"/>
    <p:sldId id="531" r:id="rId7"/>
    <p:sldId id="376" r:id="rId8"/>
    <p:sldId id="377" r:id="rId9"/>
    <p:sldId id="269" r:id="rId10"/>
    <p:sldId id="551" r:id="rId11"/>
    <p:sldId id="552" r:id="rId12"/>
    <p:sldId id="270" r:id="rId13"/>
    <p:sldId id="322" r:id="rId14"/>
    <p:sldId id="320" r:id="rId15"/>
    <p:sldId id="319" r:id="rId16"/>
    <p:sldId id="554" r:id="rId17"/>
    <p:sldId id="525" r:id="rId18"/>
    <p:sldId id="321" r:id="rId19"/>
    <p:sldId id="553" r:id="rId20"/>
    <p:sldId id="259" r:id="rId21"/>
    <p:sldId id="323" r:id="rId22"/>
    <p:sldId id="324" r:id="rId23"/>
    <p:sldId id="325" r:id="rId24"/>
    <p:sldId id="327" r:id="rId25"/>
    <p:sldId id="326" r:id="rId26"/>
    <p:sldId id="328" r:id="rId27"/>
    <p:sldId id="555" r:id="rId28"/>
    <p:sldId id="329" r:id="rId29"/>
    <p:sldId id="330" r:id="rId30"/>
    <p:sldId id="567" r:id="rId31"/>
    <p:sldId id="535" r:id="rId32"/>
    <p:sldId id="533" r:id="rId33"/>
    <p:sldId id="532" r:id="rId34"/>
    <p:sldId id="534" r:id="rId35"/>
    <p:sldId id="411" r:id="rId36"/>
    <p:sldId id="412" r:id="rId37"/>
    <p:sldId id="413" r:id="rId38"/>
    <p:sldId id="433" r:id="rId39"/>
    <p:sldId id="434" r:id="rId40"/>
    <p:sldId id="374" r:id="rId41"/>
    <p:sldId id="435" r:id="rId42"/>
    <p:sldId id="436" r:id="rId43"/>
    <p:sldId id="437" r:id="rId44"/>
    <p:sldId id="419" r:id="rId45"/>
    <p:sldId id="438" r:id="rId46"/>
    <p:sldId id="568" r:id="rId47"/>
    <p:sldId id="421" r:id="rId48"/>
    <p:sldId id="557" r:id="rId49"/>
    <p:sldId id="422" r:id="rId50"/>
    <p:sldId id="423" r:id="rId51"/>
    <p:sldId id="566" r:id="rId52"/>
    <p:sldId id="424" r:id="rId53"/>
    <p:sldId id="425" r:id="rId54"/>
    <p:sldId id="439" r:id="rId55"/>
    <p:sldId id="427" r:id="rId56"/>
    <p:sldId id="428" r:id="rId57"/>
    <p:sldId id="429" r:id="rId58"/>
    <p:sldId id="263" r:id="rId59"/>
    <p:sldId id="459" r:id="rId60"/>
    <p:sldId id="460" r:id="rId61"/>
    <p:sldId id="461" r:id="rId62"/>
    <p:sldId id="462" r:id="rId63"/>
    <p:sldId id="464" r:id="rId64"/>
    <p:sldId id="465" r:id="rId65"/>
    <p:sldId id="527" r:id="rId66"/>
    <p:sldId id="466" r:id="rId67"/>
    <p:sldId id="467" r:id="rId68"/>
    <p:sldId id="569" r:id="rId69"/>
    <p:sldId id="440" r:id="rId70"/>
    <p:sldId id="441" r:id="rId71"/>
    <p:sldId id="442" r:id="rId72"/>
    <p:sldId id="443" r:id="rId73"/>
    <p:sldId id="444" r:id="rId74"/>
    <p:sldId id="445" r:id="rId75"/>
    <p:sldId id="446" r:id="rId76"/>
    <p:sldId id="468" r:id="rId77"/>
    <p:sldId id="528" r:id="rId78"/>
    <p:sldId id="469" r:id="rId79"/>
    <p:sldId id="264" r:id="rId80"/>
    <p:sldId id="470" r:id="rId81"/>
    <p:sldId id="471" r:id="rId82"/>
    <p:sldId id="558" r:id="rId83"/>
    <p:sldId id="472" r:id="rId84"/>
    <p:sldId id="479" r:id="rId85"/>
    <p:sldId id="476" r:id="rId86"/>
    <p:sldId id="480" r:id="rId87"/>
    <p:sldId id="477" r:id="rId88"/>
    <p:sldId id="481" r:id="rId89"/>
    <p:sldId id="482" r:id="rId90"/>
    <p:sldId id="478" r:id="rId91"/>
    <p:sldId id="302" r:id="rId92"/>
    <p:sldId id="303" r:id="rId93"/>
    <p:sldId id="483" r:id="rId94"/>
    <p:sldId id="484" r:id="rId95"/>
    <p:sldId id="304" r:id="rId96"/>
    <p:sldId id="485" r:id="rId97"/>
    <p:sldId id="559" r:id="rId98"/>
    <p:sldId id="560" r:id="rId99"/>
    <p:sldId id="487" r:id="rId100"/>
    <p:sldId id="486" r:id="rId101"/>
    <p:sldId id="488" r:id="rId102"/>
    <p:sldId id="489" r:id="rId103"/>
    <p:sldId id="536" r:id="rId104"/>
    <p:sldId id="308" r:id="rId105"/>
    <p:sldId id="490" r:id="rId106"/>
    <p:sldId id="491" r:id="rId107"/>
    <p:sldId id="510" r:id="rId108"/>
    <p:sldId id="511" r:id="rId109"/>
    <p:sldId id="494" r:id="rId110"/>
    <p:sldId id="495" r:id="rId111"/>
    <p:sldId id="496" r:id="rId112"/>
    <p:sldId id="512" r:id="rId113"/>
    <p:sldId id="513" r:id="rId114"/>
    <p:sldId id="570" r:id="rId115"/>
    <p:sldId id="498" r:id="rId116"/>
    <p:sldId id="519" r:id="rId117"/>
    <p:sldId id="515" r:id="rId118"/>
    <p:sldId id="516" r:id="rId119"/>
    <p:sldId id="517" r:id="rId120"/>
    <p:sldId id="520" r:id="rId121"/>
    <p:sldId id="521" r:id="rId122"/>
    <p:sldId id="518" r:id="rId123"/>
    <p:sldId id="504" r:id="rId124"/>
    <p:sldId id="537" r:id="rId125"/>
    <p:sldId id="505" r:id="rId126"/>
    <p:sldId id="522" r:id="rId127"/>
    <p:sldId id="523" r:id="rId128"/>
    <p:sldId id="508" r:id="rId129"/>
    <p:sldId id="509" r:id="rId130"/>
    <p:sldId id="571" r:id="rId131"/>
    <p:sldId id="572" r:id="rId132"/>
    <p:sldId id="574" r:id="rId133"/>
    <p:sldId id="573" r:id="rId134"/>
    <p:sldId id="430" r:id="rId1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Author id="0" name="Salil Mehta" initials="SM" lastIdx="0" clrIdx="0"/>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Comments="0">
  <p:normalViewPr horzBarState="maximized">
    <p:restoredLeft sz="15620"/>
    <p:restoredTop sz="70648" autoAdjust="0"/>
  </p:normalViewPr>
  <p:slideViewPr>
    <p:cSldViewPr snapToObjects="1" showGuides="1">
      <p:cViewPr varScale="1">
        <p:scale>
          <a:sx n="93" d="100"/>
          <a:sy n="93" d="100"/>
        </p:scale>
        <p:origin x="-680" y="-96"/>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27520"/>
    </p:cViewPr>
  </p:sorterViewPr>
  <p:gridSpacing cx="78028800" cy="78028800"/>
</p:viewPr>
</file>

<file path=ppt/_rels/presentation.xml.rels><?xml version="1.0" encoding="UTF-8" standalone="yes"?>
<Relationships xmlns="http://schemas.openxmlformats.org/package/2006/relationships"><Relationship Id="rId64" Type="http://schemas.openxmlformats.org/officeDocument/2006/relationships/slide" Target="slides/slide63.xml"/><Relationship Id="rId121" Type="http://schemas.openxmlformats.org/officeDocument/2006/relationships/slide" Target="slides/slide120.xml"/><Relationship Id="rId133" Type="http://schemas.openxmlformats.org/officeDocument/2006/relationships/slide" Target="slides/slide132.xml"/><Relationship Id="rId60" Type="http://schemas.openxmlformats.org/officeDocument/2006/relationships/slide" Target="slides/slide59.xml"/><Relationship Id="rId70" Type="http://schemas.openxmlformats.org/officeDocument/2006/relationships/slide" Target="slides/slide69.xml"/><Relationship Id="rId94" Type="http://schemas.openxmlformats.org/officeDocument/2006/relationships/slide" Target="slides/slide93.xml"/><Relationship Id="rId7" Type="http://schemas.openxmlformats.org/officeDocument/2006/relationships/slide" Target="slides/slide6.xml"/><Relationship Id="rId74" Type="http://schemas.openxmlformats.org/officeDocument/2006/relationships/slide" Target="slides/slide73.xml"/><Relationship Id="rId102" Type="http://schemas.openxmlformats.org/officeDocument/2006/relationships/slide" Target="slides/slide101.xml"/><Relationship Id="rId25" Type="http://schemas.openxmlformats.org/officeDocument/2006/relationships/slide" Target="slides/slide24.xml"/><Relationship Id="rId106" Type="http://schemas.openxmlformats.org/officeDocument/2006/relationships/slide" Target="slides/slide105.xml"/><Relationship Id="rId122" Type="http://schemas.openxmlformats.org/officeDocument/2006/relationships/slide" Target="slides/slide121.xml"/><Relationship Id="rId116" Type="http://schemas.openxmlformats.org/officeDocument/2006/relationships/slide" Target="slides/slide115.xml"/><Relationship Id="rId119" Type="http://schemas.openxmlformats.org/officeDocument/2006/relationships/slide" Target="slides/slide118.xml"/><Relationship Id="rId96" Type="http://schemas.openxmlformats.org/officeDocument/2006/relationships/slide" Target="slides/slide95.xml"/><Relationship Id="rId10" Type="http://schemas.openxmlformats.org/officeDocument/2006/relationships/slide" Target="slides/slide9.xml"/><Relationship Id="rId138" Type="http://schemas.openxmlformats.org/officeDocument/2006/relationships/presProps" Target="presProps.xml"/><Relationship Id="rId50" Type="http://schemas.openxmlformats.org/officeDocument/2006/relationships/slide" Target="slides/slide49.xml"/><Relationship Id="rId118" Type="http://schemas.openxmlformats.org/officeDocument/2006/relationships/slide" Target="slides/slide117.xml"/><Relationship Id="rId128" Type="http://schemas.openxmlformats.org/officeDocument/2006/relationships/slide" Target="slides/slide127.xml"/><Relationship Id="rId17" Type="http://schemas.openxmlformats.org/officeDocument/2006/relationships/slide" Target="slides/slide16.xml"/><Relationship Id="rId107" Type="http://schemas.openxmlformats.org/officeDocument/2006/relationships/slide" Target="slides/slide106.xml"/><Relationship Id="rId71" Type="http://schemas.openxmlformats.org/officeDocument/2006/relationships/slide" Target="slides/slide70.xml"/><Relationship Id="rId4" Type="http://schemas.openxmlformats.org/officeDocument/2006/relationships/slide" Target="slides/slide3.xml"/><Relationship Id="rId28" Type="http://schemas.openxmlformats.org/officeDocument/2006/relationships/slide" Target="slides/slide27.xml"/><Relationship Id="rId89" Type="http://schemas.openxmlformats.org/officeDocument/2006/relationships/slide" Target="slides/slide88.xml"/><Relationship Id="rId114" Type="http://schemas.openxmlformats.org/officeDocument/2006/relationships/slide" Target="slides/slide113.xml"/><Relationship Id="rId88" Type="http://schemas.openxmlformats.org/officeDocument/2006/relationships/slide" Target="slides/slide87.xml"/><Relationship Id="rId82" Type="http://schemas.openxmlformats.org/officeDocument/2006/relationships/slide" Target="slides/slide81.xml"/><Relationship Id="rId124" Type="http://schemas.openxmlformats.org/officeDocument/2006/relationships/slide" Target="slides/slide123.xml"/><Relationship Id="rId69" Type="http://schemas.openxmlformats.org/officeDocument/2006/relationships/slide" Target="slides/slide68.xml"/><Relationship Id="rId38" Type="http://schemas.openxmlformats.org/officeDocument/2006/relationships/slide" Target="slides/slide37.xml"/><Relationship Id="rId20" Type="http://schemas.openxmlformats.org/officeDocument/2006/relationships/slide" Target="slides/slide19.xml"/><Relationship Id="rId2" Type="http://schemas.openxmlformats.org/officeDocument/2006/relationships/slide" Target="slides/slide1.xml"/><Relationship Id="rId140" Type="http://schemas.openxmlformats.org/officeDocument/2006/relationships/theme" Target="theme/theme1.xml"/><Relationship Id="rId72" Type="http://schemas.openxmlformats.org/officeDocument/2006/relationships/slide" Target="slides/slide71.xml"/><Relationship Id="rId35" Type="http://schemas.openxmlformats.org/officeDocument/2006/relationships/slide" Target="slides/slide34.xml"/><Relationship Id="rId75" Type="http://schemas.openxmlformats.org/officeDocument/2006/relationships/slide" Target="slides/slide74.xml"/><Relationship Id="rId80" Type="http://schemas.openxmlformats.org/officeDocument/2006/relationships/slide" Target="slides/slide79.xml"/><Relationship Id="rId31" Type="http://schemas.openxmlformats.org/officeDocument/2006/relationships/slide" Target="slides/slide30.xml"/><Relationship Id="rId62" Type="http://schemas.openxmlformats.org/officeDocument/2006/relationships/slide" Target="slides/slide61.xml"/><Relationship Id="rId79" Type="http://schemas.openxmlformats.org/officeDocument/2006/relationships/slide" Target="slides/slide78.xml"/><Relationship Id="rId97" Type="http://schemas.openxmlformats.org/officeDocument/2006/relationships/slide" Target="slides/slide96.xml"/><Relationship Id="rId111" Type="http://schemas.openxmlformats.org/officeDocument/2006/relationships/slide" Target="slides/slide110.xml"/><Relationship Id="rId98" Type="http://schemas.openxmlformats.org/officeDocument/2006/relationships/slide" Target="slides/slide97.xml"/><Relationship Id="rId1" Type="http://schemas.openxmlformats.org/officeDocument/2006/relationships/slideMaster" Target="slideMasters/slideMaster1.xml"/><Relationship Id="rId24" Type="http://schemas.openxmlformats.org/officeDocument/2006/relationships/slide" Target="slides/slide23.xml"/><Relationship Id="rId47" Type="http://schemas.openxmlformats.org/officeDocument/2006/relationships/slide" Target="slides/slide46.xml"/><Relationship Id="rId56" Type="http://schemas.openxmlformats.org/officeDocument/2006/relationships/slide" Target="slides/slide55.xml"/><Relationship Id="rId48" Type="http://schemas.openxmlformats.org/officeDocument/2006/relationships/slide" Target="slides/slide47.xml"/><Relationship Id="rId132" Type="http://schemas.openxmlformats.org/officeDocument/2006/relationships/slide" Target="slides/slide131.xml"/><Relationship Id="rId32" Type="http://schemas.openxmlformats.org/officeDocument/2006/relationships/slide" Target="slides/slide31.xml"/><Relationship Id="rId13" Type="http://schemas.openxmlformats.org/officeDocument/2006/relationships/slide" Target="slides/slide12.xml"/><Relationship Id="rId52" Type="http://schemas.openxmlformats.org/officeDocument/2006/relationships/slide" Target="slides/slide51.xml"/><Relationship Id="rId54" Type="http://schemas.openxmlformats.org/officeDocument/2006/relationships/slide" Target="slides/slide53.xml"/><Relationship Id="rId101" Type="http://schemas.openxmlformats.org/officeDocument/2006/relationships/slide" Target="slides/slide100.xml"/><Relationship Id="rId23" Type="http://schemas.openxmlformats.org/officeDocument/2006/relationships/slide" Target="slides/slide22.xml"/><Relationship Id="rId136" Type="http://schemas.openxmlformats.org/officeDocument/2006/relationships/printerSettings" Target="printerSettings/printerSettings1.bin"/><Relationship Id="rId61" Type="http://schemas.openxmlformats.org/officeDocument/2006/relationships/slide" Target="slides/slide60.xml"/><Relationship Id="rId53" Type="http://schemas.openxmlformats.org/officeDocument/2006/relationships/slide" Target="slides/slide52.xml"/><Relationship Id="rId84" Type="http://schemas.openxmlformats.org/officeDocument/2006/relationships/slide" Target="slides/slide83.xml"/><Relationship Id="rId30" Type="http://schemas.openxmlformats.org/officeDocument/2006/relationships/slide" Target="slides/slide29.xml"/><Relationship Id="rId29" Type="http://schemas.openxmlformats.org/officeDocument/2006/relationships/slide" Target="slides/slide28.xml"/><Relationship Id="rId83" Type="http://schemas.openxmlformats.org/officeDocument/2006/relationships/slide" Target="slides/slide82.xml"/><Relationship Id="rId41" Type="http://schemas.openxmlformats.org/officeDocument/2006/relationships/slide" Target="slides/slide40.xml"/><Relationship Id="rId5" Type="http://schemas.openxmlformats.org/officeDocument/2006/relationships/slide" Target="slides/slide4.xml"/><Relationship Id="rId22" Type="http://schemas.openxmlformats.org/officeDocument/2006/relationships/slide" Target="slides/slide21.xml"/><Relationship Id="rId95" Type="http://schemas.openxmlformats.org/officeDocument/2006/relationships/slide" Target="slides/slide94.xml"/><Relationship Id="rId39" Type="http://schemas.openxmlformats.org/officeDocument/2006/relationships/slide" Target="slides/slide38.xml"/><Relationship Id="rId43" Type="http://schemas.openxmlformats.org/officeDocument/2006/relationships/slide" Target="slides/slide42.xml"/><Relationship Id="rId104" Type="http://schemas.openxmlformats.org/officeDocument/2006/relationships/slide" Target="slides/slide103.xml"/><Relationship Id="rId130" Type="http://schemas.openxmlformats.org/officeDocument/2006/relationships/slide" Target="slides/slide129.xml"/><Relationship Id="rId90" Type="http://schemas.openxmlformats.org/officeDocument/2006/relationships/slide" Target="slides/slide89.xml"/><Relationship Id="rId77" Type="http://schemas.openxmlformats.org/officeDocument/2006/relationships/slide" Target="slides/slide76.xml"/><Relationship Id="rId63" Type="http://schemas.openxmlformats.org/officeDocument/2006/relationships/slide" Target="slides/slide62.xml"/><Relationship Id="rId85" Type="http://schemas.openxmlformats.org/officeDocument/2006/relationships/slide" Target="slides/slide84.xml"/><Relationship Id="rId105" Type="http://schemas.openxmlformats.org/officeDocument/2006/relationships/slide" Target="slides/slide104.xml"/><Relationship Id="rId9" Type="http://schemas.openxmlformats.org/officeDocument/2006/relationships/slide" Target="slides/slide8.xml"/><Relationship Id="rId18" Type="http://schemas.openxmlformats.org/officeDocument/2006/relationships/slide" Target="slides/slide17.xml"/><Relationship Id="rId27" Type="http://schemas.openxmlformats.org/officeDocument/2006/relationships/slide" Target="slides/slide26.xml"/><Relationship Id="rId99" Type="http://schemas.openxmlformats.org/officeDocument/2006/relationships/slide" Target="slides/slide98.xml"/><Relationship Id="rId14" Type="http://schemas.openxmlformats.org/officeDocument/2006/relationships/slide" Target="slides/slide13.xml"/><Relationship Id="rId103" Type="http://schemas.openxmlformats.org/officeDocument/2006/relationships/slide" Target="slides/slide102.xml"/><Relationship Id="rId127" Type="http://schemas.openxmlformats.org/officeDocument/2006/relationships/slide" Target="slides/slide126.xml"/><Relationship Id="rId92" Type="http://schemas.openxmlformats.org/officeDocument/2006/relationships/slide" Target="slides/slide91.xml"/><Relationship Id="rId45" Type="http://schemas.openxmlformats.org/officeDocument/2006/relationships/slide" Target="slides/slide44.xml"/><Relationship Id="rId58" Type="http://schemas.openxmlformats.org/officeDocument/2006/relationships/slide" Target="slides/slide57.xml"/><Relationship Id="rId42" Type="http://schemas.openxmlformats.org/officeDocument/2006/relationships/slide" Target="slides/slide41.xml"/><Relationship Id="rId73" Type="http://schemas.openxmlformats.org/officeDocument/2006/relationships/slide" Target="slides/slide72.xml"/><Relationship Id="rId87" Type="http://schemas.openxmlformats.org/officeDocument/2006/relationships/slide" Target="slides/slide86.xml"/><Relationship Id="rId6" Type="http://schemas.openxmlformats.org/officeDocument/2006/relationships/slide" Target="slides/slide5.xml"/><Relationship Id="rId49" Type="http://schemas.openxmlformats.org/officeDocument/2006/relationships/slide" Target="slides/slide48.xml"/><Relationship Id="rId44" Type="http://schemas.openxmlformats.org/officeDocument/2006/relationships/slide" Target="slides/slide43.xml"/><Relationship Id="rId117" Type="http://schemas.openxmlformats.org/officeDocument/2006/relationships/slide" Target="slides/slide116.xml"/><Relationship Id="rId129" Type="http://schemas.openxmlformats.org/officeDocument/2006/relationships/slide" Target="slides/slide128.xml"/><Relationship Id="rId134" Type="http://schemas.openxmlformats.org/officeDocument/2006/relationships/slide" Target="slides/slide133.xml"/><Relationship Id="rId112" Type="http://schemas.openxmlformats.org/officeDocument/2006/relationships/slide" Target="slides/slide111.xml"/><Relationship Id="rId19" Type="http://schemas.openxmlformats.org/officeDocument/2006/relationships/slide" Target="slides/slide18.xml"/><Relationship Id="rId120" Type="http://schemas.openxmlformats.org/officeDocument/2006/relationships/slide" Target="slides/slide119.xml"/><Relationship Id="rId126" Type="http://schemas.openxmlformats.org/officeDocument/2006/relationships/slide" Target="slides/slide125.xml"/><Relationship Id="rId57" Type="http://schemas.openxmlformats.org/officeDocument/2006/relationships/slide" Target="slides/slide56.xml"/><Relationship Id="rId109" Type="http://schemas.openxmlformats.org/officeDocument/2006/relationships/slide" Target="slides/slide108.xml"/><Relationship Id="rId46" Type="http://schemas.openxmlformats.org/officeDocument/2006/relationships/slide" Target="slides/slide45.xml"/><Relationship Id="rId86" Type="http://schemas.openxmlformats.org/officeDocument/2006/relationships/slide" Target="slides/slide85.xml"/><Relationship Id="rId59" Type="http://schemas.openxmlformats.org/officeDocument/2006/relationships/slide" Target="slides/slide58.xml"/><Relationship Id="rId51" Type="http://schemas.openxmlformats.org/officeDocument/2006/relationships/slide" Target="slides/slide50.xml"/><Relationship Id="rId66" Type="http://schemas.openxmlformats.org/officeDocument/2006/relationships/slide" Target="slides/slide65.xml"/><Relationship Id="rId55" Type="http://schemas.openxmlformats.org/officeDocument/2006/relationships/slide" Target="slides/slide54.xml"/><Relationship Id="rId34" Type="http://schemas.openxmlformats.org/officeDocument/2006/relationships/slide" Target="slides/slide33.xml"/><Relationship Id="rId81" Type="http://schemas.openxmlformats.org/officeDocument/2006/relationships/slide" Target="slides/slide80.xml"/><Relationship Id="rId40" Type="http://schemas.openxmlformats.org/officeDocument/2006/relationships/slide" Target="slides/slide39.xml"/><Relationship Id="rId135" Type="http://schemas.openxmlformats.org/officeDocument/2006/relationships/slide" Target="slides/slide134.xml"/><Relationship Id="rId36" Type="http://schemas.openxmlformats.org/officeDocument/2006/relationships/slide" Target="slides/slide35.xml"/><Relationship Id="rId125" Type="http://schemas.openxmlformats.org/officeDocument/2006/relationships/slide" Target="slides/slide124.xml"/><Relationship Id="rId139" Type="http://schemas.openxmlformats.org/officeDocument/2006/relationships/viewProps" Target="viewProps.xml"/><Relationship Id="rId76" Type="http://schemas.openxmlformats.org/officeDocument/2006/relationships/slide" Target="slides/slide75.xml"/><Relationship Id="rId8" Type="http://schemas.openxmlformats.org/officeDocument/2006/relationships/slide" Target="slides/slide7.xml"/><Relationship Id="rId65" Type="http://schemas.openxmlformats.org/officeDocument/2006/relationships/slide" Target="slides/slide64.xml"/><Relationship Id="rId67" Type="http://schemas.openxmlformats.org/officeDocument/2006/relationships/slide" Target="slides/slide66.xml"/><Relationship Id="rId37" Type="http://schemas.openxmlformats.org/officeDocument/2006/relationships/slide" Target="slides/slide36.xml"/><Relationship Id="rId141" Type="http://schemas.openxmlformats.org/officeDocument/2006/relationships/tableStyles" Target="tableStyles.xml"/><Relationship Id="rId110" Type="http://schemas.openxmlformats.org/officeDocument/2006/relationships/slide" Target="slides/slide109.xml"/><Relationship Id="rId113" Type="http://schemas.openxmlformats.org/officeDocument/2006/relationships/slide" Target="slides/slide112.xml"/><Relationship Id="rId12" Type="http://schemas.openxmlformats.org/officeDocument/2006/relationships/slide" Target="slides/slide11.xml"/><Relationship Id="rId108" Type="http://schemas.openxmlformats.org/officeDocument/2006/relationships/slide" Target="slides/slide107.xml"/><Relationship Id="rId137" Type="http://schemas.openxmlformats.org/officeDocument/2006/relationships/commentAuthors" Target="commentAuthors.xml"/><Relationship Id="rId3" Type="http://schemas.openxmlformats.org/officeDocument/2006/relationships/slide" Target="slides/slide2.xml"/><Relationship Id="rId123" Type="http://schemas.openxmlformats.org/officeDocument/2006/relationships/slide" Target="slides/slide122.xml"/><Relationship Id="rId26" Type="http://schemas.openxmlformats.org/officeDocument/2006/relationships/slide" Target="slides/slide25.xml"/><Relationship Id="rId100" Type="http://schemas.openxmlformats.org/officeDocument/2006/relationships/slide" Target="slides/slide99.xml"/><Relationship Id="rId11" Type="http://schemas.openxmlformats.org/officeDocument/2006/relationships/slide" Target="slides/slide10.xml"/><Relationship Id="rId68" Type="http://schemas.openxmlformats.org/officeDocument/2006/relationships/slide" Target="slides/slide67.xml"/><Relationship Id="rId115" Type="http://schemas.openxmlformats.org/officeDocument/2006/relationships/slide" Target="slides/slide114.xml"/><Relationship Id="rId16" Type="http://schemas.openxmlformats.org/officeDocument/2006/relationships/slide" Target="slides/slide15.xml"/><Relationship Id="rId33" Type="http://schemas.openxmlformats.org/officeDocument/2006/relationships/slide" Target="slides/slide32.xml"/><Relationship Id="rId91" Type="http://schemas.openxmlformats.org/officeDocument/2006/relationships/slide" Target="slides/slide90.xml"/><Relationship Id="rId93" Type="http://schemas.openxmlformats.org/officeDocument/2006/relationships/slide" Target="slides/slide92.xml"/><Relationship Id="rId131" Type="http://schemas.openxmlformats.org/officeDocument/2006/relationships/slide" Target="slides/slide130.xml"/><Relationship Id="rId78" Type="http://schemas.openxmlformats.org/officeDocument/2006/relationships/slide" Target="slides/slide77.xml"/><Relationship Id="rId15" Type="http://schemas.openxmlformats.org/officeDocument/2006/relationships/slide" Target="slides/slide14.xml"/><Relationship Id="rId21" Type="http://schemas.openxmlformats.org/officeDocument/2006/relationships/slide" Target="slides/slide20.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10.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Sheet7.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Sheet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Sheet9.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Sheet10.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Sheet11.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Sheet12.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Sheet13.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Sheet14.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Sheet15.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5.xml.rels><?xml version="1.0" encoding="UTF-8" standalone="yes"?>
<Relationships xmlns="http://schemas.openxmlformats.org/package/2006/relationships"><Relationship Id="rId1" Type="http://schemas.openxmlformats.org/officeDocument/2006/relationships/oleObject" Target="file:///\\prod\fs\Home\home06\wcwoc51\MyDocuments\Copy%20of%20rank%20by%20benefit%20version%20of%20Bills%20table20130211SMb.xls"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prod\fs\Home\home06\wcwoc51\MyDocuments\Copy%20of%20rank%20by%20benefit%20version%20of%20Bills%20table20130211SM.xls"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Macintosh%20HD:Users:salilmehta:Desktop:Georgetown%20Statistics:SBA7a.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Macintosh%20HD:Users:salilmehta:Desktop:Georgetown%20Statistics:SBA7a.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Macintosh%20HD:Users:salilmehta:Desktop:Georgetown%20Statistics:SBA7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18"/>
  <c:chart>
    <c:title>
      <c:tx>
        <c:rich>
          <a:bodyPr/>
          <a:lstStyle/>
          <a:p>
            <a:pPr>
              <a:defRPr/>
            </a:pPr>
            <a:r>
              <a:rPr lang="en-US"/>
              <a:t>December 2012 North America sales</a:t>
            </a:r>
          </a:p>
        </c:rich>
      </c:tx>
    </c:title>
    <c:plotArea>
      <c:layout/>
      <c:pieChart>
        <c:varyColors val="1"/>
        <c:ser>
          <c:idx val="0"/>
          <c:order val="0"/>
          <c:tx>
            <c:strRef>
              <c:f>Sheet1!$B$1</c:f>
              <c:strCache>
                <c:ptCount val="1"/>
                <c:pt idx="0">
                  <c:v>Sales</c:v>
                </c:pt>
              </c:strCache>
            </c:strRef>
          </c:tx>
          <c:dLbls>
            <c:showPercent val="1"/>
          </c:dLbls>
          <c:cat>
            <c:strRef>
              <c:f>Sheet1!$A$2:$A$5</c:f>
              <c:strCache>
                <c:ptCount val="4"/>
                <c:pt idx="0">
                  <c:v>Boxster/Cayman</c:v>
                </c:pt>
                <c:pt idx="1">
                  <c:v>911</c:v>
                </c:pt>
                <c:pt idx="2">
                  <c:v>Cayenne</c:v>
                </c:pt>
                <c:pt idx="3">
                  <c:v>Panamera</c:v>
                </c:pt>
              </c:strCache>
            </c:strRef>
          </c:cat>
          <c:val>
            <c:numRef>
              <c:f>Sheet1!$B$2:$B$5</c:f>
              <c:numCache>
                <c:formatCode>General</c:formatCode>
                <c:ptCount val="4"/>
                <c:pt idx="0">
                  <c:v>385.0</c:v>
                </c:pt>
                <c:pt idx="1">
                  <c:v>519.0</c:v>
                </c:pt>
                <c:pt idx="2">
                  <c:v>1565.0</c:v>
                </c:pt>
                <c:pt idx="3">
                  <c:v>483.0</c:v>
                </c:pt>
              </c:numCache>
            </c:numRef>
          </c:val>
        </c:ser>
        <c:dLbls>
          <c:showPercent val="1"/>
        </c:dLbls>
        <c:firstSliceAng val="0"/>
      </c:pieChart>
    </c:plotArea>
    <c:legend>
      <c:legendPos val="b"/>
    </c:legend>
    <c:plotVisOnly val="1"/>
  </c:chart>
  <c:txPr>
    <a:bodyPr/>
    <a:lstStyle/>
    <a:p>
      <a:pPr>
        <a:defRPr sz="1800"/>
      </a:pPr>
      <a:endParaRPr lang="en-US"/>
    </a:p>
  </c:txPr>
  <c:externalData r:id="rId1"/>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n-US"/>
  <c:style val="2"/>
  <c:chart>
    <c:autoTitleDeleted val="1"/>
    <c:plotArea>
      <c:layout/>
      <c:scatterChart>
        <c:scatterStyle val="lineMarker"/>
        <c:ser>
          <c:idx val="0"/>
          <c:order val="0"/>
          <c:tx>
            <c:strRef>
              <c:f>Sheet1!$B$1</c:f>
              <c:strCache>
                <c:ptCount val="1"/>
                <c:pt idx="0">
                  <c:v> Actual NI</c:v>
                </c:pt>
              </c:strCache>
            </c:strRef>
          </c:tx>
          <c:spPr>
            <a:ln w="28575">
              <a:noFill/>
            </a:ln>
            <a:effectLst>
              <a:outerShdw blurRad="50800" dist="38100" dir="2700000" algn="tl" rotWithShape="0">
                <a:srgbClr val="000000">
                  <a:alpha val="43000"/>
                </a:srgbClr>
              </a:outerShdw>
            </a:effectLst>
          </c:spPr>
          <c:marker>
            <c:symbol val="triangle"/>
            <c:size val="16"/>
            <c:spPr>
              <a:solidFill>
                <a:schemeClr val="accent4">
                  <a:alpha val="50000"/>
                </a:schemeClr>
              </a:solidFill>
              <a:ln>
                <a:noFill/>
              </a:ln>
              <a:effectLst>
                <a:outerShdw blurRad="50800" dist="38100" dir="2700000" algn="tl" rotWithShape="0">
                  <a:srgbClr val="000000">
                    <a:alpha val="43000"/>
                  </a:srgbClr>
                </a:outerShdw>
              </a:effectLst>
            </c:spPr>
          </c:marker>
          <c:dLbls>
            <c:dLbl>
              <c:idx val="0"/>
              <c:layout/>
              <c:dLblPos val="ctr"/>
              <c:showVal val="1"/>
            </c:dLbl>
            <c:dLbl>
              <c:idx val="1"/>
              <c:layout/>
              <c:dLblPos val="ctr"/>
              <c:showVal val="1"/>
            </c:dLbl>
            <c:dLbl>
              <c:idx val="2"/>
              <c:layout/>
              <c:dLblPos val="ctr"/>
              <c:showVal val="1"/>
            </c:dLbl>
            <c:dLbl>
              <c:idx val="3"/>
              <c:layout/>
              <c:dLblPos val="ctr"/>
              <c:showVal val="1"/>
            </c:dLbl>
            <c:dLbl>
              <c:idx val="4"/>
              <c:layout/>
              <c:dLblPos val="ctr"/>
              <c:showVal val="1"/>
            </c:dLbl>
            <c:delete val="1"/>
          </c:dLbls>
          <c:xVal>
            <c:numRef>
              <c:f>Sheet1!$A$2:$A$6</c:f>
              <c:numCache>
                <c:formatCode>_(\$* #,##0.0_);_(\$* \(#,##0.0\);_(\$* "-"??_);_(@_)</c:formatCode>
                <c:ptCount val="5"/>
                <c:pt idx="0">
                  <c:v>-0.5</c:v>
                </c:pt>
                <c:pt idx="1">
                  <c:v>-1.5</c:v>
                </c:pt>
                <c:pt idx="2">
                  <c:v>-0.5</c:v>
                </c:pt>
                <c:pt idx="3">
                  <c:v>1.5</c:v>
                </c:pt>
                <c:pt idx="4">
                  <c:v>0.5</c:v>
                </c:pt>
              </c:numCache>
            </c:numRef>
          </c:xVal>
          <c:yVal>
            <c:numRef>
              <c:f>Sheet1!$B$2:$B$6</c:f>
              <c:numCache>
                <c:formatCode>_(\$* #,##0.0_);_(\$* \(#,##0.0\);_(\$* "-"??_);_(@_)</c:formatCode>
                <c:ptCount val="5"/>
                <c:pt idx="0">
                  <c:v>-1.5</c:v>
                </c:pt>
                <c:pt idx="1">
                  <c:v>-0.5</c:v>
                </c:pt>
                <c:pt idx="2">
                  <c:v>0.5</c:v>
                </c:pt>
                <c:pt idx="3">
                  <c:v>0.5</c:v>
                </c:pt>
                <c:pt idx="4">
                  <c:v>1.5</c:v>
                </c:pt>
              </c:numCache>
            </c:numRef>
          </c:yVal>
        </c:ser>
        <c:ser>
          <c:idx val="1"/>
          <c:order val="1"/>
          <c:tx>
            <c:strRef>
              <c:f>Sheet1!$C$1</c:f>
              <c:strCache>
                <c:ptCount val="1"/>
                <c:pt idx="0">
                  <c:v>Estimated</c:v>
                </c:pt>
              </c:strCache>
            </c:strRef>
          </c:tx>
          <c:spPr>
            <a:ln w="76200" cmpd="sng">
              <a:solidFill>
                <a:srgbClr val="C0504D">
                  <a:shade val="95000"/>
                  <a:satMod val="105000"/>
                  <a:alpha val="50000"/>
                </a:srgbClr>
              </a:solidFill>
            </a:ln>
            <a:effectLst>
              <a:outerShdw blurRad="50800" dist="38100" dir="2700000" algn="tl" rotWithShape="0">
                <a:srgbClr val="000000">
                  <a:alpha val="43000"/>
                </a:srgbClr>
              </a:outerShdw>
            </a:effectLst>
          </c:spPr>
          <c:marker>
            <c:symbol val="none"/>
          </c:marker>
          <c:dLbls>
            <c:dLbl>
              <c:idx val="0"/>
              <c:layout/>
              <c:dLblPos val="ctr"/>
              <c:showVal val="1"/>
            </c:dLbl>
            <c:dLbl>
              <c:idx val="1"/>
              <c:layout/>
              <c:dLblPos val="ctr"/>
              <c:showVal val="1"/>
            </c:dLbl>
            <c:dLbl>
              <c:idx val="2"/>
              <c:layout/>
              <c:dLblPos val="ctr"/>
              <c:showVal val="1"/>
            </c:dLbl>
            <c:dLbl>
              <c:idx val="3"/>
              <c:layout/>
              <c:dLblPos val="ctr"/>
              <c:showVal val="1"/>
            </c:dLbl>
            <c:dLbl>
              <c:idx val="4"/>
              <c:layout/>
              <c:dLblPos val="ctr"/>
              <c:showVal val="1"/>
            </c:dLbl>
            <c:delete val="1"/>
          </c:dLbls>
          <c:xVal>
            <c:numRef>
              <c:f>Sheet1!$A$2:$A$6</c:f>
              <c:numCache>
                <c:formatCode>_(\$* #,##0.0_);_(\$* \(#,##0.0\);_(\$* "-"??_);_(@_)</c:formatCode>
                <c:ptCount val="5"/>
                <c:pt idx="0">
                  <c:v>-0.5</c:v>
                </c:pt>
                <c:pt idx="1">
                  <c:v>-1.5</c:v>
                </c:pt>
                <c:pt idx="2">
                  <c:v>-0.5</c:v>
                </c:pt>
                <c:pt idx="3">
                  <c:v>1.5</c:v>
                </c:pt>
                <c:pt idx="4">
                  <c:v>0.5</c:v>
                </c:pt>
              </c:numCache>
            </c:numRef>
          </c:xVal>
          <c:yVal>
            <c:numRef>
              <c:f>Sheet1!$C$2:$C$6</c:f>
              <c:numCache>
                <c:formatCode>_(\$* #,##0.0_);_(\$* \(#,##0.0\);_(\$* "-"??_);_(@_)</c:formatCode>
                <c:ptCount val="5"/>
                <c:pt idx="0">
                  <c:v>-0.5</c:v>
                </c:pt>
                <c:pt idx="1">
                  <c:v>-1.5</c:v>
                </c:pt>
                <c:pt idx="2">
                  <c:v>-0.5</c:v>
                </c:pt>
                <c:pt idx="3">
                  <c:v>1.5</c:v>
                </c:pt>
                <c:pt idx="4">
                  <c:v>0.5</c:v>
                </c:pt>
              </c:numCache>
            </c:numRef>
          </c:yVal>
        </c:ser>
        <c:axId val="493950808"/>
        <c:axId val="493957976"/>
      </c:scatterChart>
      <c:valAx>
        <c:axId val="493950808"/>
        <c:scaling>
          <c:orientation val="minMax"/>
        </c:scaling>
        <c:axPos val="b"/>
        <c:title>
          <c:tx>
            <c:rich>
              <a:bodyPr/>
              <a:lstStyle/>
              <a:p>
                <a:pPr>
                  <a:defRPr/>
                </a:pPr>
                <a:r>
                  <a:rPr lang="en-US"/>
                  <a:t>R&amp;D (in $)</a:t>
                </a:r>
              </a:p>
            </c:rich>
          </c:tx>
          <c:layout/>
        </c:title>
        <c:numFmt formatCode="_(\$* #,##0.0_);_(\$* \(#,##0.0\);_(\$* &quot;-&quot;??_);_(@_)" sourceLinked="1"/>
        <c:tickLblPos val="low"/>
        <c:crossAx val="493957976"/>
        <c:crosses val="autoZero"/>
        <c:crossBetween val="midCat"/>
      </c:valAx>
      <c:valAx>
        <c:axId val="493957976"/>
        <c:scaling>
          <c:orientation val="minMax"/>
        </c:scaling>
        <c:axPos val="l"/>
        <c:title>
          <c:tx>
            <c:rich>
              <a:bodyPr/>
              <a:lstStyle/>
              <a:p>
                <a:pPr>
                  <a:defRPr/>
                </a:pPr>
                <a:r>
                  <a:rPr lang="en-US"/>
                  <a:t>Net income (in $)</a:t>
                </a:r>
              </a:p>
            </c:rich>
          </c:tx>
          <c:layout/>
        </c:title>
        <c:numFmt formatCode="_(\$* #,##0.0_);_(\$* \(#,##0.0\);_(\$* &quot;-&quot;??_);_(@_)" sourceLinked="1"/>
        <c:tickLblPos val="low"/>
        <c:crossAx val="493950808"/>
        <c:crosses val="autoZero"/>
        <c:crossBetween val="midCat"/>
        <c:majorUnit val="1.0"/>
      </c:valAx>
    </c:plotArea>
    <c:legend>
      <c:legendPos val="b"/>
      <c:layout/>
    </c:legend>
    <c:plotVisOnly val="1"/>
  </c:chart>
  <c:txPr>
    <a:bodyPr/>
    <a:lstStyle/>
    <a:p>
      <a:pPr>
        <a:defRPr sz="1800"/>
      </a:pPr>
      <a:endParaRPr lang="en-US"/>
    </a:p>
  </c:txPr>
  <c:externalData r:id="rId1"/>
</c:chartSpace>
</file>

<file path=ppt/charts/chart11.xml><?xml version="1.0" encoding="utf-8"?>
<c:chartSpace xmlns:c="http://schemas.openxmlformats.org/drawingml/2006/chart" xmlns:a="http://schemas.openxmlformats.org/drawingml/2006/main" xmlns:r="http://schemas.openxmlformats.org/officeDocument/2006/relationships">
  <c:date1904 val="1"/>
  <c:lang val="en-US"/>
  <c:style val="2"/>
  <c:chart>
    <c:autoTitleDeleted val="1"/>
    <c:plotArea>
      <c:layout/>
      <c:scatterChart>
        <c:scatterStyle val="lineMarker"/>
        <c:ser>
          <c:idx val="0"/>
          <c:order val="0"/>
          <c:tx>
            <c:strRef>
              <c:f>'[Chart in Microsoft Office PowerPoint]Sheet1'!$B$1</c:f>
              <c:strCache>
                <c:ptCount val="1"/>
                <c:pt idx="0">
                  <c:v> Actual NI</c:v>
                </c:pt>
              </c:strCache>
            </c:strRef>
          </c:tx>
          <c:spPr>
            <a:ln w="28575">
              <a:noFill/>
            </a:ln>
            <a:effectLst>
              <a:outerShdw blurRad="50800" dist="38100" dir="2700000" algn="tl" rotWithShape="0">
                <a:srgbClr val="000000">
                  <a:alpha val="43000"/>
                </a:srgbClr>
              </a:outerShdw>
            </a:effectLst>
          </c:spPr>
          <c:marker>
            <c:symbol val="triangle"/>
            <c:size val="16"/>
            <c:spPr>
              <a:solidFill>
                <a:schemeClr val="accent4">
                  <a:alpha val="50000"/>
                </a:schemeClr>
              </a:solidFill>
              <a:ln>
                <a:noFill/>
              </a:ln>
              <a:effectLst>
                <a:outerShdw blurRad="50800" dist="38100" dir="2700000" algn="tl" rotWithShape="0">
                  <a:srgbClr val="000000">
                    <a:alpha val="43000"/>
                  </a:srgbClr>
                </a:outerShdw>
              </a:effectLst>
            </c:spPr>
          </c:marker>
          <c:dLbls>
            <c:dLbl>
              <c:idx val="0"/>
              <c:layout/>
              <c:dLblPos val="ctr"/>
              <c:showVal val="1"/>
            </c:dLbl>
            <c:dLbl>
              <c:idx val="1"/>
              <c:layout/>
              <c:dLblPos val="ctr"/>
              <c:showVal val="1"/>
            </c:dLbl>
            <c:dLbl>
              <c:idx val="2"/>
              <c:layout/>
              <c:dLblPos val="ctr"/>
              <c:showVal val="1"/>
            </c:dLbl>
            <c:dLbl>
              <c:idx val="3"/>
              <c:layout/>
              <c:dLblPos val="ctr"/>
              <c:showVal val="1"/>
            </c:dLbl>
            <c:dLbl>
              <c:idx val="4"/>
              <c:layout/>
              <c:dLblPos val="ctr"/>
              <c:showVal val="1"/>
            </c:dLbl>
            <c:delete val="1"/>
          </c:dLbls>
          <c:xVal>
            <c:numRef>
              <c:f>'[Chart in Microsoft Office PowerPoint]Sheet1'!$A$2:$A$6</c:f>
              <c:numCache>
                <c:formatCode>_(\$* #,##0.0_);_(\$* \(#,##0.0\);_(\$* "-"??_);_(@_)</c:formatCode>
                <c:ptCount val="5"/>
                <c:pt idx="0">
                  <c:v>-0.5</c:v>
                </c:pt>
                <c:pt idx="1">
                  <c:v>-1.5</c:v>
                </c:pt>
                <c:pt idx="2">
                  <c:v>-0.5</c:v>
                </c:pt>
                <c:pt idx="3">
                  <c:v>1.5</c:v>
                </c:pt>
                <c:pt idx="4">
                  <c:v>0.5</c:v>
                </c:pt>
              </c:numCache>
            </c:numRef>
          </c:xVal>
          <c:yVal>
            <c:numRef>
              <c:f>'[Chart in Microsoft Office PowerPoint]Sheet1'!$B$2:$B$6</c:f>
              <c:numCache>
                <c:formatCode>_(\$* #,##0.0_);_(\$* \(#,##0.0\);_(\$* "-"??_);_(@_)</c:formatCode>
                <c:ptCount val="5"/>
                <c:pt idx="0">
                  <c:v>-1.5</c:v>
                </c:pt>
                <c:pt idx="1">
                  <c:v>-0.5</c:v>
                </c:pt>
                <c:pt idx="2">
                  <c:v>0.5</c:v>
                </c:pt>
                <c:pt idx="3">
                  <c:v>0.5</c:v>
                </c:pt>
                <c:pt idx="4">
                  <c:v>1.5</c:v>
                </c:pt>
              </c:numCache>
            </c:numRef>
          </c:yVal>
        </c:ser>
        <c:ser>
          <c:idx val="1"/>
          <c:order val="1"/>
          <c:tx>
            <c:strRef>
              <c:f>'[Chart in Microsoft Office PowerPoint]Sheet1'!$C$1</c:f>
              <c:strCache>
                <c:ptCount val="1"/>
                <c:pt idx="0">
                  <c:v>Estimated</c:v>
                </c:pt>
              </c:strCache>
            </c:strRef>
          </c:tx>
          <c:spPr>
            <a:ln w="76200" cmpd="sng">
              <a:solidFill>
                <a:srgbClr val="C0504D">
                  <a:shade val="95000"/>
                  <a:satMod val="105000"/>
                  <a:alpha val="50000"/>
                </a:srgbClr>
              </a:solidFill>
            </a:ln>
            <a:effectLst>
              <a:outerShdw blurRad="50800" dist="38100" dir="2700000" algn="tl" rotWithShape="0">
                <a:srgbClr val="000000">
                  <a:alpha val="43000"/>
                </a:srgbClr>
              </a:outerShdw>
            </a:effectLst>
          </c:spPr>
          <c:marker>
            <c:symbol val="none"/>
          </c:marker>
          <c:dLbls>
            <c:dLbl>
              <c:idx val="0"/>
              <c:layout/>
              <c:dLblPos val="ctr"/>
              <c:showVal val="1"/>
            </c:dLbl>
            <c:dLbl>
              <c:idx val="1"/>
              <c:layout/>
              <c:dLblPos val="ctr"/>
              <c:showVal val="1"/>
            </c:dLbl>
            <c:dLbl>
              <c:idx val="2"/>
              <c:layout/>
              <c:dLblPos val="ctr"/>
              <c:showVal val="1"/>
            </c:dLbl>
            <c:dLbl>
              <c:idx val="3"/>
              <c:layout/>
              <c:dLblPos val="ctr"/>
              <c:showVal val="1"/>
            </c:dLbl>
            <c:dLbl>
              <c:idx val="4"/>
              <c:layout/>
              <c:dLblPos val="ctr"/>
              <c:showVal val="1"/>
            </c:dLbl>
            <c:delete val="1"/>
          </c:dLbls>
          <c:xVal>
            <c:numRef>
              <c:f>'[Chart in Microsoft Office PowerPoint]Sheet1'!$A$2:$A$6</c:f>
              <c:numCache>
                <c:formatCode>_(\$* #,##0.0_);_(\$* \(#,##0.0\);_(\$* "-"??_);_(@_)</c:formatCode>
                <c:ptCount val="5"/>
                <c:pt idx="0">
                  <c:v>-0.5</c:v>
                </c:pt>
                <c:pt idx="1">
                  <c:v>-1.5</c:v>
                </c:pt>
                <c:pt idx="2">
                  <c:v>-0.5</c:v>
                </c:pt>
                <c:pt idx="3">
                  <c:v>1.5</c:v>
                </c:pt>
                <c:pt idx="4">
                  <c:v>0.5</c:v>
                </c:pt>
              </c:numCache>
            </c:numRef>
          </c:xVal>
          <c:yVal>
            <c:numRef>
              <c:f>'[Chart in Microsoft Office PowerPoint]Sheet1'!$C$2:$C$6</c:f>
              <c:numCache>
                <c:formatCode>_(\$* #,##0.0_);_(\$* \(#,##0.0\);_(\$* "-"??_);_(@_)</c:formatCode>
                <c:ptCount val="5"/>
                <c:pt idx="0">
                  <c:v>-0.5</c:v>
                </c:pt>
                <c:pt idx="1">
                  <c:v>-1.5</c:v>
                </c:pt>
                <c:pt idx="2">
                  <c:v>-0.5</c:v>
                </c:pt>
                <c:pt idx="3">
                  <c:v>1.5</c:v>
                </c:pt>
                <c:pt idx="4">
                  <c:v>0.5</c:v>
                </c:pt>
              </c:numCache>
            </c:numRef>
          </c:yVal>
        </c:ser>
        <c:axId val="494033992"/>
        <c:axId val="494041160"/>
      </c:scatterChart>
      <c:valAx>
        <c:axId val="494033992"/>
        <c:scaling>
          <c:orientation val="minMax"/>
        </c:scaling>
        <c:axPos val="b"/>
        <c:title>
          <c:tx>
            <c:rich>
              <a:bodyPr/>
              <a:lstStyle/>
              <a:p>
                <a:pPr>
                  <a:defRPr/>
                </a:pPr>
                <a:r>
                  <a:rPr lang="en-US"/>
                  <a:t>R&amp;D (in $)</a:t>
                </a:r>
              </a:p>
            </c:rich>
          </c:tx>
          <c:layout/>
        </c:title>
        <c:numFmt formatCode="_(\$* #,##0.0_);_(\$* \(#,##0.0\);_(\$* &quot;-&quot;??_);_(@_)" sourceLinked="1"/>
        <c:tickLblPos val="low"/>
        <c:crossAx val="494041160"/>
        <c:crosses val="autoZero"/>
        <c:crossBetween val="midCat"/>
      </c:valAx>
      <c:valAx>
        <c:axId val="494041160"/>
        <c:scaling>
          <c:orientation val="minMax"/>
        </c:scaling>
        <c:axPos val="l"/>
        <c:title>
          <c:tx>
            <c:rich>
              <a:bodyPr/>
              <a:lstStyle/>
              <a:p>
                <a:pPr>
                  <a:defRPr/>
                </a:pPr>
                <a:r>
                  <a:rPr lang="en-US"/>
                  <a:t>Net income (in $)</a:t>
                </a:r>
              </a:p>
            </c:rich>
          </c:tx>
          <c:layout/>
        </c:title>
        <c:numFmt formatCode="_(\$* #,##0.0_);_(\$* \(#,##0.0\);_(\$* &quot;-&quot;??_);_(@_)" sourceLinked="1"/>
        <c:tickLblPos val="low"/>
        <c:crossAx val="494033992"/>
        <c:crosses val="autoZero"/>
        <c:crossBetween val="midCat"/>
        <c:majorUnit val="1.0"/>
      </c:valAx>
    </c:plotArea>
    <c:legend>
      <c:legendPos val="b"/>
      <c:layout/>
    </c:legend>
    <c:plotVisOnly val="1"/>
  </c:chart>
  <c:txPr>
    <a:bodyPr/>
    <a:lstStyle/>
    <a:p>
      <a:pPr>
        <a:defRPr sz="1800"/>
      </a:pPr>
      <a:endParaRPr lang="en-US"/>
    </a:p>
  </c:txPr>
  <c:externalData r:id="rId1"/>
</c:chartSpace>
</file>

<file path=ppt/charts/chart12.xml><?xml version="1.0" encoding="utf-8"?>
<c:chartSpace xmlns:c="http://schemas.openxmlformats.org/drawingml/2006/chart" xmlns:a="http://schemas.openxmlformats.org/drawingml/2006/main" xmlns:r="http://schemas.openxmlformats.org/officeDocument/2006/relationships">
  <c:date1904 val="1"/>
  <c:lang val="en-US"/>
  <c:style val="2"/>
  <c:chart>
    <c:plotArea>
      <c:layout/>
      <c:scatterChart>
        <c:scatterStyle val="lineMarker"/>
        <c:ser>
          <c:idx val="0"/>
          <c:order val="0"/>
          <c:tx>
            <c:strRef>
              <c:f>Sheet1!$B$1</c:f>
              <c:strCache>
                <c:ptCount val="1"/>
                <c:pt idx="0">
                  <c:v>Actual NI</c:v>
                </c:pt>
              </c:strCache>
            </c:strRef>
          </c:tx>
          <c:spPr>
            <a:ln w="28575">
              <a:noFill/>
            </a:ln>
            <a:effectLst>
              <a:outerShdw blurRad="50800" dist="38100" dir="2700000" algn="tl" rotWithShape="0">
                <a:srgbClr val="000000">
                  <a:alpha val="43000"/>
                </a:srgbClr>
              </a:outerShdw>
            </a:effectLst>
          </c:spPr>
          <c:marker>
            <c:symbol val="triangle"/>
            <c:size val="16"/>
            <c:spPr>
              <a:solidFill>
                <a:schemeClr val="accent4">
                  <a:alpha val="50000"/>
                </a:schemeClr>
              </a:solidFill>
              <a:ln>
                <a:noFill/>
              </a:ln>
              <a:effectLst>
                <a:outerShdw blurRad="50800" dist="38100" dir="2700000" algn="tl" rotWithShape="0">
                  <a:srgbClr val="000000">
                    <a:alpha val="43000"/>
                  </a:srgbClr>
                </a:outerShdw>
              </a:effectLst>
            </c:spPr>
          </c:marker>
          <c:dLbls>
            <c:dLbl>
              <c:idx val="0"/>
              <c:layout/>
              <c:dLblPos val="ctr"/>
              <c:showVal val="1"/>
            </c:dLbl>
            <c:dLbl>
              <c:idx val="1"/>
              <c:layout/>
              <c:dLblPos val="ctr"/>
              <c:showVal val="1"/>
            </c:dLbl>
            <c:dLbl>
              <c:idx val="2"/>
              <c:layout/>
              <c:dLblPos val="ctr"/>
              <c:showVal val="1"/>
            </c:dLbl>
            <c:dLbl>
              <c:idx val="3"/>
              <c:layout/>
              <c:dLblPos val="ctr"/>
              <c:showVal val="1"/>
            </c:dLbl>
            <c:dLbl>
              <c:idx val="4"/>
              <c:layout/>
              <c:dLblPos val="ctr"/>
              <c:showVal val="1"/>
            </c:dLbl>
            <c:delete val="1"/>
          </c:dLbls>
          <c:xVal>
            <c:numRef>
              <c:f>Sheet1!$A$2:$A$6</c:f>
              <c:numCache>
                <c:formatCode>_(\$* #,##0.0_);_(\$* \(#,##0.0\);_(\$* "-"??_);_(@_)</c:formatCode>
                <c:ptCount val="5"/>
                <c:pt idx="0">
                  <c:v>-0.5</c:v>
                </c:pt>
                <c:pt idx="1">
                  <c:v>-1.5</c:v>
                </c:pt>
                <c:pt idx="2">
                  <c:v>-0.5</c:v>
                </c:pt>
                <c:pt idx="3">
                  <c:v>1.5</c:v>
                </c:pt>
                <c:pt idx="4">
                  <c:v>0.5</c:v>
                </c:pt>
              </c:numCache>
            </c:numRef>
          </c:xVal>
          <c:yVal>
            <c:numRef>
              <c:f>Sheet1!$B$2:$B$6</c:f>
              <c:numCache>
                <c:formatCode>_(\$* #,##0.0_);_(\$* \(#,##0.0\);_(\$* "-"??_);_(@_)</c:formatCode>
                <c:ptCount val="5"/>
                <c:pt idx="0">
                  <c:v>-1.5</c:v>
                </c:pt>
                <c:pt idx="1">
                  <c:v>-0.5</c:v>
                </c:pt>
                <c:pt idx="2">
                  <c:v>0.5</c:v>
                </c:pt>
                <c:pt idx="3">
                  <c:v>0.5</c:v>
                </c:pt>
                <c:pt idx="4">
                  <c:v>1.5</c:v>
                </c:pt>
              </c:numCache>
            </c:numRef>
          </c:yVal>
        </c:ser>
        <c:ser>
          <c:idx val="1"/>
          <c:order val="1"/>
          <c:tx>
            <c:strRef>
              <c:f>Sheet1!$C$1</c:f>
              <c:strCache>
                <c:ptCount val="1"/>
                <c:pt idx="0">
                  <c:v>Estimated</c:v>
                </c:pt>
              </c:strCache>
            </c:strRef>
          </c:tx>
          <c:spPr>
            <a:ln w="76200" cmpd="sng">
              <a:solidFill>
                <a:schemeClr val="accent2">
                  <a:alpha val="50000"/>
                </a:schemeClr>
              </a:solidFill>
            </a:ln>
            <a:effectLst>
              <a:outerShdw blurRad="50800" dist="38100" dir="2700000" algn="tl" rotWithShape="0">
                <a:srgbClr val="000000">
                  <a:alpha val="43000"/>
                </a:srgbClr>
              </a:outerShdw>
            </a:effectLst>
          </c:spPr>
          <c:marker>
            <c:symbol val="none"/>
          </c:marker>
          <c:dLbls>
            <c:dLbl>
              <c:idx val="0"/>
              <c:layout/>
              <c:dLblPos val="ctr"/>
              <c:showVal val="1"/>
            </c:dLbl>
            <c:dLbl>
              <c:idx val="1"/>
              <c:layout/>
              <c:dLblPos val="ctr"/>
              <c:showVal val="1"/>
            </c:dLbl>
            <c:dLbl>
              <c:idx val="2"/>
              <c:layout/>
              <c:dLblPos val="ctr"/>
              <c:showVal val="1"/>
            </c:dLbl>
            <c:dLbl>
              <c:idx val="3"/>
              <c:layout/>
              <c:dLblPos val="ctr"/>
              <c:showVal val="1"/>
            </c:dLbl>
            <c:dLbl>
              <c:idx val="4"/>
              <c:layout/>
              <c:dLblPos val="ctr"/>
              <c:showVal val="1"/>
            </c:dLbl>
            <c:delete val="1"/>
          </c:dLbls>
          <c:xVal>
            <c:numRef>
              <c:f>Sheet1!$A$2:$A$6</c:f>
              <c:numCache>
                <c:formatCode>_(\$* #,##0.0_);_(\$* \(#,##0.0\);_(\$* "-"??_);_(@_)</c:formatCode>
                <c:ptCount val="5"/>
                <c:pt idx="0">
                  <c:v>-0.5</c:v>
                </c:pt>
                <c:pt idx="1">
                  <c:v>-1.5</c:v>
                </c:pt>
                <c:pt idx="2">
                  <c:v>-0.5</c:v>
                </c:pt>
                <c:pt idx="3">
                  <c:v>1.5</c:v>
                </c:pt>
                <c:pt idx="4">
                  <c:v>0.5</c:v>
                </c:pt>
              </c:numCache>
            </c:numRef>
          </c:xVal>
          <c:yVal>
            <c:numRef>
              <c:f>Sheet1!$C$2:$C$6</c:f>
              <c:numCache>
                <c:formatCode>_(\$* #,##0.0_);_(\$* \(#,##0.0\);_(\$* "-"??_);_(@_)</c:formatCode>
                <c:ptCount val="5"/>
                <c:pt idx="0">
                  <c:v>-0.115384615384615</c:v>
                </c:pt>
                <c:pt idx="1">
                  <c:v>-0.653846153846153</c:v>
                </c:pt>
                <c:pt idx="2">
                  <c:v>-0.115384615384615</c:v>
                </c:pt>
                <c:pt idx="3">
                  <c:v>0.961538461538461</c:v>
                </c:pt>
                <c:pt idx="4">
                  <c:v>0.423076923076923</c:v>
                </c:pt>
              </c:numCache>
            </c:numRef>
          </c:yVal>
        </c:ser>
        <c:axId val="515960760"/>
        <c:axId val="515967960"/>
      </c:scatterChart>
      <c:valAx>
        <c:axId val="515960760"/>
        <c:scaling>
          <c:orientation val="minMax"/>
        </c:scaling>
        <c:axPos val="b"/>
        <c:title>
          <c:tx>
            <c:rich>
              <a:bodyPr/>
              <a:lstStyle/>
              <a:p>
                <a:pPr>
                  <a:defRPr/>
                </a:pPr>
                <a:r>
                  <a:rPr lang="en-US"/>
                  <a:t>R&amp;D (in $)</a:t>
                </a:r>
              </a:p>
            </c:rich>
          </c:tx>
          <c:layout/>
        </c:title>
        <c:numFmt formatCode="_(\$* #,##0.0_);_(\$* \(#,##0.0\);_(\$* &quot;-&quot;??_);_(@_)" sourceLinked="1"/>
        <c:tickLblPos val="low"/>
        <c:crossAx val="515967960"/>
        <c:crosses val="autoZero"/>
        <c:crossBetween val="midCat"/>
      </c:valAx>
      <c:valAx>
        <c:axId val="515967960"/>
        <c:scaling>
          <c:orientation val="minMax"/>
        </c:scaling>
        <c:axPos val="l"/>
        <c:title>
          <c:tx>
            <c:rich>
              <a:bodyPr/>
              <a:lstStyle/>
              <a:p>
                <a:pPr>
                  <a:defRPr/>
                </a:pPr>
                <a:r>
                  <a:rPr lang="en-US"/>
                  <a:t>Net income (in $)</a:t>
                </a:r>
              </a:p>
            </c:rich>
          </c:tx>
          <c:layout/>
        </c:title>
        <c:numFmt formatCode="_(\$* #,##0.0_);_(\$* \(#,##0.0\);_(\$* &quot;-&quot;??_);_(@_)" sourceLinked="1"/>
        <c:tickLblPos val="low"/>
        <c:crossAx val="515960760"/>
        <c:crosses val="autoZero"/>
        <c:crossBetween val="midCat"/>
        <c:majorUnit val="1.0"/>
      </c:valAx>
    </c:plotArea>
    <c:legend>
      <c:legendPos val="b"/>
      <c:layout/>
    </c:legend>
    <c:plotVisOnly val="1"/>
  </c:chart>
  <c:txPr>
    <a:bodyPr/>
    <a:lstStyle/>
    <a:p>
      <a:pPr>
        <a:defRPr sz="1800"/>
      </a:pPr>
      <a:endParaRPr lang="en-US"/>
    </a:p>
  </c:txPr>
  <c:externalData r:id="rId1"/>
</c:chartSpace>
</file>

<file path=ppt/charts/chart13.xml><?xml version="1.0" encoding="utf-8"?>
<c:chartSpace xmlns:c="http://schemas.openxmlformats.org/drawingml/2006/chart" xmlns:a="http://schemas.openxmlformats.org/drawingml/2006/main" xmlns:r="http://schemas.openxmlformats.org/officeDocument/2006/relationships">
  <c:date1904 val="1"/>
  <c:lang val="en-US"/>
  <c:style val="2"/>
  <c:chart>
    <c:plotArea>
      <c:layout/>
      <c:scatterChart>
        <c:scatterStyle val="lineMarker"/>
        <c:ser>
          <c:idx val="0"/>
          <c:order val="0"/>
          <c:tx>
            <c:strRef>
              <c:f>Sheet1!$B$1</c:f>
              <c:strCache>
                <c:ptCount val="1"/>
                <c:pt idx="0">
                  <c:v>purple</c:v>
                </c:pt>
              </c:strCache>
            </c:strRef>
          </c:tx>
          <c:spPr>
            <a:ln w="28575">
              <a:noFill/>
            </a:ln>
            <a:effectLst>
              <a:outerShdw blurRad="50800" dist="38100" dir="2700000" algn="tl" rotWithShape="0">
                <a:srgbClr val="000000">
                  <a:alpha val="43000"/>
                </a:srgbClr>
              </a:outerShdw>
            </a:effectLst>
          </c:spPr>
          <c:marker>
            <c:symbol val="square"/>
            <c:size val="12"/>
            <c:spPr>
              <a:solidFill>
                <a:srgbClr val="660066"/>
              </a:solidFill>
              <a:ln>
                <a:noFill/>
              </a:ln>
              <a:effectLst>
                <a:outerShdw blurRad="50800" dist="38100" dir="2700000" algn="tl" rotWithShape="0">
                  <a:srgbClr val="000000">
                    <a:alpha val="43000"/>
                  </a:srgbClr>
                </a:outerShdw>
              </a:effectLst>
            </c:spPr>
          </c:marker>
          <c:xVal>
            <c:numRef>
              <c:f>Sheet1!$A$2:$A$7</c:f>
              <c:numCache>
                <c:formatCode>General</c:formatCode>
                <c:ptCount val="6"/>
                <c:pt idx="0">
                  <c:v>-1.0</c:v>
                </c:pt>
                <c:pt idx="1">
                  <c:v>0.0</c:v>
                </c:pt>
                <c:pt idx="2">
                  <c:v>1.0</c:v>
                </c:pt>
                <c:pt idx="3">
                  <c:v>-1.0</c:v>
                </c:pt>
                <c:pt idx="4">
                  <c:v>0.0</c:v>
                </c:pt>
                <c:pt idx="5">
                  <c:v>1.0</c:v>
                </c:pt>
              </c:numCache>
            </c:numRef>
          </c:xVal>
          <c:yVal>
            <c:numRef>
              <c:f>Sheet1!$B$2:$B$7</c:f>
              <c:numCache>
                <c:formatCode>General</c:formatCode>
                <c:ptCount val="6"/>
                <c:pt idx="0">
                  <c:v>-1.0</c:v>
                </c:pt>
                <c:pt idx="1">
                  <c:v>0.0</c:v>
                </c:pt>
                <c:pt idx="2">
                  <c:v>1.0</c:v>
                </c:pt>
                <c:pt idx="5">
                  <c:v>0.0</c:v>
                </c:pt>
              </c:numCache>
            </c:numRef>
          </c:yVal>
        </c:ser>
        <c:ser>
          <c:idx val="1"/>
          <c:order val="1"/>
          <c:tx>
            <c:strRef>
              <c:f>Sheet1!$C$1</c:f>
              <c:strCache>
                <c:ptCount val="1"/>
                <c:pt idx="0">
                  <c:v>green</c:v>
                </c:pt>
              </c:strCache>
            </c:strRef>
          </c:tx>
          <c:spPr>
            <a:ln w="28575">
              <a:noFill/>
            </a:ln>
            <a:effectLst>
              <a:outerShdw blurRad="50800" dist="38100" dir="2700000" algn="tl" rotWithShape="0">
                <a:srgbClr val="000000">
                  <a:alpha val="43000"/>
                </a:srgbClr>
              </a:outerShdw>
            </a:effectLst>
          </c:spPr>
          <c:marker>
            <c:symbol val="square"/>
            <c:size val="12"/>
            <c:spPr>
              <a:solidFill>
                <a:srgbClr val="008000"/>
              </a:solidFill>
              <a:ln>
                <a:noFill/>
              </a:ln>
              <a:effectLst>
                <a:outerShdw blurRad="50800" dist="38100" dir="2700000" algn="tl" rotWithShape="0">
                  <a:srgbClr val="000000">
                    <a:alpha val="43000"/>
                  </a:srgbClr>
                </a:outerShdw>
              </a:effectLst>
            </c:spPr>
          </c:marker>
          <c:xVal>
            <c:numRef>
              <c:f>Sheet1!$A$2:$A$7</c:f>
              <c:numCache>
                <c:formatCode>General</c:formatCode>
                <c:ptCount val="6"/>
                <c:pt idx="0">
                  <c:v>-1.0</c:v>
                </c:pt>
                <c:pt idx="1">
                  <c:v>0.0</c:v>
                </c:pt>
                <c:pt idx="2">
                  <c:v>1.0</c:v>
                </c:pt>
                <c:pt idx="3">
                  <c:v>-1.0</c:v>
                </c:pt>
                <c:pt idx="4">
                  <c:v>0.0</c:v>
                </c:pt>
                <c:pt idx="5">
                  <c:v>1.0</c:v>
                </c:pt>
              </c:numCache>
            </c:numRef>
          </c:xVal>
          <c:yVal>
            <c:numRef>
              <c:f>Sheet1!$C$2:$C$7</c:f>
              <c:numCache>
                <c:formatCode>General</c:formatCode>
                <c:ptCount val="6"/>
                <c:pt idx="3">
                  <c:v>0.5</c:v>
                </c:pt>
                <c:pt idx="4">
                  <c:v>1.0</c:v>
                </c:pt>
                <c:pt idx="5">
                  <c:v>0.0</c:v>
                </c:pt>
              </c:numCache>
            </c:numRef>
          </c:yVal>
        </c:ser>
        <c:axId val="516285880"/>
        <c:axId val="505386968"/>
      </c:scatterChart>
      <c:valAx>
        <c:axId val="516285880"/>
        <c:scaling>
          <c:orientation val="minMax"/>
        </c:scaling>
        <c:axPos val="b"/>
        <c:majorGridlines/>
        <c:numFmt formatCode="General" sourceLinked="1"/>
        <c:tickLblPos val="low"/>
        <c:crossAx val="505386968"/>
        <c:crosses val="autoZero"/>
        <c:crossBetween val="midCat"/>
      </c:valAx>
      <c:valAx>
        <c:axId val="505386968"/>
        <c:scaling>
          <c:orientation val="minMax"/>
        </c:scaling>
        <c:axPos val="l"/>
        <c:majorGridlines/>
        <c:numFmt formatCode="General" sourceLinked="1"/>
        <c:tickLblPos val="low"/>
        <c:crossAx val="516285880"/>
        <c:crosses val="autoZero"/>
        <c:crossBetween val="midCat"/>
      </c:valAx>
    </c:plotArea>
    <c:legend>
      <c:legendPos val="b"/>
      <c:layout/>
    </c:legend>
    <c:plotVisOnly val="1"/>
  </c:chart>
  <c:txPr>
    <a:bodyPr/>
    <a:lstStyle/>
    <a:p>
      <a:pPr>
        <a:defRPr sz="1800"/>
      </a:pPr>
      <a:endParaRPr lang="en-US"/>
    </a:p>
  </c:txPr>
  <c:externalData r:id="rId1"/>
</c:chartSpace>
</file>

<file path=ppt/charts/chart14.xml><?xml version="1.0" encoding="utf-8"?>
<c:chartSpace xmlns:c="http://schemas.openxmlformats.org/drawingml/2006/chart" xmlns:a="http://schemas.openxmlformats.org/drawingml/2006/main" xmlns:r="http://schemas.openxmlformats.org/officeDocument/2006/relationships">
  <c:date1904 val="1"/>
  <c:lang val="en-US"/>
  <c:style val="2"/>
  <c:chart>
    <c:plotArea>
      <c:layout/>
      <c:scatterChart>
        <c:scatterStyle val="lineMarker"/>
        <c:ser>
          <c:idx val="0"/>
          <c:order val="0"/>
          <c:tx>
            <c:strRef>
              <c:f>Sheet1!$B$1</c:f>
              <c:strCache>
                <c:ptCount val="1"/>
                <c:pt idx="0">
                  <c:v>purple</c:v>
                </c:pt>
              </c:strCache>
            </c:strRef>
          </c:tx>
          <c:spPr>
            <a:ln w="28575">
              <a:noFill/>
            </a:ln>
            <a:effectLst>
              <a:outerShdw blurRad="50800" dist="38100" dir="2700000" algn="tl" rotWithShape="0">
                <a:srgbClr val="000000">
                  <a:alpha val="43000"/>
                </a:srgbClr>
              </a:outerShdw>
            </a:effectLst>
          </c:spPr>
          <c:marker>
            <c:symbol val="square"/>
            <c:size val="12"/>
            <c:spPr>
              <a:solidFill>
                <a:srgbClr val="660066"/>
              </a:solidFill>
              <a:ln>
                <a:noFill/>
              </a:ln>
              <a:effectLst>
                <a:outerShdw blurRad="50800" dist="38100" dir="2700000" algn="tl" rotWithShape="0">
                  <a:srgbClr val="000000">
                    <a:alpha val="43000"/>
                  </a:srgbClr>
                </a:outerShdw>
              </a:effectLst>
            </c:spPr>
          </c:marker>
          <c:xVal>
            <c:numRef>
              <c:f>Sheet1!$A$2:$A$7</c:f>
              <c:numCache>
                <c:formatCode>General</c:formatCode>
                <c:ptCount val="6"/>
                <c:pt idx="0">
                  <c:v>-1.0</c:v>
                </c:pt>
                <c:pt idx="1">
                  <c:v>0.0</c:v>
                </c:pt>
                <c:pt idx="2">
                  <c:v>1.0</c:v>
                </c:pt>
                <c:pt idx="3">
                  <c:v>-1.0</c:v>
                </c:pt>
                <c:pt idx="4">
                  <c:v>0.0</c:v>
                </c:pt>
                <c:pt idx="5">
                  <c:v>1.0</c:v>
                </c:pt>
              </c:numCache>
            </c:numRef>
          </c:xVal>
          <c:yVal>
            <c:numRef>
              <c:f>Sheet1!$B$2:$B$7</c:f>
              <c:numCache>
                <c:formatCode>General</c:formatCode>
                <c:ptCount val="6"/>
                <c:pt idx="0">
                  <c:v>-1.0</c:v>
                </c:pt>
                <c:pt idx="1">
                  <c:v>0.0</c:v>
                </c:pt>
                <c:pt idx="2">
                  <c:v>1.0</c:v>
                </c:pt>
                <c:pt idx="5">
                  <c:v>0.0</c:v>
                </c:pt>
              </c:numCache>
            </c:numRef>
          </c:yVal>
        </c:ser>
        <c:ser>
          <c:idx val="1"/>
          <c:order val="1"/>
          <c:tx>
            <c:strRef>
              <c:f>Sheet1!$C$1</c:f>
              <c:strCache>
                <c:ptCount val="1"/>
                <c:pt idx="0">
                  <c:v>green</c:v>
                </c:pt>
              </c:strCache>
            </c:strRef>
          </c:tx>
          <c:spPr>
            <a:ln w="28575">
              <a:noFill/>
            </a:ln>
            <a:effectLst>
              <a:outerShdw blurRad="50800" dist="38100" dir="2700000" algn="tl" rotWithShape="0">
                <a:srgbClr val="000000">
                  <a:alpha val="43000"/>
                </a:srgbClr>
              </a:outerShdw>
            </a:effectLst>
          </c:spPr>
          <c:marker>
            <c:symbol val="square"/>
            <c:size val="12"/>
            <c:spPr>
              <a:solidFill>
                <a:srgbClr val="008000"/>
              </a:solidFill>
              <a:ln>
                <a:noFill/>
              </a:ln>
              <a:effectLst>
                <a:outerShdw blurRad="50800" dist="38100" dir="2700000" algn="tl" rotWithShape="0">
                  <a:srgbClr val="000000">
                    <a:alpha val="43000"/>
                  </a:srgbClr>
                </a:outerShdw>
              </a:effectLst>
            </c:spPr>
          </c:marker>
          <c:xVal>
            <c:numRef>
              <c:f>Sheet1!$A$2:$A$7</c:f>
              <c:numCache>
                <c:formatCode>General</c:formatCode>
                <c:ptCount val="6"/>
                <c:pt idx="0">
                  <c:v>-1.0</c:v>
                </c:pt>
                <c:pt idx="1">
                  <c:v>0.0</c:v>
                </c:pt>
                <c:pt idx="2">
                  <c:v>1.0</c:v>
                </c:pt>
                <c:pt idx="3">
                  <c:v>-1.0</c:v>
                </c:pt>
                <c:pt idx="4">
                  <c:v>0.0</c:v>
                </c:pt>
                <c:pt idx="5">
                  <c:v>1.0</c:v>
                </c:pt>
              </c:numCache>
            </c:numRef>
          </c:xVal>
          <c:yVal>
            <c:numRef>
              <c:f>Sheet1!$C$2:$C$7</c:f>
              <c:numCache>
                <c:formatCode>General</c:formatCode>
                <c:ptCount val="6"/>
                <c:pt idx="3">
                  <c:v>0.5</c:v>
                </c:pt>
                <c:pt idx="4">
                  <c:v>1.0</c:v>
                </c:pt>
                <c:pt idx="5">
                  <c:v>0.0</c:v>
                </c:pt>
              </c:numCache>
            </c:numRef>
          </c:yVal>
        </c:ser>
        <c:axId val="584515624"/>
        <c:axId val="512616648"/>
      </c:scatterChart>
      <c:valAx>
        <c:axId val="584515624"/>
        <c:scaling>
          <c:orientation val="minMax"/>
        </c:scaling>
        <c:axPos val="b"/>
        <c:majorGridlines/>
        <c:numFmt formatCode="General" sourceLinked="1"/>
        <c:tickLblPos val="low"/>
        <c:crossAx val="512616648"/>
        <c:crosses val="autoZero"/>
        <c:crossBetween val="midCat"/>
      </c:valAx>
      <c:valAx>
        <c:axId val="512616648"/>
        <c:scaling>
          <c:orientation val="minMax"/>
        </c:scaling>
        <c:axPos val="l"/>
        <c:majorGridlines/>
        <c:numFmt formatCode="General" sourceLinked="1"/>
        <c:tickLblPos val="low"/>
        <c:crossAx val="584515624"/>
        <c:crosses val="autoZero"/>
        <c:crossBetween val="midCat"/>
      </c:valAx>
    </c:plotArea>
    <c:legend>
      <c:legendPos val="b"/>
      <c:layout/>
    </c:legend>
    <c:plotVisOnly val="1"/>
  </c:chart>
  <c:txPr>
    <a:bodyPr/>
    <a:lstStyle/>
    <a:p>
      <a:pPr>
        <a:defRPr sz="1800"/>
      </a:pPr>
      <a:endParaRPr lang="en-US"/>
    </a:p>
  </c:txPr>
  <c:externalData r:id="rId1"/>
</c:chartSpace>
</file>

<file path=ppt/charts/chart15.xml><?xml version="1.0" encoding="utf-8"?>
<c:chartSpace xmlns:c="http://schemas.openxmlformats.org/drawingml/2006/chart" xmlns:a="http://schemas.openxmlformats.org/drawingml/2006/main" xmlns:r="http://schemas.openxmlformats.org/officeDocument/2006/relationships">
  <c:date1904 val="1"/>
  <c:lang val="en-US"/>
  <c:style val="18"/>
  <c:chart>
    <c:plotArea>
      <c:layout/>
      <c:areaChart>
        <c:grouping val="standard"/>
        <c:ser>
          <c:idx val="1"/>
          <c:order val="1"/>
          <c:tx>
            <c:strRef>
              <c:f>Sheet1!$C$1</c:f>
              <c:strCache>
                <c:ptCount val="1"/>
                <c:pt idx="0">
                  <c:v>2,2</c:v>
                </c:pt>
              </c:strCache>
            </c:strRef>
          </c:tx>
          <c:spPr>
            <a:solidFill>
              <a:schemeClr val="accent2">
                <a:alpha val="50000"/>
              </a:schemeClr>
            </a:solidFill>
            <a:effectLst/>
          </c:spPr>
          <c:cat>
            <c:numRef>
              <c:f>Sheet1!$A$2:$A$8</c:f>
              <c:numCache>
                <c:formatCode>_(* #,##0.00_);_(* \(#,##0.00\);_(* "-"??_);_(@_)</c:formatCode>
                <c:ptCount val="7"/>
                <c:pt idx="0">
                  <c:v>0.61</c:v>
                </c:pt>
                <c:pt idx="1">
                  <c:v>1.23</c:v>
                </c:pt>
                <c:pt idx="2">
                  <c:v>1.85</c:v>
                </c:pt>
                <c:pt idx="3">
                  <c:v>2.47</c:v>
                </c:pt>
                <c:pt idx="4">
                  <c:v>3.09</c:v>
                </c:pt>
                <c:pt idx="5">
                  <c:v>3.71</c:v>
                </c:pt>
                <c:pt idx="6">
                  <c:v>4.33</c:v>
                </c:pt>
              </c:numCache>
            </c:numRef>
          </c:cat>
          <c:val>
            <c:numRef>
              <c:f>Sheet1!$C$2:$C$8</c:f>
              <c:numCache>
                <c:formatCode>0%</c:formatCode>
                <c:ptCount val="7"/>
                <c:pt idx="0">
                  <c:v>0.709563219253958</c:v>
                </c:pt>
                <c:pt idx="1">
                  <c:v>0.566309330433866</c:v>
                </c:pt>
                <c:pt idx="2">
                  <c:v>0.484529936716721</c:v>
                </c:pt>
                <c:pt idx="3">
                  <c:v>0.430185016836566</c:v>
                </c:pt>
                <c:pt idx="4">
                  <c:v>0.390760504881582</c:v>
                </c:pt>
                <c:pt idx="5">
                  <c:v>0.360490645546008</c:v>
                </c:pt>
                <c:pt idx="6">
                  <c:v>0.336309159591498</c:v>
                </c:pt>
              </c:numCache>
            </c:numRef>
          </c:val>
        </c:ser>
        <c:ser>
          <c:idx val="2"/>
          <c:order val="2"/>
          <c:tx>
            <c:strRef>
              <c:f>Sheet1!$D$1</c:f>
              <c:strCache>
                <c:ptCount val="1"/>
                <c:pt idx="0">
                  <c:v>1,4</c:v>
                </c:pt>
              </c:strCache>
            </c:strRef>
          </c:tx>
          <c:spPr>
            <a:solidFill>
              <a:schemeClr val="accent3">
                <a:alpha val="50000"/>
              </a:schemeClr>
            </a:solidFill>
            <a:ln>
              <a:noFill/>
            </a:ln>
            <a:effectLst/>
          </c:spPr>
          <c:cat>
            <c:numRef>
              <c:f>Sheet1!$A$2:$A$8</c:f>
              <c:numCache>
                <c:formatCode>_(* #,##0.00_);_(* \(#,##0.00\);_(* "-"??_);_(@_)</c:formatCode>
                <c:ptCount val="7"/>
                <c:pt idx="0">
                  <c:v>0.61</c:v>
                </c:pt>
                <c:pt idx="1">
                  <c:v>1.23</c:v>
                </c:pt>
                <c:pt idx="2">
                  <c:v>1.85</c:v>
                </c:pt>
                <c:pt idx="3">
                  <c:v>2.47</c:v>
                </c:pt>
                <c:pt idx="4">
                  <c:v>3.09</c:v>
                </c:pt>
                <c:pt idx="5">
                  <c:v>3.71</c:v>
                </c:pt>
                <c:pt idx="6">
                  <c:v>4.33</c:v>
                </c:pt>
              </c:numCache>
            </c:numRef>
          </c:cat>
          <c:val>
            <c:numRef>
              <c:f>Sheet1!$D$2:$D$8</c:f>
              <c:numCache>
                <c:formatCode>0%</c:formatCode>
                <c:ptCount val="7"/>
                <c:pt idx="0">
                  <c:v>0.478427135153474</c:v>
                </c:pt>
                <c:pt idx="1">
                  <c:v>0.329593340562861</c:v>
                </c:pt>
                <c:pt idx="2">
                  <c:v>0.245391449697828</c:v>
                </c:pt>
                <c:pt idx="3">
                  <c:v>0.191136075776997</c:v>
                </c:pt>
                <c:pt idx="4">
                  <c:v>0.153603672259113</c:v>
                </c:pt>
                <c:pt idx="5">
                  <c:v>0.126375876640118</c:v>
                </c:pt>
                <c:pt idx="6">
                  <c:v>0.105919201526858</c:v>
                </c:pt>
              </c:numCache>
            </c:numRef>
          </c:val>
        </c:ser>
        <c:ser>
          <c:idx val="3"/>
          <c:order val="3"/>
          <c:tx>
            <c:strRef>
              <c:f>Sheet1!$E$1</c:f>
              <c:strCache>
                <c:ptCount val="1"/>
                <c:pt idx="0">
                  <c:v>1,21</c:v>
                </c:pt>
              </c:strCache>
            </c:strRef>
          </c:tx>
          <c:spPr>
            <a:solidFill>
              <a:schemeClr val="accent4">
                <a:alpha val="50000"/>
              </a:schemeClr>
            </a:solidFill>
            <a:effectLst/>
          </c:spPr>
          <c:cat>
            <c:numRef>
              <c:f>Sheet1!$A$2:$A$8</c:f>
              <c:numCache>
                <c:formatCode>_(* #,##0.00_);_(* \(#,##0.00\);_(* "-"??_);_(@_)</c:formatCode>
                <c:ptCount val="7"/>
                <c:pt idx="0">
                  <c:v>0.61</c:v>
                </c:pt>
                <c:pt idx="1">
                  <c:v>1.23</c:v>
                </c:pt>
                <c:pt idx="2">
                  <c:v>1.85</c:v>
                </c:pt>
                <c:pt idx="3">
                  <c:v>2.47</c:v>
                </c:pt>
                <c:pt idx="4">
                  <c:v>3.09</c:v>
                </c:pt>
                <c:pt idx="5">
                  <c:v>3.71</c:v>
                </c:pt>
                <c:pt idx="6">
                  <c:v>4.33</c:v>
                </c:pt>
              </c:numCache>
            </c:numRef>
          </c:cat>
          <c:val>
            <c:numRef>
              <c:f>Sheet1!$E$2:$E$8</c:f>
              <c:numCache>
                <c:formatCode>0%</c:formatCode>
                <c:ptCount val="7"/>
                <c:pt idx="0">
                  <c:v>0.44350390481635</c:v>
                </c:pt>
                <c:pt idx="1">
                  <c:v>0.279946950655672</c:v>
                </c:pt>
                <c:pt idx="2">
                  <c:v>0.188206861562805</c:v>
                </c:pt>
                <c:pt idx="3">
                  <c:v>0.130984010785452</c:v>
                </c:pt>
                <c:pt idx="4">
                  <c:v>0.0933435684310542</c:v>
                </c:pt>
                <c:pt idx="5">
                  <c:v>0.0677319935928554</c:v>
                </c:pt>
                <c:pt idx="6">
                  <c:v>0.0498743758924933</c:v>
                </c:pt>
              </c:numCache>
            </c:numRef>
          </c:val>
        </c:ser>
        <c:axId val="585263688"/>
        <c:axId val="585269704"/>
      </c:areaChart>
      <c:lineChart>
        <c:grouping val="standard"/>
        <c:ser>
          <c:idx val="0"/>
          <c:order val="0"/>
          <c:tx>
            <c:strRef>
              <c:f>Sheet1!$B$1</c:f>
              <c:strCache>
                <c:ptCount val="1"/>
                <c:pt idx="0">
                  <c:v>1,3</c:v>
                </c:pt>
              </c:strCache>
            </c:strRef>
          </c:tx>
          <c:spPr>
            <a:ln>
              <a:solidFill>
                <a:schemeClr val="accent1">
                  <a:alpha val="50000"/>
                </a:schemeClr>
              </a:solidFill>
            </a:ln>
            <a:effectLst>
              <a:outerShdw blurRad="50800" dist="38100" dir="2700000" algn="tl" rotWithShape="0">
                <a:srgbClr val="000000">
                  <a:alpha val="43000"/>
                </a:srgbClr>
              </a:outerShdw>
            </a:effectLst>
          </c:spPr>
          <c:marker>
            <c:symbol val="none"/>
          </c:marker>
          <c:dLbls>
            <c:dLbl>
              <c:idx val="0"/>
              <c:layout/>
              <c:dLblPos val="ctr"/>
              <c:showVal val="1"/>
            </c:dLbl>
            <c:dLbl>
              <c:idx val="1"/>
              <c:layout/>
              <c:dLblPos val="ctr"/>
              <c:showVal val="1"/>
            </c:dLbl>
            <c:dLbl>
              <c:idx val="2"/>
              <c:layout/>
              <c:dLblPos val="ctr"/>
              <c:showVal val="1"/>
            </c:dLbl>
            <c:dLbl>
              <c:idx val="3"/>
              <c:layout/>
              <c:dLblPos val="ctr"/>
              <c:showVal val="1"/>
            </c:dLbl>
            <c:dLbl>
              <c:idx val="4"/>
              <c:layout/>
              <c:dLblPos val="ctr"/>
              <c:showVal val="1"/>
            </c:dLbl>
            <c:dLbl>
              <c:idx val="5"/>
              <c:layout/>
              <c:dLblPos val="ctr"/>
              <c:showVal val="1"/>
            </c:dLbl>
            <c:dLbl>
              <c:idx val="6"/>
              <c:layout/>
              <c:dLblPos val="ctr"/>
              <c:showVal val="1"/>
            </c:dLbl>
            <c:showVal val="1"/>
          </c:dLbls>
          <c:cat>
            <c:numRef>
              <c:f>Sheet1!$A$2:$A$8</c:f>
              <c:numCache>
                <c:formatCode>_(* #,##0.00_);_(* \(#,##0.00\);_(* "-"??_);_(@_)</c:formatCode>
                <c:ptCount val="7"/>
                <c:pt idx="0">
                  <c:v>0.61</c:v>
                </c:pt>
                <c:pt idx="1">
                  <c:v>1.23</c:v>
                </c:pt>
                <c:pt idx="2">
                  <c:v>1.85</c:v>
                </c:pt>
                <c:pt idx="3">
                  <c:v>2.47</c:v>
                </c:pt>
                <c:pt idx="4">
                  <c:v>3.09</c:v>
                </c:pt>
                <c:pt idx="5">
                  <c:v>3.71</c:v>
                </c:pt>
                <c:pt idx="6">
                  <c:v>4.33</c:v>
                </c:pt>
              </c:numCache>
            </c:numRef>
          </c:cat>
          <c:val>
            <c:numRef>
              <c:f>Sheet1!$B$2:$B$8</c:f>
              <c:numCache>
                <c:formatCode>0%</c:formatCode>
                <c:ptCount val="7"/>
                <c:pt idx="0">
                  <c:v>0.491752843625247</c:v>
                </c:pt>
                <c:pt idx="1">
                  <c:v>0.348319658964769</c:v>
                </c:pt>
                <c:pt idx="2">
                  <c:v>0.266968978268545</c:v>
                </c:pt>
                <c:pt idx="3">
                  <c:v>0.214077985183386</c:v>
                </c:pt>
                <c:pt idx="4">
                  <c:v>0.177020616657382</c:v>
                </c:pt>
                <c:pt idx="5">
                  <c:v>0.149732818986679</c:v>
                </c:pt>
                <c:pt idx="6">
                  <c:v>0.128895979969384</c:v>
                </c:pt>
              </c:numCache>
            </c:numRef>
          </c:val>
        </c:ser>
        <c:dLbls>
          <c:showVal val="1"/>
        </c:dLbls>
        <c:marker val="1"/>
        <c:axId val="585263688"/>
        <c:axId val="585269704"/>
      </c:lineChart>
      <c:catAx>
        <c:axId val="585263688"/>
        <c:scaling>
          <c:orientation val="minMax"/>
        </c:scaling>
        <c:axPos val="b"/>
        <c:title>
          <c:tx>
            <c:rich>
              <a:bodyPr/>
              <a:lstStyle/>
              <a:p>
                <a:pPr>
                  <a:defRPr/>
                </a:pPr>
                <a:r>
                  <a:rPr lang="en-US"/>
                  <a:t>F-value</a:t>
                </a:r>
              </a:p>
            </c:rich>
          </c:tx>
          <c:layout/>
        </c:title>
        <c:numFmt formatCode="_(* #,##0.00_);_(* \(#,##0.00\);_(* &quot;-&quot;??_);_(@_)" sourceLinked="1"/>
        <c:tickLblPos val="nextTo"/>
        <c:crossAx val="585269704"/>
        <c:crosses val="autoZero"/>
        <c:auto val="1"/>
        <c:lblAlgn val="ctr"/>
        <c:lblOffset val="100"/>
      </c:catAx>
      <c:valAx>
        <c:axId val="585269704"/>
        <c:scaling>
          <c:orientation val="minMax"/>
        </c:scaling>
        <c:axPos val="l"/>
        <c:title>
          <c:tx>
            <c:rich>
              <a:bodyPr/>
              <a:lstStyle/>
              <a:p>
                <a:pPr>
                  <a:defRPr/>
                </a:pPr>
                <a:r>
                  <a:rPr lang="en-US"/>
                  <a:t>Percent above level (in %)</a:t>
                </a:r>
              </a:p>
            </c:rich>
          </c:tx>
          <c:layout/>
        </c:title>
        <c:numFmt formatCode="0%" sourceLinked="1"/>
        <c:tickLblPos val="nextTo"/>
        <c:crossAx val="585263688"/>
        <c:crosses val="autoZero"/>
        <c:crossBetween val="between"/>
      </c:valAx>
    </c:plotArea>
    <c:legend>
      <c:legendPos val="b"/>
      <c:layout/>
    </c:legend>
    <c:plotVisOnly val="1"/>
    <c:dispBlanksAs val="gap"/>
  </c:chart>
  <c:txPr>
    <a:bodyPr/>
    <a:lstStyle/>
    <a:p>
      <a:pPr>
        <a:defRPr sz="2400"/>
      </a:pPr>
      <a:endParaRPr lang="en-US"/>
    </a:p>
  </c:txPr>
  <c:externalData r:id="rId1"/>
</c:chartSpace>
</file>

<file path=ppt/charts/chart16.xml><?xml version="1.0" encoding="utf-8"?>
<c:chartSpace xmlns:c="http://schemas.openxmlformats.org/drawingml/2006/chart" xmlns:a="http://schemas.openxmlformats.org/drawingml/2006/main" xmlns:r="http://schemas.openxmlformats.org/officeDocument/2006/relationships">
  <c:date1904 val="1"/>
  <c:lang val="en-US"/>
  <c:style val="18"/>
  <c:chart>
    <c:plotArea>
      <c:layout/>
      <c:areaChart>
        <c:grouping val="standard"/>
        <c:ser>
          <c:idx val="1"/>
          <c:order val="1"/>
          <c:tx>
            <c:strRef>
              <c:f>Sheet1!$C$1</c:f>
              <c:strCache>
                <c:ptCount val="1"/>
                <c:pt idx="0">
                  <c:v>2,2</c:v>
                </c:pt>
              </c:strCache>
            </c:strRef>
          </c:tx>
          <c:spPr>
            <a:solidFill>
              <a:schemeClr val="accent2">
                <a:alpha val="50000"/>
              </a:schemeClr>
            </a:solidFill>
            <a:effectLst/>
          </c:spPr>
          <c:cat>
            <c:numRef>
              <c:f>Sheet1!$A$2:$A$8</c:f>
              <c:numCache>
                <c:formatCode>_(* #,##0.00_);_(* \(#,##0.00\);_(* "-"??_);_(@_)</c:formatCode>
                <c:ptCount val="7"/>
                <c:pt idx="0">
                  <c:v>0.61</c:v>
                </c:pt>
                <c:pt idx="1">
                  <c:v>1.23</c:v>
                </c:pt>
                <c:pt idx="2">
                  <c:v>1.85</c:v>
                </c:pt>
                <c:pt idx="3">
                  <c:v>2.47</c:v>
                </c:pt>
                <c:pt idx="4">
                  <c:v>3.09</c:v>
                </c:pt>
                <c:pt idx="5">
                  <c:v>3.71</c:v>
                </c:pt>
                <c:pt idx="6">
                  <c:v>4.33</c:v>
                </c:pt>
              </c:numCache>
            </c:numRef>
          </c:cat>
          <c:val>
            <c:numRef>
              <c:f>Sheet1!$C$2:$C$8</c:f>
              <c:numCache>
                <c:formatCode>0%</c:formatCode>
                <c:ptCount val="7"/>
                <c:pt idx="0">
                  <c:v>0.709563219253958</c:v>
                </c:pt>
                <c:pt idx="1">
                  <c:v>0.566309330433866</c:v>
                </c:pt>
                <c:pt idx="2">
                  <c:v>0.484529936716721</c:v>
                </c:pt>
                <c:pt idx="3">
                  <c:v>0.430185016836566</c:v>
                </c:pt>
                <c:pt idx="4">
                  <c:v>0.390760504881582</c:v>
                </c:pt>
                <c:pt idx="5">
                  <c:v>0.360490645546008</c:v>
                </c:pt>
                <c:pt idx="6">
                  <c:v>0.336309159591498</c:v>
                </c:pt>
              </c:numCache>
            </c:numRef>
          </c:val>
        </c:ser>
        <c:ser>
          <c:idx val="2"/>
          <c:order val="2"/>
          <c:tx>
            <c:strRef>
              <c:f>Sheet1!$D$1</c:f>
              <c:strCache>
                <c:ptCount val="1"/>
                <c:pt idx="0">
                  <c:v>1,4</c:v>
                </c:pt>
              </c:strCache>
            </c:strRef>
          </c:tx>
          <c:spPr>
            <a:solidFill>
              <a:schemeClr val="accent3">
                <a:alpha val="50000"/>
              </a:schemeClr>
            </a:solidFill>
            <a:ln>
              <a:noFill/>
            </a:ln>
            <a:effectLst/>
          </c:spPr>
          <c:cat>
            <c:numRef>
              <c:f>Sheet1!$A$2:$A$8</c:f>
              <c:numCache>
                <c:formatCode>_(* #,##0.00_);_(* \(#,##0.00\);_(* "-"??_);_(@_)</c:formatCode>
                <c:ptCount val="7"/>
                <c:pt idx="0">
                  <c:v>0.61</c:v>
                </c:pt>
                <c:pt idx="1">
                  <c:v>1.23</c:v>
                </c:pt>
                <c:pt idx="2">
                  <c:v>1.85</c:v>
                </c:pt>
                <c:pt idx="3">
                  <c:v>2.47</c:v>
                </c:pt>
                <c:pt idx="4">
                  <c:v>3.09</c:v>
                </c:pt>
                <c:pt idx="5">
                  <c:v>3.71</c:v>
                </c:pt>
                <c:pt idx="6">
                  <c:v>4.33</c:v>
                </c:pt>
              </c:numCache>
            </c:numRef>
          </c:cat>
          <c:val>
            <c:numRef>
              <c:f>Sheet1!$D$2:$D$8</c:f>
              <c:numCache>
                <c:formatCode>0%</c:formatCode>
                <c:ptCount val="7"/>
                <c:pt idx="0">
                  <c:v>0.478427135153474</c:v>
                </c:pt>
                <c:pt idx="1">
                  <c:v>0.329593340562861</c:v>
                </c:pt>
                <c:pt idx="2">
                  <c:v>0.245391449697828</c:v>
                </c:pt>
                <c:pt idx="3">
                  <c:v>0.191136075776997</c:v>
                </c:pt>
                <c:pt idx="4">
                  <c:v>0.153603672259113</c:v>
                </c:pt>
                <c:pt idx="5">
                  <c:v>0.126375876640118</c:v>
                </c:pt>
                <c:pt idx="6">
                  <c:v>0.105919201526858</c:v>
                </c:pt>
              </c:numCache>
            </c:numRef>
          </c:val>
        </c:ser>
        <c:ser>
          <c:idx val="3"/>
          <c:order val="3"/>
          <c:tx>
            <c:strRef>
              <c:f>Sheet1!$E$1</c:f>
              <c:strCache>
                <c:ptCount val="1"/>
                <c:pt idx="0">
                  <c:v>1,21</c:v>
                </c:pt>
              </c:strCache>
            </c:strRef>
          </c:tx>
          <c:spPr>
            <a:solidFill>
              <a:schemeClr val="accent4">
                <a:alpha val="50000"/>
              </a:schemeClr>
            </a:solidFill>
            <a:effectLst/>
          </c:spPr>
          <c:cat>
            <c:numRef>
              <c:f>Sheet1!$A$2:$A$8</c:f>
              <c:numCache>
                <c:formatCode>_(* #,##0.00_);_(* \(#,##0.00\);_(* "-"??_);_(@_)</c:formatCode>
                <c:ptCount val="7"/>
                <c:pt idx="0">
                  <c:v>0.61</c:v>
                </c:pt>
                <c:pt idx="1">
                  <c:v>1.23</c:v>
                </c:pt>
                <c:pt idx="2">
                  <c:v>1.85</c:v>
                </c:pt>
                <c:pt idx="3">
                  <c:v>2.47</c:v>
                </c:pt>
                <c:pt idx="4">
                  <c:v>3.09</c:v>
                </c:pt>
                <c:pt idx="5">
                  <c:v>3.71</c:v>
                </c:pt>
                <c:pt idx="6">
                  <c:v>4.33</c:v>
                </c:pt>
              </c:numCache>
            </c:numRef>
          </c:cat>
          <c:val>
            <c:numRef>
              <c:f>Sheet1!$E$2:$E$8</c:f>
              <c:numCache>
                <c:formatCode>0%</c:formatCode>
                <c:ptCount val="7"/>
                <c:pt idx="0">
                  <c:v>0.44350390481635</c:v>
                </c:pt>
                <c:pt idx="1">
                  <c:v>0.279946950655672</c:v>
                </c:pt>
                <c:pt idx="2">
                  <c:v>0.188206861562805</c:v>
                </c:pt>
                <c:pt idx="3">
                  <c:v>0.130984010785452</c:v>
                </c:pt>
                <c:pt idx="4">
                  <c:v>0.0933435684310542</c:v>
                </c:pt>
                <c:pt idx="5">
                  <c:v>0.0677319935928554</c:v>
                </c:pt>
                <c:pt idx="6">
                  <c:v>0.0498743758924933</c:v>
                </c:pt>
              </c:numCache>
            </c:numRef>
          </c:val>
        </c:ser>
        <c:axId val="585626056"/>
        <c:axId val="585632056"/>
      </c:areaChart>
      <c:lineChart>
        <c:grouping val="standard"/>
        <c:ser>
          <c:idx val="0"/>
          <c:order val="0"/>
          <c:tx>
            <c:strRef>
              <c:f>Sheet1!$B$1</c:f>
              <c:strCache>
                <c:ptCount val="1"/>
                <c:pt idx="0">
                  <c:v>1,3</c:v>
                </c:pt>
              </c:strCache>
            </c:strRef>
          </c:tx>
          <c:spPr>
            <a:ln>
              <a:solidFill>
                <a:schemeClr val="accent1">
                  <a:alpha val="50000"/>
                </a:schemeClr>
              </a:solidFill>
            </a:ln>
            <a:effectLst>
              <a:outerShdw blurRad="50800" dist="38100" dir="2700000" algn="tl" rotWithShape="0">
                <a:srgbClr val="000000">
                  <a:alpha val="43000"/>
                </a:srgbClr>
              </a:outerShdw>
            </a:effectLst>
          </c:spPr>
          <c:marker>
            <c:symbol val="none"/>
          </c:marker>
          <c:dLbls>
            <c:dLbl>
              <c:idx val="0"/>
              <c:layout/>
              <c:dLblPos val="ctr"/>
              <c:showVal val="1"/>
            </c:dLbl>
            <c:dLbl>
              <c:idx val="1"/>
              <c:layout/>
              <c:dLblPos val="ctr"/>
              <c:showVal val="1"/>
            </c:dLbl>
            <c:dLbl>
              <c:idx val="2"/>
              <c:layout/>
              <c:dLblPos val="ctr"/>
              <c:showVal val="1"/>
            </c:dLbl>
            <c:dLbl>
              <c:idx val="3"/>
              <c:layout/>
              <c:dLblPos val="ctr"/>
              <c:showVal val="1"/>
            </c:dLbl>
            <c:dLbl>
              <c:idx val="4"/>
              <c:layout/>
              <c:dLblPos val="ctr"/>
              <c:showVal val="1"/>
            </c:dLbl>
            <c:dLbl>
              <c:idx val="5"/>
              <c:layout/>
              <c:dLblPos val="ctr"/>
              <c:showVal val="1"/>
            </c:dLbl>
            <c:dLbl>
              <c:idx val="6"/>
              <c:layout/>
              <c:dLblPos val="ctr"/>
              <c:showVal val="1"/>
            </c:dLbl>
            <c:showVal val="1"/>
          </c:dLbls>
          <c:cat>
            <c:numRef>
              <c:f>Sheet1!$A$2:$A$8</c:f>
              <c:numCache>
                <c:formatCode>_(* #,##0.00_);_(* \(#,##0.00\);_(* "-"??_);_(@_)</c:formatCode>
                <c:ptCount val="7"/>
                <c:pt idx="0">
                  <c:v>0.61</c:v>
                </c:pt>
                <c:pt idx="1">
                  <c:v>1.23</c:v>
                </c:pt>
                <c:pt idx="2">
                  <c:v>1.85</c:v>
                </c:pt>
                <c:pt idx="3">
                  <c:v>2.47</c:v>
                </c:pt>
                <c:pt idx="4">
                  <c:v>3.09</c:v>
                </c:pt>
                <c:pt idx="5">
                  <c:v>3.71</c:v>
                </c:pt>
                <c:pt idx="6">
                  <c:v>4.33</c:v>
                </c:pt>
              </c:numCache>
            </c:numRef>
          </c:cat>
          <c:val>
            <c:numRef>
              <c:f>Sheet1!$B$2:$B$8</c:f>
              <c:numCache>
                <c:formatCode>0%</c:formatCode>
                <c:ptCount val="7"/>
                <c:pt idx="0">
                  <c:v>0.491752843625247</c:v>
                </c:pt>
                <c:pt idx="1">
                  <c:v>0.348319658964769</c:v>
                </c:pt>
                <c:pt idx="2">
                  <c:v>0.266968978268545</c:v>
                </c:pt>
                <c:pt idx="3">
                  <c:v>0.214077985183386</c:v>
                </c:pt>
                <c:pt idx="4">
                  <c:v>0.177020616657382</c:v>
                </c:pt>
                <c:pt idx="5">
                  <c:v>0.149732818986679</c:v>
                </c:pt>
                <c:pt idx="6">
                  <c:v>0.128895979969384</c:v>
                </c:pt>
              </c:numCache>
            </c:numRef>
          </c:val>
        </c:ser>
        <c:dLbls>
          <c:showVal val="1"/>
        </c:dLbls>
        <c:marker val="1"/>
        <c:axId val="585626056"/>
        <c:axId val="585632056"/>
      </c:lineChart>
      <c:catAx>
        <c:axId val="585626056"/>
        <c:scaling>
          <c:orientation val="minMax"/>
        </c:scaling>
        <c:axPos val="b"/>
        <c:title>
          <c:tx>
            <c:rich>
              <a:bodyPr/>
              <a:lstStyle/>
              <a:p>
                <a:pPr>
                  <a:defRPr/>
                </a:pPr>
                <a:r>
                  <a:rPr lang="en-US"/>
                  <a:t>F-value</a:t>
                </a:r>
              </a:p>
            </c:rich>
          </c:tx>
          <c:layout/>
        </c:title>
        <c:numFmt formatCode="_(* #,##0.00_);_(* \(#,##0.00\);_(* &quot;-&quot;??_);_(@_)" sourceLinked="1"/>
        <c:tickLblPos val="nextTo"/>
        <c:crossAx val="585632056"/>
        <c:crosses val="autoZero"/>
        <c:auto val="1"/>
        <c:lblAlgn val="ctr"/>
        <c:lblOffset val="100"/>
      </c:catAx>
      <c:valAx>
        <c:axId val="585632056"/>
        <c:scaling>
          <c:orientation val="minMax"/>
        </c:scaling>
        <c:axPos val="l"/>
        <c:title>
          <c:tx>
            <c:rich>
              <a:bodyPr/>
              <a:lstStyle/>
              <a:p>
                <a:pPr>
                  <a:defRPr/>
                </a:pPr>
                <a:r>
                  <a:rPr lang="en-US"/>
                  <a:t>Percent above level (in %)</a:t>
                </a:r>
              </a:p>
            </c:rich>
          </c:tx>
          <c:layout/>
        </c:title>
        <c:numFmt formatCode="0%" sourceLinked="1"/>
        <c:tickLblPos val="nextTo"/>
        <c:crossAx val="585626056"/>
        <c:crosses val="autoZero"/>
        <c:crossBetween val="between"/>
      </c:valAx>
    </c:plotArea>
    <c:legend>
      <c:legendPos val="b"/>
      <c:layout/>
    </c:legend>
    <c:plotVisOnly val="1"/>
    <c:dispBlanksAs val="gap"/>
  </c:chart>
  <c:txPr>
    <a:bodyPr/>
    <a:lstStyle/>
    <a:p>
      <a:pPr>
        <a:defRPr sz="2400"/>
      </a:pPr>
      <a:endParaRPr lang="en-US"/>
    </a:p>
  </c:txPr>
  <c:externalData r:id="rId1"/>
</c:chartSpace>
</file>

<file path=ppt/charts/chart17.xml><?xml version="1.0" encoding="utf-8"?>
<c:chartSpace xmlns:c="http://schemas.openxmlformats.org/drawingml/2006/chart" xmlns:a="http://schemas.openxmlformats.org/drawingml/2006/main" xmlns:r="http://schemas.openxmlformats.org/officeDocument/2006/relationships">
  <c:date1904 val="1"/>
  <c:lang val="en-US"/>
  <c:style val="2"/>
  <c:chart>
    <c:plotArea>
      <c:layout/>
      <c:scatterChart>
        <c:scatterStyle val="lineMarker"/>
        <c:ser>
          <c:idx val="0"/>
          <c:order val="0"/>
          <c:tx>
            <c:strRef>
              <c:f>Sheet1!$B$1</c:f>
              <c:strCache>
                <c:ptCount val="1"/>
                <c:pt idx="0">
                  <c:v>Actual NI</c:v>
                </c:pt>
              </c:strCache>
            </c:strRef>
          </c:tx>
          <c:spPr>
            <a:ln w="28575">
              <a:noFill/>
            </a:ln>
            <a:effectLst>
              <a:outerShdw blurRad="50800" dist="38100" dir="2700000" algn="tl" rotWithShape="0">
                <a:srgbClr val="000000">
                  <a:alpha val="43000"/>
                </a:srgbClr>
              </a:outerShdw>
            </a:effectLst>
          </c:spPr>
          <c:marker>
            <c:symbol val="triangle"/>
            <c:size val="16"/>
            <c:spPr>
              <a:solidFill>
                <a:schemeClr val="accent4">
                  <a:alpha val="50000"/>
                </a:schemeClr>
              </a:solidFill>
              <a:ln>
                <a:noFill/>
              </a:ln>
              <a:effectLst>
                <a:outerShdw blurRad="50800" dist="38100" dir="2700000" algn="tl" rotWithShape="0">
                  <a:srgbClr val="000000">
                    <a:alpha val="43000"/>
                  </a:srgbClr>
                </a:outerShdw>
              </a:effectLst>
            </c:spPr>
          </c:marker>
          <c:dLbls>
            <c:dLbl>
              <c:idx val="0"/>
              <c:layout/>
              <c:dLblPos val="ctr"/>
              <c:showVal val="1"/>
            </c:dLbl>
            <c:dLbl>
              <c:idx val="1"/>
              <c:layout/>
              <c:dLblPos val="ctr"/>
              <c:showVal val="1"/>
            </c:dLbl>
            <c:dLbl>
              <c:idx val="2"/>
              <c:layout/>
              <c:dLblPos val="ctr"/>
              <c:showVal val="1"/>
            </c:dLbl>
            <c:dLbl>
              <c:idx val="3"/>
              <c:layout/>
              <c:dLblPos val="ctr"/>
              <c:showVal val="1"/>
            </c:dLbl>
            <c:dLbl>
              <c:idx val="4"/>
              <c:layout/>
              <c:dLblPos val="ctr"/>
              <c:showVal val="1"/>
            </c:dLbl>
            <c:delete val="1"/>
          </c:dLbls>
          <c:xVal>
            <c:numRef>
              <c:f>Sheet1!$A$2:$A$6</c:f>
              <c:numCache>
                <c:formatCode>_(\$* #,##0.0_);_(\$* \(#,##0.0\);_(\$* "-"??_);_(@_)</c:formatCode>
                <c:ptCount val="5"/>
                <c:pt idx="0">
                  <c:v>-0.5</c:v>
                </c:pt>
                <c:pt idx="1">
                  <c:v>-1.5</c:v>
                </c:pt>
                <c:pt idx="2">
                  <c:v>-0.5</c:v>
                </c:pt>
                <c:pt idx="3">
                  <c:v>1.5</c:v>
                </c:pt>
                <c:pt idx="4">
                  <c:v>0.5</c:v>
                </c:pt>
              </c:numCache>
            </c:numRef>
          </c:xVal>
          <c:yVal>
            <c:numRef>
              <c:f>Sheet1!$B$2:$B$6</c:f>
              <c:numCache>
                <c:formatCode>_(\$* #,##0.0_);_(\$* \(#,##0.0\);_(\$* "-"??_);_(@_)</c:formatCode>
                <c:ptCount val="5"/>
                <c:pt idx="0">
                  <c:v>-1.5</c:v>
                </c:pt>
                <c:pt idx="1">
                  <c:v>-0.5</c:v>
                </c:pt>
                <c:pt idx="2">
                  <c:v>0.5</c:v>
                </c:pt>
                <c:pt idx="3">
                  <c:v>0.5</c:v>
                </c:pt>
                <c:pt idx="4">
                  <c:v>1.5</c:v>
                </c:pt>
              </c:numCache>
            </c:numRef>
          </c:yVal>
        </c:ser>
        <c:ser>
          <c:idx val="1"/>
          <c:order val="1"/>
          <c:tx>
            <c:strRef>
              <c:f>Sheet1!$C$1</c:f>
              <c:strCache>
                <c:ptCount val="1"/>
                <c:pt idx="0">
                  <c:v>Estimated</c:v>
                </c:pt>
              </c:strCache>
            </c:strRef>
          </c:tx>
          <c:spPr>
            <a:ln w="76200" cmpd="sng">
              <a:solidFill>
                <a:schemeClr val="accent2">
                  <a:alpha val="50000"/>
                </a:schemeClr>
              </a:solidFill>
            </a:ln>
            <a:effectLst>
              <a:outerShdw blurRad="50800" dist="38100" dir="2700000" algn="tl" rotWithShape="0">
                <a:srgbClr val="000000">
                  <a:alpha val="43000"/>
                </a:srgbClr>
              </a:outerShdw>
            </a:effectLst>
          </c:spPr>
          <c:marker>
            <c:symbol val="none"/>
          </c:marker>
          <c:dLbls>
            <c:dLbl>
              <c:idx val="0"/>
              <c:layout/>
              <c:dLblPos val="ctr"/>
              <c:showVal val="1"/>
            </c:dLbl>
            <c:dLbl>
              <c:idx val="1"/>
              <c:layout/>
              <c:dLblPos val="ctr"/>
              <c:showVal val="1"/>
            </c:dLbl>
            <c:dLbl>
              <c:idx val="2"/>
              <c:layout/>
              <c:dLblPos val="ctr"/>
              <c:showVal val="1"/>
            </c:dLbl>
            <c:dLbl>
              <c:idx val="3"/>
              <c:layout/>
              <c:dLblPos val="ctr"/>
              <c:showVal val="1"/>
            </c:dLbl>
            <c:dLbl>
              <c:idx val="4"/>
              <c:layout/>
              <c:dLblPos val="ctr"/>
              <c:showVal val="1"/>
            </c:dLbl>
            <c:delete val="1"/>
          </c:dLbls>
          <c:xVal>
            <c:numRef>
              <c:f>Sheet1!$A$2:$A$6</c:f>
              <c:numCache>
                <c:formatCode>_(\$* #,##0.0_);_(\$* \(#,##0.0\);_(\$* "-"??_);_(@_)</c:formatCode>
                <c:ptCount val="5"/>
                <c:pt idx="0">
                  <c:v>-0.5</c:v>
                </c:pt>
                <c:pt idx="1">
                  <c:v>-1.5</c:v>
                </c:pt>
                <c:pt idx="2">
                  <c:v>-0.5</c:v>
                </c:pt>
                <c:pt idx="3">
                  <c:v>1.5</c:v>
                </c:pt>
                <c:pt idx="4">
                  <c:v>0.5</c:v>
                </c:pt>
              </c:numCache>
            </c:numRef>
          </c:xVal>
          <c:yVal>
            <c:numRef>
              <c:f>Sheet1!$C$2:$C$6</c:f>
              <c:numCache>
                <c:formatCode>_(\$* #,##0.0_);_(\$* \(#,##0.0\);_(\$* "-"??_);_(@_)</c:formatCode>
                <c:ptCount val="5"/>
                <c:pt idx="0">
                  <c:v>-0.115384615384615</c:v>
                </c:pt>
                <c:pt idx="1">
                  <c:v>-0.653846153846153</c:v>
                </c:pt>
                <c:pt idx="2">
                  <c:v>-0.115384615384615</c:v>
                </c:pt>
                <c:pt idx="3">
                  <c:v>0.961538461538461</c:v>
                </c:pt>
                <c:pt idx="4">
                  <c:v>0.423076923076923</c:v>
                </c:pt>
              </c:numCache>
            </c:numRef>
          </c:yVal>
        </c:ser>
        <c:axId val="584610440"/>
        <c:axId val="585514184"/>
      </c:scatterChart>
      <c:valAx>
        <c:axId val="584610440"/>
        <c:scaling>
          <c:orientation val="minMax"/>
        </c:scaling>
        <c:axPos val="b"/>
        <c:title>
          <c:tx>
            <c:rich>
              <a:bodyPr/>
              <a:lstStyle/>
              <a:p>
                <a:pPr>
                  <a:defRPr/>
                </a:pPr>
                <a:r>
                  <a:rPr lang="en-US"/>
                  <a:t>R&amp;D (in $)</a:t>
                </a:r>
              </a:p>
            </c:rich>
          </c:tx>
          <c:layout/>
        </c:title>
        <c:numFmt formatCode="_(\$* #,##0.0_);_(\$* \(#,##0.0\);_(\$* &quot;-&quot;??_);_(@_)" sourceLinked="1"/>
        <c:tickLblPos val="low"/>
        <c:crossAx val="585514184"/>
        <c:crosses val="autoZero"/>
        <c:crossBetween val="midCat"/>
      </c:valAx>
      <c:valAx>
        <c:axId val="585514184"/>
        <c:scaling>
          <c:orientation val="minMax"/>
        </c:scaling>
        <c:axPos val="l"/>
        <c:title>
          <c:tx>
            <c:rich>
              <a:bodyPr/>
              <a:lstStyle/>
              <a:p>
                <a:pPr>
                  <a:defRPr/>
                </a:pPr>
                <a:r>
                  <a:rPr lang="en-US"/>
                  <a:t>Net income (in $)</a:t>
                </a:r>
              </a:p>
            </c:rich>
          </c:tx>
          <c:layout/>
        </c:title>
        <c:numFmt formatCode="_(\$* #,##0.0_);_(\$* \(#,##0.0\);_(\$* &quot;-&quot;??_);_(@_)" sourceLinked="1"/>
        <c:tickLblPos val="low"/>
        <c:crossAx val="584610440"/>
        <c:crosses val="autoZero"/>
        <c:crossBetween val="midCat"/>
        <c:majorUnit val="1.0"/>
      </c:valAx>
    </c:plotArea>
    <c:legend>
      <c:legendPos val="b"/>
      <c:layout/>
    </c:legend>
    <c:plotVisOnly val="1"/>
  </c:chart>
  <c:txPr>
    <a:bodyPr/>
    <a:lstStyle/>
    <a:p>
      <a:pPr>
        <a:defRPr sz="1800"/>
      </a:pPr>
      <a:endParaRPr lang="en-US"/>
    </a:p>
  </c:txPr>
  <c:externalData r:id="rId1"/>
</c:chartSpace>
</file>

<file path=ppt/charts/chart18.xml><?xml version="1.0" encoding="utf-8"?>
<c:chartSpace xmlns:c="http://schemas.openxmlformats.org/drawingml/2006/chart" xmlns:a="http://schemas.openxmlformats.org/drawingml/2006/main" xmlns:r="http://schemas.openxmlformats.org/officeDocument/2006/relationships">
  <c:date1904 val="1"/>
  <c:lang val="en-US"/>
  <c:style val="2"/>
  <c:chart>
    <c:plotArea>
      <c:layout/>
      <c:scatterChart>
        <c:scatterStyle val="lineMarker"/>
        <c:ser>
          <c:idx val="0"/>
          <c:order val="0"/>
          <c:tx>
            <c:strRef>
              <c:f>Sheet1!$B$1</c:f>
              <c:strCache>
                <c:ptCount val="1"/>
                <c:pt idx="0">
                  <c:v>Actual NI</c:v>
                </c:pt>
              </c:strCache>
            </c:strRef>
          </c:tx>
          <c:spPr>
            <a:ln w="28575">
              <a:noFill/>
            </a:ln>
            <a:effectLst>
              <a:outerShdw blurRad="50800" dist="38100" dir="2700000" algn="tl" rotWithShape="0">
                <a:srgbClr val="000000">
                  <a:alpha val="43000"/>
                </a:srgbClr>
              </a:outerShdw>
            </a:effectLst>
          </c:spPr>
          <c:marker>
            <c:symbol val="triangle"/>
            <c:size val="16"/>
            <c:spPr>
              <a:solidFill>
                <a:schemeClr val="accent4">
                  <a:alpha val="50000"/>
                </a:schemeClr>
              </a:solidFill>
              <a:ln>
                <a:noFill/>
              </a:ln>
              <a:effectLst>
                <a:outerShdw blurRad="50800" dist="38100" dir="2700000" algn="tl" rotWithShape="0">
                  <a:srgbClr val="000000">
                    <a:alpha val="43000"/>
                  </a:srgbClr>
                </a:outerShdw>
              </a:effectLst>
            </c:spPr>
          </c:marker>
          <c:dLbls>
            <c:dLbl>
              <c:idx val="0"/>
              <c:layout/>
              <c:dLblPos val="ctr"/>
              <c:showVal val="1"/>
            </c:dLbl>
            <c:dLbl>
              <c:idx val="1"/>
              <c:layout/>
              <c:dLblPos val="ctr"/>
              <c:showVal val="1"/>
            </c:dLbl>
            <c:dLbl>
              <c:idx val="2"/>
              <c:layout/>
              <c:dLblPos val="ctr"/>
              <c:showVal val="1"/>
            </c:dLbl>
            <c:dLbl>
              <c:idx val="3"/>
              <c:layout/>
              <c:dLblPos val="ctr"/>
              <c:showVal val="1"/>
            </c:dLbl>
            <c:dLbl>
              <c:idx val="4"/>
              <c:layout/>
              <c:dLblPos val="ctr"/>
              <c:showVal val="1"/>
            </c:dLbl>
            <c:delete val="1"/>
          </c:dLbls>
          <c:xVal>
            <c:numRef>
              <c:f>Sheet1!$A$2:$A$6</c:f>
              <c:numCache>
                <c:formatCode>_(\$* #,##0.0_);_(\$* \(#,##0.0\);_(\$* "-"??_);_(@_)</c:formatCode>
                <c:ptCount val="5"/>
                <c:pt idx="0">
                  <c:v>-0.5</c:v>
                </c:pt>
                <c:pt idx="1">
                  <c:v>-1.5</c:v>
                </c:pt>
                <c:pt idx="2">
                  <c:v>-0.5</c:v>
                </c:pt>
                <c:pt idx="3">
                  <c:v>1.5</c:v>
                </c:pt>
                <c:pt idx="4">
                  <c:v>0.5</c:v>
                </c:pt>
              </c:numCache>
            </c:numRef>
          </c:xVal>
          <c:yVal>
            <c:numRef>
              <c:f>Sheet1!$B$2:$B$6</c:f>
              <c:numCache>
                <c:formatCode>_(\$* #,##0.0_);_(\$* \(#,##0.0\);_(\$* "-"??_);_(@_)</c:formatCode>
                <c:ptCount val="5"/>
                <c:pt idx="0">
                  <c:v>-1.5</c:v>
                </c:pt>
                <c:pt idx="1">
                  <c:v>-0.5</c:v>
                </c:pt>
                <c:pt idx="2">
                  <c:v>0.5</c:v>
                </c:pt>
                <c:pt idx="3">
                  <c:v>0.5</c:v>
                </c:pt>
                <c:pt idx="4">
                  <c:v>1.5</c:v>
                </c:pt>
              </c:numCache>
            </c:numRef>
          </c:yVal>
        </c:ser>
        <c:ser>
          <c:idx val="1"/>
          <c:order val="1"/>
          <c:tx>
            <c:strRef>
              <c:f>Sheet1!$C$1</c:f>
              <c:strCache>
                <c:ptCount val="1"/>
                <c:pt idx="0">
                  <c:v>Estimated</c:v>
                </c:pt>
              </c:strCache>
            </c:strRef>
          </c:tx>
          <c:spPr>
            <a:ln w="76200" cmpd="sng">
              <a:solidFill>
                <a:schemeClr val="accent2">
                  <a:alpha val="50000"/>
                </a:schemeClr>
              </a:solidFill>
            </a:ln>
            <a:effectLst>
              <a:outerShdw blurRad="50800" dist="38100" dir="2700000" algn="tl" rotWithShape="0">
                <a:srgbClr val="000000">
                  <a:alpha val="43000"/>
                </a:srgbClr>
              </a:outerShdw>
            </a:effectLst>
          </c:spPr>
          <c:marker>
            <c:symbol val="none"/>
          </c:marker>
          <c:dLbls>
            <c:dLbl>
              <c:idx val="0"/>
              <c:layout/>
              <c:dLblPos val="ctr"/>
              <c:showVal val="1"/>
            </c:dLbl>
            <c:dLbl>
              <c:idx val="1"/>
              <c:layout/>
              <c:dLblPos val="ctr"/>
              <c:showVal val="1"/>
            </c:dLbl>
            <c:dLbl>
              <c:idx val="2"/>
              <c:layout/>
              <c:dLblPos val="ctr"/>
              <c:showVal val="1"/>
            </c:dLbl>
            <c:dLbl>
              <c:idx val="3"/>
              <c:layout/>
              <c:dLblPos val="ctr"/>
              <c:showVal val="1"/>
            </c:dLbl>
            <c:dLbl>
              <c:idx val="4"/>
              <c:layout/>
              <c:dLblPos val="ctr"/>
              <c:showVal val="1"/>
            </c:dLbl>
            <c:delete val="1"/>
          </c:dLbls>
          <c:xVal>
            <c:numRef>
              <c:f>Sheet1!$A$2:$A$6</c:f>
              <c:numCache>
                <c:formatCode>_(\$* #,##0.0_);_(\$* \(#,##0.0\);_(\$* "-"??_);_(@_)</c:formatCode>
                <c:ptCount val="5"/>
                <c:pt idx="0">
                  <c:v>-0.5</c:v>
                </c:pt>
                <c:pt idx="1">
                  <c:v>-1.5</c:v>
                </c:pt>
                <c:pt idx="2">
                  <c:v>-0.5</c:v>
                </c:pt>
                <c:pt idx="3">
                  <c:v>1.5</c:v>
                </c:pt>
                <c:pt idx="4">
                  <c:v>0.5</c:v>
                </c:pt>
              </c:numCache>
            </c:numRef>
          </c:xVal>
          <c:yVal>
            <c:numRef>
              <c:f>Sheet1!$C$2:$C$6</c:f>
              <c:numCache>
                <c:formatCode>_(\$* #,##0.0_);_(\$* \(#,##0.0\);_(\$* "-"??_);_(@_)</c:formatCode>
                <c:ptCount val="5"/>
                <c:pt idx="0">
                  <c:v>-0.115384615384615</c:v>
                </c:pt>
                <c:pt idx="1">
                  <c:v>-0.653846153846153</c:v>
                </c:pt>
                <c:pt idx="2">
                  <c:v>-0.115384615384615</c:v>
                </c:pt>
                <c:pt idx="3">
                  <c:v>0.961538461538461</c:v>
                </c:pt>
                <c:pt idx="4">
                  <c:v>0.423076923076923</c:v>
                </c:pt>
              </c:numCache>
            </c:numRef>
          </c:yVal>
        </c:ser>
        <c:axId val="597720920"/>
        <c:axId val="597726712"/>
      </c:scatterChart>
      <c:valAx>
        <c:axId val="597720920"/>
        <c:scaling>
          <c:orientation val="minMax"/>
        </c:scaling>
        <c:axPos val="b"/>
        <c:title>
          <c:tx>
            <c:rich>
              <a:bodyPr/>
              <a:lstStyle/>
              <a:p>
                <a:pPr>
                  <a:defRPr/>
                </a:pPr>
                <a:r>
                  <a:rPr lang="en-US"/>
                  <a:t>R&amp;D (in $)</a:t>
                </a:r>
              </a:p>
            </c:rich>
          </c:tx>
          <c:layout/>
        </c:title>
        <c:numFmt formatCode="_(\$* #,##0.0_);_(\$* \(#,##0.0\);_(\$* &quot;-&quot;??_);_(@_)" sourceLinked="1"/>
        <c:tickLblPos val="low"/>
        <c:crossAx val="597726712"/>
        <c:crosses val="autoZero"/>
        <c:crossBetween val="midCat"/>
      </c:valAx>
      <c:valAx>
        <c:axId val="597726712"/>
        <c:scaling>
          <c:orientation val="minMax"/>
        </c:scaling>
        <c:axPos val="l"/>
        <c:title>
          <c:tx>
            <c:rich>
              <a:bodyPr/>
              <a:lstStyle/>
              <a:p>
                <a:pPr>
                  <a:defRPr/>
                </a:pPr>
                <a:r>
                  <a:rPr lang="en-US"/>
                  <a:t>Net income (in $)</a:t>
                </a:r>
              </a:p>
            </c:rich>
          </c:tx>
          <c:layout/>
        </c:title>
        <c:numFmt formatCode="_(\$* #,##0.0_);_(\$* \(#,##0.0\);_(\$* &quot;-&quot;??_);_(@_)" sourceLinked="1"/>
        <c:tickLblPos val="low"/>
        <c:crossAx val="597720920"/>
        <c:crosses val="autoZero"/>
        <c:crossBetween val="midCat"/>
        <c:majorUnit val="1.0"/>
      </c:valAx>
    </c:plotArea>
    <c:legend>
      <c:legendPos val="b"/>
      <c:layout/>
    </c:legend>
    <c:plotVisOnly val="1"/>
  </c:chart>
  <c:txPr>
    <a:bodyPr/>
    <a:lstStyle/>
    <a:p>
      <a:pPr>
        <a:defRPr sz="1800"/>
      </a:pPr>
      <a:endParaRPr lang="en-US"/>
    </a:p>
  </c:txPr>
  <c:externalData r:id="rId1"/>
</c:chartSpace>
</file>

<file path=ppt/charts/chart19.xml><?xml version="1.0" encoding="utf-8"?>
<c:chartSpace xmlns:c="http://schemas.openxmlformats.org/drawingml/2006/chart" xmlns:a="http://schemas.openxmlformats.org/drawingml/2006/main" xmlns:r="http://schemas.openxmlformats.org/officeDocument/2006/relationships">
  <c:date1904 val="1"/>
  <c:lang val="en-US"/>
  <c:style val="2"/>
  <c:chart>
    <c:plotArea>
      <c:layout/>
      <c:scatterChart>
        <c:scatterStyle val="lineMarker"/>
        <c:ser>
          <c:idx val="0"/>
          <c:order val="0"/>
          <c:tx>
            <c:strRef>
              <c:f>Sheet1!$B$1</c:f>
              <c:strCache>
                <c:ptCount val="1"/>
                <c:pt idx="0">
                  <c:v>Effect A</c:v>
                </c:pt>
              </c:strCache>
            </c:strRef>
          </c:tx>
          <c:spPr>
            <a:ln w="28575">
              <a:noFill/>
            </a:ln>
            <a:effectLst>
              <a:outerShdw blurRad="50800" dist="38100" dir="2700000" algn="tl" rotWithShape="0">
                <a:srgbClr val="000000">
                  <a:alpha val="43000"/>
                </a:srgbClr>
              </a:outerShdw>
            </a:effectLst>
          </c:spPr>
          <c:marker>
            <c:symbol val="diamond"/>
            <c:size val="36"/>
            <c:spPr>
              <a:noFill/>
              <a:ln w="76200" cmpd="sng">
                <a:solidFill>
                  <a:srgbClr val="4F81BD">
                    <a:shade val="95000"/>
                    <a:satMod val="105000"/>
                    <a:alpha val="50000"/>
                  </a:srgbClr>
                </a:solidFill>
              </a:ln>
              <a:effectLst>
                <a:outerShdw blurRad="50800" dist="38100" dir="2700000" algn="tl" rotWithShape="0">
                  <a:srgbClr val="000000">
                    <a:alpha val="43000"/>
                  </a:srgbClr>
                </a:outerShdw>
              </a:effectLst>
            </c:spPr>
          </c:marker>
          <c:xVal>
            <c:numRef>
              <c:f>Sheet1!$A$2:$A$6</c:f>
              <c:numCache>
                <c:formatCode>General</c:formatCode>
                <c:ptCount val="5"/>
                <c:pt idx="0">
                  <c:v>0.0</c:v>
                </c:pt>
                <c:pt idx="1">
                  <c:v>0.0</c:v>
                </c:pt>
                <c:pt idx="2">
                  <c:v>1.0</c:v>
                </c:pt>
                <c:pt idx="3">
                  <c:v>1.0</c:v>
                </c:pt>
                <c:pt idx="4">
                  <c:v>2.0</c:v>
                </c:pt>
              </c:numCache>
            </c:numRef>
          </c:xVal>
          <c:yVal>
            <c:numRef>
              <c:f>Sheet1!$B$2:$B$6</c:f>
              <c:numCache>
                <c:formatCode>General</c:formatCode>
                <c:ptCount val="5"/>
                <c:pt idx="0">
                  <c:v>1.0</c:v>
                </c:pt>
                <c:pt idx="1">
                  <c:v>2.0</c:v>
                </c:pt>
                <c:pt idx="2">
                  <c:v>2.0</c:v>
                </c:pt>
                <c:pt idx="3">
                  <c:v>3.0</c:v>
                </c:pt>
              </c:numCache>
            </c:numRef>
          </c:yVal>
        </c:ser>
        <c:ser>
          <c:idx val="1"/>
          <c:order val="1"/>
          <c:tx>
            <c:strRef>
              <c:f>Sheet1!$C$1</c:f>
              <c:strCache>
                <c:ptCount val="1"/>
                <c:pt idx="0">
                  <c:v>Effect B</c:v>
                </c:pt>
              </c:strCache>
            </c:strRef>
          </c:tx>
          <c:spPr>
            <a:ln w="28575">
              <a:noFill/>
            </a:ln>
            <a:effectLst>
              <a:outerShdw blurRad="50800" dist="38100" dir="2700000" algn="tl" rotWithShape="0">
                <a:srgbClr val="000000">
                  <a:alpha val="43000"/>
                </a:srgbClr>
              </a:outerShdw>
            </a:effectLst>
          </c:spPr>
          <c:marker>
            <c:symbol val="triangle"/>
            <c:size val="36"/>
            <c:spPr>
              <a:noFill/>
              <a:ln w="76200" cmpd="sng">
                <a:solidFill>
                  <a:srgbClr val="C0504D">
                    <a:shade val="95000"/>
                    <a:satMod val="105000"/>
                    <a:alpha val="50000"/>
                  </a:srgbClr>
                </a:solidFill>
              </a:ln>
              <a:effectLst>
                <a:outerShdw blurRad="50800" dist="38100" dir="2700000" algn="tl" rotWithShape="0">
                  <a:srgbClr val="000000">
                    <a:alpha val="43000"/>
                  </a:srgbClr>
                </a:outerShdw>
              </a:effectLst>
            </c:spPr>
          </c:marker>
          <c:xVal>
            <c:numRef>
              <c:f>Sheet1!$A$2:$A$6</c:f>
              <c:numCache>
                <c:formatCode>General</c:formatCode>
                <c:ptCount val="5"/>
                <c:pt idx="0">
                  <c:v>0.0</c:v>
                </c:pt>
                <c:pt idx="1">
                  <c:v>0.0</c:v>
                </c:pt>
                <c:pt idx="2">
                  <c:v>1.0</c:v>
                </c:pt>
                <c:pt idx="3">
                  <c:v>1.0</c:v>
                </c:pt>
                <c:pt idx="4">
                  <c:v>2.0</c:v>
                </c:pt>
              </c:numCache>
            </c:numRef>
          </c:xVal>
          <c:yVal>
            <c:numRef>
              <c:f>Sheet1!$C$2:$C$6</c:f>
              <c:numCache>
                <c:formatCode>General</c:formatCode>
                <c:ptCount val="5"/>
                <c:pt idx="1">
                  <c:v>0.0</c:v>
                </c:pt>
                <c:pt idx="2">
                  <c:v>0.0</c:v>
                </c:pt>
                <c:pt idx="3">
                  <c:v>1.0</c:v>
                </c:pt>
                <c:pt idx="4">
                  <c:v>1.0</c:v>
                </c:pt>
              </c:numCache>
            </c:numRef>
          </c:yVal>
        </c:ser>
        <c:axId val="597988184"/>
        <c:axId val="597993368"/>
      </c:scatterChart>
      <c:valAx>
        <c:axId val="597988184"/>
        <c:scaling>
          <c:orientation val="minMax"/>
          <c:max val="4.0"/>
        </c:scaling>
        <c:axPos val="b"/>
        <c:title>
          <c:tx>
            <c:rich>
              <a:bodyPr/>
              <a:lstStyle/>
              <a:p>
                <a:pPr>
                  <a:defRPr/>
                </a:pPr>
                <a:r>
                  <a:rPr lang="en-US" dirty="0" smtClean="0"/>
                  <a:t>Stimulus</a:t>
                </a:r>
                <a:endParaRPr lang="en-US" dirty="0"/>
              </a:p>
            </c:rich>
          </c:tx>
          <c:layout/>
        </c:title>
        <c:numFmt formatCode="0" sourceLinked="0"/>
        <c:tickLblPos val="nextTo"/>
        <c:crossAx val="597993368"/>
        <c:crosses val="autoZero"/>
        <c:crossBetween val="midCat"/>
        <c:majorUnit val="1.0"/>
      </c:valAx>
      <c:valAx>
        <c:axId val="597993368"/>
        <c:scaling>
          <c:orientation val="minMax"/>
        </c:scaling>
        <c:axPos val="l"/>
        <c:numFmt formatCode="0" sourceLinked="0"/>
        <c:tickLblPos val="nextTo"/>
        <c:crossAx val="597988184"/>
        <c:crosses val="autoZero"/>
        <c:crossBetween val="midCat"/>
        <c:majorUnit val="1.0"/>
      </c:valAx>
    </c:plotArea>
    <c:legend>
      <c:legendPos val="b"/>
      <c:layout/>
    </c:legend>
    <c:plotVisOnly val="1"/>
  </c:chart>
  <c:txPr>
    <a:bodyPr/>
    <a:lstStyle/>
    <a:p>
      <a:pPr>
        <a:defRPr sz="36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18"/>
  <c:chart>
    <c:title>
      <c:tx>
        <c:rich>
          <a:bodyPr/>
          <a:lstStyle/>
          <a:p>
            <a:pPr>
              <a:defRPr/>
            </a:pPr>
            <a:r>
              <a:rPr lang="en-US"/>
              <a:t>Distance of 10 most popular Amtrak routes</a:t>
            </a:r>
          </a:p>
        </c:rich>
      </c:tx>
    </c:title>
    <c:plotArea>
      <c:layout/>
      <c:barChart>
        <c:barDir val="bar"/>
        <c:grouping val="clustered"/>
        <c:ser>
          <c:idx val="0"/>
          <c:order val="0"/>
          <c:tx>
            <c:strRef>
              <c:f>Sheet1!$B$1</c:f>
              <c:strCache>
                <c:ptCount val="1"/>
                <c:pt idx="0">
                  <c:v>Route miles</c:v>
                </c:pt>
              </c:strCache>
            </c:strRef>
          </c:tx>
          <c:cat>
            <c:strRef>
              <c:f>Sheet1!$A$2:$A$11</c:f>
              <c:strCache>
                <c:ptCount val="10"/>
                <c:pt idx="0">
                  <c:v>Northeast Regional</c:v>
                </c:pt>
                <c:pt idx="1">
                  <c:v>Acela Express</c:v>
                </c:pt>
                <c:pt idx="2">
                  <c:v>Pacific Surfliner</c:v>
                </c:pt>
                <c:pt idx="3">
                  <c:v>Capitol Corridor</c:v>
                </c:pt>
                <c:pt idx="4">
                  <c:v>Keystone Service</c:v>
                </c:pt>
                <c:pt idx="5">
                  <c:v>San Joaquins</c:v>
                </c:pt>
                <c:pt idx="6">
                  <c:v>Empire Service</c:v>
                </c:pt>
                <c:pt idx="7">
                  <c:v>Amtrak Cascades</c:v>
                </c:pt>
                <c:pt idx="8">
                  <c:v>Hiawatha Service</c:v>
                </c:pt>
                <c:pt idx="9">
                  <c:v>Empire Builder</c:v>
                </c:pt>
              </c:strCache>
            </c:strRef>
          </c:cat>
          <c:val>
            <c:numRef>
              <c:f>Sheet1!$B$2:$B$11</c:f>
              <c:numCache>
                <c:formatCode>General</c:formatCode>
                <c:ptCount val="10"/>
                <c:pt idx="0">
                  <c:v>660.0</c:v>
                </c:pt>
                <c:pt idx="1">
                  <c:v>460.0</c:v>
                </c:pt>
                <c:pt idx="2">
                  <c:v>350.0</c:v>
                </c:pt>
                <c:pt idx="3">
                  <c:v>170.0</c:v>
                </c:pt>
                <c:pt idx="4">
                  <c:v>200.0</c:v>
                </c:pt>
                <c:pt idx="5">
                  <c:v>300.0</c:v>
                </c:pt>
                <c:pt idx="6">
                  <c:v>460.0</c:v>
                </c:pt>
                <c:pt idx="7">
                  <c:v>470.0</c:v>
                </c:pt>
                <c:pt idx="8">
                  <c:v>90.0</c:v>
                </c:pt>
                <c:pt idx="9" formatCode="0">
                  <c:v>2230.0</c:v>
                </c:pt>
              </c:numCache>
            </c:numRef>
          </c:val>
        </c:ser>
        <c:axId val="598579256"/>
        <c:axId val="598585064"/>
      </c:barChart>
      <c:catAx>
        <c:axId val="598579256"/>
        <c:scaling>
          <c:orientation val="maxMin"/>
        </c:scaling>
        <c:axPos val="l"/>
        <c:title>
          <c:tx>
            <c:rich>
              <a:bodyPr/>
              <a:lstStyle/>
              <a:p>
                <a:pPr>
                  <a:defRPr/>
                </a:pPr>
                <a:r>
                  <a:rPr lang="en-US"/>
                  <a:t>Name</a:t>
                </a:r>
              </a:p>
            </c:rich>
          </c:tx>
        </c:title>
        <c:tickLblPos val="nextTo"/>
        <c:crossAx val="598585064"/>
        <c:crosses val="autoZero"/>
        <c:auto val="1"/>
        <c:lblAlgn val="ctr"/>
        <c:lblOffset val="100"/>
        <c:tickLblSkip val="1"/>
        <c:tickMarkSkip val="1"/>
      </c:catAx>
      <c:valAx>
        <c:axId val="598585064"/>
        <c:scaling>
          <c:orientation val="minMax"/>
        </c:scaling>
        <c:axPos val="t"/>
        <c:title>
          <c:tx>
            <c:rich>
              <a:bodyPr/>
              <a:lstStyle/>
              <a:p>
                <a:pPr>
                  <a:defRPr/>
                </a:pPr>
                <a:r>
                  <a:rPr lang="en-US"/>
                  <a:t>Route miles</a:t>
                </a:r>
              </a:p>
            </c:rich>
          </c:tx>
        </c:title>
        <c:numFmt formatCode="General" sourceLinked="1"/>
        <c:tickLblPos val="nextTo"/>
        <c:crossAx val="598579256"/>
        <c:crosses val="autoZero"/>
        <c:crossBetween val="between"/>
      </c:valAx>
    </c:plotArea>
    <c:plotVisOnly val="1"/>
  </c:chart>
  <c:txPr>
    <a:bodyPr/>
    <a:lstStyle/>
    <a:p>
      <a:pPr>
        <a:defRPr sz="1800"/>
      </a:pPr>
      <a:endParaRPr lang="en-US"/>
    </a:p>
  </c:txPr>
  <c:externalData r:id="rId1"/>
</c:chartSpace>
</file>

<file path=ppt/charts/chart20.xml><?xml version="1.0" encoding="utf-8"?>
<c:chartSpace xmlns:c="http://schemas.openxmlformats.org/drawingml/2006/chart" xmlns:a="http://schemas.openxmlformats.org/drawingml/2006/main" xmlns:r="http://schemas.openxmlformats.org/officeDocument/2006/relationships">
  <c:date1904 val="1"/>
  <c:lang val="en-US"/>
  <c:style val="2"/>
  <c:chart>
    <c:autoTitleDeleted val="1"/>
    <c:plotArea>
      <c:layout/>
      <c:scatterChart>
        <c:scatterStyle val="lineMarker"/>
        <c:ser>
          <c:idx val="0"/>
          <c:order val="0"/>
          <c:tx>
            <c:strRef>
              <c:f>Sheet1!$B$1</c:f>
              <c:strCache>
                <c:ptCount val="1"/>
                <c:pt idx="0">
                  <c:v>Weight</c:v>
                </c:pt>
              </c:strCache>
            </c:strRef>
          </c:tx>
          <c:spPr>
            <a:ln w="28575">
              <a:noFill/>
            </a:ln>
            <a:effectLst>
              <a:outerShdw blurRad="50800" dist="38100" dir="2700000" algn="tl" rotWithShape="0">
                <a:srgbClr val="000000">
                  <a:alpha val="43000"/>
                </a:srgbClr>
              </a:outerShdw>
            </a:effectLst>
          </c:spPr>
          <c:marker>
            <c:symbol val="triangle"/>
            <c:size val="12"/>
            <c:spPr>
              <a:solidFill>
                <a:srgbClr val="4F81BD">
                  <a:alpha val="50000"/>
                </a:srgbClr>
              </a:solidFill>
              <a:ln>
                <a:solidFill>
                  <a:schemeClr val="bg1">
                    <a:lumMod val="50000"/>
                  </a:schemeClr>
                </a:solidFill>
              </a:ln>
              <a:effectLst>
                <a:outerShdw blurRad="50800" dist="38100" dir="2700000" algn="tl" rotWithShape="0">
                  <a:srgbClr val="000000">
                    <a:alpha val="43000"/>
                  </a:srgbClr>
                </a:outerShdw>
              </a:effectLst>
            </c:spPr>
          </c:marker>
          <c:xVal>
            <c:numRef>
              <c:f>Sheet1!$A$2:$A$9</c:f>
              <c:numCache>
                <c:formatCode>General</c:formatCode>
                <c:ptCount val="8"/>
                <c:pt idx="0">
                  <c:v>2.0</c:v>
                </c:pt>
                <c:pt idx="1">
                  <c:v>3.0</c:v>
                </c:pt>
                <c:pt idx="2">
                  <c:v>4.0</c:v>
                </c:pt>
                <c:pt idx="3">
                  <c:v>5.0</c:v>
                </c:pt>
                <c:pt idx="4">
                  <c:v>3.0</c:v>
                </c:pt>
                <c:pt idx="5">
                  <c:v>4.0</c:v>
                </c:pt>
                <c:pt idx="6">
                  <c:v>5.0</c:v>
                </c:pt>
                <c:pt idx="7">
                  <c:v>6.0</c:v>
                </c:pt>
              </c:numCache>
            </c:numRef>
          </c:xVal>
          <c:yVal>
            <c:numRef>
              <c:f>Sheet1!$B$2:$B$9</c:f>
              <c:numCache>
                <c:formatCode>General</c:formatCode>
                <c:ptCount val="8"/>
                <c:pt idx="0">
                  <c:v>1.0</c:v>
                </c:pt>
                <c:pt idx="1">
                  <c:v>2.0</c:v>
                </c:pt>
                <c:pt idx="2">
                  <c:v>2.0</c:v>
                </c:pt>
                <c:pt idx="3">
                  <c:v>3.0</c:v>
                </c:pt>
                <c:pt idx="4">
                  <c:v>4.0</c:v>
                </c:pt>
                <c:pt idx="5">
                  <c:v>5.0</c:v>
                </c:pt>
                <c:pt idx="6">
                  <c:v>5.0</c:v>
                </c:pt>
                <c:pt idx="7">
                  <c:v>6.0</c:v>
                </c:pt>
              </c:numCache>
            </c:numRef>
          </c:yVal>
        </c:ser>
        <c:axId val="511787224"/>
        <c:axId val="511794744"/>
      </c:scatterChart>
      <c:valAx>
        <c:axId val="511787224"/>
        <c:scaling>
          <c:orientation val="minMax"/>
        </c:scaling>
        <c:axPos val="b"/>
        <c:numFmt formatCode="General" sourceLinked="1"/>
        <c:tickLblPos val="nextTo"/>
        <c:crossAx val="511794744"/>
        <c:crosses val="autoZero"/>
        <c:crossBetween val="midCat"/>
      </c:valAx>
      <c:valAx>
        <c:axId val="511794744"/>
        <c:scaling>
          <c:orientation val="minMax"/>
        </c:scaling>
        <c:axPos val="l"/>
        <c:numFmt formatCode="General" sourceLinked="1"/>
        <c:tickLblPos val="nextTo"/>
        <c:crossAx val="511787224"/>
        <c:crosses val="autoZero"/>
        <c:crossBetween val="midCat"/>
      </c:valAx>
      <c:spPr>
        <a:noFill/>
        <a:ln w="25400">
          <a:noFill/>
        </a:ln>
      </c:spPr>
    </c:plotArea>
    <c:plotVisOnly val="1"/>
  </c:chart>
  <c:txPr>
    <a:bodyPr/>
    <a:lstStyle/>
    <a:p>
      <a:pPr>
        <a:defRPr sz="1800"/>
      </a:pPr>
      <a:endParaRPr lang="en-US"/>
    </a:p>
  </c:txPr>
  <c:externalData r:id="rId1"/>
</c:chartSpace>
</file>

<file path=ppt/charts/chart21.xml><?xml version="1.0" encoding="utf-8"?>
<c:chartSpace xmlns:c="http://schemas.openxmlformats.org/drawingml/2006/chart" xmlns:a="http://schemas.openxmlformats.org/drawingml/2006/main" xmlns:r="http://schemas.openxmlformats.org/officeDocument/2006/relationships">
  <c:date1904 val="1"/>
  <c:lang val="en-US"/>
  <c:style val="2"/>
  <c:chart>
    <c:autoTitleDeleted val="1"/>
    <c:plotArea>
      <c:layout/>
      <c:scatterChart>
        <c:scatterStyle val="lineMarker"/>
        <c:ser>
          <c:idx val="0"/>
          <c:order val="0"/>
          <c:tx>
            <c:strRef>
              <c:f>Sheet1!$B$1</c:f>
              <c:strCache>
                <c:ptCount val="1"/>
                <c:pt idx="0">
                  <c:v>Weight</c:v>
                </c:pt>
              </c:strCache>
            </c:strRef>
          </c:tx>
          <c:spPr>
            <a:ln w="28575">
              <a:noFill/>
            </a:ln>
            <a:effectLst>
              <a:outerShdw blurRad="50800" dist="38100" dir="2700000" algn="tl" rotWithShape="0">
                <a:srgbClr val="000000">
                  <a:alpha val="43000"/>
                </a:srgbClr>
              </a:outerShdw>
            </a:effectLst>
          </c:spPr>
          <c:marker>
            <c:symbol val="triangle"/>
            <c:size val="12"/>
            <c:spPr>
              <a:solidFill>
                <a:srgbClr val="4F81BD">
                  <a:alpha val="50000"/>
                </a:srgbClr>
              </a:solidFill>
              <a:ln>
                <a:solidFill>
                  <a:schemeClr val="bg1">
                    <a:lumMod val="50000"/>
                  </a:schemeClr>
                </a:solidFill>
              </a:ln>
              <a:effectLst>
                <a:outerShdw blurRad="50800" dist="38100" dir="2700000" algn="tl" rotWithShape="0">
                  <a:srgbClr val="000000">
                    <a:alpha val="43000"/>
                  </a:srgbClr>
                </a:outerShdw>
              </a:effectLst>
            </c:spPr>
          </c:marker>
          <c:xVal>
            <c:numRef>
              <c:f>Sheet1!$A$2:$A$9</c:f>
              <c:numCache>
                <c:formatCode>General</c:formatCode>
                <c:ptCount val="8"/>
                <c:pt idx="0">
                  <c:v>2.0</c:v>
                </c:pt>
                <c:pt idx="1">
                  <c:v>3.0</c:v>
                </c:pt>
                <c:pt idx="2">
                  <c:v>4.0</c:v>
                </c:pt>
                <c:pt idx="3">
                  <c:v>5.0</c:v>
                </c:pt>
                <c:pt idx="4">
                  <c:v>3.0</c:v>
                </c:pt>
                <c:pt idx="5">
                  <c:v>4.0</c:v>
                </c:pt>
                <c:pt idx="6">
                  <c:v>5.0</c:v>
                </c:pt>
                <c:pt idx="7">
                  <c:v>6.0</c:v>
                </c:pt>
              </c:numCache>
            </c:numRef>
          </c:xVal>
          <c:yVal>
            <c:numRef>
              <c:f>Sheet1!$B$2:$B$9</c:f>
              <c:numCache>
                <c:formatCode>General</c:formatCode>
                <c:ptCount val="8"/>
                <c:pt idx="0">
                  <c:v>1.0</c:v>
                </c:pt>
                <c:pt idx="1">
                  <c:v>2.0</c:v>
                </c:pt>
                <c:pt idx="2">
                  <c:v>2.0</c:v>
                </c:pt>
                <c:pt idx="3">
                  <c:v>3.0</c:v>
                </c:pt>
                <c:pt idx="4">
                  <c:v>4.0</c:v>
                </c:pt>
                <c:pt idx="5">
                  <c:v>5.0</c:v>
                </c:pt>
                <c:pt idx="6">
                  <c:v>5.0</c:v>
                </c:pt>
                <c:pt idx="7">
                  <c:v>6.0</c:v>
                </c:pt>
              </c:numCache>
            </c:numRef>
          </c:yVal>
        </c:ser>
        <c:axId val="617943144"/>
        <c:axId val="623493272"/>
      </c:scatterChart>
      <c:valAx>
        <c:axId val="617943144"/>
        <c:scaling>
          <c:orientation val="minMax"/>
        </c:scaling>
        <c:axPos val="b"/>
        <c:title>
          <c:tx>
            <c:rich>
              <a:bodyPr/>
              <a:lstStyle/>
              <a:p>
                <a:pPr>
                  <a:defRPr/>
                </a:pPr>
                <a:r>
                  <a:rPr lang="en-US"/>
                  <a:t>Weight</a:t>
                </a:r>
              </a:p>
            </c:rich>
          </c:tx>
          <c:layout/>
        </c:title>
        <c:numFmt formatCode="General" sourceLinked="1"/>
        <c:tickLblPos val="nextTo"/>
        <c:crossAx val="623493272"/>
        <c:crosses val="autoZero"/>
        <c:crossBetween val="midCat"/>
      </c:valAx>
      <c:valAx>
        <c:axId val="623493272"/>
        <c:scaling>
          <c:orientation val="minMax"/>
        </c:scaling>
        <c:axPos val="l"/>
        <c:title>
          <c:tx>
            <c:rich>
              <a:bodyPr/>
              <a:lstStyle/>
              <a:p>
                <a:pPr>
                  <a:defRPr/>
                </a:pPr>
                <a:r>
                  <a:rPr lang="en-US"/>
                  <a:t>Height</a:t>
                </a:r>
              </a:p>
            </c:rich>
          </c:tx>
          <c:layout/>
        </c:title>
        <c:numFmt formatCode="General" sourceLinked="1"/>
        <c:tickLblPos val="nextTo"/>
        <c:crossAx val="617943144"/>
        <c:crosses val="autoZero"/>
        <c:crossBetween val="midCat"/>
      </c:valAx>
      <c:spPr>
        <a:noFill/>
        <a:ln w="25400">
          <a:noFill/>
        </a:ln>
      </c:spPr>
    </c:plotArea>
    <c:plotVisOnly val="1"/>
  </c:chart>
  <c:txPr>
    <a:bodyPr/>
    <a:lstStyle/>
    <a:p>
      <a:pPr>
        <a:defRPr sz="1800"/>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style val="18"/>
  <c:chart>
    <c:autoTitleDeleted val="1"/>
    <c:plotArea>
      <c:layout/>
      <c:barChart>
        <c:barDir val="col"/>
        <c:grouping val="clustered"/>
        <c:ser>
          <c:idx val="0"/>
          <c:order val="0"/>
          <c:tx>
            <c:strRef>
              <c:f>Sheet1!$B$1</c:f>
              <c:strCache>
                <c:ptCount val="1"/>
                <c:pt idx="0">
                  <c:v>Column1</c:v>
                </c:pt>
              </c:strCache>
            </c:strRef>
          </c:tx>
          <c:cat>
            <c:numRef>
              <c:f>Sheet1!$A$2:$A$11</c:f>
              <c:numCache>
                <c:formatCode>General</c:formatCode>
                <c:ptCount val="10"/>
              </c:numCache>
            </c:numRef>
          </c:cat>
          <c:val>
            <c:numRef>
              <c:f>Sheet1!$B$2:$B$11</c:f>
              <c:numCache>
                <c:formatCode>General</c:formatCode>
                <c:ptCount val="10"/>
                <c:pt idx="0">
                  <c:v>-75.0</c:v>
                </c:pt>
                <c:pt idx="1">
                  <c:v>-36.0</c:v>
                </c:pt>
                <c:pt idx="2">
                  <c:v>2.0</c:v>
                </c:pt>
                <c:pt idx="3">
                  <c:v>70.0</c:v>
                </c:pt>
                <c:pt idx="4">
                  <c:v>118.0</c:v>
                </c:pt>
                <c:pt idx="5">
                  <c:v>142.0</c:v>
                </c:pt>
                <c:pt idx="6">
                  <c:v>161.0</c:v>
                </c:pt>
                <c:pt idx="7">
                  <c:v>183.0</c:v>
                </c:pt>
                <c:pt idx="8">
                  <c:v>210.0</c:v>
                </c:pt>
                <c:pt idx="9">
                  <c:v>225.0</c:v>
                </c:pt>
              </c:numCache>
            </c:numRef>
          </c:val>
        </c:ser>
        <c:axId val="598641336"/>
        <c:axId val="598662360"/>
      </c:barChart>
      <c:catAx>
        <c:axId val="598641336"/>
        <c:scaling>
          <c:orientation val="minMax"/>
        </c:scaling>
        <c:axPos val="b"/>
        <c:numFmt formatCode="General" sourceLinked="1"/>
        <c:tickLblPos val="nextTo"/>
        <c:crossAx val="598662360"/>
        <c:crosses val="autoZero"/>
        <c:auto val="1"/>
        <c:lblAlgn val="ctr"/>
        <c:lblOffset val="100"/>
      </c:catAx>
      <c:valAx>
        <c:axId val="598662360"/>
        <c:scaling>
          <c:orientation val="minMax"/>
        </c:scaling>
        <c:axPos val="l"/>
        <c:numFmt formatCode="General" sourceLinked="1"/>
        <c:tickLblPos val="high"/>
        <c:crossAx val="598641336"/>
        <c:crosses val="autoZero"/>
        <c:crossBetween val="between"/>
      </c:valAx>
    </c:plotArea>
    <c:plotVisOnly val="1"/>
  </c:chart>
  <c:txPr>
    <a:bodyPr/>
    <a:lstStyle/>
    <a:p>
      <a:pPr>
        <a:defRPr sz="1800"/>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style val="18"/>
  <c:chart>
    <c:autoTitleDeleted val="1"/>
    <c:plotArea>
      <c:layout/>
      <c:scatterChart>
        <c:scatterStyle val="smoothMarker"/>
        <c:ser>
          <c:idx val="0"/>
          <c:order val="0"/>
          <c:tx>
            <c:strRef>
              <c:f>Sheet1!$B$1</c:f>
              <c:strCache>
                <c:ptCount val="1"/>
                <c:pt idx="0">
                  <c:v>Series 1</c:v>
                </c:pt>
              </c:strCache>
            </c:strRef>
          </c:tx>
          <c:spPr>
            <a:ln w="76200" cmpd="sng">
              <a:solidFill>
                <a:schemeClr val="bg1">
                  <a:lumMod val="50000"/>
                </a:schemeClr>
              </a:solidFill>
            </a:ln>
            <a:effectLst>
              <a:outerShdw blurRad="50800" dist="38100" dir="2700000" algn="tl" rotWithShape="0">
                <a:srgbClr val="000000">
                  <a:alpha val="43000"/>
                </a:srgbClr>
              </a:outerShdw>
            </a:effectLst>
          </c:spPr>
          <c:marker>
            <c:symbol val="none"/>
          </c:marker>
          <c:xVal>
            <c:numRef>
              <c:f>Sheet1!$A$2:$A$8</c:f>
              <c:numCache>
                <c:formatCode>_(* #,##0_);_(* \(#,##0\);_(* "-"??_);_(@_)</c:formatCode>
                <c:ptCount val="7"/>
                <c:pt idx="0">
                  <c:v>-3.0</c:v>
                </c:pt>
                <c:pt idx="1">
                  <c:v>-2.0</c:v>
                </c:pt>
                <c:pt idx="2">
                  <c:v>-1.0</c:v>
                </c:pt>
                <c:pt idx="3">
                  <c:v>0.0</c:v>
                </c:pt>
                <c:pt idx="4">
                  <c:v>1.0</c:v>
                </c:pt>
                <c:pt idx="5">
                  <c:v>2.0</c:v>
                </c:pt>
                <c:pt idx="6">
                  <c:v>3.0</c:v>
                </c:pt>
              </c:numCache>
            </c:numRef>
          </c:xVal>
          <c:yVal>
            <c:numRef>
              <c:f>Sheet1!$B$2:$B$8</c:f>
              <c:numCache>
                <c:formatCode>0%</c:formatCode>
                <c:ptCount val="7"/>
                <c:pt idx="0">
                  <c:v>0.00620966532577594</c:v>
                </c:pt>
                <c:pt idx="1">
                  <c:v>0.0605975359430821</c:v>
                </c:pt>
                <c:pt idx="2">
                  <c:v>0.241730337457129</c:v>
                </c:pt>
                <c:pt idx="3">
                  <c:v>0.382924922548026</c:v>
                </c:pt>
                <c:pt idx="4">
                  <c:v>0.241730337457129</c:v>
                </c:pt>
                <c:pt idx="5">
                  <c:v>0.0605975359430821</c:v>
                </c:pt>
                <c:pt idx="6">
                  <c:v>0.00597703624674173</c:v>
                </c:pt>
              </c:numCache>
            </c:numRef>
          </c:yVal>
          <c:smooth val="1"/>
        </c:ser>
        <c:axId val="583039096"/>
        <c:axId val="583086904"/>
      </c:scatterChart>
      <c:valAx>
        <c:axId val="583039096"/>
        <c:scaling>
          <c:orientation val="minMax"/>
          <c:max val="3.0"/>
          <c:min val="-3.0"/>
        </c:scaling>
        <c:axPos val="b"/>
        <c:title>
          <c:tx>
            <c:rich>
              <a:bodyPr/>
              <a:lstStyle/>
              <a:p>
                <a:pPr>
                  <a:defRPr/>
                </a:pPr>
                <a:r>
                  <a:rPr lang="en-US"/>
                  <a:t>z-score</a:t>
                </a:r>
              </a:p>
            </c:rich>
          </c:tx>
          <c:layout/>
        </c:title>
        <c:numFmt formatCode="_(* #,##0_);_(* \(#,##0\);_(* &quot;-&quot;??_);_(@_)" sourceLinked="1"/>
        <c:tickLblPos val="nextTo"/>
        <c:crossAx val="583086904"/>
        <c:crosses val="autoZero"/>
        <c:crossBetween val="midCat"/>
      </c:valAx>
      <c:valAx>
        <c:axId val="583086904"/>
        <c:scaling>
          <c:orientation val="minMax"/>
        </c:scaling>
        <c:axPos val="l"/>
        <c:title>
          <c:tx>
            <c:rich>
              <a:bodyPr/>
              <a:lstStyle/>
              <a:p>
                <a:pPr>
                  <a:defRPr/>
                </a:pPr>
                <a:r>
                  <a:rPr lang="en-US"/>
                  <a:t>Probability distribution function (in %)</a:t>
                </a:r>
              </a:p>
            </c:rich>
          </c:tx>
          <c:layout/>
        </c:title>
        <c:numFmt formatCode="0%" sourceLinked="1"/>
        <c:tickLblPos val="low"/>
        <c:crossAx val="583039096"/>
        <c:crosses val="autoZero"/>
        <c:crossBetween val="midCat"/>
      </c:valAx>
    </c:plotArea>
    <c:plotVisOnly val="1"/>
  </c:chart>
  <c:txPr>
    <a:bodyPr/>
    <a:lstStyle/>
    <a:p>
      <a:pPr>
        <a:defRPr sz="2400"/>
      </a:pPr>
      <a:endParaRPr lang="en-US"/>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style val="2"/>
  <c:chart>
    <c:autoTitleDeleted val="1"/>
    <c:plotArea>
      <c:layout/>
      <c:scatterChart>
        <c:scatterStyle val="lineMarker"/>
        <c:ser>
          <c:idx val="0"/>
          <c:order val="0"/>
          <c:tx>
            <c:strRef>
              <c:f>Sheet1!$K$4</c:f>
              <c:strCache>
                <c:ptCount val="1"/>
                <c:pt idx="0">
                  <c:v>&lt;1072 GMB</c:v>
                </c:pt>
              </c:strCache>
            </c:strRef>
          </c:tx>
          <c:spPr>
            <a:ln w="28575">
              <a:noFill/>
            </a:ln>
          </c:spPr>
          <c:marker>
            <c:symbol val="diamond"/>
            <c:size val="2"/>
          </c:marker>
          <c:xVal>
            <c:numRef>
              <c:f>Sheet1!$C$390:$C$1474</c:f>
              <c:numCache>
                <c:formatCode>0</c:formatCode>
                <c:ptCount val="1085"/>
                <c:pt idx="0">
                  <c:v>1071.44</c:v>
                </c:pt>
                <c:pt idx="1">
                  <c:v>1070.61</c:v>
                </c:pt>
                <c:pt idx="2">
                  <c:v>1067.36</c:v>
                </c:pt>
                <c:pt idx="3">
                  <c:v>1065.23</c:v>
                </c:pt>
                <c:pt idx="4">
                  <c:v>1064.32</c:v>
                </c:pt>
                <c:pt idx="5">
                  <c:v>1060.07</c:v>
                </c:pt>
                <c:pt idx="6">
                  <c:v>1056.69</c:v>
                </c:pt>
                <c:pt idx="7">
                  <c:v>1054.56</c:v>
                </c:pt>
                <c:pt idx="8">
                  <c:v>1054.45</c:v>
                </c:pt>
                <c:pt idx="9">
                  <c:v>1051.25</c:v>
                </c:pt>
                <c:pt idx="10">
                  <c:v>1049.96</c:v>
                </c:pt>
                <c:pt idx="11">
                  <c:v>1041.65</c:v>
                </c:pt>
                <c:pt idx="12">
                  <c:v>1035.05</c:v>
                </c:pt>
                <c:pt idx="13">
                  <c:v>1034.63</c:v>
                </c:pt>
                <c:pt idx="14">
                  <c:v>1033.7</c:v>
                </c:pt>
                <c:pt idx="15">
                  <c:v>1032.66</c:v>
                </c:pt>
                <c:pt idx="16">
                  <c:v>1029.45</c:v>
                </c:pt>
                <c:pt idx="17">
                  <c:v>1029.26</c:v>
                </c:pt>
                <c:pt idx="18">
                  <c:v>1028.09</c:v>
                </c:pt>
                <c:pt idx="19">
                  <c:v>1026.87</c:v>
                </c:pt>
                <c:pt idx="20">
                  <c:v>1026.48</c:v>
                </c:pt>
                <c:pt idx="21">
                  <c:v>1025.79</c:v>
                </c:pt>
                <c:pt idx="22">
                  <c:v>1024.79</c:v>
                </c:pt>
                <c:pt idx="23">
                  <c:v>1022.24</c:v>
                </c:pt>
                <c:pt idx="24">
                  <c:v>1018.71</c:v>
                </c:pt>
                <c:pt idx="25">
                  <c:v>1015.85</c:v>
                </c:pt>
                <c:pt idx="26">
                  <c:v>1015.4</c:v>
                </c:pt>
                <c:pt idx="27">
                  <c:v>1014.05</c:v>
                </c:pt>
                <c:pt idx="28">
                  <c:v>1012.25</c:v>
                </c:pt>
                <c:pt idx="29">
                  <c:v>1010.73</c:v>
                </c:pt>
                <c:pt idx="30">
                  <c:v>1009.26</c:v>
                </c:pt>
                <c:pt idx="31">
                  <c:v>1007.65</c:v>
                </c:pt>
                <c:pt idx="32">
                  <c:v>1006.85</c:v>
                </c:pt>
                <c:pt idx="33">
                  <c:v>1004.34</c:v>
                </c:pt>
                <c:pt idx="34">
                  <c:v>1004.02</c:v>
                </c:pt>
                <c:pt idx="35">
                  <c:v>1000.4</c:v>
                </c:pt>
                <c:pt idx="36">
                  <c:v>996.47</c:v>
                </c:pt>
                <c:pt idx="37">
                  <c:v>993.3499999999979</c:v>
                </c:pt>
                <c:pt idx="38">
                  <c:v>990.12</c:v>
                </c:pt>
                <c:pt idx="39">
                  <c:v>986.54</c:v>
                </c:pt>
                <c:pt idx="40">
                  <c:v>982.91</c:v>
                </c:pt>
                <c:pt idx="41">
                  <c:v>974.72</c:v>
                </c:pt>
                <c:pt idx="42">
                  <c:v>973.74</c:v>
                </c:pt>
                <c:pt idx="43">
                  <c:v>972.37</c:v>
                </c:pt>
                <c:pt idx="44">
                  <c:v>966.52</c:v>
                </c:pt>
                <c:pt idx="45">
                  <c:v>964.6</c:v>
                </c:pt>
                <c:pt idx="46">
                  <c:v>962.3099999999994</c:v>
                </c:pt>
                <c:pt idx="47">
                  <c:v>960.16</c:v>
                </c:pt>
                <c:pt idx="48">
                  <c:v>956.68</c:v>
                </c:pt>
                <c:pt idx="49">
                  <c:v>954.02</c:v>
                </c:pt>
                <c:pt idx="50">
                  <c:v>953.21</c:v>
                </c:pt>
                <c:pt idx="51">
                  <c:v>951.66</c:v>
                </c:pt>
                <c:pt idx="52">
                  <c:v>951.21</c:v>
                </c:pt>
                <c:pt idx="53">
                  <c:v>943.54</c:v>
                </c:pt>
                <c:pt idx="54">
                  <c:v>938.8099999999994</c:v>
                </c:pt>
                <c:pt idx="55">
                  <c:v>934.3299999999994</c:v>
                </c:pt>
                <c:pt idx="56">
                  <c:v>933.8399999999979</c:v>
                </c:pt>
                <c:pt idx="57">
                  <c:v>933.77</c:v>
                </c:pt>
                <c:pt idx="58">
                  <c:v>927.66</c:v>
                </c:pt>
                <c:pt idx="59">
                  <c:v>923.73</c:v>
                </c:pt>
                <c:pt idx="60">
                  <c:v>916.5599999999994</c:v>
                </c:pt>
                <c:pt idx="61">
                  <c:v>915.59</c:v>
                </c:pt>
                <c:pt idx="62">
                  <c:v>914.87</c:v>
                </c:pt>
                <c:pt idx="63">
                  <c:v>909.9499999999994</c:v>
                </c:pt>
                <c:pt idx="64">
                  <c:v>908.9399999999994</c:v>
                </c:pt>
                <c:pt idx="65">
                  <c:v>906.8599999999979</c:v>
                </c:pt>
                <c:pt idx="66">
                  <c:v>906.28</c:v>
                </c:pt>
                <c:pt idx="67">
                  <c:v>903.18</c:v>
                </c:pt>
                <c:pt idx="68">
                  <c:v>902.52</c:v>
                </c:pt>
                <c:pt idx="69">
                  <c:v>898.15</c:v>
                </c:pt>
                <c:pt idx="70">
                  <c:v>897.77</c:v>
                </c:pt>
                <c:pt idx="71">
                  <c:v>896.76</c:v>
                </c:pt>
                <c:pt idx="72">
                  <c:v>896.13</c:v>
                </c:pt>
                <c:pt idx="73">
                  <c:v>891.8399999999979</c:v>
                </c:pt>
                <c:pt idx="74">
                  <c:v>890.3299999999994</c:v>
                </c:pt>
                <c:pt idx="75">
                  <c:v>886.05</c:v>
                </c:pt>
                <c:pt idx="76">
                  <c:v>884.3299999999994</c:v>
                </c:pt>
                <c:pt idx="77">
                  <c:v>881.88</c:v>
                </c:pt>
                <c:pt idx="78">
                  <c:v>881.24</c:v>
                </c:pt>
                <c:pt idx="79">
                  <c:v>876.7</c:v>
                </c:pt>
                <c:pt idx="80">
                  <c:v>873.59</c:v>
                </c:pt>
                <c:pt idx="81">
                  <c:v>870.62</c:v>
                </c:pt>
                <c:pt idx="82">
                  <c:v>868.76</c:v>
                </c:pt>
                <c:pt idx="83">
                  <c:v>860.12</c:v>
                </c:pt>
                <c:pt idx="84">
                  <c:v>857.72</c:v>
                </c:pt>
                <c:pt idx="85">
                  <c:v>856.8399999999979</c:v>
                </c:pt>
                <c:pt idx="86">
                  <c:v>854.16</c:v>
                </c:pt>
                <c:pt idx="87">
                  <c:v>851.47</c:v>
                </c:pt>
                <c:pt idx="88">
                  <c:v>851.1</c:v>
                </c:pt>
                <c:pt idx="89">
                  <c:v>849.12</c:v>
                </c:pt>
                <c:pt idx="90">
                  <c:v>848.4499999999994</c:v>
                </c:pt>
                <c:pt idx="91">
                  <c:v>848.41</c:v>
                </c:pt>
                <c:pt idx="92">
                  <c:v>847.3499999999979</c:v>
                </c:pt>
                <c:pt idx="93">
                  <c:v>845.49</c:v>
                </c:pt>
                <c:pt idx="94">
                  <c:v>843.11</c:v>
                </c:pt>
                <c:pt idx="95">
                  <c:v>838.98</c:v>
                </c:pt>
                <c:pt idx="96">
                  <c:v>838.25</c:v>
                </c:pt>
                <c:pt idx="97">
                  <c:v>838.12</c:v>
                </c:pt>
                <c:pt idx="98">
                  <c:v>835.67</c:v>
                </c:pt>
                <c:pt idx="99">
                  <c:v>835.3199999999994</c:v>
                </c:pt>
                <c:pt idx="100">
                  <c:v>830.4</c:v>
                </c:pt>
                <c:pt idx="101">
                  <c:v>829.92</c:v>
                </c:pt>
                <c:pt idx="102">
                  <c:v>827.76</c:v>
                </c:pt>
                <c:pt idx="103">
                  <c:v>825.75</c:v>
                </c:pt>
                <c:pt idx="104">
                  <c:v>824.27</c:v>
                </c:pt>
                <c:pt idx="105">
                  <c:v>821.9299999999994</c:v>
                </c:pt>
                <c:pt idx="106">
                  <c:v>817.63</c:v>
                </c:pt>
                <c:pt idx="107">
                  <c:v>816.3399999999979</c:v>
                </c:pt>
                <c:pt idx="108">
                  <c:v>816.28</c:v>
                </c:pt>
                <c:pt idx="109">
                  <c:v>812.3599999999979</c:v>
                </c:pt>
                <c:pt idx="110">
                  <c:v>810.65</c:v>
                </c:pt>
                <c:pt idx="111">
                  <c:v>808.54</c:v>
                </c:pt>
                <c:pt idx="112">
                  <c:v>803.0</c:v>
                </c:pt>
                <c:pt idx="113">
                  <c:v>802.3399999999979</c:v>
                </c:pt>
                <c:pt idx="114">
                  <c:v>801.07</c:v>
                </c:pt>
                <c:pt idx="115">
                  <c:v>797.8</c:v>
                </c:pt>
                <c:pt idx="116">
                  <c:v>796.08</c:v>
                </c:pt>
                <c:pt idx="117">
                  <c:v>794.4299999999994</c:v>
                </c:pt>
                <c:pt idx="118">
                  <c:v>790.3199999999994</c:v>
                </c:pt>
                <c:pt idx="119">
                  <c:v>789.3499999999979</c:v>
                </c:pt>
                <c:pt idx="120">
                  <c:v>788.21</c:v>
                </c:pt>
                <c:pt idx="121">
                  <c:v>785.26</c:v>
                </c:pt>
                <c:pt idx="122">
                  <c:v>781.64</c:v>
                </c:pt>
                <c:pt idx="123">
                  <c:v>780.8499999999979</c:v>
                </c:pt>
                <c:pt idx="124">
                  <c:v>780.05</c:v>
                </c:pt>
                <c:pt idx="125">
                  <c:v>778.1</c:v>
                </c:pt>
                <c:pt idx="126">
                  <c:v>775.89</c:v>
                </c:pt>
                <c:pt idx="127">
                  <c:v>775.8499999999979</c:v>
                </c:pt>
                <c:pt idx="128">
                  <c:v>775.25</c:v>
                </c:pt>
                <c:pt idx="129">
                  <c:v>775.09</c:v>
                </c:pt>
                <c:pt idx="130">
                  <c:v>773.9399999999994</c:v>
                </c:pt>
                <c:pt idx="131">
                  <c:v>770.67</c:v>
                </c:pt>
                <c:pt idx="132">
                  <c:v>770.12</c:v>
                </c:pt>
                <c:pt idx="133">
                  <c:v>768.65</c:v>
                </c:pt>
                <c:pt idx="134">
                  <c:v>766.13</c:v>
                </c:pt>
                <c:pt idx="135">
                  <c:v>764.04</c:v>
                </c:pt>
                <c:pt idx="136">
                  <c:v>763.25</c:v>
                </c:pt>
                <c:pt idx="137">
                  <c:v>757.8099999999994</c:v>
                </c:pt>
                <c:pt idx="138">
                  <c:v>756.18</c:v>
                </c:pt>
                <c:pt idx="139">
                  <c:v>754.8399999999979</c:v>
                </c:pt>
                <c:pt idx="140">
                  <c:v>750.3099999999994</c:v>
                </c:pt>
                <c:pt idx="141">
                  <c:v>750.11</c:v>
                </c:pt>
                <c:pt idx="142">
                  <c:v>747.37</c:v>
                </c:pt>
                <c:pt idx="143">
                  <c:v>746.18</c:v>
                </c:pt>
                <c:pt idx="144">
                  <c:v>740.02</c:v>
                </c:pt>
                <c:pt idx="145">
                  <c:v>737.99</c:v>
                </c:pt>
                <c:pt idx="146">
                  <c:v>735.05</c:v>
                </c:pt>
                <c:pt idx="147">
                  <c:v>731.0</c:v>
                </c:pt>
                <c:pt idx="148">
                  <c:v>729.9399999999994</c:v>
                </c:pt>
                <c:pt idx="149">
                  <c:v>729.37</c:v>
                </c:pt>
                <c:pt idx="150">
                  <c:v>729.19</c:v>
                </c:pt>
                <c:pt idx="151">
                  <c:v>726.24</c:v>
                </c:pt>
                <c:pt idx="152">
                  <c:v>725.75</c:v>
                </c:pt>
                <c:pt idx="153">
                  <c:v>725.69</c:v>
                </c:pt>
                <c:pt idx="154">
                  <c:v>724.14</c:v>
                </c:pt>
                <c:pt idx="155">
                  <c:v>722.98</c:v>
                </c:pt>
                <c:pt idx="156">
                  <c:v>722.18</c:v>
                </c:pt>
                <c:pt idx="157">
                  <c:v>722.02</c:v>
                </c:pt>
                <c:pt idx="158">
                  <c:v>717.1</c:v>
                </c:pt>
                <c:pt idx="159">
                  <c:v>712.8399999999979</c:v>
                </c:pt>
                <c:pt idx="160">
                  <c:v>711.3499999999979</c:v>
                </c:pt>
                <c:pt idx="161">
                  <c:v>711.17</c:v>
                </c:pt>
                <c:pt idx="162">
                  <c:v>710.8499999999979</c:v>
                </c:pt>
                <c:pt idx="163">
                  <c:v>710.3399999999979</c:v>
                </c:pt>
                <c:pt idx="164">
                  <c:v>710.17</c:v>
                </c:pt>
                <c:pt idx="165">
                  <c:v>709.3399999999979</c:v>
                </c:pt>
                <c:pt idx="166">
                  <c:v>707.88</c:v>
                </c:pt>
                <c:pt idx="167">
                  <c:v>706.3199999999994</c:v>
                </c:pt>
                <c:pt idx="168">
                  <c:v>704.3499999999979</c:v>
                </c:pt>
                <c:pt idx="169">
                  <c:v>703.37</c:v>
                </c:pt>
                <c:pt idx="170">
                  <c:v>702.89</c:v>
                </c:pt>
                <c:pt idx="171">
                  <c:v>702.6</c:v>
                </c:pt>
                <c:pt idx="172">
                  <c:v>702.08</c:v>
                </c:pt>
                <c:pt idx="173">
                  <c:v>699.4499999999994</c:v>
                </c:pt>
                <c:pt idx="174">
                  <c:v>697.79</c:v>
                </c:pt>
                <c:pt idx="175">
                  <c:v>693.23</c:v>
                </c:pt>
                <c:pt idx="176">
                  <c:v>685.5599999999994</c:v>
                </c:pt>
                <c:pt idx="177">
                  <c:v>685.25</c:v>
                </c:pt>
                <c:pt idx="178">
                  <c:v>685.2</c:v>
                </c:pt>
                <c:pt idx="179">
                  <c:v>683.0</c:v>
                </c:pt>
                <c:pt idx="180">
                  <c:v>682.79</c:v>
                </c:pt>
                <c:pt idx="181">
                  <c:v>681.17</c:v>
                </c:pt>
                <c:pt idx="182">
                  <c:v>678.9</c:v>
                </c:pt>
                <c:pt idx="183">
                  <c:v>675.69</c:v>
                </c:pt>
                <c:pt idx="184">
                  <c:v>673.92</c:v>
                </c:pt>
                <c:pt idx="185">
                  <c:v>668.59</c:v>
                </c:pt>
                <c:pt idx="186">
                  <c:v>668.47</c:v>
                </c:pt>
                <c:pt idx="187">
                  <c:v>668.39</c:v>
                </c:pt>
                <c:pt idx="188">
                  <c:v>667.4299999999994</c:v>
                </c:pt>
                <c:pt idx="189">
                  <c:v>666.98</c:v>
                </c:pt>
                <c:pt idx="190">
                  <c:v>666.22</c:v>
                </c:pt>
                <c:pt idx="191">
                  <c:v>662.07</c:v>
                </c:pt>
                <c:pt idx="192">
                  <c:v>661.42</c:v>
                </c:pt>
                <c:pt idx="193">
                  <c:v>659.3399999999979</c:v>
                </c:pt>
                <c:pt idx="194">
                  <c:v>655.72</c:v>
                </c:pt>
                <c:pt idx="195">
                  <c:v>654.67</c:v>
                </c:pt>
                <c:pt idx="196">
                  <c:v>651.27</c:v>
                </c:pt>
                <c:pt idx="197">
                  <c:v>651.0599999999994</c:v>
                </c:pt>
                <c:pt idx="198">
                  <c:v>650.67</c:v>
                </c:pt>
                <c:pt idx="199">
                  <c:v>650.11</c:v>
                </c:pt>
                <c:pt idx="200">
                  <c:v>645.25</c:v>
                </c:pt>
                <c:pt idx="201">
                  <c:v>644.37</c:v>
                </c:pt>
                <c:pt idx="202">
                  <c:v>642.4299999999994</c:v>
                </c:pt>
                <c:pt idx="203">
                  <c:v>641.17</c:v>
                </c:pt>
                <c:pt idx="204">
                  <c:v>639.16</c:v>
                </c:pt>
                <c:pt idx="205">
                  <c:v>638.47</c:v>
                </c:pt>
                <c:pt idx="206">
                  <c:v>637.79</c:v>
                </c:pt>
                <c:pt idx="207">
                  <c:v>637.48</c:v>
                </c:pt>
                <c:pt idx="208">
                  <c:v>636.97</c:v>
                </c:pt>
                <c:pt idx="209">
                  <c:v>636.64</c:v>
                </c:pt>
                <c:pt idx="210">
                  <c:v>635.98</c:v>
                </c:pt>
                <c:pt idx="211">
                  <c:v>635.01</c:v>
                </c:pt>
                <c:pt idx="212">
                  <c:v>630.48</c:v>
                </c:pt>
                <c:pt idx="213">
                  <c:v>628.64</c:v>
                </c:pt>
                <c:pt idx="214">
                  <c:v>623.26</c:v>
                </c:pt>
                <c:pt idx="215">
                  <c:v>620.39</c:v>
                </c:pt>
                <c:pt idx="216">
                  <c:v>617.8399999999979</c:v>
                </c:pt>
                <c:pt idx="217">
                  <c:v>617.48</c:v>
                </c:pt>
                <c:pt idx="218">
                  <c:v>615.58</c:v>
                </c:pt>
                <c:pt idx="219">
                  <c:v>615.3199999999994</c:v>
                </c:pt>
                <c:pt idx="220">
                  <c:v>614.92</c:v>
                </c:pt>
                <c:pt idx="221">
                  <c:v>612.11</c:v>
                </c:pt>
                <c:pt idx="222">
                  <c:v>611.69</c:v>
                </c:pt>
                <c:pt idx="223">
                  <c:v>611.19</c:v>
                </c:pt>
                <c:pt idx="224">
                  <c:v>610.91</c:v>
                </c:pt>
                <c:pt idx="225">
                  <c:v>610.8599999999979</c:v>
                </c:pt>
                <c:pt idx="226">
                  <c:v>610.4</c:v>
                </c:pt>
                <c:pt idx="227">
                  <c:v>607.75</c:v>
                </c:pt>
                <c:pt idx="228">
                  <c:v>606.9</c:v>
                </c:pt>
                <c:pt idx="229">
                  <c:v>606.88</c:v>
                </c:pt>
                <c:pt idx="230">
                  <c:v>606.77</c:v>
                </c:pt>
                <c:pt idx="231">
                  <c:v>606.6</c:v>
                </c:pt>
                <c:pt idx="232">
                  <c:v>601.13</c:v>
                </c:pt>
                <c:pt idx="233">
                  <c:v>601.02</c:v>
                </c:pt>
                <c:pt idx="234">
                  <c:v>600.41</c:v>
                </c:pt>
                <c:pt idx="235">
                  <c:v>600.19</c:v>
                </c:pt>
                <c:pt idx="236">
                  <c:v>599.4599999999994</c:v>
                </c:pt>
                <c:pt idx="237">
                  <c:v>597.92</c:v>
                </c:pt>
                <c:pt idx="238">
                  <c:v>597.69</c:v>
                </c:pt>
                <c:pt idx="239">
                  <c:v>593.67</c:v>
                </c:pt>
                <c:pt idx="240">
                  <c:v>590.26</c:v>
                </c:pt>
                <c:pt idx="241">
                  <c:v>590.13</c:v>
                </c:pt>
                <c:pt idx="242">
                  <c:v>587.8499999999979</c:v>
                </c:pt>
                <c:pt idx="243">
                  <c:v>587.29</c:v>
                </c:pt>
                <c:pt idx="244">
                  <c:v>587.1</c:v>
                </c:pt>
                <c:pt idx="245">
                  <c:v>587.07</c:v>
                </c:pt>
                <c:pt idx="246">
                  <c:v>585.39</c:v>
                </c:pt>
                <c:pt idx="247">
                  <c:v>580.49</c:v>
                </c:pt>
                <c:pt idx="248">
                  <c:v>578.59</c:v>
                </c:pt>
                <c:pt idx="249">
                  <c:v>576.22</c:v>
                </c:pt>
                <c:pt idx="250">
                  <c:v>575.5499999999994</c:v>
                </c:pt>
                <c:pt idx="251">
                  <c:v>574.21</c:v>
                </c:pt>
                <c:pt idx="252">
                  <c:v>570.75</c:v>
                </c:pt>
                <c:pt idx="253">
                  <c:v>569.97</c:v>
                </c:pt>
                <c:pt idx="254">
                  <c:v>568.26</c:v>
                </c:pt>
                <c:pt idx="255">
                  <c:v>566.8099999999994</c:v>
                </c:pt>
                <c:pt idx="256">
                  <c:v>566.8</c:v>
                </c:pt>
                <c:pt idx="257">
                  <c:v>566.79</c:v>
                </c:pt>
                <c:pt idx="258">
                  <c:v>563.4599999999994</c:v>
                </c:pt>
                <c:pt idx="259">
                  <c:v>563.4299999999994</c:v>
                </c:pt>
                <c:pt idx="260">
                  <c:v>558.49</c:v>
                </c:pt>
                <c:pt idx="261">
                  <c:v>557.08</c:v>
                </c:pt>
                <c:pt idx="262">
                  <c:v>556.69</c:v>
                </c:pt>
                <c:pt idx="263">
                  <c:v>555.77</c:v>
                </c:pt>
                <c:pt idx="264">
                  <c:v>555.75</c:v>
                </c:pt>
                <c:pt idx="265">
                  <c:v>554.16</c:v>
                </c:pt>
                <c:pt idx="266">
                  <c:v>554.04</c:v>
                </c:pt>
                <c:pt idx="267">
                  <c:v>553.8099999999994</c:v>
                </c:pt>
                <c:pt idx="268">
                  <c:v>551.69</c:v>
                </c:pt>
                <c:pt idx="269">
                  <c:v>548.68</c:v>
                </c:pt>
                <c:pt idx="270">
                  <c:v>547.9599999999994</c:v>
                </c:pt>
                <c:pt idx="271">
                  <c:v>546.74</c:v>
                </c:pt>
                <c:pt idx="272">
                  <c:v>545.73</c:v>
                </c:pt>
                <c:pt idx="273">
                  <c:v>545.09</c:v>
                </c:pt>
                <c:pt idx="274">
                  <c:v>542.5</c:v>
                </c:pt>
                <c:pt idx="275">
                  <c:v>540.04</c:v>
                </c:pt>
                <c:pt idx="276">
                  <c:v>539.3399999999979</c:v>
                </c:pt>
                <c:pt idx="277">
                  <c:v>535.28</c:v>
                </c:pt>
                <c:pt idx="278">
                  <c:v>535.12</c:v>
                </c:pt>
                <c:pt idx="279">
                  <c:v>534.64</c:v>
                </c:pt>
                <c:pt idx="280">
                  <c:v>534.2</c:v>
                </c:pt>
                <c:pt idx="281">
                  <c:v>532.69</c:v>
                </c:pt>
                <c:pt idx="282">
                  <c:v>527.29</c:v>
                </c:pt>
                <c:pt idx="283">
                  <c:v>525.54</c:v>
                </c:pt>
                <c:pt idx="284">
                  <c:v>521.89</c:v>
                </c:pt>
                <c:pt idx="285">
                  <c:v>520.6</c:v>
                </c:pt>
                <c:pt idx="286">
                  <c:v>519.72</c:v>
                </c:pt>
                <c:pt idx="287">
                  <c:v>518.28</c:v>
                </c:pt>
                <c:pt idx="288">
                  <c:v>516.12</c:v>
                </c:pt>
                <c:pt idx="289">
                  <c:v>515.0599999999994</c:v>
                </c:pt>
                <c:pt idx="290">
                  <c:v>512.26</c:v>
                </c:pt>
                <c:pt idx="291">
                  <c:v>511.11</c:v>
                </c:pt>
                <c:pt idx="292">
                  <c:v>509.44</c:v>
                </c:pt>
                <c:pt idx="293">
                  <c:v>509.14</c:v>
                </c:pt>
                <c:pt idx="294">
                  <c:v>508.71</c:v>
                </c:pt>
                <c:pt idx="295">
                  <c:v>508.6</c:v>
                </c:pt>
                <c:pt idx="296">
                  <c:v>506.74</c:v>
                </c:pt>
                <c:pt idx="297">
                  <c:v>506.09</c:v>
                </c:pt>
                <c:pt idx="298">
                  <c:v>505.08</c:v>
                </c:pt>
                <c:pt idx="299">
                  <c:v>504.95</c:v>
                </c:pt>
                <c:pt idx="300">
                  <c:v>498.78</c:v>
                </c:pt>
                <c:pt idx="301">
                  <c:v>496.54</c:v>
                </c:pt>
                <c:pt idx="302">
                  <c:v>496.31</c:v>
                </c:pt>
                <c:pt idx="303">
                  <c:v>493.76</c:v>
                </c:pt>
                <c:pt idx="304">
                  <c:v>492.91</c:v>
                </c:pt>
                <c:pt idx="305">
                  <c:v>491.35</c:v>
                </c:pt>
                <c:pt idx="306">
                  <c:v>491.03</c:v>
                </c:pt>
                <c:pt idx="307">
                  <c:v>489.75</c:v>
                </c:pt>
                <c:pt idx="308">
                  <c:v>489.57</c:v>
                </c:pt>
                <c:pt idx="309">
                  <c:v>484.52</c:v>
                </c:pt>
                <c:pt idx="310">
                  <c:v>483.15</c:v>
                </c:pt>
                <c:pt idx="311">
                  <c:v>482.98</c:v>
                </c:pt>
                <c:pt idx="312">
                  <c:v>482.65</c:v>
                </c:pt>
                <c:pt idx="313">
                  <c:v>480.94</c:v>
                </c:pt>
                <c:pt idx="314">
                  <c:v>478.94</c:v>
                </c:pt>
                <c:pt idx="315">
                  <c:v>478.35</c:v>
                </c:pt>
                <c:pt idx="316">
                  <c:v>476.82</c:v>
                </c:pt>
                <c:pt idx="317">
                  <c:v>475.88</c:v>
                </c:pt>
                <c:pt idx="318">
                  <c:v>475.62</c:v>
                </c:pt>
                <c:pt idx="319">
                  <c:v>474.99</c:v>
                </c:pt>
                <c:pt idx="320">
                  <c:v>471.75</c:v>
                </c:pt>
                <c:pt idx="321">
                  <c:v>469.96</c:v>
                </c:pt>
                <c:pt idx="322">
                  <c:v>469.46</c:v>
                </c:pt>
                <c:pt idx="323">
                  <c:v>469.25</c:v>
                </c:pt>
                <c:pt idx="324">
                  <c:v>467.26</c:v>
                </c:pt>
                <c:pt idx="325">
                  <c:v>466.29</c:v>
                </c:pt>
                <c:pt idx="326">
                  <c:v>466.02</c:v>
                </c:pt>
                <c:pt idx="327">
                  <c:v>465.67</c:v>
                </c:pt>
                <c:pt idx="328">
                  <c:v>465.13</c:v>
                </c:pt>
                <c:pt idx="329">
                  <c:v>463.97</c:v>
                </c:pt>
                <c:pt idx="330">
                  <c:v>462.5</c:v>
                </c:pt>
                <c:pt idx="331">
                  <c:v>461.69</c:v>
                </c:pt>
                <c:pt idx="332">
                  <c:v>460.74</c:v>
                </c:pt>
                <c:pt idx="333">
                  <c:v>460.45</c:v>
                </c:pt>
                <c:pt idx="334">
                  <c:v>453.3</c:v>
                </c:pt>
                <c:pt idx="335">
                  <c:v>452.67</c:v>
                </c:pt>
                <c:pt idx="336">
                  <c:v>451.99</c:v>
                </c:pt>
                <c:pt idx="337">
                  <c:v>451.51</c:v>
                </c:pt>
                <c:pt idx="338">
                  <c:v>450.69</c:v>
                </c:pt>
                <c:pt idx="339">
                  <c:v>449.11</c:v>
                </c:pt>
                <c:pt idx="340">
                  <c:v>447.09</c:v>
                </c:pt>
                <c:pt idx="341">
                  <c:v>443.95</c:v>
                </c:pt>
                <c:pt idx="342">
                  <c:v>442.11</c:v>
                </c:pt>
                <c:pt idx="343">
                  <c:v>438.91</c:v>
                </c:pt>
                <c:pt idx="344">
                  <c:v>434.83</c:v>
                </c:pt>
                <c:pt idx="345">
                  <c:v>431.52</c:v>
                </c:pt>
                <c:pt idx="346">
                  <c:v>430.72</c:v>
                </c:pt>
                <c:pt idx="347">
                  <c:v>428.16</c:v>
                </c:pt>
                <c:pt idx="348">
                  <c:v>427.65</c:v>
                </c:pt>
                <c:pt idx="349">
                  <c:v>427.36</c:v>
                </c:pt>
                <c:pt idx="350">
                  <c:v>427.13</c:v>
                </c:pt>
                <c:pt idx="351">
                  <c:v>426.34</c:v>
                </c:pt>
                <c:pt idx="352">
                  <c:v>425.39</c:v>
                </c:pt>
                <c:pt idx="353">
                  <c:v>424.82</c:v>
                </c:pt>
                <c:pt idx="354">
                  <c:v>423.42</c:v>
                </c:pt>
                <c:pt idx="355">
                  <c:v>423.21</c:v>
                </c:pt>
                <c:pt idx="356">
                  <c:v>422.58</c:v>
                </c:pt>
                <c:pt idx="357">
                  <c:v>421.8</c:v>
                </c:pt>
                <c:pt idx="358">
                  <c:v>421.11</c:v>
                </c:pt>
                <c:pt idx="359">
                  <c:v>421.05</c:v>
                </c:pt>
                <c:pt idx="360">
                  <c:v>419.97</c:v>
                </c:pt>
                <c:pt idx="361">
                  <c:v>418.68</c:v>
                </c:pt>
                <c:pt idx="362">
                  <c:v>414.58</c:v>
                </c:pt>
                <c:pt idx="363">
                  <c:v>412.54</c:v>
                </c:pt>
                <c:pt idx="364">
                  <c:v>412.5</c:v>
                </c:pt>
                <c:pt idx="365">
                  <c:v>411.4</c:v>
                </c:pt>
                <c:pt idx="366">
                  <c:v>410.65</c:v>
                </c:pt>
                <c:pt idx="367">
                  <c:v>409.9299999999996</c:v>
                </c:pt>
                <c:pt idx="368">
                  <c:v>409.04</c:v>
                </c:pt>
                <c:pt idx="369">
                  <c:v>407.04</c:v>
                </c:pt>
                <c:pt idx="370">
                  <c:v>406.7</c:v>
                </c:pt>
                <c:pt idx="371">
                  <c:v>406.49</c:v>
                </c:pt>
                <c:pt idx="372">
                  <c:v>406.34</c:v>
                </c:pt>
                <c:pt idx="373">
                  <c:v>405.8</c:v>
                </c:pt>
                <c:pt idx="374">
                  <c:v>403.78</c:v>
                </c:pt>
                <c:pt idx="375">
                  <c:v>403.57</c:v>
                </c:pt>
                <c:pt idx="376">
                  <c:v>403.06</c:v>
                </c:pt>
                <c:pt idx="377">
                  <c:v>402.71</c:v>
                </c:pt>
                <c:pt idx="378">
                  <c:v>401.57</c:v>
                </c:pt>
                <c:pt idx="379">
                  <c:v>401.38</c:v>
                </c:pt>
                <c:pt idx="380">
                  <c:v>398.42</c:v>
                </c:pt>
                <c:pt idx="381">
                  <c:v>397.15</c:v>
                </c:pt>
                <c:pt idx="382">
                  <c:v>394.5</c:v>
                </c:pt>
                <c:pt idx="383">
                  <c:v>392.16</c:v>
                </c:pt>
                <c:pt idx="384">
                  <c:v>391.86</c:v>
                </c:pt>
                <c:pt idx="385">
                  <c:v>390.54</c:v>
                </c:pt>
                <c:pt idx="386">
                  <c:v>390.14</c:v>
                </c:pt>
                <c:pt idx="387">
                  <c:v>389.2</c:v>
                </c:pt>
                <c:pt idx="388">
                  <c:v>388.99</c:v>
                </c:pt>
                <c:pt idx="389">
                  <c:v>387.65</c:v>
                </c:pt>
                <c:pt idx="390">
                  <c:v>384.6</c:v>
                </c:pt>
                <c:pt idx="391">
                  <c:v>383.76</c:v>
                </c:pt>
                <c:pt idx="392">
                  <c:v>383.35</c:v>
                </c:pt>
                <c:pt idx="393">
                  <c:v>382.86</c:v>
                </c:pt>
                <c:pt idx="394">
                  <c:v>382.66</c:v>
                </c:pt>
                <c:pt idx="395">
                  <c:v>382.44</c:v>
                </c:pt>
                <c:pt idx="396">
                  <c:v>382.32</c:v>
                </c:pt>
                <c:pt idx="397">
                  <c:v>380.5</c:v>
                </c:pt>
                <c:pt idx="398">
                  <c:v>379.65</c:v>
                </c:pt>
                <c:pt idx="399">
                  <c:v>377.32</c:v>
                </c:pt>
                <c:pt idx="400">
                  <c:v>376.56</c:v>
                </c:pt>
                <c:pt idx="401">
                  <c:v>376.3</c:v>
                </c:pt>
                <c:pt idx="402">
                  <c:v>374.03</c:v>
                </c:pt>
                <c:pt idx="403">
                  <c:v>373.24</c:v>
                </c:pt>
                <c:pt idx="404">
                  <c:v>372.97</c:v>
                </c:pt>
                <c:pt idx="405">
                  <c:v>372.62</c:v>
                </c:pt>
                <c:pt idx="406">
                  <c:v>372.29</c:v>
                </c:pt>
                <c:pt idx="407">
                  <c:v>370.4</c:v>
                </c:pt>
                <c:pt idx="408">
                  <c:v>370.06</c:v>
                </c:pt>
                <c:pt idx="409">
                  <c:v>369.78</c:v>
                </c:pt>
                <c:pt idx="410">
                  <c:v>369.35</c:v>
                </c:pt>
                <c:pt idx="411">
                  <c:v>369.15</c:v>
                </c:pt>
                <c:pt idx="412">
                  <c:v>367.8</c:v>
                </c:pt>
                <c:pt idx="413">
                  <c:v>366.85</c:v>
                </c:pt>
                <c:pt idx="414">
                  <c:v>364.46</c:v>
                </c:pt>
                <c:pt idx="415">
                  <c:v>363.82</c:v>
                </c:pt>
                <c:pt idx="416">
                  <c:v>362.0</c:v>
                </c:pt>
                <c:pt idx="417">
                  <c:v>360.6</c:v>
                </c:pt>
                <c:pt idx="418">
                  <c:v>358.17</c:v>
                </c:pt>
                <c:pt idx="419">
                  <c:v>357.7</c:v>
                </c:pt>
                <c:pt idx="420">
                  <c:v>357.65</c:v>
                </c:pt>
                <c:pt idx="421">
                  <c:v>355.05</c:v>
                </c:pt>
                <c:pt idx="422">
                  <c:v>352.82</c:v>
                </c:pt>
                <c:pt idx="423">
                  <c:v>352.01</c:v>
                </c:pt>
                <c:pt idx="424">
                  <c:v>350.99</c:v>
                </c:pt>
                <c:pt idx="425">
                  <c:v>348.74</c:v>
                </c:pt>
                <c:pt idx="426">
                  <c:v>347.3</c:v>
                </c:pt>
                <c:pt idx="427">
                  <c:v>347.18</c:v>
                </c:pt>
                <c:pt idx="428">
                  <c:v>345.68</c:v>
                </c:pt>
                <c:pt idx="429">
                  <c:v>345.38</c:v>
                </c:pt>
                <c:pt idx="430">
                  <c:v>345.28</c:v>
                </c:pt>
                <c:pt idx="431">
                  <c:v>344.13</c:v>
                </c:pt>
                <c:pt idx="432">
                  <c:v>343.61</c:v>
                </c:pt>
                <c:pt idx="433">
                  <c:v>343.28</c:v>
                </c:pt>
                <c:pt idx="434">
                  <c:v>343.01</c:v>
                </c:pt>
                <c:pt idx="435">
                  <c:v>342.4299999999996</c:v>
                </c:pt>
                <c:pt idx="436">
                  <c:v>342.01</c:v>
                </c:pt>
                <c:pt idx="437">
                  <c:v>341.67</c:v>
                </c:pt>
                <c:pt idx="438">
                  <c:v>341.63</c:v>
                </c:pt>
                <c:pt idx="439">
                  <c:v>341.49</c:v>
                </c:pt>
                <c:pt idx="440">
                  <c:v>340.56</c:v>
                </c:pt>
                <c:pt idx="441">
                  <c:v>339.9299999999996</c:v>
                </c:pt>
                <c:pt idx="442">
                  <c:v>338.9</c:v>
                </c:pt>
                <c:pt idx="443">
                  <c:v>337.03</c:v>
                </c:pt>
                <c:pt idx="444">
                  <c:v>336.72</c:v>
                </c:pt>
                <c:pt idx="445">
                  <c:v>336.53</c:v>
                </c:pt>
                <c:pt idx="446">
                  <c:v>336.0</c:v>
                </c:pt>
                <c:pt idx="447">
                  <c:v>335.58</c:v>
                </c:pt>
                <c:pt idx="448">
                  <c:v>333.82</c:v>
                </c:pt>
                <c:pt idx="449">
                  <c:v>333.07</c:v>
                </c:pt>
                <c:pt idx="450">
                  <c:v>329.05</c:v>
                </c:pt>
                <c:pt idx="451">
                  <c:v>327.04</c:v>
                </c:pt>
                <c:pt idx="452">
                  <c:v>326.79</c:v>
                </c:pt>
                <c:pt idx="453">
                  <c:v>323.1600000000001</c:v>
                </c:pt>
                <c:pt idx="454">
                  <c:v>323.11</c:v>
                </c:pt>
                <c:pt idx="455">
                  <c:v>322.54</c:v>
                </c:pt>
                <c:pt idx="456">
                  <c:v>322.44</c:v>
                </c:pt>
                <c:pt idx="457">
                  <c:v>321.38</c:v>
                </c:pt>
                <c:pt idx="458">
                  <c:v>319.17</c:v>
                </c:pt>
                <c:pt idx="459">
                  <c:v>319.15</c:v>
                </c:pt>
                <c:pt idx="460">
                  <c:v>318.55</c:v>
                </c:pt>
                <c:pt idx="461">
                  <c:v>318.5</c:v>
                </c:pt>
                <c:pt idx="462">
                  <c:v>317.8999999999999</c:v>
                </c:pt>
                <c:pt idx="463">
                  <c:v>317.3999999999999</c:v>
                </c:pt>
                <c:pt idx="464">
                  <c:v>317.27</c:v>
                </c:pt>
                <c:pt idx="465">
                  <c:v>316.76</c:v>
                </c:pt>
                <c:pt idx="466">
                  <c:v>316.5299999999999</c:v>
                </c:pt>
                <c:pt idx="467">
                  <c:v>315.47</c:v>
                </c:pt>
                <c:pt idx="468">
                  <c:v>313.45</c:v>
                </c:pt>
                <c:pt idx="469">
                  <c:v>313.15</c:v>
                </c:pt>
                <c:pt idx="470">
                  <c:v>310.22</c:v>
                </c:pt>
                <c:pt idx="471">
                  <c:v>308.9299999999996</c:v>
                </c:pt>
                <c:pt idx="472">
                  <c:v>308.9299999999996</c:v>
                </c:pt>
                <c:pt idx="473">
                  <c:v>308.8</c:v>
                </c:pt>
                <c:pt idx="474">
                  <c:v>307.92</c:v>
                </c:pt>
                <c:pt idx="475">
                  <c:v>306.38</c:v>
                </c:pt>
                <c:pt idx="476">
                  <c:v>305.72</c:v>
                </c:pt>
                <c:pt idx="477">
                  <c:v>304.68</c:v>
                </c:pt>
                <c:pt idx="478">
                  <c:v>303.75</c:v>
                </c:pt>
                <c:pt idx="479">
                  <c:v>303.69</c:v>
                </c:pt>
                <c:pt idx="480">
                  <c:v>302.72</c:v>
                </c:pt>
                <c:pt idx="481">
                  <c:v>301.22</c:v>
                </c:pt>
                <c:pt idx="482">
                  <c:v>300.17</c:v>
                </c:pt>
                <c:pt idx="483">
                  <c:v>299.36</c:v>
                </c:pt>
                <c:pt idx="484">
                  <c:v>299.0299999999999</c:v>
                </c:pt>
                <c:pt idx="485">
                  <c:v>297.12</c:v>
                </c:pt>
                <c:pt idx="486">
                  <c:v>296.88</c:v>
                </c:pt>
                <c:pt idx="487">
                  <c:v>296.42</c:v>
                </c:pt>
                <c:pt idx="488">
                  <c:v>295.63</c:v>
                </c:pt>
                <c:pt idx="489">
                  <c:v>294.79</c:v>
                </c:pt>
                <c:pt idx="490">
                  <c:v>292.98</c:v>
                </c:pt>
                <c:pt idx="491">
                  <c:v>288.8999999999999</c:v>
                </c:pt>
                <c:pt idx="492">
                  <c:v>288.73</c:v>
                </c:pt>
                <c:pt idx="493">
                  <c:v>285.97</c:v>
                </c:pt>
                <c:pt idx="494">
                  <c:v>285.4599999999999</c:v>
                </c:pt>
                <c:pt idx="495">
                  <c:v>285.38</c:v>
                </c:pt>
                <c:pt idx="496">
                  <c:v>284.38</c:v>
                </c:pt>
                <c:pt idx="497">
                  <c:v>283.4299999999996</c:v>
                </c:pt>
                <c:pt idx="498">
                  <c:v>282.75</c:v>
                </c:pt>
                <c:pt idx="499">
                  <c:v>282.24</c:v>
                </c:pt>
                <c:pt idx="500">
                  <c:v>281.38</c:v>
                </c:pt>
                <c:pt idx="501">
                  <c:v>280.86</c:v>
                </c:pt>
                <c:pt idx="502">
                  <c:v>278.73</c:v>
                </c:pt>
                <c:pt idx="503">
                  <c:v>278.27</c:v>
                </c:pt>
                <c:pt idx="504">
                  <c:v>277.9299999999996</c:v>
                </c:pt>
                <c:pt idx="505">
                  <c:v>275.83</c:v>
                </c:pt>
                <c:pt idx="506">
                  <c:v>274.25</c:v>
                </c:pt>
                <c:pt idx="507">
                  <c:v>272.15</c:v>
                </c:pt>
                <c:pt idx="508">
                  <c:v>271.83</c:v>
                </c:pt>
                <c:pt idx="509">
                  <c:v>271.76</c:v>
                </c:pt>
                <c:pt idx="510">
                  <c:v>270.08</c:v>
                </c:pt>
                <c:pt idx="511">
                  <c:v>269.45</c:v>
                </c:pt>
                <c:pt idx="512">
                  <c:v>269.42</c:v>
                </c:pt>
                <c:pt idx="513">
                  <c:v>268.02</c:v>
                </c:pt>
                <c:pt idx="514">
                  <c:v>267.69</c:v>
                </c:pt>
                <c:pt idx="515">
                  <c:v>267.08</c:v>
                </c:pt>
                <c:pt idx="516">
                  <c:v>266.05</c:v>
                </c:pt>
                <c:pt idx="517">
                  <c:v>265.87</c:v>
                </c:pt>
                <c:pt idx="518">
                  <c:v>265.6600000000001</c:v>
                </c:pt>
                <c:pt idx="519">
                  <c:v>264.51</c:v>
                </c:pt>
                <c:pt idx="520">
                  <c:v>263.76</c:v>
                </c:pt>
                <c:pt idx="521">
                  <c:v>263.58</c:v>
                </c:pt>
                <c:pt idx="522">
                  <c:v>262.67</c:v>
                </c:pt>
                <c:pt idx="523">
                  <c:v>258.4299999999996</c:v>
                </c:pt>
                <c:pt idx="524">
                  <c:v>257.4599999999999</c:v>
                </c:pt>
                <c:pt idx="525">
                  <c:v>256.85</c:v>
                </c:pt>
                <c:pt idx="526">
                  <c:v>256.2099999999999</c:v>
                </c:pt>
                <c:pt idx="527">
                  <c:v>255.76</c:v>
                </c:pt>
                <c:pt idx="528">
                  <c:v>255.41</c:v>
                </c:pt>
                <c:pt idx="529">
                  <c:v>255.37</c:v>
                </c:pt>
                <c:pt idx="530">
                  <c:v>253.6</c:v>
                </c:pt>
                <c:pt idx="531">
                  <c:v>253.23</c:v>
                </c:pt>
                <c:pt idx="532">
                  <c:v>253.11</c:v>
                </c:pt>
                <c:pt idx="533">
                  <c:v>251.98</c:v>
                </c:pt>
                <c:pt idx="534">
                  <c:v>251.93</c:v>
                </c:pt>
                <c:pt idx="535">
                  <c:v>250.42</c:v>
                </c:pt>
                <c:pt idx="536">
                  <c:v>246.23</c:v>
                </c:pt>
                <c:pt idx="537">
                  <c:v>245.51</c:v>
                </c:pt>
                <c:pt idx="538">
                  <c:v>245.48</c:v>
                </c:pt>
                <c:pt idx="539">
                  <c:v>244.23</c:v>
                </c:pt>
                <c:pt idx="540">
                  <c:v>243.58</c:v>
                </c:pt>
                <c:pt idx="541">
                  <c:v>238.33</c:v>
                </c:pt>
                <c:pt idx="542">
                  <c:v>237.76</c:v>
                </c:pt>
                <c:pt idx="543">
                  <c:v>236.95</c:v>
                </c:pt>
                <c:pt idx="544">
                  <c:v>236.89</c:v>
                </c:pt>
                <c:pt idx="545">
                  <c:v>236.87</c:v>
                </c:pt>
                <c:pt idx="546">
                  <c:v>236.24</c:v>
                </c:pt>
                <c:pt idx="547">
                  <c:v>235.49</c:v>
                </c:pt>
                <c:pt idx="548">
                  <c:v>235.41</c:v>
                </c:pt>
                <c:pt idx="549">
                  <c:v>234.67</c:v>
                </c:pt>
                <c:pt idx="550">
                  <c:v>234.35</c:v>
                </c:pt>
                <c:pt idx="551">
                  <c:v>234.24</c:v>
                </c:pt>
                <c:pt idx="552">
                  <c:v>233.88</c:v>
                </c:pt>
                <c:pt idx="553">
                  <c:v>233.44</c:v>
                </c:pt>
                <c:pt idx="554">
                  <c:v>232.75</c:v>
                </c:pt>
                <c:pt idx="555">
                  <c:v>232.69</c:v>
                </c:pt>
                <c:pt idx="556">
                  <c:v>232.67</c:v>
                </c:pt>
                <c:pt idx="557">
                  <c:v>232.65</c:v>
                </c:pt>
                <c:pt idx="558">
                  <c:v>232.63</c:v>
                </c:pt>
                <c:pt idx="559">
                  <c:v>231.68</c:v>
                </c:pt>
                <c:pt idx="560">
                  <c:v>231.41</c:v>
                </c:pt>
                <c:pt idx="561">
                  <c:v>229.9</c:v>
                </c:pt>
                <c:pt idx="562">
                  <c:v>229.87</c:v>
                </c:pt>
                <c:pt idx="563">
                  <c:v>229.82</c:v>
                </c:pt>
                <c:pt idx="564">
                  <c:v>228.66</c:v>
                </c:pt>
                <c:pt idx="565">
                  <c:v>226.75</c:v>
                </c:pt>
                <c:pt idx="566">
                  <c:v>225.74</c:v>
                </c:pt>
                <c:pt idx="567">
                  <c:v>225.65</c:v>
                </c:pt>
                <c:pt idx="568">
                  <c:v>225.09</c:v>
                </c:pt>
                <c:pt idx="569">
                  <c:v>225.02</c:v>
                </c:pt>
                <c:pt idx="570">
                  <c:v>224.72</c:v>
                </c:pt>
                <c:pt idx="571">
                  <c:v>224.67</c:v>
                </c:pt>
                <c:pt idx="572">
                  <c:v>223.99</c:v>
                </c:pt>
                <c:pt idx="573">
                  <c:v>223.26</c:v>
                </c:pt>
                <c:pt idx="574">
                  <c:v>222.95</c:v>
                </c:pt>
                <c:pt idx="575">
                  <c:v>222.58</c:v>
                </c:pt>
                <c:pt idx="576">
                  <c:v>222.14</c:v>
                </c:pt>
                <c:pt idx="577">
                  <c:v>221.88</c:v>
                </c:pt>
                <c:pt idx="578">
                  <c:v>221.67</c:v>
                </c:pt>
                <c:pt idx="579">
                  <c:v>221.29</c:v>
                </c:pt>
                <c:pt idx="580">
                  <c:v>221.02</c:v>
                </c:pt>
                <c:pt idx="581">
                  <c:v>218.44</c:v>
                </c:pt>
                <c:pt idx="582">
                  <c:v>217.8</c:v>
                </c:pt>
                <c:pt idx="583">
                  <c:v>216.85</c:v>
                </c:pt>
                <c:pt idx="584">
                  <c:v>216.68</c:v>
                </c:pt>
                <c:pt idx="585">
                  <c:v>215.74</c:v>
                </c:pt>
                <c:pt idx="586">
                  <c:v>215.72</c:v>
                </c:pt>
                <c:pt idx="587">
                  <c:v>215.01</c:v>
                </c:pt>
                <c:pt idx="588">
                  <c:v>214.67</c:v>
                </c:pt>
                <c:pt idx="589">
                  <c:v>214.17</c:v>
                </c:pt>
                <c:pt idx="590">
                  <c:v>212.84</c:v>
                </c:pt>
                <c:pt idx="591">
                  <c:v>212.23</c:v>
                </c:pt>
                <c:pt idx="592">
                  <c:v>211.83</c:v>
                </c:pt>
                <c:pt idx="593">
                  <c:v>211.74</c:v>
                </c:pt>
                <c:pt idx="594">
                  <c:v>210.86</c:v>
                </c:pt>
                <c:pt idx="595">
                  <c:v>210.82</c:v>
                </c:pt>
                <c:pt idx="596">
                  <c:v>209.88</c:v>
                </c:pt>
                <c:pt idx="597">
                  <c:v>209.67</c:v>
                </c:pt>
                <c:pt idx="598">
                  <c:v>209.51</c:v>
                </c:pt>
                <c:pt idx="599">
                  <c:v>209.44</c:v>
                </c:pt>
                <c:pt idx="600">
                  <c:v>209.08</c:v>
                </c:pt>
                <c:pt idx="601">
                  <c:v>209.0</c:v>
                </c:pt>
                <c:pt idx="602">
                  <c:v>208.95</c:v>
                </c:pt>
                <c:pt idx="603">
                  <c:v>208.57</c:v>
                </c:pt>
                <c:pt idx="604">
                  <c:v>208.27</c:v>
                </c:pt>
                <c:pt idx="605">
                  <c:v>207.89</c:v>
                </c:pt>
                <c:pt idx="606">
                  <c:v>207.38</c:v>
                </c:pt>
                <c:pt idx="607">
                  <c:v>207.05</c:v>
                </c:pt>
                <c:pt idx="608">
                  <c:v>206.54</c:v>
                </c:pt>
                <c:pt idx="609">
                  <c:v>204.96</c:v>
                </c:pt>
                <c:pt idx="610">
                  <c:v>204.25</c:v>
                </c:pt>
                <c:pt idx="611">
                  <c:v>203.92</c:v>
                </c:pt>
                <c:pt idx="612">
                  <c:v>202.85</c:v>
                </c:pt>
                <c:pt idx="613">
                  <c:v>201.03</c:v>
                </c:pt>
                <c:pt idx="614">
                  <c:v>200.58</c:v>
                </c:pt>
                <c:pt idx="615">
                  <c:v>200.22</c:v>
                </c:pt>
                <c:pt idx="616">
                  <c:v>200.19</c:v>
                </c:pt>
                <c:pt idx="617">
                  <c:v>200.12</c:v>
                </c:pt>
                <c:pt idx="618">
                  <c:v>199.79</c:v>
                </c:pt>
                <c:pt idx="619">
                  <c:v>199.28</c:v>
                </c:pt>
                <c:pt idx="620">
                  <c:v>198.93</c:v>
                </c:pt>
                <c:pt idx="621">
                  <c:v>198.87</c:v>
                </c:pt>
                <c:pt idx="622">
                  <c:v>198.41</c:v>
                </c:pt>
                <c:pt idx="623">
                  <c:v>198.27</c:v>
                </c:pt>
                <c:pt idx="624">
                  <c:v>197.7</c:v>
                </c:pt>
                <c:pt idx="625">
                  <c:v>196.72</c:v>
                </c:pt>
                <c:pt idx="626">
                  <c:v>196.39</c:v>
                </c:pt>
                <c:pt idx="627">
                  <c:v>195.86</c:v>
                </c:pt>
                <c:pt idx="628">
                  <c:v>195.3</c:v>
                </c:pt>
                <c:pt idx="629">
                  <c:v>195.13</c:v>
                </c:pt>
                <c:pt idx="630">
                  <c:v>194.96</c:v>
                </c:pt>
                <c:pt idx="631">
                  <c:v>194.8</c:v>
                </c:pt>
                <c:pt idx="632">
                  <c:v>193.21</c:v>
                </c:pt>
                <c:pt idx="633">
                  <c:v>191.23</c:v>
                </c:pt>
                <c:pt idx="634">
                  <c:v>189.85</c:v>
                </c:pt>
                <c:pt idx="635">
                  <c:v>188.88</c:v>
                </c:pt>
                <c:pt idx="636">
                  <c:v>188.86</c:v>
                </c:pt>
                <c:pt idx="637">
                  <c:v>188.75</c:v>
                </c:pt>
                <c:pt idx="638">
                  <c:v>187.45</c:v>
                </c:pt>
                <c:pt idx="639">
                  <c:v>185.87</c:v>
                </c:pt>
                <c:pt idx="640">
                  <c:v>185.07</c:v>
                </c:pt>
                <c:pt idx="641">
                  <c:v>184.92</c:v>
                </c:pt>
                <c:pt idx="642">
                  <c:v>184.31</c:v>
                </c:pt>
                <c:pt idx="643">
                  <c:v>183.63</c:v>
                </c:pt>
                <c:pt idx="644">
                  <c:v>182.67</c:v>
                </c:pt>
                <c:pt idx="645">
                  <c:v>181.74</c:v>
                </c:pt>
                <c:pt idx="646">
                  <c:v>181.56</c:v>
                </c:pt>
                <c:pt idx="647">
                  <c:v>181.5</c:v>
                </c:pt>
                <c:pt idx="648">
                  <c:v>181.43</c:v>
                </c:pt>
                <c:pt idx="649">
                  <c:v>181.15</c:v>
                </c:pt>
                <c:pt idx="650">
                  <c:v>180.87</c:v>
                </c:pt>
                <c:pt idx="651">
                  <c:v>180.55</c:v>
                </c:pt>
                <c:pt idx="652">
                  <c:v>180.01</c:v>
                </c:pt>
                <c:pt idx="653">
                  <c:v>179.8</c:v>
                </c:pt>
                <c:pt idx="654">
                  <c:v>179.57</c:v>
                </c:pt>
                <c:pt idx="655">
                  <c:v>179.4</c:v>
                </c:pt>
                <c:pt idx="656">
                  <c:v>179.03</c:v>
                </c:pt>
                <c:pt idx="657">
                  <c:v>178.7</c:v>
                </c:pt>
                <c:pt idx="658">
                  <c:v>178.41</c:v>
                </c:pt>
                <c:pt idx="659">
                  <c:v>178.0</c:v>
                </c:pt>
                <c:pt idx="660">
                  <c:v>177.63</c:v>
                </c:pt>
                <c:pt idx="661">
                  <c:v>177.39</c:v>
                </c:pt>
                <c:pt idx="662">
                  <c:v>177.35</c:v>
                </c:pt>
                <c:pt idx="663">
                  <c:v>176.54</c:v>
                </c:pt>
                <c:pt idx="664">
                  <c:v>176.41</c:v>
                </c:pt>
                <c:pt idx="665">
                  <c:v>175.78</c:v>
                </c:pt>
                <c:pt idx="666">
                  <c:v>175.32</c:v>
                </c:pt>
                <c:pt idx="667">
                  <c:v>174.33</c:v>
                </c:pt>
                <c:pt idx="668">
                  <c:v>173.44</c:v>
                </c:pt>
                <c:pt idx="669">
                  <c:v>173.05</c:v>
                </c:pt>
                <c:pt idx="670">
                  <c:v>171.73</c:v>
                </c:pt>
                <c:pt idx="671">
                  <c:v>171.3</c:v>
                </c:pt>
                <c:pt idx="672">
                  <c:v>170.55</c:v>
                </c:pt>
                <c:pt idx="673">
                  <c:v>170.32</c:v>
                </c:pt>
                <c:pt idx="674">
                  <c:v>169.38</c:v>
                </c:pt>
                <c:pt idx="675">
                  <c:v>169.25</c:v>
                </c:pt>
                <c:pt idx="676">
                  <c:v>168.43</c:v>
                </c:pt>
                <c:pt idx="677">
                  <c:v>167.39</c:v>
                </c:pt>
                <c:pt idx="678">
                  <c:v>167.38</c:v>
                </c:pt>
                <c:pt idx="679">
                  <c:v>166.67</c:v>
                </c:pt>
                <c:pt idx="680">
                  <c:v>166.47</c:v>
                </c:pt>
                <c:pt idx="681">
                  <c:v>165.63</c:v>
                </c:pt>
                <c:pt idx="682">
                  <c:v>165.05</c:v>
                </c:pt>
                <c:pt idx="683">
                  <c:v>163.69</c:v>
                </c:pt>
                <c:pt idx="684">
                  <c:v>163.63</c:v>
                </c:pt>
                <c:pt idx="685">
                  <c:v>162.88</c:v>
                </c:pt>
                <c:pt idx="686">
                  <c:v>162.1</c:v>
                </c:pt>
                <c:pt idx="687">
                  <c:v>161.94</c:v>
                </c:pt>
                <c:pt idx="688">
                  <c:v>161.22</c:v>
                </c:pt>
                <c:pt idx="689">
                  <c:v>161.19</c:v>
                </c:pt>
                <c:pt idx="690">
                  <c:v>160.98</c:v>
                </c:pt>
                <c:pt idx="691">
                  <c:v>160.83</c:v>
                </c:pt>
                <c:pt idx="692">
                  <c:v>160.69</c:v>
                </c:pt>
                <c:pt idx="693">
                  <c:v>160.42</c:v>
                </c:pt>
                <c:pt idx="694">
                  <c:v>160.21</c:v>
                </c:pt>
                <c:pt idx="695">
                  <c:v>159.97</c:v>
                </c:pt>
                <c:pt idx="696">
                  <c:v>159.82</c:v>
                </c:pt>
                <c:pt idx="697">
                  <c:v>159.54</c:v>
                </c:pt>
                <c:pt idx="698">
                  <c:v>158.22</c:v>
                </c:pt>
                <c:pt idx="699">
                  <c:v>157.42</c:v>
                </c:pt>
                <c:pt idx="700">
                  <c:v>157.38</c:v>
                </c:pt>
                <c:pt idx="701">
                  <c:v>156.98</c:v>
                </c:pt>
                <c:pt idx="702">
                  <c:v>156.11</c:v>
                </c:pt>
                <c:pt idx="703">
                  <c:v>156.05</c:v>
                </c:pt>
                <c:pt idx="704">
                  <c:v>155.81</c:v>
                </c:pt>
                <c:pt idx="705">
                  <c:v>155.3</c:v>
                </c:pt>
                <c:pt idx="706">
                  <c:v>155.16</c:v>
                </c:pt>
                <c:pt idx="707">
                  <c:v>155.15</c:v>
                </c:pt>
                <c:pt idx="708">
                  <c:v>154.58</c:v>
                </c:pt>
                <c:pt idx="709">
                  <c:v>153.62</c:v>
                </c:pt>
                <c:pt idx="710">
                  <c:v>152.98</c:v>
                </c:pt>
                <c:pt idx="711">
                  <c:v>152.08</c:v>
                </c:pt>
                <c:pt idx="712">
                  <c:v>151.83</c:v>
                </c:pt>
                <c:pt idx="713">
                  <c:v>151.75</c:v>
                </c:pt>
                <c:pt idx="714">
                  <c:v>151.44</c:v>
                </c:pt>
                <c:pt idx="715">
                  <c:v>151.28</c:v>
                </c:pt>
                <c:pt idx="716">
                  <c:v>150.98</c:v>
                </c:pt>
                <c:pt idx="717">
                  <c:v>150.57</c:v>
                </c:pt>
                <c:pt idx="718">
                  <c:v>150.4</c:v>
                </c:pt>
                <c:pt idx="719">
                  <c:v>149.63</c:v>
                </c:pt>
                <c:pt idx="720">
                  <c:v>148.78</c:v>
                </c:pt>
                <c:pt idx="721">
                  <c:v>147.96</c:v>
                </c:pt>
                <c:pt idx="722">
                  <c:v>146.27</c:v>
                </c:pt>
                <c:pt idx="723">
                  <c:v>146.25</c:v>
                </c:pt>
                <c:pt idx="724">
                  <c:v>146.1</c:v>
                </c:pt>
                <c:pt idx="725">
                  <c:v>145.74</c:v>
                </c:pt>
                <c:pt idx="726">
                  <c:v>144.96</c:v>
                </c:pt>
                <c:pt idx="727">
                  <c:v>144.31</c:v>
                </c:pt>
                <c:pt idx="728">
                  <c:v>144.28</c:v>
                </c:pt>
                <c:pt idx="729">
                  <c:v>143.17</c:v>
                </c:pt>
                <c:pt idx="730">
                  <c:v>142.28</c:v>
                </c:pt>
                <c:pt idx="731">
                  <c:v>139.83</c:v>
                </c:pt>
                <c:pt idx="732">
                  <c:v>139.54</c:v>
                </c:pt>
                <c:pt idx="733">
                  <c:v>139.43</c:v>
                </c:pt>
                <c:pt idx="734">
                  <c:v>139.36</c:v>
                </c:pt>
                <c:pt idx="735">
                  <c:v>139.22</c:v>
                </c:pt>
                <c:pt idx="736">
                  <c:v>137.33</c:v>
                </c:pt>
                <c:pt idx="737">
                  <c:v>136.76</c:v>
                </c:pt>
                <c:pt idx="738">
                  <c:v>136.75</c:v>
                </c:pt>
                <c:pt idx="739">
                  <c:v>135.91</c:v>
                </c:pt>
                <c:pt idx="740">
                  <c:v>135.61</c:v>
                </c:pt>
                <c:pt idx="741">
                  <c:v>135.59</c:v>
                </c:pt>
                <c:pt idx="742">
                  <c:v>135.18</c:v>
                </c:pt>
                <c:pt idx="743">
                  <c:v>134.41</c:v>
                </c:pt>
                <c:pt idx="744">
                  <c:v>134.28</c:v>
                </c:pt>
                <c:pt idx="745">
                  <c:v>134.05</c:v>
                </c:pt>
                <c:pt idx="746">
                  <c:v>132.47</c:v>
                </c:pt>
                <c:pt idx="747">
                  <c:v>131.98</c:v>
                </c:pt>
                <c:pt idx="748">
                  <c:v>131.68</c:v>
                </c:pt>
                <c:pt idx="749">
                  <c:v>131.49</c:v>
                </c:pt>
                <c:pt idx="750">
                  <c:v>131.19</c:v>
                </c:pt>
                <c:pt idx="751">
                  <c:v>131.0</c:v>
                </c:pt>
                <c:pt idx="752">
                  <c:v>130.8</c:v>
                </c:pt>
                <c:pt idx="753">
                  <c:v>130.5</c:v>
                </c:pt>
                <c:pt idx="754">
                  <c:v>130.26</c:v>
                </c:pt>
                <c:pt idx="755">
                  <c:v>129.87</c:v>
                </c:pt>
                <c:pt idx="756">
                  <c:v>128.87</c:v>
                </c:pt>
                <c:pt idx="757">
                  <c:v>128.6</c:v>
                </c:pt>
                <c:pt idx="758">
                  <c:v>128.24</c:v>
                </c:pt>
                <c:pt idx="759">
                  <c:v>127.47</c:v>
                </c:pt>
                <c:pt idx="760">
                  <c:v>126.38</c:v>
                </c:pt>
                <c:pt idx="761">
                  <c:v>125.92</c:v>
                </c:pt>
                <c:pt idx="762">
                  <c:v>125.59</c:v>
                </c:pt>
                <c:pt idx="763">
                  <c:v>125.5</c:v>
                </c:pt>
                <c:pt idx="764">
                  <c:v>125.36</c:v>
                </c:pt>
                <c:pt idx="765">
                  <c:v>125.04</c:v>
                </c:pt>
                <c:pt idx="766">
                  <c:v>124.64</c:v>
                </c:pt>
                <c:pt idx="767">
                  <c:v>123.65</c:v>
                </c:pt>
                <c:pt idx="768">
                  <c:v>123.64</c:v>
                </c:pt>
                <c:pt idx="769">
                  <c:v>123.58</c:v>
                </c:pt>
                <c:pt idx="770">
                  <c:v>123.21</c:v>
                </c:pt>
                <c:pt idx="771">
                  <c:v>122.87</c:v>
                </c:pt>
                <c:pt idx="772">
                  <c:v>121.12</c:v>
                </c:pt>
                <c:pt idx="773">
                  <c:v>121.03</c:v>
                </c:pt>
                <c:pt idx="774">
                  <c:v>120.88</c:v>
                </c:pt>
                <c:pt idx="775">
                  <c:v>120.58</c:v>
                </c:pt>
                <c:pt idx="776">
                  <c:v>120.24</c:v>
                </c:pt>
                <c:pt idx="777">
                  <c:v>120.11</c:v>
                </c:pt>
                <c:pt idx="778">
                  <c:v>119.93</c:v>
                </c:pt>
                <c:pt idx="779">
                  <c:v>119.83</c:v>
                </c:pt>
                <c:pt idx="780">
                  <c:v>119.68</c:v>
                </c:pt>
                <c:pt idx="781">
                  <c:v>118.9</c:v>
                </c:pt>
                <c:pt idx="782">
                  <c:v>118.88</c:v>
                </c:pt>
                <c:pt idx="783">
                  <c:v>117.88</c:v>
                </c:pt>
                <c:pt idx="784">
                  <c:v>117.86</c:v>
                </c:pt>
                <c:pt idx="785">
                  <c:v>117.46</c:v>
                </c:pt>
                <c:pt idx="786">
                  <c:v>117.41</c:v>
                </c:pt>
                <c:pt idx="787">
                  <c:v>116.04</c:v>
                </c:pt>
                <c:pt idx="788">
                  <c:v>116.0</c:v>
                </c:pt>
                <c:pt idx="789">
                  <c:v>115.68</c:v>
                </c:pt>
                <c:pt idx="790">
                  <c:v>115.33</c:v>
                </c:pt>
                <c:pt idx="791">
                  <c:v>115.14</c:v>
                </c:pt>
                <c:pt idx="792">
                  <c:v>114.94</c:v>
                </c:pt>
                <c:pt idx="793">
                  <c:v>114.81</c:v>
                </c:pt>
                <c:pt idx="794">
                  <c:v>114.63</c:v>
                </c:pt>
                <c:pt idx="795">
                  <c:v>114.17</c:v>
                </c:pt>
                <c:pt idx="796">
                  <c:v>114.16</c:v>
                </c:pt>
                <c:pt idx="797">
                  <c:v>113.69</c:v>
                </c:pt>
                <c:pt idx="798">
                  <c:v>113.54</c:v>
                </c:pt>
                <c:pt idx="799">
                  <c:v>113.19</c:v>
                </c:pt>
                <c:pt idx="800">
                  <c:v>112.8</c:v>
                </c:pt>
                <c:pt idx="801">
                  <c:v>112.61</c:v>
                </c:pt>
                <c:pt idx="802">
                  <c:v>112.59</c:v>
                </c:pt>
                <c:pt idx="803">
                  <c:v>110.9</c:v>
                </c:pt>
                <c:pt idx="804">
                  <c:v>110.71</c:v>
                </c:pt>
                <c:pt idx="805">
                  <c:v>110.08</c:v>
                </c:pt>
                <c:pt idx="806">
                  <c:v>109.83</c:v>
                </c:pt>
                <c:pt idx="807">
                  <c:v>109.66</c:v>
                </c:pt>
                <c:pt idx="808">
                  <c:v>109.61</c:v>
                </c:pt>
                <c:pt idx="809">
                  <c:v>109.52</c:v>
                </c:pt>
                <c:pt idx="810">
                  <c:v>109.04</c:v>
                </c:pt>
                <c:pt idx="811">
                  <c:v>108.79</c:v>
                </c:pt>
                <c:pt idx="812">
                  <c:v>108.64</c:v>
                </c:pt>
                <c:pt idx="813">
                  <c:v>108.14</c:v>
                </c:pt>
                <c:pt idx="814">
                  <c:v>108.07</c:v>
                </c:pt>
                <c:pt idx="815">
                  <c:v>107.89</c:v>
                </c:pt>
                <c:pt idx="816">
                  <c:v>107.8</c:v>
                </c:pt>
                <c:pt idx="817">
                  <c:v>106.68</c:v>
                </c:pt>
                <c:pt idx="818">
                  <c:v>106.16</c:v>
                </c:pt>
                <c:pt idx="819">
                  <c:v>106.08</c:v>
                </c:pt>
                <c:pt idx="820">
                  <c:v>105.92</c:v>
                </c:pt>
                <c:pt idx="821">
                  <c:v>105.67</c:v>
                </c:pt>
                <c:pt idx="822">
                  <c:v>105.41</c:v>
                </c:pt>
                <c:pt idx="823">
                  <c:v>104.93</c:v>
                </c:pt>
                <c:pt idx="824">
                  <c:v>104.49</c:v>
                </c:pt>
                <c:pt idx="825">
                  <c:v>104.35</c:v>
                </c:pt>
                <c:pt idx="826">
                  <c:v>103.59</c:v>
                </c:pt>
                <c:pt idx="827">
                  <c:v>103.56</c:v>
                </c:pt>
                <c:pt idx="828">
                  <c:v>103.0</c:v>
                </c:pt>
                <c:pt idx="829">
                  <c:v>102.87</c:v>
                </c:pt>
                <c:pt idx="830">
                  <c:v>102.8</c:v>
                </c:pt>
                <c:pt idx="831">
                  <c:v>102.5</c:v>
                </c:pt>
                <c:pt idx="832">
                  <c:v>102.0</c:v>
                </c:pt>
                <c:pt idx="833">
                  <c:v>101.74</c:v>
                </c:pt>
                <c:pt idx="834">
                  <c:v>101.64</c:v>
                </c:pt>
                <c:pt idx="835">
                  <c:v>101.31</c:v>
                </c:pt>
                <c:pt idx="836">
                  <c:v>101.27</c:v>
                </c:pt>
                <c:pt idx="837">
                  <c:v>101.13</c:v>
                </c:pt>
                <c:pt idx="838">
                  <c:v>101.08</c:v>
                </c:pt>
                <c:pt idx="839">
                  <c:v>100.86</c:v>
                </c:pt>
                <c:pt idx="840">
                  <c:v>100.78</c:v>
                </c:pt>
                <c:pt idx="841">
                  <c:v>100.69</c:v>
                </c:pt>
                <c:pt idx="842">
                  <c:v>100.07</c:v>
                </c:pt>
                <c:pt idx="843">
                  <c:v>99.86</c:v>
                </c:pt>
                <c:pt idx="844">
                  <c:v>98.97</c:v>
                </c:pt>
                <c:pt idx="845">
                  <c:v>98.13</c:v>
                </c:pt>
                <c:pt idx="846">
                  <c:v>97.59</c:v>
                </c:pt>
                <c:pt idx="847">
                  <c:v>97.51</c:v>
                </c:pt>
                <c:pt idx="848">
                  <c:v>97.31</c:v>
                </c:pt>
                <c:pt idx="849">
                  <c:v>97.3</c:v>
                </c:pt>
                <c:pt idx="850">
                  <c:v>96.3</c:v>
                </c:pt>
                <c:pt idx="851">
                  <c:v>96.2</c:v>
                </c:pt>
                <c:pt idx="852">
                  <c:v>95.88</c:v>
                </c:pt>
                <c:pt idx="853">
                  <c:v>95.58</c:v>
                </c:pt>
                <c:pt idx="854">
                  <c:v>95.41</c:v>
                </c:pt>
                <c:pt idx="855">
                  <c:v>95.25</c:v>
                </c:pt>
                <c:pt idx="856">
                  <c:v>95.25</c:v>
                </c:pt>
                <c:pt idx="857">
                  <c:v>95.02</c:v>
                </c:pt>
                <c:pt idx="858">
                  <c:v>94.03</c:v>
                </c:pt>
                <c:pt idx="859">
                  <c:v>93.04</c:v>
                </c:pt>
                <c:pt idx="860">
                  <c:v>92.84</c:v>
                </c:pt>
                <c:pt idx="861">
                  <c:v>92.32</c:v>
                </c:pt>
                <c:pt idx="862">
                  <c:v>91.7</c:v>
                </c:pt>
                <c:pt idx="863">
                  <c:v>91.63</c:v>
                </c:pt>
                <c:pt idx="864">
                  <c:v>91.54</c:v>
                </c:pt>
                <c:pt idx="865">
                  <c:v>91.16</c:v>
                </c:pt>
                <c:pt idx="866">
                  <c:v>91.07</c:v>
                </c:pt>
                <c:pt idx="867">
                  <c:v>90.61</c:v>
                </c:pt>
                <c:pt idx="868">
                  <c:v>90.16999999999998</c:v>
                </c:pt>
                <c:pt idx="869">
                  <c:v>90.03</c:v>
                </c:pt>
                <c:pt idx="870">
                  <c:v>90.01</c:v>
                </c:pt>
                <c:pt idx="871">
                  <c:v>89.38</c:v>
                </c:pt>
                <c:pt idx="872">
                  <c:v>88.5</c:v>
                </c:pt>
                <c:pt idx="873">
                  <c:v>88.45</c:v>
                </c:pt>
                <c:pt idx="874">
                  <c:v>88.39</c:v>
                </c:pt>
                <c:pt idx="875">
                  <c:v>87.85</c:v>
                </c:pt>
                <c:pt idx="876">
                  <c:v>87.69</c:v>
                </c:pt>
                <c:pt idx="877">
                  <c:v>87.32</c:v>
                </c:pt>
                <c:pt idx="878">
                  <c:v>86.72</c:v>
                </c:pt>
                <c:pt idx="879">
                  <c:v>86.72</c:v>
                </c:pt>
                <c:pt idx="880">
                  <c:v>86.61</c:v>
                </c:pt>
                <c:pt idx="881">
                  <c:v>86.16999999999998</c:v>
                </c:pt>
                <c:pt idx="882">
                  <c:v>85.76</c:v>
                </c:pt>
                <c:pt idx="883">
                  <c:v>85.16</c:v>
                </c:pt>
                <c:pt idx="884">
                  <c:v>84.91</c:v>
                </c:pt>
                <c:pt idx="885">
                  <c:v>84.7</c:v>
                </c:pt>
                <c:pt idx="886">
                  <c:v>84.25</c:v>
                </c:pt>
                <c:pt idx="887">
                  <c:v>83.21</c:v>
                </c:pt>
                <c:pt idx="888">
                  <c:v>82.99</c:v>
                </c:pt>
                <c:pt idx="889">
                  <c:v>82.44</c:v>
                </c:pt>
                <c:pt idx="890">
                  <c:v>82.17999999999998</c:v>
                </c:pt>
                <c:pt idx="891">
                  <c:v>81.89</c:v>
                </c:pt>
                <c:pt idx="892">
                  <c:v>81.05</c:v>
                </c:pt>
                <c:pt idx="893">
                  <c:v>80.72</c:v>
                </c:pt>
                <c:pt idx="894">
                  <c:v>79.88</c:v>
                </c:pt>
                <c:pt idx="895">
                  <c:v>79.24</c:v>
                </c:pt>
                <c:pt idx="896">
                  <c:v>78.21</c:v>
                </c:pt>
                <c:pt idx="897">
                  <c:v>77.23</c:v>
                </c:pt>
                <c:pt idx="898">
                  <c:v>76.87</c:v>
                </c:pt>
                <c:pt idx="899">
                  <c:v>76.52</c:v>
                </c:pt>
                <c:pt idx="900">
                  <c:v>76.28</c:v>
                </c:pt>
                <c:pt idx="901">
                  <c:v>75.0</c:v>
                </c:pt>
                <c:pt idx="902">
                  <c:v>75.0</c:v>
                </c:pt>
                <c:pt idx="903">
                  <c:v>75.0</c:v>
                </c:pt>
                <c:pt idx="904">
                  <c:v>75.0</c:v>
                </c:pt>
                <c:pt idx="905">
                  <c:v>75.0</c:v>
                </c:pt>
                <c:pt idx="906">
                  <c:v>75.0</c:v>
                </c:pt>
                <c:pt idx="907">
                  <c:v>74.96</c:v>
                </c:pt>
                <c:pt idx="908">
                  <c:v>74.36</c:v>
                </c:pt>
                <c:pt idx="909">
                  <c:v>74.34</c:v>
                </c:pt>
                <c:pt idx="910">
                  <c:v>73.19</c:v>
                </c:pt>
                <c:pt idx="911">
                  <c:v>72.88</c:v>
                </c:pt>
                <c:pt idx="912">
                  <c:v>72.82</c:v>
                </c:pt>
                <c:pt idx="913">
                  <c:v>72.75</c:v>
                </c:pt>
                <c:pt idx="914">
                  <c:v>72.54</c:v>
                </c:pt>
                <c:pt idx="915">
                  <c:v>71.97</c:v>
                </c:pt>
                <c:pt idx="916">
                  <c:v>71.4</c:v>
                </c:pt>
                <c:pt idx="917">
                  <c:v>71.02</c:v>
                </c:pt>
                <c:pt idx="918">
                  <c:v>70.93</c:v>
                </c:pt>
                <c:pt idx="919">
                  <c:v>70.42</c:v>
                </c:pt>
                <c:pt idx="920">
                  <c:v>69.24</c:v>
                </c:pt>
                <c:pt idx="921">
                  <c:v>69.12</c:v>
                </c:pt>
                <c:pt idx="922">
                  <c:v>68.15</c:v>
                </c:pt>
                <c:pt idx="923">
                  <c:v>67.9</c:v>
                </c:pt>
                <c:pt idx="924">
                  <c:v>67.89</c:v>
                </c:pt>
                <c:pt idx="925">
                  <c:v>67.6</c:v>
                </c:pt>
                <c:pt idx="926">
                  <c:v>67.53</c:v>
                </c:pt>
                <c:pt idx="927">
                  <c:v>67.28</c:v>
                </c:pt>
                <c:pt idx="928">
                  <c:v>67.19</c:v>
                </c:pt>
                <c:pt idx="929">
                  <c:v>65.98</c:v>
                </c:pt>
                <c:pt idx="930">
                  <c:v>65.72</c:v>
                </c:pt>
                <c:pt idx="931">
                  <c:v>65.64</c:v>
                </c:pt>
                <c:pt idx="932">
                  <c:v>65.51</c:v>
                </c:pt>
                <c:pt idx="933">
                  <c:v>65.34</c:v>
                </c:pt>
                <c:pt idx="934">
                  <c:v>64.9</c:v>
                </c:pt>
                <c:pt idx="935">
                  <c:v>63.86</c:v>
                </c:pt>
                <c:pt idx="936">
                  <c:v>63.83</c:v>
                </c:pt>
                <c:pt idx="937">
                  <c:v>63.75</c:v>
                </c:pt>
                <c:pt idx="938">
                  <c:v>63.68</c:v>
                </c:pt>
                <c:pt idx="939">
                  <c:v>63.53</c:v>
                </c:pt>
                <c:pt idx="940">
                  <c:v>63.43</c:v>
                </c:pt>
                <c:pt idx="941">
                  <c:v>63.2</c:v>
                </c:pt>
                <c:pt idx="942">
                  <c:v>63.02</c:v>
                </c:pt>
                <c:pt idx="943">
                  <c:v>62.9</c:v>
                </c:pt>
                <c:pt idx="944">
                  <c:v>62.38</c:v>
                </c:pt>
                <c:pt idx="945">
                  <c:v>61.82</c:v>
                </c:pt>
                <c:pt idx="946">
                  <c:v>61.51</c:v>
                </c:pt>
                <c:pt idx="947">
                  <c:v>61.41</c:v>
                </c:pt>
                <c:pt idx="948">
                  <c:v>61.19</c:v>
                </c:pt>
                <c:pt idx="949">
                  <c:v>61.06</c:v>
                </c:pt>
                <c:pt idx="950">
                  <c:v>60.58</c:v>
                </c:pt>
                <c:pt idx="951">
                  <c:v>60.54</c:v>
                </c:pt>
                <c:pt idx="952">
                  <c:v>60.11</c:v>
                </c:pt>
                <c:pt idx="953">
                  <c:v>59.67</c:v>
                </c:pt>
                <c:pt idx="954">
                  <c:v>59.28</c:v>
                </c:pt>
                <c:pt idx="955">
                  <c:v>58.86</c:v>
                </c:pt>
                <c:pt idx="956">
                  <c:v>58.79</c:v>
                </c:pt>
                <c:pt idx="957">
                  <c:v>58.16</c:v>
                </c:pt>
                <c:pt idx="958">
                  <c:v>57.87</c:v>
                </c:pt>
                <c:pt idx="959">
                  <c:v>57.77</c:v>
                </c:pt>
                <c:pt idx="960">
                  <c:v>57.38</c:v>
                </c:pt>
                <c:pt idx="961">
                  <c:v>56.87</c:v>
                </c:pt>
                <c:pt idx="962">
                  <c:v>56.84</c:v>
                </c:pt>
                <c:pt idx="963">
                  <c:v>56.26</c:v>
                </c:pt>
                <c:pt idx="964">
                  <c:v>56.22</c:v>
                </c:pt>
                <c:pt idx="965">
                  <c:v>55.99</c:v>
                </c:pt>
                <c:pt idx="966">
                  <c:v>55.74</c:v>
                </c:pt>
                <c:pt idx="967">
                  <c:v>55.68</c:v>
                </c:pt>
                <c:pt idx="968">
                  <c:v>55.29</c:v>
                </c:pt>
                <c:pt idx="969">
                  <c:v>55.15</c:v>
                </c:pt>
                <c:pt idx="970">
                  <c:v>55.06</c:v>
                </c:pt>
                <c:pt idx="971">
                  <c:v>54.85</c:v>
                </c:pt>
                <c:pt idx="972">
                  <c:v>54.32</c:v>
                </c:pt>
                <c:pt idx="973">
                  <c:v>54.32</c:v>
                </c:pt>
                <c:pt idx="974">
                  <c:v>53.85</c:v>
                </c:pt>
                <c:pt idx="975">
                  <c:v>53.79</c:v>
                </c:pt>
                <c:pt idx="976">
                  <c:v>53.76</c:v>
                </c:pt>
                <c:pt idx="977">
                  <c:v>53.32</c:v>
                </c:pt>
                <c:pt idx="978">
                  <c:v>53.25</c:v>
                </c:pt>
                <c:pt idx="979">
                  <c:v>53.23</c:v>
                </c:pt>
                <c:pt idx="980">
                  <c:v>52.78</c:v>
                </c:pt>
                <c:pt idx="981">
                  <c:v>52.58</c:v>
                </c:pt>
                <c:pt idx="982">
                  <c:v>52.45</c:v>
                </c:pt>
                <c:pt idx="983">
                  <c:v>52.32</c:v>
                </c:pt>
                <c:pt idx="984">
                  <c:v>51.66</c:v>
                </c:pt>
                <c:pt idx="985">
                  <c:v>51.56</c:v>
                </c:pt>
                <c:pt idx="986">
                  <c:v>50.68</c:v>
                </c:pt>
                <c:pt idx="987">
                  <c:v>50.63</c:v>
                </c:pt>
                <c:pt idx="988">
                  <c:v>50.56</c:v>
                </c:pt>
                <c:pt idx="989">
                  <c:v>50.22</c:v>
                </c:pt>
                <c:pt idx="990">
                  <c:v>50.08</c:v>
                </c:pt>
                <c:pt idx="991">
                  <c:v>49.65</c:v>
                </c:pt>
                <c:pt idx="992">
                  <c:v>49.52</c:v>
                </c:pt>
                <c:pt idx="993">
                  <c:v>49.48</c:v>
                </c:pt>
                <c:pt idx="994">
                  <c:v>49.22</c:v>
                </c:pt>
                <c:pt idx="995">
                  <c:v>49.08</c:v>
                </c:pt>
                <c:pt idx="996">
                  <c:v>48.85</c:v>
                </c:pt>
                <c:pt idx="997">
                  <c:v>48.59</c:v>
                </c:pt>
                <c:pt idx="998">
                  <c:v>48.42</c:v>
                </c:pt>
                <c:pt idx="999">
                  <c:v>48.22</c:v>
                </c:pt>
                <c:pt idx="1000">
                  <c:v>48.19</c:v>
                </c:pt>
                <c:pt idx="1001">
                  <c:v>47.99</c:v>
                </c:pt>
                <c:pt idx="1002">
                  <c:v>47.72</c:v>
                </c:pt>
                <c:pt idx="1003">
                  <c:v>47.64</c:v>
                </c:pt>
                <c:pt idx="1004">
                  <c:v>47.42</c:v>
                </c:pt>
                <c:pt idx="1005">
                  <c:v>46.48</c:v>
                </c:pt>
                <c:pt idx="1006">
                  <c:v>45.99</c:v>
                </c:pt>
                <c:pt idx="1007">
                  <c:v>45.82</c:v>
                </c:pt>
                <c:pt idx="1008">
                  <c:v>45.77</c:v>
                </c:pt>
                <c:pt idx="1009">
                  <c:v>45.75</c:v>
                </c:pt>
                <c:pt idx="1010">
                  <c:v>44.91</c:v>
                </c:pt>
                <c:pt idx="1011">
                  <c:v>44.84</c:v>
                </c:pt>
                <c:pt idx="1012">
                  <c:v>43.88</c:v>
                </c:pt>
                <c:pt idx="1013">
                  <c:v>43.42</c:v>
                </c:pt>
                <c:pt idx="1014">
                  <c:v>42.7</c:v>
                </c:pt>
                <c:pt idx="1015">
                  <c:v>42.57</c:v>
                </c:pt>
                <c:pt idx="1016">
                  <c:v>42.52</c:v>
                </c:pt>
                <c:pt idx="1017">
                  <c:v>42.37</c:v>
                </c:pt>
                <c:pt idx="1018">
                  <c:v>41.11</c:v>
                </c:pt>
                <c:pt idx="1019">
                  <c:v>41.08</c:v>
                </c:pt>
                <c:pt idx="1020">
                  <c:v>41.02</c:v>
                </c:pt>
                <c:pt idx="1021">
                  <c:v>40.66</c:v>
                </c:pt>
                <c:pt idx="1022">
                  <c:v>40.51</c:v>
                </c:pt>
                <c:pt idx="1023">
                  <c:v>39.77</c:v>
                </c:pt>
                <c:pt idx="1024">
                  <c:v>39.25</c:v>
                </c:pt>
                <c:pt idx="1025">
                  <c:v>39.07</c:v>
                </c:pt>
                <c:pt idx="1026">
                  <c:v>39.02</c:v>
                </c:pt>
                <c:pt idx="1027">
                  <c:v>38.83</c:v>
                </c:pt>
                <c:pt idx="1028">
                  <c:v>38.18</c:v>
                </c:pt>
                <c:pt idx="1029">
                  <c:v>36.93</c:v>
                </c:pt>
                <c:pt idx="1030">
                  <c:v>36.65</c:v>
                </c:pt>
                <c:pt idx="1031">
                  <c:v>36.27</c:v>
                </c:pt>
                <c:pt idx="1032">
                  <c:v>35.95</c:v>
                </c:pt>
                <c:pt idx="1033">
                  <c:v>35.52</c:v>
                </c:pt>
                <c:pt idx="1034">
                  <c:v>34.57</c:v>
                </c:pt>
                <c:pt idx="1035">
                  <c:v>34.37</c:v>
                </c:pt>
                <c:pt idx="1036">
                  <c:v>34.23000000000001</c:v>
                </c:pt>
                <c:pt idx="1037">
                  <c:v>34.04</c:v>
                </c:pt>
                <c:pt idx="1038">
                  <c:v>33.95</c:v>
                </c:pt>
                <c:pt idx="1039">
                  <c:v>33.74</c:v>
                </c:pt>
                <c:pt idx="1040">
                  <c:v>33.12</c:v>
                </c:pt>
                <c:pt idx="1041">
                  <c:v>32.57</c:v>
                </c:pt>
                <c:pt idx="1042">
                  <c:v>32.46</c:v>
                </c:pt>
                <c:pt idx="1043">
                  <c:v>32.17</c:v>
                </c:pt>
                <c:pt idx="1044">
                  <c:v>31.96</c:v>
                </c:pt>
                <c:pt idx="1045">
                  <c:v>31.81</c:v>
                </c:pt>
                <c:pt idx="1046">
                  <c:v>31.65</c:v>
                </c:pt>
                <c:pt idx="1047">
                  <c:v>31.25</c:v>
                </c:pt>
                <c:pt idx="1048">
                  <c:v>30.35</c:v>
                </c:pt>
                <c:pt idx="1049">
                  <c:v>30.16</c:v>
                </c:pt>
                <c:pt idx="1050">
                  <c:v>29.96</c:v>
                </c:pt>
                <c:pt idx="1051">
                  <c:v>29.8</c:v>
                </c:pt>
                <c:pt idx="1052">
                  <c:v>29.23</c:v>
                </c:pt>
                <c:pt idx="1053">
                  <c:v>29.13</c:v>
                </c:pt>
                <c:pt idx="1054">
                  <c:v>28.32</c:v>
                </c:pt>
                <c:pt idx="1055">
                  <c:v>27.99</c:v>
                </c:pt>
                <c:pt idx="1056">
                  <c:v>27.95</c:v>
                </c:pt>
                <c:pt idx="1057">
                  <c:v>27.26</c:v>
                </c:pt>
                <c:pt idx="1058">
                  <c:v>26.61</c:v>
                </c:pt>
                <c:pt idx="1059">
                  <c:v>25.88</c:v>
                </c:pt>
                <c:pt idx="1060">
                  <c:v>25.5</c:v>
                </c:pt>
                <c:pt idx="1061">
                  <c:v>25.36</c:v>
                </c:pt>
                <c:pt idx="1062">
                  <c:v>25.07</c:v>
                </c:pt>
                <c:pt idx="1063">
                  <c:v>24.75</c:v>
                </c:pt>
                <c:pt idx="1064">
                  <c:v>24.29</c:v>
                </c:pt>
                <c:pt idx="1065">
                  <c:v>24.04</c:v>
                </c:pt>
                <c:pt idx="1066">
                  <c:v>23.72</c:v>
                </c:pt>
                <c:pt idx="1067">
                  <c:v>21.22</c:v>
                </c:pt>
                <c:pt idx="1068">
                  <c:v>21.11</c:v>
                </c:pt>
                <c:pt idx="1069">
                  <c:v>20.83</c:v>
                </c:pt>
                <c:pt idx="1070">
                  <c:v>20.6</c:v>
                </c:pt>
                <c:pt idx="1071">
                  <c:v>20.27</c:v>
                </c:pt>
                <c:pt idx="1072">
                  <c:v>20.23</c:v>
                </c:pt>
                <c:pt idx="1073">
                  <c:v>19.64</c:v>
                </c:pt>
                <c:pt idx="1074">
                  <c:v>19.35</c:v>
                </c:pt>
                <c:pt idx="1075">
                  <c:v>18.86</c:v>
                </c:pt>
                <c:pt idx="1076">
                  <c:v>18.46</c:v>
                </c:pt>
                <c:pt idx="1077">
                  <c:v>17.87</c:v>
                </c:pt>
                <c:pt idx="1078">
                  <c:v>17.1</c:v>
                </c:pt>
                <c:pt idx="1079">
                  <c:v>15.8</c:v>
                </c:pt>
                <c:pt idx="1080">
                  <c:v>15.03</c:v>
                </c:pt>
                <c:pt idx="1081">
                  <c:v>14.17</c:v>
                </c:pt>
                <c:pt idx="1082">
                  <c:v>12.08</c:v>
                </c:pt>
                <c:pt idx="1083">
                  <c:v>9.35</c:v>
                </c:pt>
                <c:pt idx="1084">
                  <c:v>8.16</c:v>
                </c:pt>
              </c:numCache>
            </c:numRef>
          </c:xVal>
          <c:yVal>
            <c:numRef>
              <c:f>Sheet1!$K$390:$K$1474</c:f>
              <c:numCache>
                <c:formatCode>General</c:formatCode>
                <c:ptCount val="1085"/>
                <c:pt idx="0">
                  <c:v>452.34</c:v>
                </c:pt>
                <c:pt idx="1">
                  <c:v>897.77</c:v>
                </c:pt>
                <c:pt idx="2">
                  <c:v>435.22</c:v>
                </c:pt>
                <c:pt idx="3">
                  <c:v>865.97</c:v>
                </c:pt>
                <c:pt idx="4">
                  <c:v>672.89</c:v>
                </c:pt>
                <c:pt idx="5">
                  <c:v>304.45</c:v>
                </c:pt>
                <c:pt idx="6">
                  <c:v>706.3499999999979</c:v>
                </c:pt>
                <c:pt idx="7">
                  <c:v>689.55</c:v>
                </c:pt>
                <c:pt idx="8">
                  <c:v>625.12</c:v>
                </c:pt>
                <c:pt idx="9">
                  <c:v>887.3199999999994</c:v>
                </c:pt>
                <c:pt idx="10">
                  <c:v>357.5</c:v>
                </c:pt>
                <c:pt idx="11">
                  <c:v>215.11</c:v>
                </c:pt>
                <c:pt idx="12">
                  <c:v>347.13</c:v>
                </c:pt>
                <c:pt idx="13">
                  <c:v>618.15</c:v>
                </c:pt>
                <c:pt idx="14">
                  <c:v>306.1600000000001</c:v>
                </c:pt>
                <c:pt idx="15">
                  <c:v>840.87</c:v>
                </c:pt>
                <c:pt idx="16">
                  <c:v>472.79</c:v>
                </c:pt>
                <c:pt idx="17">
                  <c:v>246.46</c:v>
                </c:pt>
                <c:pt idx="18">
                  <c:v>464.54</c:v>
                </c:pt>
                <c:pt idx="19">
                  <c:v>496.14</c:v>
                </c:pt>
                <c:pt idx="20">
                  <c:v>870.3099999999994</c:v>
                </c:pt>
                <c:pt idx="21">
                  <c:v>347.95</c:v>
                </c:pt>
                <c:pt idx="22">
                  <c:v>394.68</c:v>
                </c:pt>
                <c:pt idx="23">
                  <c:v>341.41</c:v>
                </c:pt>
                <c:pt idx="24">
                  <c:v>818.71</c:v>
                </c:pt>
                <c:pt idx="25">
                  <c:v>831.5</c:v>
                </c:pt>
                <c:pt idx="26">
                  <c:v>858.11</c:v>
                </c:pt>
                <c:pt idx="27">
                  <c:v>610.11</c:v>
                </c:pt>
                <c:pt idx="28">
                  <c:v>828.5</c:v>
                </c:pt>
                <c:pt idx="29">
                  <c:v>567.21</c:v>
                </c:pt>
                <c:pt idx="30">
                  <c:v>235.59</c:v>
                </c:pt>
                <c:pt idx="31">
                  <c:v>837.9</c:v>
                </c:pt>
                <c:pt idx="32">
                  <c:v>436.72</c:v>
                </c:pt>
                <c:pt idx="33">
                  <c:v>845.57</c:v>
                </c:pt>
                <c:pt idx="34">
                  <c:v>748.4599999999994</c:v>
                </c:pt>
                <c:pt idx="35">
                  <c:v>831.97</c:v>
                </c:pt>
                <c:pt idx="36">
                  <c:v>824.09</c:v>
                </c:pt>
                <c:pt idx="37">
                  <c:v>807.28</c:v>
                </c:pt>
                <c:pt idx="38">
                  <c:v>839.8099999999994</c:v>
                </c:pt>
                <c:pt idx="39">
                  <c:v>578.76</c:v>
                </c:pt>
                <c:pt idx="40">
                  <c:v>523.52</c:v>
                </c:pt>
                <c:pt idx="41">
                  <c:v>804.91</c:v>
                </c:pt>
                <c:pt idx="42">
                  <c:v>561.24</c:v>
                </c:pt>
                <c:pt idx="43">
                  <c:v>790.63</c:v>
                </c:pt>
                <c:pt idx="44">
                  <c:v>605.28</c:v>
                </c:pt>
                <c:pt idx="45">
                  <c:v>511.69</c:v>
                </c:pt>
                <c:pt idx="46">
                  <c:v>783.14</c:v>
                </c:pt>
                <c:pt idx="47">
                  <c:v>629.16</c:v>
                </c:pt>
                <c:pt idx="48">
                  <c:v>775.88</c:v>
                </c:pt>
                <c:pt idx="49">
                  <c:v>784.4</c:v>
                </c:pt>
                <c:pt idx="50">
                  <c:v>457.56</c:v>
                </c:pt>
                <c:pt idx="51">
                  <c:v>789.88</c:v>
                </c:pt>
                <c:pt idx="52">
                  <c:v>442.16</c:v>
                </c:pt>
                <c:pt idx="53">
                  <c:v>580.29</c:v>
                </c:pt>
                <c:pt idx="54">
                  <c:v>572.14</c:v>
                </c:pt>
                <c:pt idx="55">
                  <c:v>507.72</c:v>
                </c:pt>
                <c:pt idx="56">
                  <c:v>760.1</c:v>
                </c:pt>
                <c:pt idx="57">
                  <c:v>589.5499999999994</c:v>
                </c:pt>
                <c:pt idx="58">
                  <c:v>342.41</c:v>
                </c:pt>
                <c:pt idx="59">
                  <c:v>398.9</c:v>
                </c:pt>
                <c:pt idx="60">
                  <c:v>488.13</c:v>
                </c:pt>
                <c:pt idx="61">
                  <c:v>757.42</c:v>
                </c:pt>
                <c:pt idx="62">
                  <c:v>765.37</c:v>
                </c:pt>
                <c:pt idx="63">
                  <c:v>807.89</c:v>
                </c:pt>
                <c:pt idx="64">
                  <c:v>741.98</c:v>
                </c:pt>
                <c:pt idx="65">
                  <c:v>754.25</c:v>
                </c:pt>
                <c:pt idx="66">
                  <c:v>760.9599999999994</c:v>
                </c:pt>
                <c:pt idx="67">
                  <c:v>753.65</c:v>
                </c:pt>
                <c:pt idx="68">
                  <c:v>355.71</c:v>
                </c:pt>
                <c:pt idx="69">
                  <c:v>359.25</c:v>
                </c:pt>
                <c:pt idx="70">
                  <c:v>300.41</c:v>
                </c:pt>
                <c:pt idx="71">
                  <c:v>734.8399999999979</c:v>
                </c:pt>
                <c:pt idx="72">
                  <c:v>260.3</c:v>
                </c:pt>
                <c:pt idx="73">
                  <c:v>728.12</c:v>
                </c:pt>
                <c:pt idx="74">
                  <c:v>549.66</c:v>
                </c:pt>
                <c:pt idx="75">
                  <c:v>725.66</c:v>
                </c:pt>
                <c:pt idx="76">
                  <c:v>638.07</c:v>
                </c:pt>
                <c:pt idx="77">
                  <c:v>587.27</c:v>
                </c:pt>
                <c:pt idx="78">
                  <c:v>743.69</c:v>
                </c:pt>
                <c:pt idx="79">
                  <c:v>727.59</c:v>
                </c:pt>
                <c:pt idx="80">
                  <c:v>712.4499999999994</c:v>
                </c:pt>
                <c:pt idx="81">
                  <c:v>552.23</c:v>
                </c:pt>
                <c:pt idx="82">
                  <c:v>476.73</c:v>
                </c:pt>
                <c:pt idx="83">
                  <c:v>705.3599999999979</c:v>
                </c:pt>
                <c:pt idx="84">
                  <c:v>716.3199999999994</c:v>
                </c:pt>
                <c:pt idx="85">
                  <c:v>436.61</c:v>
                </c:pt>
                <c:pt idx="86">
                  <c:v>718.54</c:v>
                </c:pt>
                <c:pt idx="87">
                  <c:v>701.67</c:v>
                </c:pt>
                <c:pt idx="88">
                  <c:v>520.3099999999994</c:v>
                </c:pt>
                <c:pt idx="89">
                  <c:v>728.99</c:v>
                </c:pt>
                <c:pt idx="90">
                  <c:v>710.04</c:v>
                </c:pt>
                <c:pt idx="91">
                  <c:v>407.73</c:v>
                </c:pt>
                <c:pt idx="92">
                  <c:v>267.62</c:v>
                </c:pt>
                <c:pt idx="93">
                  <c:v>634.3099999999994</c:v>
                </c:pt>
                <c:pt idx="94">
                  <c:v>349.6</c:v>
                </c:pt>
                <c:pt idx="95">
                  <c:v>335.87</c:v>
                </c:pt>
                <c:pt idx="96">
                  <c:v>569.64</c:v>
                </c:pt>
                <c:pt idx="97">
                  <c:v>369.76</c:v>
                </c:pt>
                <c:pt idx="98">
                  <c:v>713.89</c:v>
                </c:pt>
                <c:pt idx="99">
                  <c:v>679.57</c:v>
                </c:pt>
                <c:pt idx="100">
                  <c:v>253.79</c:v>
                </c:pt>
                <c:pt idx="101">
                  <c:v>531.07</c:v>
                </c:pt>
                <c:pt idx="102">
                  <c:v>312.99</c:v>
                </c:pt>
                <c:pt idx="103">
                  <c:v>214.07</c:v>
                </c:pt>
                <c:pt idx="104">
                  <c:v>684.58</c:v>
                </c:pt>
                <c:pt idx="105">
                  <c:v>678.57</c:v>
                </c:pt>
                <c:pt idx="106">
                  <c:v>494.49</c:v>
                </c:pt>
                <c:pt idx="107">
                  <c:v>513.48</c:v>
                </c:pt>
                <c:pt idx="108">
                  <c:v>664.04</c:v>
                </c:pt>
                <c:pt idx="109">
                  <c:v>320.86</c:v>
                </c:pt>
                <c:pt idx="110">
                  <c:v>580.19</c:v>
                </c:pt>
                <c:pt idx="111">
                  <c:v>574.8599999999979</c:v>
                </c:pt>
                <c:pt idx="112">
                  <c:v>654.73</c:v>
                </c:pt>
                <c:pt idx="113">
                  <c:v>187.83</c:v>
                </c:pt>
                <c:pt idx="114">
                  <c:v>683.4599999999994</c:v>
                </c:pt>
                <c:pt idx="115">
                  <c:v>190.05</c:v>
                </c:pt>
                <c:pt idx="116">
                  <c:v>661.28</c:v>
                </c:pt>
                <c:pt idx="117">
                  <c:v>653.5</c:v>
                </c:pt>
                <c:pt idx="118">
                  <c:v>358.11</c:v>
                </c:pt>
                <c:pt idx="119">
                  <c:v>518.41</c:v>
                </c:pt>
                <c:pt idx="120">
                  <c:v>631.67</c:v>
                </c:pt>
                <c:pt idx="121">
                  <c:v>641.22</c:v>
                </c:pt>
                <c:pt idx="122">
                  <c:v>653.26</c:v>
                </c:pt>
                <c:pt idx="123">
                  <c:v>658.3599999999979</c:v>
                </c:pt>
                <c:pt idx="124">
                  <c:v>276.1</c:v>
                </c:pt>
                <c:pt idx="125">
                  <c:v>591.52</c:v>
                </c:pt>
                <c:pt idx="126">
                  <c:v>627.52</c:v>
                </c:pt>
                <c:pt idx="127">
                  <c:v>257.8999999999999</c:v>
                </c:pt>
                <c:pt idx="128">
                  <c:v>569.8199999999994</c:v>
                </c:pt>
                <c:pt idx="129">
                  <c:v>659.15</c:v>
                </c:pt>
                <c:pt idx="130">
                  <c:v>658.29</c:v>
                </c:pt>
                <c:pt idx="131">
                  <c:v>478.8</c:v>
                </c:pt>
                <c:pt idx="132">
                  <c:v>683.76</c:v>
                </c:pt>
                <c:pt idx="133">
                  <c:v>265.12</c:v>
                </c:pt>
                <c:pt idx="134">
                  <c:v>306.91</c:v>
                </c:pt>
                <c:pt idx="135">
                  <c:v>599.49</c:v>
                </c:pt>
                <c:pt idx="136">
                  <c:v>664.17</c:v>
                </c:pt>
                <c:pt idx="137">
                  <c:v>497.32</c:v>
                </c:pt>
                <c:pt idx="138">
                  <c:v>633.63</c:v>
                </c:pt>
                <c:pt idx="139">
                  <c:v>638.9499999999994</c:v>
                </c:pt>
                <c:pt idx="140">
                  <c:v>579.08</c:v>
                </c:pt>
                <c:pt idx="141">
                  <c:v>615.92</c:v>
                </c:pt>
                <c:pt idx="142">
                  <c:v>618.8499999999979</c:v>
                </c:pt>
                <c:pt idx="143">
                  <c:v>620.11</c:v>
                </c:pt>
                <c:pt idx="144">
                  <c:v>490.13</c:v>
                </c:pt>
                <c:pt idx="145">
                  <c:v>646.15</c:v>
                </c:pt>
                <c:pt idx="146">
                  <c:v>606.67</c:v>
                </c:pt>
                <c:pt idx="147">
                  <c:v>601.0599999999994</c:v>
                </c:pt>
                <c:pt idx="148">
                  <c:v>485.02</c:v>
                </c:pt>
                <c:pt idx="149">
                  <c:v>616.16</c:v>
                </c:pt>
                <c:pt idx="150">
                  <c:v>496.46</c:v>
                </c:pt>
                <c:pt idx="151">
                  <c:v>616.89</c:v>
                </c:pt>
                <c:pt idx="152">
                  <c:v>653.4299999999994</c:v>
                </c:pt>
                <c:pt idx="153">
                  <c:v>622.61</c:v>
                </c:pt>
                <c:pt idx="154">
                  <c:v>606.7</c:v>
                </c:pt>
                <c:pt idx="155">
                  <c:v>430.14</c:v>
                </c:pt>
                <c:pt idx="156">
                  <c:v>651.4399999999994</c:v>
                </c:pt>
                <c:pt idx="157">
                  <c:v>352.17</c:v>
                </c:pt>
                <c:pt idx="158">
                  <c:v>404.37</c:v>
                </c:pt>
                <c:pt idx="159">
                  <c:v>221.44</c:v>
                </c:pt>
                <c:pt idx="160">
                  <c:v>599.59</c:v>
                </c:pt>
                <c:pt idx="161">
                  <c:v>154.05</c:v>
                </c:pt>
                <c:pt idx="162">
                  <c:v>622.4399999999994</c:v>
                </c:pt>
                <c:pt idx="163">
                  <c:v>587.29</c:v>
                </c:pt>
                <c:pt idx="164">
                  <c:v>581.38</c:v>
                </c:pt>
                <c:pt idx="165">
                  <c:v>355.82</c:v>
                </c:pt>
                <c:pt idx="166">
                  <c:v>484.09</c:v>
                </c:pt>
                <c:pt idx="167">
                  <c:v>595.22</c:v>
                </c:pt>
                <c:pt idx="168">
                  <c:v>597.9499999999994</c:v>
                </c:pt>
                <c:pt idx="169">
                  <c:v>600.24</c:v>
                </c:pt>
                <c:pt idx="170">
                  <c:v>632.42</c:v>
                </c:pt>
                <c:pt idx="171">
                  <c:v>247.46</c:v>
                </c:pt>
                <c:pt idx="172">
                  <c:v>392.68</c:v>
                </c:pt>
                <c:pt idx="173">
                  <c:v>450.66</c:v>
                </c:pt>
                <c:pt idx="174">
                  <c:v>570.91</c:v>
                </c:pt>
                <c:pt idx="175">
                  <c:v>461.71</c:v>
                </c:pt>
                <c:pt idx="176">
                  <c:v>564.3</c:v>
                </c:pt>
                <c:pt idx="177">
                  <c:v>506.26</c:v>
                </c:pt>
                <c:pt idx="178">
                  <c:v>257.83</c:v>
                </c:pt>
                <c:pt idx="179">
                  <c:v>582.02</c:v>
                </c:pt>
                <c:pt idx="180">
                  <c:v>567.0</c:v>
                </c:pt>
                <c:pt idx="181">
                  <c:v>336.55</c:v>
                </c:pt>
                <c:pt idx="182">
                  <c:v>575.25</c:v>
                </c:pt>
                <c:pt idx="183">
                  <c:v>553.88</c:v>
                </c:pt>
                <c:pt idx="184">
                  <c:v>268.05</c:v>
                </c:pt>
                <c:pt idx="185">
                  <c:v>457.81</c:v>
                </c:pt>
                <c:pt idx="186">
                  <c:v>388.71</c:v>
                </c:pt>
                <c:pt idx="187">
                  <c:v>318.75</c:v>
                </c:pt>
                <c:pt idx="188">
                  <c:v>561.11</c:v>
                </c:pt>
                <c:pt idx="189">
                  <c:v>506.04</c:v>
                </c:pt>
                <c:pt idx="190">
                  <c:v>295.87</c:v>
                </c:pt>
                <c:pt idx="191">
                  <c:v>567.62</c:v>
                </c:pt>
                <c:pt idx="192">
                  <c:v>330.54</c:v>
                </c:pt>
                <c:pt idx="193">
                  <c:v>401.87</c:v>
                </c:pt>
                <c:pt idx="194">
                  <c:v>536.52</c:v>
                </c:pt>
                <c:pt idx="195">
                  <c:v>302.8</c:v>
                </c:pt>
                <c:pt idx="196">
                  <c:v>552.19</c:v>
                </c:pt>
                <c:pt idx="197">
                  <c:v>565.9499999999994</c:v>
                </c:pt>
                <c:pt idx="198">
                  <c:v>419.74</c:v>
                </c:pt>
                <c:pt idx="199">
                  <c:v>564.11</c:v>
                </c:pt>
                <c:pt idx="200">
                  <c:v>527.27</c:v>
                </c:pt>
                <c:pt idx="201">
                  <c:v>553.16</c:v>
                </c:pt>
                <c:pt idx="202">
                  <c:v>526.58</c:v>
                </c:pt>
                <c:pt idx="203">
                  <c:v>522.22</c:v>
                </c:pt>
                <c:pt idx="204">
                  <c:v>523.42</c:v>
                </c:pt>
                <c:pt idx="205">
                  <c:v>554.3199999999994</c:v>
                </c:pt>
                <c:pt idx="206">
                  <c:v>529.91</c:v>
                </c:pt>
                <c:pt idx="207">
                  <c:v>418.35</c:v>
                </c:pt>
                <c:pt idx="208">
                  <c:v>531.3299999999994</c:v>
                </c:pt>
                <c:pt idx="209">
                  <c:v>448.91</c:v>
                </c:pt>
                <c:pt idx="210">
                  <c:v>538.9399999999994</c:v>
                </c:pt>
                <c:pt idx="211">
                  <c:v>543.02</c:v>
                </c:pt>
                <c:pt idx="212">
                  <c:v>316.57</c:v>
                </c:pt>
                <c:pt idx="213">
                  <c:v>523.54</c:v>
                </c:pt>
                <c:pt idx="214">
                  <c:v>531.3</c:v>
                </c:pt>
                <c:pt idx="215">
                  <c:v>331.83</c:v>
                </c:pt>
                <c:pt idx="216">
                  <c:v>252.65</c:v>
                </c:pt>
                <c:pt idx="217">
                  <c:v>505.99</c:v>
                </c:pt>
                <c:pt idx="218">
                  <c:v>540.9</c:v>
                </c:pt>
                <c:pt idx="219">
                  <c:v>200.74</c:v>
                </c:pt>
                <c:pt idx="220">
                  <c:v>506.66</c:v>
                </c:pt>
                <c:pt idx="221">
                  <c:v>521.17</c:v>
                </c:pt>
                <c:pt idx="222">
                  <c:v>509.65</c:v>
                </c:pt>
                <c:pt idx="223">
                  <c:v>369.83</c:v>
                </c:pt>
                <c:pt idx="224">
                  <c:v>511.5</c:v>
                </c:pt>
                <c:pt idx="225">
                  <c:v>427.07</c:v>
                </c:pt>
                <c:pt idx="226">
                  <c:v>502.18</c:v>
                </c:pt>
                <c:pt idx="227">
                  <c:v>520.14</c:v>
                </c:pt>
                <c:pt idx="228">
                  <c:v>494.78</c:v>
                </c:pt>
                <c:pt idx="229">
                  <c:v>493.71</c:v>
                </c:pt>
                <c:pt idx="230">
                  <c:v>494.13</c:v>
                </c:pt>
                <c:pt idx="231">
                  <c:v>503.37</c:v>
                </c:pt>
                <c:pt idx="232">
                  <c:v>374.45</c:v>
                </c:pt>
                <c:pt idx="233">
                  <c:v>284.4599999999999</c:v>
                </c:pt>
                <c:pt idx="234">
                  <c:v>519.02</c:v>
                </c:pt>
                <c:pt idx="235">
                  <c:v>500.68</c:v>
                </c:pt>
                <c:pt idx="236">
                  <c:v>415.2</c:v>
                </c:pt>
                <c:pt idx="237">
                  <c:v>505.19</c:v>
                </c:pt>
                <c:pt idx="238">
                  <c:v>490.68</c:v>
                </c:pt>
                <c:pt idx="239">
                  <c:v>516.71</c:v>
                </c:pt>
                <c:pt idx="240">
                  <c:v>289.22</c:v>
                </c:pt>
                <c:pt idx="241">
                  <c:v>487.3</c:v>
                </c:pt>
                <c:pt idx="242">
                  <c:v>389.32</c:v>
                </c:pt>
                <c:pt idx="243">
                  <c:v>510.2</c:v>
                </c:pt>
                <c:pt idx="244">
                  <c:v>477.4</c:v>
                </c:pt>
                <c:pt idx="245">
                  <c:v>230.48</c:v>
                </c:pt>
                <c:pt idx="246">
                  <c:v>125.91</c:v>
                </c:pt>
                <c:pt idx="247">
                  <c:v>432.65</c:v>
                </c:pt>
                <c:pt idx="248">
                  <c:v>511.03</c:v>
                </c:pt>
                <c:pt idx="249">
                  <c:v>509.22</c:v>
                </c:pt>
                <c:pt idx="250">
                  <c:v>158.23</c:v>
                </c:pt>
                <c:pt idx="251">
                  <c:v>493.68</c:v>
                </c:pt>
                <c:pt idx="252">
                  <c:v>491.21</c:v>
                </c:pt>
                <c:pt idx="253">
                  <c:v>465.55</c:v>
                </c:pt>
                <c:pt idx="254">
                  <c:v>223.44</c:v>
                </c:pt>
                <c:pt idx="255">
                  <c:v>417.45</c:v>
                </c:pt>
                <c:pt idx="256">
                  <c:v>464.46</c:v>
                </c:pt>
                <c:pt idx="257">
                  <c:v>340.88</c:v>
                </c:pt>
                <c:pt idx="258">
                  <c:v>459.95</c:v>
                </c:pt>
                <c:pt idx="259">
                  <c:v>469.6</c:v>
                </c:pt>
                <c:pt idx="260">
                  <c:v>471.17</c:v>
                </c:pt>
                <c:pt idx="261">
                  <c:v>456.02</c:v>
                </c:pt>
                <c:pt idx="262">
                  <c:v>456.33</c:v>
                </c:pt>
                <c:pt idx="263">
                  <c:v>353.96</c:v>
                </c:pt>
                <c:pt idx="264">
                  <c:v>333.15</c:v>
                </c:pt>
                <c:pt idx="265">
                  <c:v>426.4299999999996</c:v>
                </c:pt>
                <c:pt idx="266">
                  <c:v>453.62</c:v>
                </c:pt>
                <c:pt idx="267">
                  <c:v>468.05</c:v>
                </c:pt>
                <c:pt idx="268">
                  <c:v>453.32</c:v>
                </c:pt>
                <c:pt idx="269">
                  <c:v>376.45</c:v>
                </c:pt>
                <c:pt idx="270">
                  <c:v>484.91</c:v>
                </c:pt>
                <c:pt idx="271">
                  <c:v>200.2</c:v>
                </c:pt>
                <c:pt idx="272">
                  <c:v>0.0</c:v>
                </c:pt>
                <c:pt idx="273">
                  <c:v>470.99</c:v>
                </c:pt>
                <c:pt idx="274">
                  <c:v>452.3</c:v>
                </c:pt>
                <c:pt idx="275">
                  <c:v>441.31</c:v>
                </c:pt>
                <c:pt idx="276">
                  <c:v>452.25</c:v>
                </c:pt>
                <c:pt idx="277">
                  <c:v>469.22</c:v>
                </c:pt>
                <c:pt idx="278">
                  <c:v>484.88</c:v>
                </c:pt>
                <c:pt idx="279">
                  <c:v>447.2</c:v>
                </c:pt>
                <c:pt idx="280">
                  <c:v>457.49</c:v>
                </c:pt>
                <c:pt idx="281">
                  <c:v>432.84</c:v>
                </c:pt>
                <c:pt idx="282">
                  <c:v>195.95</c:v>
                </c:pt>
                <c:pt idx="283">
                  <c:v>237.67</c:v>
                </c:pt>
                <c:pt idx="284">
                  <c:v>399.54</c:v>
                </c:pt>
                <c:pt idx="285">
                  <c:v>463.46</c:v>
                </c:pt>
                <c:pt idx="286">
                  <c:v>438.13</c:v>
                </c:pt>
                <c:pt idx="287">
                  <c:v>424.65</c:v>
                </c:pt>
                <c:pt idx="288">
                  <c:v>434.74</c:v>
                </c:pt>
                <c:pt idx="289">
                  <c:v>372.05</c:v>
                </c:pt>
                <c:pt idx="290">
                  <c:v>456.82</c:v>
                </c:pt>
                <c:pt idx="291">
                  <c:v>396.29</c:v>
                </c:pt>
                <c:pt idx="292">
                  <c:v>460.38</c:v>
                </c:pt>
                <c:pt idx="293">
                  <c:v>452.72</c:v>
                </c:pt>
                <c:pt idx="294">
                  <c:v>431.14</c:v>
                </c:pt>
                <c:pt idx="295">
                  <c:v>415.92</c:v>
                </c:pt>
                <c:pt idx="296">
                  <c:v>438.12</c:v>
                </c:pt>
                <c:pt idx="297">
                  <c:v>460.23</c:v>
                </c:pt>
                <c:pt idx="298">
                  <c:v>117.55</c:v>
                </c:pt>
                <c:pt idx="299">
                  <c:v>416.08</c:v>
                </c:pt>
                <c:pt idx="300">
                  <c:v>165.84</c:v>
                </c:pt>
                <c:pt idx="301">
                  <c:v>505.9299999999996</c:v>
                </c:pt>
                <c:pt idx="302">
                  <c:v>423.55</c:v>
                </c:pt>
                <c:pt idx="303">
                  <c:v>414.14</c:v>
                </c:pt>
                <c:pt idx="304">
                  <c:v>333.69</c:v>
                </c:pt>
                <c:pt idx="305">
                  <c:v>0.0</c:v>
                </c:pt>
                <c:pt idx="306">
                  <c:v>450.97</c:v>
                </c:pt>
                <c:pt idx="307">
                  <c:v>419.48</c:v>
                </c:pt>
                <c:pt idx="308">
                  <c:v>448.59</c:v>
                </c:pt>
                <c:pt idx="309">
                  <c:v>237.56</c:v>
                </c:pt>
                <c:pt idx="310">
                  <c:v>421.79</c:v>
                </c:pt>
                <c:pt idx="311">
                  <c:v>431.33</c:v>
                </c:pt>
                <c:pt idx="312">
                  <c:v>419.86</c:v>
                </c:pt>
                <c:pt idx="313">
                  <c:v>398.87</c:v>
                </c:pt>
                <c:pt idx="314">
                  <c:v>410.47</c:v>
                </c:pt>
                <c:pt idx="315">
                  <c:v>164.2</c:v>
                </c:pt>
                <c:pt idx="316">
                  <c:v>390.38</c:v>
                </c:pt>
                <c:pt idx="317">
                  <c:v>407.32</c:v>
                </c:pt>
                <c:pt idx="318">
                  <c:v>387.57</c:v>
                </c:pt>
                <c:pt idx="319">
                  <c:v>309.92</c:v>
                </c:pt>
                <c:pt idx="320">
                  <c:v>272.3399999999999</c:v>
                </c:pt>
                <c:pt idx="321">
                  <c:v>123.98</c:v>
                </c:pt>
                <c:pt idx="322">
                  <c:v>413.81</c:v>
                </c:pt>
                <c:pt idx="323">
                  <c:v>401.5</c:v>
                </c:pt>
                <c:pt idx="324">
                  <c:v>384.28</c:v>
                </c:pt>
                <c:pt idx="325">
                  <c:v>401.62</c:v>
                </c:pt>
                <c:pt idx="326">
                  <c:v>405.67</c:v>
                </c:pt>
                <c:pt idx="327">
                  <c:v>356.46</c:v>
                </c:pt>
                <c:pt idx="328">
                  <c:v>414.23</c:v>
                </c:pt>
                <c:pt idx="329">
                  <c:v>398.45</c:v>
                </c:pt>
                <c:pt idx="330">
                  <c:v>335.08</c:v>
                </c:pt>
                <c:pt idx="331">
                  <c:v>325.97</c:v>
                </c:pt>
                <c:pt idx="332">
                  <c:v>379.4299999999996</c:v>
                </c:pt>
                <c:pt idx="333">
                  <c:v>300.3399999999999</c:v>
                </c:pt>
                <c:pt idx="334">
                  <c:v>377.25</c:v>
                </c:pt>
                <c:pt idx="335">
                  <c:v>318.82</c:v>
                </c:pt>
                <c:pt idx="336">
                  <c:v>384.17</c:v>
                </c:pt>
                <c:pt idx="337">
                  <c:v>357.57</c:v>
                </c:pt>
                <c:pt idx="338">
                  <c:v>394.48</c:v>
                </c:pt>
                <c:pt idx="339">
                  <c:v>349.1</c:v>
                </c:pt>
                <c:pt idx="340">
                  <c:v>407.51</c:v>
                </c:pt>
                <c:pt idx="341">
                  <c:v>367.34</c:v>
                </c:pt>
                <c:pt idx="342">
                  <c:v>390.2</c:v>
                </c:pt>
                <c:pt idx="343">
                  <c:v>378.27</c:v>
                </c:pt>
                <c:pt idx="344">
                  <c:v>377.99</c:v>
                </c:pt>
                <c:pt idx="345">
                  <c:v>155.58</c:v>
                </c:pt>
                <c:pt idx="346">
                  <c:v>375.39</c:v>
                </c:pt>
                <c:pt idx="347">
                  <c:v>356.16</c:v>
                </c:pt>
                <c:pt idx="348">
                  <c:v>358.5</c:v>
                </c:pt>
                <c:pt idx="349">
                  <c:v>397.87</c:v>
                </c:pt>
                <c:pt idx="350">
                  <c:v>323.57</c:v>
                </c:pt>
                <c:pt idx="351">
                  <c:v>370.71</c:v>
                </c:pt>
                <c:pt idx="352">
                  <c:v>369.25</c:v>
                </c:pt>
                <c:pt idx="353">
                  <c:v>360.02</c:v>
                </c:pt>
                <c:pt idx="354">
                  <c:v>241.67</c:v>
                </c:pt>
                <c:pt idx="355">
                  <c:v>378.36</c:v>
                </c:pt>
                <c:pt idx="356">
                  <c:v>339.27</c:v>
                </c:pt>
                <c:pt idx="357">
                  <c:v>401.99</c:v>
                </c:pt>
                <c:pt idx="358">
                  <c:v>386.51</c:v>
                </c:pt>
                <c:pt idx="359">
                  <c:v>344.99</c:v>
                </c:pt>
                <c:pt idx="360">
                  <c:v>227.55</c:v>
                </c:pt>
                <c:pt idx="361">
                  <c:v>355.95</c:v>
                </c:pt>
                <c:pt idx="362">
                  <c:v>356.06</c:v>
                </c:pt>
                <c:pt idx="363">
                  <c:v>338.23</c:v>
                </c:pt>
                <c:pt idx="364">
                  <c:v>347.32</c:v>
                </c:pt>
                <c:pt idx="365">
                  <c:v>336.27</c:v>
                </c:pt>
                <c:pt idx="366">
                  <c:v>357.63</c:v>
                </c:pt>
                <c:pt idx="367">
                  <c:v>342.13</c:v>
                </c:pt>
                <c:pt idx="368">
                  <c:v>354.29</c:v>
                </c:pt>
                <c:pt idx="369">
                  <c:v>157.59</c:v>
                </c:pt>
                <c:pt idx="370">
                  <c:v>331.63</c:v>
                </c:pt>
                <c:pt idx="371">
                  <c:v>362.59</c:v>
                </c:pt>
                <c:pt idx="372">
                  <c:v>336.08</c:v>
                </c:pt>
                <c:pt idx="373">
                  <c:v>170.06</c:v>
                </c:pt>
                <c:pt idx="374">
                  <c:v>308.24</c:v>
                </c:pt>
                <c:pt idx="375">
                  <c:v>340.4299999999996</c:v>
                </c:pt>
                <c:pt idx="376">
                  <c:v>358.73</c:v>
                </c:pt>
                <c:pt idx="377">
                  <c:v>383.09</c:v>
                </c:pt>
                <c:pt idx="378">
                  <c:v>348.03</c:v>
                </c:pt>
                <c:pt idx="379">
                  <c:v>217.57</c:v>
                </c:pt>
                <c:pt idx="380">
                  <c:v>380.86</c:v>
                </c:pt>
                <c:pt idx="381">
                  <c:v>364.68</c:v>
                </c:pt>
                <c:pt idx="382">
                  <c:v>268.23</c:v>
                </c:pt>
                <c:pt idx="383">
                  <c:v>318.98</c:v>
                </c:pt>
                <c:pt idx="384">
                  <c:v>334.76</c:v>
                </c:pt>
                <c:pt idx="385">
                  <c:v>332.61</c:v>
                </c:pt>
                <c:pt idx="386">
                  <c:v>348.55</c:v>
                </c:pt>
                <c:pt idx="387">
                  <c:v>356.7</c:v>
                </c:pt>
                <c:pt idx="388">
                  <c:v>359.62</c:v>
                </c:pt>
                <c:pt idx="389">
                  <c:v>341.9</c:v>
                </c:pt>
                <c:pt idx="390">
                  <c:v>329.84</c:v>
                </c:pt>
                <c:pt idx="391">
                  <c:v>313.44</c:v>
                </c:pt>
                <c:pt idx="392">
                  <c:v>328.4</c:v>
                </c:pt>
                <c:pt idx="393">
                  <c:v>351.85</c:v>
                </c:pt>
                <c:pt idx="394">
                  <c:v>319.17</c:v>
                </c:pt>
                <c:pt idx="395">
                  <c:v>311.2799999999999</c:v>
                </c:pt>
                <c:pt idx="396">
                  <c:v>342.11</c:v>
                </c:pt>
                <c:pt idx="397">
                  <c:v>301.94</c:v>
                </c:pt>
                <c:pt idx="398">
                  <c:v>180.5</c:v>
                </c:pt>
                <c:pt idx="399">
                  <c:v>336.15</c:v>
                </c:pt>
                <c:pt idx="400">
                  <c:v>317.5299999999999</c:v>
                </c:pt>
                <c:pt idx="401">
                  <c:v>351.24</c:v>
                </c:pt>
                <c:pt idx="402">
                  <c:v>310.4599999999999</c:v>
                </c:pt>
                <c:pt idx="403">
                  <c:v>354.19</c:v>
                </c:pt>
                <c:pt idx="404">
                  <c:v>327.8</c:v>
                </c:pt>
                <c:pt idx="405">
                  <c:v>312.47</c:v>
                </c:pt>
                <c:pt idx="406">
                  <c:v>331.76</c:v>
                </c:pt>
                <c:pt idx="407">
                  <c:v>318.76</c:v>
                </c:pt>
                <c:pt idx="408">
                  <c:v>323.67</c:v>
                </c:pt>
                <c:pt idx="409">
                  <c:v>311.6600000000001</c:v>
                </c:pt>
                <c:pt idx="410">
                  <c:v>302.73</c:v>
                </c:pt>
                <c:pt idx="411">
                  <c:v>121.59</c:v>
                </c:pt>
                <c:pt idx="412">
                  <c:v>288.75</c:v>
                </c:pt>
                <c:pt idx="413">
                  <c:v>333.9299999999996</c:v>
                </c:pt>
                <c:pt idx="414">
                  <c:v>302.11</c:v>
                </c:pt>
                <c:pt idx="415">
                  <c:v>336.48</c:v>
                </c:pt>
                <c:pt idx="416">
                  <c:v>324.58</c:v>
                </c:pt>
                <c:pt idx="417">
                  <c:v>325.54</c:v>
                </c:pt>
                <c:pt idx="418">
                  <c:v>174.82</c:v>
                </c:pt>
                <c:pt idx="419">
                  <c:v>327.05</c:v>
                </c:pt>
                <c:pt idx="420">
                  <c:v>291.07</c:v>
                </c:pt>
                <c:pt idx="421">
                  <c:v>299.72</c:v>
                </c:pt>
                <c:pt idx="422">
                  <c:v>321.23</c:v>
                </c:pt>
                <c:pt idx="423">
                  <c:v>295.91</c:v>
                </c:pt>
                <c:pt idx="424">
                  <c:v>287.62</c:v>
                </c:pt>
                <c:pt idx="425">
                  <c:v>298.89</c:v>
                </c:pt>
                <c:pt idx="426">
                  <c:v>269.56</c:v>
                </c:pt>
                <c:pt idx="427">
                  <c:v>300.07</c:v>
                </c:pt>
                <c:pt idx="428">
                  <c:v>207.49</c:v>
                </c:pt>
                <c:pt idx="429">
                  <c:v>302.0299999999999</c:v>
                </c:pt>
                <c:pt idx="430">
                  <c:v>285.56</c:v>
                </c:pt>
                <c:pt idx="431">
                  <c:v>287.44</c:v>
                </c:pt>
                <c:pt idx="432">
                  <c:v>321.26</c:v>
                </c:pt>
                <c:pt idx="433">
                  <c:v>282.7</c:v>
                </c:pt>
                <c:pt idx="434">
                  <c:v>282.8399999999999</c:v>
                </c:pt>
                <c:pt idx="435">
                  <c:v>298.39</c:v>
                </c:pt>
                <c:pt idx="436">
                  <c:v>282.79</c:v>
                </c:pt>
                <c:pt idx="437">
                  <c:v>322.38</c:v>
                </c:pt>
                <c:pt idx="438">
                  <c:v>341.63</c:v>
                </c:pt>
                <c:pt idx="439">
                  <c:v>317.54</c:v>
                </c:pt>
                <c:pt idx="440">
                  <c:v>285.49</c:v>
                </c:pt>
                <c:pt idx="441">
                  <c:v>322.47</c:v>
                </c:pt>
                <c:pt idx="442">
                  <c:v>319.54</c:v>
                </c:pt>
                <c:pt idx="443">
                  <c:v>219.29</c:v>
                </c:pt>
                <c:pt idx="444">
                  <c:v>280.45</c:v>
                </c:pt>
                <c:pt idx="445">
                  <c:v>276.63</c:v>
                </c:pt>
                <c:pt idx="446">
                  <c:v>273.95</c:v>
                </c:pt>
                <c:pt idx="447">
                  <c:v>317.37</c:v>
                </c:pt>
                <c:pt idx="448">
                  <c:v>300.19</c:v>
                </c:pt>
                <c:pt idx="449">
                  <c:v>312.39</c:v>
                </c:pt>
                <c:pt idx="450">
                  <c:v>327.61</c:v>
                </c:pt>
                <c:pt idx="451">
                  <c:v>280.0</c:v>
                </c:pt>
                <c:pt idx="452">
                  <c:v>283.12</c:v>
                </c:pt>
                <c:pt idx="453">
                  <c:v>315.08</c:v>
                </c:pt>
                <c:pt idx="454">
                  <c:v>309.0299999999999</c:v>
                </c:pt>
                <c:pt idx="455">
                  <c:v>264.3399999999999</c:v>
                </c:pt>
                <c:pt idx="456">
                  <c:v>282.7799999999999</c:v>
                </c:pt>
                <c:pt idx="457">
                  <c:v>284.02</c:v>
                </c:pt>
                <c:pt idx="458">
                  <c:v>283.69</c:v>
                </c:pt>
                <c:pt idx="459">
                  <c:v>262.47</c:v>
                </c:pt>
                <c:pt idx="460">
                  <c:v>302.19</c:v>
                </c:pt>
                <c:pt idx="461">
                  <c:v>266.47</c:v>
                </c:pt>
                <c:pt idx="462">
                  <c:v>273.95</c:v>
                </c:pt>
                <c:pt idx="463">
                  <c:v>276.62</c:v>
                </c:pt>
                <c:pt idx="464">
                  <c:v>299.3999999999999</c:v>
                </c:pt>
                <c:pt idx="465">
                  <c:v>150.72</c:v>
                </c:pt>
                <c:pt idx="466">
                  <c:v>276.68</c:v>
                </c:pt>
                <c:pt idx="467">
                  <c:v>284.1600000000001</c:v>
                </c:pt>
                <c:pt idx="468">
                  <c:v>278.92</c:v>
                </c:pt>
                <c:pt idx="469">
                  <c:v>289.06</c:v>
                </c:pt>
                <c:pt idx="470">
                  <c:v>256.87</c:v>
                </c:pt>
                <c:pt idx="471">
                  <c:v>262.25</c:v>
                </c:pt>
                <c:pt idx="472">
                  <c:v>259.51</c:v>
                </c:pt>
                <c:pt idx="473">
                  <c:v>295.7099999999999</c:v>
                </c:pt>
                <c:pt idx="474">
                  <c:v>259.13</c:v>
                </c:pt>
                <c:pt idx="475">
                  <c:v>279.33</c:v>
                </c:pt>
                <c:pt idx="476">
                  <c:v>290.72</c:v>
                </c:pt>
                <c:pt idx="477">
                  <c:v>294.54</c:v>
                </c:pt>
                <c:pt idx="478">
                  <c:v>281.55</c:v>
                </c:pt>
                <c:pt idx="479">
                  <c:v>268.95</c:v>
                </c:pt>
                <c:pt idx="480">
                  <c:v>160.84</c:v>
                </c:pt>
                <c:pt idx="481">
                  <c:v>301.2099999999999</c:v>
                </c:pt>
                <c:pt idx="482">
                  <c:v>259.05</c:v>
                </c:pt>
                <c:pt idx="483">
                  <c:v>267.11</c:v>
                </c:pt>
                <c:pt idx="484">
                  <c:v>223.29</c:v>
                </c:pt>
                <c:pt idx="485">
                  <c:v>267.9599999999999</c:v>
                </c:pt>
                <c:pt idx="486">
                  <c:v>264.39</c:v>
                </c:pt>
                <c:pt idx="487">
                  <c:v>274.0899999999999</c:v>
                </c:pt>
                <c:pt idx="488">
                  <c:v>240.49</c:v>
                </c:pt>
                <c:pt idx="489">
                  <c:v>253.93</c:v>
                </c:pt>
                <c:pt idx="490">
                  <c:v>249.05</c:v>
                </c:pt>
                <c:pt idx="491">
                  <c:v>257.67</c:v>
                </c:pt>
                <c:pt idx="492">
                  <c:v>249.63</c:v>
                </c:pt>
                <c:pt idx="493">
                  <c:v>278.76</c:v>
                </c:pt>
                <c:pt idx="494">
                  <c:v>258.39</c:v>
                </c:pt>
                <c:pt idx="495">
                  <c:v>285.38</c:v>
                </c:pt>
                <c:pt idx="496">
                  <c:v>163.41</c:v>
                </c:pt>
                <c:pt idx="497">
                  <c:v>274.3399999999999</c:v>
                </c:pt>
                <c:pt idx="498">
                  <c:v>264.73</c:v>
                </c:pt>
                <c:pt idx="499">
                  <c:v>282.24</c:v>
                </c:pt>
                <c:pt idx="500">
                  <c:v>228.64</c:v>
                </c:pt>
                <c:pt idx="501">
                  <c:v>276.08</c:v>
                </c:pt>
                <c:pt idx="502">
                  <c:v>122.52</c:v>
                </c:pt>
                <c:pt idx="503">
                  <c:v>274.11</c:v>
                </c:pt>
                <c:pt idx="504">
                  <c:v>230.92</c:v>
                </c:pt>
                <c:pt idx="505">
                  <c:v>248.72</c:v>
                </c:pt>
                <c:pt idx="506">
                  <c:v>244.76</c:v>
                </c:pt>
                <c:pt idx="507">
                  <c:v>221.5</c:v>
                </c:pt>
                <c:pt idx="508">
                  <c:v>224.12</c:v>
                </c:pt>
                <c:pt idx="509">
                  <c:v>271.77</c:v>
                </c:pt>
                <c:pt idx="510">
                  <c:v>220.32</c:v>
                </c:pt>
                <c:pt idx="511">
                  <c:v>225.53</c:v>
                </c:pt>
                <c:pt idx="512">
                  <c:v>116.8</c:v>
                </c:pt>
                <c:pt idx="513">
                  <c:v>251.07</c:v>
                </c:pt>
                <c:pt idx="514">
                  <c:v>236.64</c:v>
                </c:pt>
                <c:pt idx="515">
                  <c:v>246.43</c:v>
                </c:pt>
                <c:pt idx="516">
                  <c:v>229.43</c:v>
                </c:pt>
                <c:pt idx="517">
                  <c:v>262.56</c:v>
                </c:pt>
                <c:pt idx="518">
                  <c:v>257.24</c:v>
                </c:pt>
                <c:pt idx="519">
                  <c:v>237.42</c:v>
                </c:pt>
                <c:pt idx="520">
                  <c:v>248.7</c:v>
                </c:pt>
                <c:pt idx="521">
                  <c:v>243.49</c:v>
                </c:pt>
                <c:pt idx="522">
                  <c:v>259.5899999999999</c:v>
                </c:pt>
                <c:pt idx="523">
                  <c:v>258.4299999999996</c:v>
                </c:pt>
                <c:pt idx="524">
                  <c:v>245.69</c:v>
                </c:pt>
                <c:pt idx="525">
                  <c:v>230.46</c:v>
                </c:pt>
                <c:pt idx="526">
                  <c:v>210.73</c:v>
                </c:pt>
                <c:pt idx="527">
                  <c:v>242.63</c:v>
                </c:pt>
                <c:pt idx="528">
                  <c:v>255.4</c:v>
                </c:pt>
                <c:pt idx="529">
                  <c:v>209.33</c:v>
                </c:pt>
                <c:pt idx="530">
                  <c:v>229.37</c:v>
                </c:pt>
                <c:pt idx="531">
                  <c:v>232.1</c:v>
                </c:pt>
                <c:pt idx="532">
                  <c:v>209.32</c:v>
                </c:pt>
                <c:pt idx="533">
                  <c:v>177.0</c:v>
                </c:pt>
                <c:pt idx="534">
                  <c:v>215.89</c:v>
                </c:pt>
                <c:pt idx="535">
                  <c:v>245.7</c:v>
                </c:pt>
                <c:pt idx="536">
                  <c:v>177.86</c:v>
                </c:pt>
                <c:pt idx="537">
                  <c:v>227.82</c:v>
                </c:pt>
                <c:pt idx="538">
                  <c:v>216.79</c:v>
                </c:pt>
                <c:pt idx="539">
                  <c:v>244.22</c:v>
                </c:pt>
                <c:pt idx="540">
                  <c:v>221.82</c:v>
                </c:pt>
                <c:pt idx="541">
                  <c:v>197.8</c:v>
                </c:pt>
                <c:pt idx="542">
                  <c:v>237.75</c:v>
                </c:pt>
                <c:pt idx="543">
                  <c:v>234.82</c:v>
                </c:pt>
                <c:pt idx="544">
                  <c:v>236.88</c:v>
                </c:pt>
                <c:pt idx="545">
                  <c:v>236.88</c:v>
                </c:pt>
                <c:pt idx="546">
                  <c:v>208.23</c:v>
                </c:pt>
                <c:pt idx="547">
                  <c:v>233.45</c:v>
                </c:pt>
                <c:pt idx="548">
                  <c:v>223.53</c:v>
                </c:pt>
                <c:pt idx="549">
                  <c:v>203.08</c:v>
                </c:pt>
                <c:pt idx="550">
                  <c:v>218.93</c:v>
                </c:pt>
                <c:pt idx="551">
                  <c:v>205.38</c:v>
                </c:pt>
                <c:pt idx="552">
                  <c:v>214.9</c:v>
                </c:pt>
                <c:pt idx="553">
                  <c:v>219.32</c:v>
                </c:pt>
                <c:pt idx="554">
                  <c:v>232.76</c:v>
                </c:pt>
                <c:pt idx="555">
                  <c:v>202.34</c:v>
                </c:pt>
                <c:pt idx="556">
                  <c:v>232.68</c:v>
                </c:pt>
                <c:pt idx="557">
                  <c:v>211.79</c:v>
                </c:pt>
                <c:pt idx="558">
                  <c:v>192.57</c:v>
                </c:pt>
                <c:pt idx="559">
                  <c:v>202.75</c:v>
                </c:pt>
                <c:pt idx="560">
                  <c:v>195.97</c:v>
                </c:pt>
                <c:pt idx="561">
                  <c:v>229.9</c:v>
                </c:pt>
                <c:pt idx="562">
                  <c:v>201.93</c:v>
                </c:pt>
                <c:pt idx="563">
                  <c:v>205.28</c:v>
                </c:pt>
                <c:pt idx="564">
                  <c:v>188.71</c:v>
                </c:pt>
                <c:pt idx="565">
                  <c:v>188.87</c:v>
                </c:pt>
                <c:pt idx="566">
                  <c:v>180.9</c:v>
                </c:pt>
                <c:pt idx="567">
                  <c:v>225.64</c:v>
                </c:pt>
                <c:pt idx="568">
                  <c:v>196.99</c:v>
                </c:pt>
                <c:pt idx="569">
                  <c:v>211.8</c:v>
                </c:pt>
                <c:pt idx="570">
                  <c:v>186.09</c:v>
                </c:pt>
                <c:pt idx="571">
                  <c:v>201.69</c:v>
                </c:pt>
                <c:pt idx="572">
                  <c:v>175.39</c:v>
                </c:pt>
                <c:pt idx="573">
                  <c:v>203.28</c:v>
                </c:pt>
                <c:pt idx="574">
                  <c:v>183.82</c:v>
                </c:pt>
                <c:pt idx="575">
                  <c:v>187.74</c:v>
                </c:pt>
                <c:pt idx="576">
                  <c:v>221.72</c:v>
                </c:pt>
                <c:pt idx="577">
                  <c:v>197.87</c:v>
                </c:pt>
                <c:pt idx="578">
                  <c:v>192.07</c:v>
                </c:pt>
                <c:pt idx="579">
                  <c:v>221.29</c:v>
                </c:pt>
                <c:pt idx="580">
                  <c:v>179.79</c:v>
                </c:pt>
                <c:pt idx="581">
                  <c:v>184.18</c:v>
                </c:pt>
                <c:pt idx="582">
                  <c:v>217.8</c:v>
                </c:pt>
                <c:pt idx="583">
                  <c:v>200.37</c:v>
                </c:pt>
                <c:pt idx="584">
                  <c:v>187.21</c:v>
                </c:pt>
                <c:pt idx="585">
                  <c:v>186.17</c:v>
                </c:pt>
                <c:pt idx="586">
                  <c:v>182.29</c:v>
                </c:pt>
                <c:pt idx="587">
                  <c:v>215.0</c:v>
                </c:pt>
                <c:pt idx="588">
                  <c:v>40.0</c:v>
                </c:pt>
                <c:pt idx="589">
                  <c:v>202.83</c:v>
                </c:pt>
                <c:pt idx="590">
                  <c:v>181.32</c:v>
                </c:pt>
                <c:pt idx="591">
                  <c:v>175.46</c:v>
                </c:pt>
                <c:pt idx="592">
                  <c:v>199.42</c:v>
                </c:pt>
                <c:pt idx="593">
                  <c:v>205.02</c:v>
                </c:pt>
                <c:pt idx="594">
                  <c:v>202.03</c:v>
                </c:pt>
                <c:pt idx="595">
                  <c:v>186.13</c:v>
                </c:pt>
                <c:pt idx="596">
                  <c:v>189.98</c:v>
                </c:pt>
                <c:pt idx="597">
                  <c:v>0.0</c:v>
                </c:pt>
                <c:pt idx="598">
                  <c:v>190.79</c:v>
                </c:pt>
                <c:pt idx="599">
                  <c:v>209.44</c:v>
                </c:pt>
                <c:pt idx="600">
                  <c:v>86.94</c:v>
                </c:pt>
                <c:pt idx="601">
                  <c:v>208.99</c:v>
                </c:pt>
                <c:pt idx="602">
                  <c:v>207.38</c:v>
                </c:pt>
                <c:pt idx="603">
                  <c:v>172.94</c:v>
                </c:pt>
                <c:pt idx="604">
                  <c:v>173.34</c:v>
                </c:pt>
                <c:pt idx="605">
                  <c:v>207.88</c:v>
                </c:pt>
                <c:pt idx="606">
                  <c:v>183.45</c:v>
                </c:pt>
                <c:pt idx="607">
                  <c:v>187.63</c:v>
                </c:pt>
                <c:pt idx="608">
                  <c:v>154.08</c:v>
                </c:pt>
                <c:pt idx="609">
                  <c:v>204.96</c:v>
                </c:pt>
                <c:pt idx="610">
                  <c:v>197.03</c:v>
                </c:pt>
                <c:pt idx="611">
                  <c:v>179.61</c:v>
                </c:pt>
                <c:pt idx="612">
                  <c:v>202.86</c:v>
                </c:pt>
                <c:pt idx="613">
                  <c:v>178.09</c:v>
                </c:pt>
                <c:pt idx="614">
                  <c:v>46.73</c:v>
                </c:pt>
                <c:pt idx="615">
                  <c:v>171.68</c:v>
                </c:pt>
                <c:pt idx="616">
                  <c:v>200.2</c:v>
                </c:pt>
                <c:pt idx="617">
                  <c:v>197.77</c:v>
                </c:pt>
                <c:pt idx="618">
                  <c:v>178.14</c:v>
                </c:pt>
                <c:pt idx="619">
                  <c:v>191.92</c:v>
                </c:pt>
                <c:pt idx="620">
                  <c:v>177.95</c:v>
                </c:pt>
                <c:pt idx="621">
                  <c:v>198.88</c:v>
                </c:pt>
                <c:pt idx="622">
                  <c:v>184.97</c:v>
                </c:pt>
                <c:pt idx="623">
                  <c:v>163.71</c:v>
                </c:pt>
                <c:pt idx="624">
                  <c:v>122.23</c:v>
                </c:pt>
                <c:pt idx="625">
                  <c:v>180.64</c:v>
                </c:pt>
                <c:pt idx="626">
                  <c:v>183.53</c:v>
                </c:pt>
                <c:pt idx="627">
                  <c:v>102.57</c:v>
                </c:pt>
                <c:pt idx="628">
                  <c:v>195.29</c:v>
                </c:pt>
                <c:pt idx="629">
                  <c:v>195.12</c:v>
                </c:pt>
                <c:pt idx="630">
                  <c:v>179.67</c:v>
                </c:pt>
                <c:pt idx="631">
                  <c:v>163.75</c:v>
                </c:pt>
                <c:pt idx="632">
                  <c:v>179.22</c:v>
                </c:pt>
                <c:pt idx="633">
                  <c:v>171.02</c:v>
                </c:pt>
                <c:pt idx="634">
                  <c:v>174.31</c:v>
                </c:pt>
                <c:pt idx="635">
                  <c:v>158.14</c:v>
                </c:pt>
                <c:pt idx="636">
                  <c:v>188.87</c:v>
                </c:pt>
                <c:pt idx="637">
                  <c:v>167.26</c:v>
                </c:pt>
                <c:pt idx="638">
                  <c:v>182.49</c:v>
                </c:pt>
                <c:pt idx="639">
                  <c:v>185.87</c:v>
                </c:pt>
                <c:pt idx="640">
                  <c:v>185.03</c:v>
                </c:pt>
                <c:pt idx="641">
                  <c:v>151.96</c:v>
                </c:pt>
                <c:pt idx="642">
                  <c:v>159.67</c:v>
                </c:pt>
                <c:pt idx="643">
                  <c:v>183.63</c:v>
                </c:pt>
                <c:pt idx="644">
                  <c:v>182.55</c:v>
                </c:pt>
                <c:pt idx="645">
                  <c:v>169.1</c:v>
                </c:pt>
                <c:pt idx="646">
                  <c:v>153.32</c:v>
                </c:pt>
                <c:pt idx="647">
                  <c:v>181.51</c:v>
                </c:pt>
                <c:pt idx="648">
                  <c:v>150.82</c:v>
                </c:pt>
                <c:pt idx="649">
                  <c:v>165.28</c:v>
                </c:pt>
                <c:pt idx="650">
                  <c:v>156.23</c:v>
                </c:pt>
                <c:pt idx="651">
                  <c:v>170.66</c:v>
                </c:pt>
                <c:pt idx="652">
                  <c:v>148.25</c:v>
                </c:pt>
                <c:pt idx="653">
                  <c:v>162.36</c:v>
                </c:pt>
                <c:pt idx="654">
                  <c:v>179.58</c:v>
                </c:pt>
                <c:pt idx="655">
                  <c:v>164.14</c:v>
                </c:pt>
                <c:pt idx="656">
                  <c:v>153.31</c:v>
                </c:pt>
                <c:pt idx="657">
                  <c:v>170.1</c:v>
                </c:pt>
                <c:pt idx="658">
                  <c:v>178.41</c:v>
                </c:pt>
                <c:pt idx="659">
                  <c:v>169.15</c:v>
                </c:pt>
                <c:pt idx="660">
                  <c:v>156.8</c:v>
                </c:pt>
                <c:pt idx="661">
                  <c:v>147.23</c:v>
                </c:pt>
                <c:pt idx="662">
                  <c:v>177.35</c:v>
                </c:pt>
                <c:pt idx="663">
                  <c:v>148.44</c:v>
                </c:pt>
                <c:pt idx="664">
                  <c:v>176.41</c:v>
                </c:pt>
                <c:pt idx="665">
                  <c:v>175.77</c:v>
                </c:pt>
                <c:pt idx="666">
                  <c:v>175.32</c:v>
                </c:pt>
                <c:pt idx="667">
                  <c:v>174.32</c:v>
                </c:pt>
                <c:pt idx="668">
                  <c:v>173.44</c:v>
                </c:pt>
                <c:pt idx="669">
                  <c:v>161.15</c:v>
                </c:pt>
                <c:pt idx="670">
                  <c:v>171.73</c:v>
                </c:pt>
                <c:pt idx="671">
                  <c:v>171.3</c:v>
                </c:pt>
                <c:pt idx="672">
                  <c:v>170.55</c:v>
                </c:pt>
                <c:pt idx="673">
                  <c:v>170.33</c:v>
                </c:pt>
                <c:pt idx="674">
                  <c:v>169.38</c:v>
                </c:pt>
                <c:pt idx="675">
                  <c:v>154.4</c:v>
                </c:pt>
                <c:pt idx="676">
                  <c:v>141.75</c:v>
                </c:pt>
                <c:pt idx="677">
                  <c:v>157.62</c:v>
                </c:pt>
                <c:pt idx="678">
                  <c:v>139.52</c:v>
                </c:pt>
                <c:pt idx="679">
                  <c:v>166.67</c:v>
                </c:pt>
                <c:pt idx="680">
                  <c:v>166.47</c:v>
                </c:pt>
                <c:pt idx="681">
                  <c:v>137.52</c:v>
                </c:pt>
                <c:pt idx="682">
                  <c:v>146.35</c:v>
                </c:pt>
                <c:pt idx="683">
                  <c:v>162.32</c:v>
                </c:pt>
                <c:pt idx="684">
                  <c:v>159.94</c:v>
                </c:pt>
                <c:pt idx="685">
                  <c:v>148.99</c:v>
                </c:pt>
                <c:pt idx="686">
                  <c:v>162.11</c:v>
                </c:pt>
                <c:pt idx="687">
                  <c:v>161.94</c:v>
                </c:pt>
                <c:pt idx="688">
                  <c:v>138.59</c:v>
                </c:pt>
                <c:pt idx="689">
                  <c:v>138.21</c:v>
                </c:pt>
                <c:pt idx="690">
                  <c:v>152.09</c:v>
                </c:pt>
                <c:pt idx="691">
                  <c:v>152.79</c:v>
                </c:pt>
                <c:pt idx="692">
                  <c:v>160.17</c:v>
                </c:pt>
                <c:pt idx="693">
                  <c:v>160.42</c:v>
                </c:pt>
                <c:pt idx="694">
                  <c:v>160.21</c:v>
                </c:pt>
                <c:pt idx="695">
                  <c:v>159.97</c:v>
                </c:pt>
                <c:pt idx="696">
                  <c:v>159.82</c:v>
                </c:pt>
                <c:pt idx="697">
                  <c:v>159.53</c:v>
                </c:pt>
                <c:pt idx="698">
                  <c:v>44.54</c:v>
                </c:pt>
                <c:pt idx="699">
                  <c:v>157.41</c:v>
                </c:pt>
                <c:pt idx="700">
                  <c:v>135.54</c:v>
                </c:pt>
                <c:pt idx="701">
                  <c:v>156.98</c:v>
                </c:pt>
                <c:pt idx="702">
                  <c:v>123.02</c:v>
                </c:pt>
                <c:pt idx="703">
                  <c:v>156.05</c:v>
                </c:pt>
                <c:pt idx="704">
                  <c:v>147.11</c:v>
                </c:pt>
                <c:pt idx="705">
                  <c:v>132.85</c:v>
                </c:pt>
                <c:pt idx="706">
                  <c:v>80.94</c:v>
                </c:pt>
                <c:pt idx="707">
                  <c:v>155.15</c:v>
                </c:pt>
                <c:pt idx="708">
                  <c:v>130.17</c:v>
                </c:pt>
                <c:pt idx="709">
                  <c:v>153.62</c:v>
                </c:pt>
                <c:pt idx="710">
                  <c:v>152.99</c:v>
                </c:pt>
                <c:pt idx="711">
                  <c:v>129.63</c:v>
                </c:pt>
                <c:pt idx="712">
                  <c:v>151.83</c:v>
                </c:pt>
                <c:pt idx="713">
                  <c:v>138.11</c:v>
                </c:pt>
                <c:pt idx="714">
                  <c:v>139.45</c:v>
                </c:pt>
                <c:pt idx="715">
                  <c:v>151.29</c:v>
                </c:pt>
                <c:pt idx="716">
                  <c:v>150.98</c:v>
                </c:pt>
                <c:pt idx="717">
                  <c:v>127.99</c:v>
                </c:pt>
                <c:pt idx="718">
                  <c:v>134.07</c:v>
                </c:pt>
                <c:pt idx="719">
                  <c:v>128.67</c:v>
                </c:pt>
                <c:pt idx="720">
                  <c:v>148.78</c:v>
                </c:pt>
                <c:pt idx="721">
                  <c:v>143.42</c:v>
                </c:pt>
                <c:pt idx="722">
                  <c:v>143.48</c:v>
                </c:pt>
                <c:pt idx="723">
                  <c:v>146.25</c:v>
                </c:pt>
                <c:pt idx="724">
                  <c:v>146.1</c:v>
                </c:pt>
                <c:pt idx="725">
                  <c:v>145.74</c:v>
                </c:pt>
                <c:pt idx="726">
                  <c:v>144.96</c:v>
                </c:pt>
                <c:pt idx="727">
                  <c:v>125.27</c:v>
                </c:pt>
                <c:pt idx="728">
                  <c:v>128.57</c:v>
                </c:pt>
                <c:pt idx="729">
                  <c:v>143.16</c:v>
                </c:pt>
                <c:pt idx="730">
                  <c:v>142.28</c:v>
                </c:pt>
                <c:pt idx="731">
                  <c:v>133.16</c:v>
                </c:pt>
                <c:pt idx="732">
                  <c:v>119.23</c:v>
                </c:pt>
                <c:pt idx="733">
                  <c:v>116.21</c:v>
                </c:pt>
                <c:pt idx="734">
                  <c:v>138.36</c:v>
                </c:pt>
                <c:pt idx="735">
                  <c:v>139.22</c:v>
                </c:pt>
                <c:pt idx="736">
                  <c:v>137.32</c:v>
                </c:pt>
                <c:pt idx="737">
                  <c:v>136.75</c:v>
                </c:pt>
                <c:pt idx="738">
                  <c:v>136.75</c:v>
                </c:pt>
                <c:pt idx="739">
                  <c:v>116.67</c:v>
                </c:pt>
                <c:pt idx="740">
                  <c:v>118.63</c:v>
                </c:pt>
                <c:pt idx="741">
                  <c:v>135.59</c:v>
                </c:pt>
                <c:pt idx="742">
                  <c:v>115.17</c:v>
                </c:pt>
                <c:pt idx="743">
                  <c:v>128.84</c:v>
                </c:pt>
                <c:pt idx="744">
                  <c:v>114.21</c:v>
                </c:pt>
                <c:pt idx="745">
                  <c:v>121.53</c:v>
                </c:pt>
                <c:pt idx="746">
                  <c:v>120.58</c:v>
                </c:pt>
                <c:pt idx="747">
                  <c:v>117.29</c:v>
                </c:pt>
                <c:pt idx="748">
                  <c:v>126.53</c:v>
                </c:pt>
                <c:pt idx="749">
                  <c:v>131.49</c:v>
                </c:pt>
                <c:pt idx="750">
                  <c:v>128.82</c:v>
                </c:pt>
                <c:pt idx="751">
                  <c:v>107.85</c:v>
                </c:pt>
                <c:pt idx="752">
                  <c:v>124.07</c:v>
                </c:pt>
                <c:pt idx="753">
                  <c:v>129.45</c:v>
                </c:pt>
                <c:pt idx="754">
                  <c:v>130.26</c:v>
                </c:pt>
                <c:pt idx="755">
                  <c:v>123.94</c:v>
                </c:pt>
                <c:pt idx="756">
                  <c:v>120.04</c:v>
                </c:pt>
                <c:pt idx="757">
                  <c:v>128.59</c:v>
                </c:pt>
                <c:pt idx="758">
                  <c:v>128.24</c:v>
                </c:pt>
                <c:pt idx="759">
                  <c:v>127.48</c:v>
                </c:pt>
                <c:pt idx="760">
                  <c:v>126.39</c:v>
                </c:pt>
                <c:pt idx="761">
                  <c:v>125.92</c:v>
                </c:pt>
                <c:pt idx="762">
                  <c:v>115.22</c:v>
                </c:pt>
                <c:pt idx="763">
                  <c:v>125.5</c:v>
                </c:pt>
                <c:pt idx="764">
                  <c:v>111.14</c:v>
                </c:pt>
                <c:pt idx="765">
                  <c:v>125.05</c:v>
                </c:pt>
                <c:pt idx="766">
                  <c:v>124.64</c:v>
                </c:pt>
                <c:pt idx="767">
                  <c:v>123.65</c:v>
                </c:pt>
                <c:pt idx="768">
                  <c:v>123.65</c:v>
                </c:pt>
                <c:pt idx="769">
                  <c:v>123.58</c:v>
                </c:pt>
                <c:pt idx="770">
                  <c:v>123.21</c:v>
                </c:pt>
                <c:pt idx="771">
                  <c:v>108.2</c:v>
                </c:pt>
                <c:pt idx="772">
                  <c:v>107.69</c:v>
                </c:pt>
                <c:pt idx="773">
                  <c:v>121.03</c:v>
                </c:pt>
                <c:pt idx="774">
                  <c:v>120.88</c:v>
                </c:pt>
                <c:pt idx="775">
                  <c:v>120.58</c:v>
                </c:pt>
                <c:pt idx="776">
                  <c:v>117.08</c:v>
                </c:pt>
                <c:pt idx="777">
                  <c:v>120.11</c:v>
                </c:pt>
                <c:pt idx="778">
                  <c:v>105.9</c:v>
                </c:pt>
                <c:pt idx="779">
                  <c:v>119.83</c:v>
                </c:pt>
                <c:pt idx="780">
                  <c:v>119.69</c:v>
                </c:pt>
                <c:pt idx="781">
                  <c:v>112.25</c:v>
                </c:pt>
                <c:pt idx="782">
                  <c:v>117.85</c:v>
                </c:pt>
                <c:pt idx="783">
                  <c:v>117.88</c:v>
                </c:pt>
                <c:pt idx="784">
                  <c:v>117.86</c:v>
                </c:pt>
                <c:pt idx="785">
                  <c:v>111.0</c:v>
                </c:pt>
                <c:pt idx="786">
                  <c:v>117.41</c:v>
                </c:pt>
                <c:pt idx="787">
                  <c:v>116.04</c:v>
                </c:pt>
                <c:pt idx="788">
                  <c:v>103.57</c:v>
                </c:pt>
                <c:pt idx="789">
                  <c:v>112.68</c:v>
                </c:pt>
                <c:pt idx="790">
                  <c:v>99.61</c:v>
                </c:pt>
                <c:pt idx="791">
                  <c:v>115.14</c:v>
                </c:pt>
                <c:pt idx="792">
                  <c:v>114.94</c:v>
                </c:pt>
                <c:pt idx="793">
                  <c:v>103.06</c:v>
                </c:pt>
                <c:pt idx="794">
                  <c:v>114.64</c:v>
                </c:pt>
                <c:pt idx="795">
                  <c:v>114.17</c:v>
                </c:pt>
                <c:pt idx="796">
                  <c:v>103.08</c:v>
                </c:pt>
                <c:pt idx="797">
                  <c:v>98.66999999999998</c:v>
                </c:pt>
                <c:pt idx="798">
                  <c:v>0.0</c:v>
                </c:pt>
                <c:pt idx="799">
                  <c:v>113.19</c:v>
                </c:pt>
                <c:pt idx="800">
                  <c:v>112.8</c:v>
                </c:pt>
                <c:pt idx="801">
                  <c:v>111.43</c:v>
                </c:pt>
                <c:pt idx="802">
                  <c:v>106.48</c:v>
                </c:pt>
                <c:pt idx="803">
                  <c:v>102.16</c:v>
                </c:pt>
                <c:pt idx="804">
                  <c:v>110.71</c:v>
                </c:pt>
                <c:pt idx="805">
                  <c:v>110.08</c:v>
                </c:pt>
                <c:pt idx="806">
                  <c:v>109.83</c:v>
                </c:pt>
                <c:pt idx="807">
                  <c:v>109.66</c:v>
                </c:pt>
                <c:pt idx="808">
                  <c:v>101.37</c:v>
                </c:pt>
                <c:pt idx="809">
                  <c:v>109.52</c:v>
                </c:pt>
                <c:pt idx="810">
                  <c:v>109.04</c:v>
                </c:pt>
                <c:pt idx="811">
                  <c:v>89.06</c:v>
                </c:pt>
                <c:pt idx="812">
                  <c:v>108.63</c:v>
                </c:pt>
                <c:pt idx="813">
                  <c:v>108.15</c:v>
                </c:pt>
                <c:pt idx="814">
                  <c:v>105.14</c:v>
                </c:pt>
                <c:pt idx="815">
                  <c:v>99.34</c:v>
                </c:pt>
                <c:pt idx="816">
                  <c:v>107.8</c:v>
                </c:pt>
                <c:pt idx="817">
                  <c:v>105.09</c:v>
                </c:pt>
                <c:pt idx="818">
                  <c:v>106.15</c:v>
                </c:pt>
                <c:pt idx="819">
                  <c:v>106.08</c:v>
                </c:pt>
                <c:pt idx="820">
                  <c:v>105.92</c:v>
                </c:pt>
                <c:pt idx="821">
                  <c:v>86.64</c:v>
                </c:pt>
                <c:pt idx="822">
                  <c:v>94.34</c:v>
                </c:pt>
                <c:pt idx="823">
                  <c:v>96.38</c:v>
                </c:pt>
                <c:pt idx="824">
                  <c:v>104.49</c:v>
                </c:pt>
                <c:pt idx="825">
                  <c:v>104.35</c:v>
                </c:pt>
                <c:pt idx="826">
                  <c:v>103.59</c:v>
                </c:pt>
                <c:pt idx="827">
                  <c:v>95.39</c:v>
                </c:pt>
                <c:pt idx="828">
                  <c:v>102.24</c:v>
                </c:pt>
                <c:pt idx="829">
                  <c:v>102.86</c:v>
                </c:pt>
                <c:pt idx="830">
                  <c:v>102.8</c:v>
                </c:pt>
                <c:pt idx="831">
                  <c:v>102.5</c:v>
                </c:pt>
                <c:pt idx="832">
                  <c:v>102.01</c:v>
                </c:pt>
                <c:pt idx="833">
                  <c:v>101.74</c:v>
                </c:pt>
                <c:pt idx="834">
                  <c:v>101.63</c:v>
                </c:pt>
                <c:pt idx="835">
                  <c:v>89.91</c:v>
                </c:pt>
                <c:pt idx="836">
                  <c:v>101.27</c:v>
                </c:pt>
                <c:pt idx="837">
                  <c:v>101.13</c:v>
                </c:pt>
                <c:pt idx="838">
                  <c:v>101.08</c:v>
                </c:pt>
                <c:pt idx="839">
                  <c:v>99.32</c:v>
                </c:pt>
                <c:pt idx="840">
                  <c:v>100.78</c:v>
                </c:pt>
                <c:pt idx="841">
                  <c:v>100.68</c:v>
                </c:pt>
                <c:pt idx="842">
                  <c:v>96.37</c:v>
                </c:pt>
                <c:pt idx="843">
                  <c:v>99.86</c:v>
                </c:pt>
                <c:pt idx="844">
                  <c:v>81.84</c:v>
                </c:pt>
                <c:pt idx="845">
                  <c:v>98.13</c:v>
                </c:pt>
                <c:pt idx="846">
                  <c:v>94.29</c:v>
                </c:pt>
                <c:pt idx="847">
                  <c:v>97.5</c:v>
                </c:pt>
                <c:pt idx="848">
                  <c:v>97.31</c:v>
                </c:pt>
                <c:pt idx="849">
                  <c:v>93.61</c:v>
                </c:pt>
                <c:pt idx="850">
                  <c:v>96.3</c:v>
                </c:pt>
                <c:pt idx="851">
                  <c:v>87.31</c:v>
                </c:pt>
                <c:pt idx="852">
                  <c:v>79.04</c:v>
                </c:pt>
                <c:pt idx="853">
                  <c:v>95.57</c:v>
                </c:pt>
                <c:pt idx="854">
                  <c:v>78.78</c:v>
                </c:pt>
                <c:pt idx="855">
                  <c:v>120.8</c:v>
                </c:pt>
                <c:pt idx="856">
                  <c:v>95.25</c:v>
                </c:pt>
                <c:pt idx="857">
                  <c:v>95.02</c:v>
                </c:pt>
                <c:pt idx="858">
                  <c:v>94.03</c:v>
                </c:pt>
                <c:pt idx="859">
                  <c:v>93.04</c:v>
                </c:pt>
                <c:pt idx="860">
                  <c:v>92.83</c:v>
                </c:pt>
                <c:pt idx="861">
                  <c:v>92.31</c:v>
                </c:pt>
                <c:pt idx="862">
                  <c:v>91.7</c:v>
                </c:pt>
                <c:pt idx="863">
                  <c:v>91.64</c:v>
                </c:pt>
                <c:pt idx="864">
                  <c:v>91.54</c:v>
                </c:pt>
                <c:pt idx="865">
                  <c:v>81.99</c:v>
                </c:pt>
                <c:pt idx="866">
                  <c:v>85.16999999999998</c:v>
                </c:pt>
                <c:pt idx="867">
                  <c:v>90.61</c:v>
                </c:pt>
                <c:pt idx="868">
                  <c:v>90.16999999999998</c:v>
                </c:pt>
                <c:pt idx="869">
                  <c:v>90.03</c:v>
                </c:pt>
                <c:pt idx="870">
                  <c:v>90.0</c:v>
                </c:pt>
                <c:pt idx="871">
                  <c:v>77.74</c:v>
                </c:pt>
                <c:pt idx="872">
                  <c:v>88.5</c:v>
                </c:pt>
                <c:pt idx="873">
                  <c:v>77.42</c:v>
                </c:pt>
                <c:pt idx="874">
                  <c:v>88.38</c:v>
                </c:pt>
                <c:pt idx="875">
                  <c:v>79.83</c:v>
                </c:pt>
                <c:pt idx="876">
                  <c:v>87.69</c:v>
                </c:pt>
                <c:pt idx="877">
                  <c:v>87.32</c:v>
                </c:pt>
                <c:pt idx="878">
                  <c:v>72.51</c:v>
                </c:pt>
                <c:pt idx="879">
                  <c:v>85.72</c:v>
                </c:pt>
                <c:pt idx="880">
                  <c:v>75.82</c:v>
                </c:pt>
                <c:pt idx="881">
                  <c:v>86.16999999999998</c:v>
                </c:pt>
                <c:pt idx="882">
                  <c:v>85.76</c:v>
                </c:pt>
                <c:pt idx="883">
                  <c:v>85.16</c:v>
                </c:pt>
                <c:pt idx="884">
                  <c:v>76.54</c:v>
                </c:pt>
                <c:pt idx="885">
                  <c:v>84.7</c:v>
                </c:pt>
                <c:pt idx="886">
                  <c:v>78.1</c:v>
                </c:pt>
                <c:pt idx="887">
                  <c:v>83.21</c:v>
                </c:pt>
                <c:pt idx="888">
                  <c:v>82.99</c:v>
                </c:pt>
                <c:pt idx="889">
                  <c:v>81.41</c:v>
                </c:pt>
                <c:pt idx="890">
                  <c:v>82.16999999999998</c:v>
                </c:pt>
                <c:pt idx="891">
                  <c:v>81.89</c:v>
                </c:pt>
                <c:pt idx="892">
                  <c:v>81.05</c:v>
                </c:pt>
                <c:pt idx="893">
                  <c:v>78.46</c:v>
                </c:pt>
                <c:pt idx="894">
                  <c:v>79.88</c:v>
                </c:pt>
                <c:pt idx="895">
                  <c:v>79.24</c:v>
                </c:pt>
                <c:pt idx="896">
                  <c:v>77.95</c:v>
                </c:pt>
                <c:pt idx="897">
                  <c:v>77.23</c:v>
                </c:pt>
                <c:pt idx="898">
                  <c:v>68.24</c:v>
                </c:pt>
                <c:pt idx="899">
                  <c:v>76.52</c:v>
                </c:pt>
                <c:pt idx="900">
                  <c:v>76.28</c:v>
                </c:pt>
                <c:pt idx="901">
                  <c:v>75.0</c:v>
                </c:pt>
                <c:pt idx="902">
                  <c:v>75.0</c:v>
                </c:pt>
                <c:pt idx="903">
                  <c:v>75.0</c:v>
                </c:pt>
                <c:pt idx="904">
                  <c:v>72.75</c:v>
                </c:pt>
                <c:pt idx="905">
                  <c:v>72.77</c:v>
                </c:pt>
                <c:pt idx="906">
                  <c:v>75.0</c:v>
                </c:pt>
                <c:pt idx="907">
                  <c:v>76.96</c:v>
                </c:pt>
                <c:pt idx="908">
                  <c:v>74.35</c:v>
                </c:pt>
                <c:pt idx="909">
                  <c:v>74.35</c:v>
                </c:pt>
                <c:pt idx="910">
                  <c:v>73.2</c:v>
                </c:pt>
                <c:pt idx="911">
                  <c:v>72.88</c:v>
                </c:pt>
                <c:pt idx="912">
                  <c:v>72.82</c:v>
                </c:pt>
                <c:pt idx="913">
                  <c:v>64.74</c:v>
                </c:pt>
                <c:pt idx="914">
                  <c:v>72.54</c:v>
                </c:pt>
                <c:pt idx="915">
                  <c:v>71.97</c:v>
                </c:pt>
                <c:pt idx="916">
                  <c:v>70.42</c:v>
                </c:pt>
                <c:pt idx="917">
                  <c:v>71.02</c:v>
                </c:pt>
                <c:pt idx="918">
                  <c:v>70.93</c:v>
                </c:pt>
                <c:pt idx="919">
                  <c:v>70.15</c:v>
                </c:pt>
                <c:pt idx="920">
                  <c:v>69.24</c:v>
                </c:pt>
                <c:pt idx="921">
                  <c:v>69.12</c:v>
                </c:pt>
                <c:pt idx="922">
                  <c:v>68.15</c:v>
                </c:pt>
                <c:pt idx="923">
                  <c:v>67.9</c:v>
                </c:pt>
                <c:pt idx="924">
                  <c:v>65.4</c:v>
                </c:pt>
                <c:pt idx="925">
                  <c:v>67.6</c:v>
                </c:pt>
                <c:pt idx="926">
                  <c:v>67.53</c:v>
                </c:pt>
                <c:pt idx="927">
                  <c:v>67.28</c:v>
                </c:pt>
                <c:pt idx="928">
                  <c:v>67.19</c:v>
                </c:pt>
                <c:pt idx="929">
                  <c:v>65.98</c:v>
                </c:pt>
                <c:pt idx="930">
                  <c:v>58.24</c:v>
                </c:pt>
                <c:pt idx="931">
                  <c:v>65.65</c:v>
                </c:pt>
                <c:pt idx="932">
                  <c:v>65.51</c:v>
                </c:pt>
                <c:pt idx="933">
                  <c:v>65.34</c:v>
                </c:pt>
                <c:pt idx="934">
                  <c:v>64.9</c:v>
                </c:pt>
                <c:pt idx="935">
                  <c:v>63.86</c:v>
                </c:pt>
                <c:pt idx="936">
                  <c:v>63.83</c:v>
                </c:pt>
                <c:pt idx="937">
                  <c:v>63.75</c:v>
                </c:pt>
                <c:pt idx="938">
                  <c:v>59.3</c:v>
                </c:pt>
                <c:pt idx="939">
                  <c:v>63.54</c:v>
                </c:pt>
                <c:pt idx="940">
                  <c:v>62.29</c:v>
                </c:pt>
                <c:pt idx="941">
                  <c:v>63.2</c:v>
                </c:pt>
                <c:pt idx="942">
                  <c:v>63.02</c:v>
                </c:pt>
                <c:pt idx="943">
                  <c:v>62.9</c:v>
                </c:pt>
                <c:pt idx="944">
                  <c:v>62.38</c:v>
                </c:pt>
                <c:pt idx="945">
                  <c:v>61.82</c:v>
                </c:pt>
                <c:pt idx="946">
                  <c:v>61.51</c:v>
                </c:pt>
                <c:pt idx="947">
                  <c:v>61.41</c:v>
                </c:pt>
                <c:pt idx="948">
                  <c:v>60.32</c:v>
                </c:pt>
                <c:pt idx="949">
                  <c:v>61.06</c:v>
                </c:pt>
                <c:pt idx="950">
                  <c:v>60.58</c:v>
                </c:pt>
                <c:pt idx="951">
                  <c:v>60.54</c:v>
                </c:pt>
                <c:pt idx="952">
                  <c:v>60.11</c:v>
                </c:pt>
                <c:pt idx="953">
                  <c:v>59.67</c:v>
                </c:pt>
                <c:pt idx="954">
                  <c:v>59.28</c:v>
                </c:pt>
                <c:pt idx="955">
                  <c:v>58.86</c:v>
                </c:pt>
                <c:pt idx="956">
                  <c:v>53.62</c:v>
                </c:pt>
                <c:pt idx="957">
                  <c:v>58.16</c:v>
                </c:pt>
                <c:pt idx="958">
                  <c:v>57.87</c:v>
                </c:pt>
                <c:pt idx="959">
                  <c:v>57.77</c:v>
                </c:pt>
                <c:pt idx="960">
                  <c:v>57.38</c:v>
                </c:pt>
                <c:pt idx="961">
                  <c:v>56.87</c:v>
                </c:pt>
                <c:pt idx="962">
                  <c:v>56.85</c:v>
                </c:pt>
                <c:pt idx="963">
                  <c:v>56.26</c:v>
                </c:pt>
                <c:pt idx="964">
                  <c:v>53.25</c:v>
                </c:pt>
                <c:pt idx="965">
                  <c:v>55.99</c:v>
                </c:pt>
                <c:pt idx="966">
                  <c:v>55.74</c:v>
                </c:pt>
                <c:pt idx="967">
                  <c:v>55.68</c:v>
                </c:pt>
                <c:pt idx="968">
                  <c:v>50.32</c:v>
                </c:pt>
                <c:pt idx="969">
                  <c:v>54.51</c:v>
                </c:pt>
                <c:pt idx="970">
                  <c:v>50.99</c:v>
                </c:pt>
                <c:pt idx="971">
                  <c:v>54.85</c:v>
                </c:pt>
                <c:pt idx="972">
                  <c:v>53.36</c:v>
                </c:pt>
                <c:pt idx="973">
                  <c:v>49.09</c:v>
                </c:pt>
                <c:pt idx="974">
                  <c:v>53.85</c:v>
                </c:pt>
                <c:pt idx="975">
                  <c:v>53.79</c:v>
                </c:pt>
                <c:pt idx="976">
                  <c:v>53.76</c:v>
                </c:pt>
                <c:pt idx="977">
                  <c:v>53.31</c:v>
                </c:pt>
                <c:pt idx="978">
                  <c:v>53.24</c:v>
                </c:pt>
                <c:pt idx="979">
                  <c:v>53.23</c:v>
                </c:pt>
                <c:pt idx="980">
                  <c:v>52.78</c:v>
                </c:pt>
                <c:pt idx="981">
                  <c:v>52.58</c:v>
                </c:pt>
                <c:pt idx="982">
                  <c:v>52.45</c:v>
                </c:pt>
                <c:pt idx="983">
                  <c:v>52.32</c:v>
                </c:pt>
                <c:pt idx="984">
                  <c:v>46.22</c:v>
                </c:pt>
                <c:pt idx="985">
                  <c:v>51.56</c:v>
                </c:pt>
                <c:pt idx="986">
                  <c:v>48.42</c:v>
                </c:pt>
                <c:pt idx="987">
                  <c:v>45.11</c:v>
                </c:pt>
                <c:pt idx="988">
                  <c:v>50.56</c:v>
                </c:pt>
                <c:pt idx="989">
                  <c:v>50.22</c:v>
                </c:pt>
                <c:pt idx="990">
                  <c:v>50.08</c:v>
                </c:pt>
                <c:pt idx="991">
                  <c:v>49.64</c:v>
                </c:pt>
                <c:pt idx="992">
                  <c:v>49.52</c:v>
                </c:pt>
                <c:pt idx="993">
                  <c:v>49.48</c:v>
                </c:pt>
                <c:pt idx="994">
                  <c:v>49.22</c:v>
                </c:pt>
                <c:pt idx="995">
                  <c:v>49.08</c:v>
                </c:pt>
                <c:pt idx="996">
                  <c:v>48.85</c:v>
                </c:pt>
                <c:pt idx="997">
                  <c:v>48.59</c:v>
                </c:pt>
                <c:pt idx="998">
                  <c:v>48.42</c:v>
                </c:pt>
                <c:pt idx="999">
                  <c:v>47.68</c:v>
                </c:pt>
                <c:pt idx="1000">
                  <c:v>48.19</c:v>
                </c:pt>
                <c:pt idx="1001">
                  <c:v>47.99</c:v>
                </c:pt>
                <c:pt idx="1002">
                  <c:v>47.72</c:v>
                </c:pt>
                <c:pt idx="1003">
                  <c:v>47.64</c:v>
                </c:pt>
                <c:pt idx="1004">
                  <c:v>47.42</c:v>
                </c:pt>
                <c:pt idx="1005">
                  <c:v>46.48</c:v>
                </c:pt>
                <c:pt idx="1006">
                  <c:v>45.99</c:v>
                </c:pt>
                <c:pt idx="1007">
                  <c:v>45.82</c:v>
                </c:pt>
                <c:pt idx="1008">
                  <c:v>45.77</c:v>
                </c:pt>
                <c:pt idx="1009">
                  <c:v>45.76</c:v>
                </c:pt>
                <c:pt idx="1010">
                  <c:v>44.91</c:v>
                </c:pt>
                <c:pt idx="1011">
                  <c:v>44.84</c:v>
                </c:pt>
                <c:pt idx="1012">
                  <c:v>41.78</c:v>
                </c:pt>
                <c:pt idx="1013">
                  <c:v>43.42</c:v>
                </c:pt>
                <c:pt idx="1014">
                  <c:v>41.79</c:v>
                </c:pt>
                <c:pt idx="1015">
                  <c:v>42.57</c:v>
                </c:pt>
                <c:pt idx="1016">
                  <c:v>42.52</c:v>
                </c:pt>
                <c:pt idx="1017">
                  <c:v>42.37</c:v>
                </c:pt>
                <c:pt idx="1018">
                  <c:v>41.11</c:v>
                </c:pt>
                <c:pt idx="1019">
                  <c:v>41.08</c:v>
                </c:pt>
                <c:pt idx="1020">
                  <c:v>41.02</c:v>
                </c:pt>
                <c:pt idx="1021">
                  <c:v>40.66</c:v>
                </c:pt>
                <c:pt idx="1022">
                  <c:v>40.51</c:v>
                </c:pt>
                <c:pt idx="1023">
                  <c:v>39.77</c:v>
                </c:pt>
                <c:pt idx="1024">
                  <c:v>39.25</c:v>
                </c:pt>
                <c:pt idx="1025">
                  <c:v>39.07</c:v>
                </c:pt>
                <c:pt idx="1026">
                  <c:v>38.51</c:v>
                </c:pt>
                <c:pt idx="1027">
                  <c:v>38.83</c:v>
                </c:pt>
                <c:pt idx="1028">
                  <c:v>38.18</c:v>
                </c:pt>
                <c:pt idx="1029">
                  <c:v>36.93</c:v>
                </c:pt>
                <c:pt idx="1030">
                  <c:v>36.65</c:v>
                </c:pt>
                <c:pt idx="1031">
                  <c:v>36.28</c:v>
                </c:pt>
                <c:pt idx="1032">
                  <c:v>35.95</c:v>
                </c:pt>
                <c:pt idx="1033">
                  <c:v>35.52</c:v>
                </c:pt>
                <c:pt idx="1034">
                  <c:v>34.57</c:v>
                </c:pt>
                <c:pt idx="1035">
                  <c:v>34.37</c:v>
                </c:pt>
                <c:pt idx="1036">
                  <c:v>34.23000000000001</c:v>
                </c:pt>
                <c:pt idx="1037">
                  <c:v>34.04</c:v>
                </c:pt>
                <c:pt idx="1038">
                  <c:v>33.95</c:v>
                </c:pt>
                <c:pt idx="1039">
                  <c:v>33.74</c:v>
                </c:pt>
                <c:pt idx="1040">
                  <c:v>33.12</c:v>
                </c:pt>
                <c:pt idx="1041">
                  <c:v>32.57</c:v>
                </c:pt>
                <c:pt idx="1042">
                  <c:v>32.46</c:v>
                </c:pt>
                <c:pt idx="1043">
                  <c:v>32.17</c:v>
                </c:pt>
                <c:pt idx="1044">
                  <c:v>31.96</c:v>
                </c:pt>
                <c:pt idx="1045">
                  <c:v>31.81</c:v>
                </c:pt>
                <c:pt idx="1046">
                  <c:v>31.65</c:v>
                </c:pt>
                <c:pt idx="1047">
                  <c:v>31.25</c:v>
                </c:pt>
                <c:pt idx="1048">
                  <c:v>30.35</c:v>
                </c:pt>
                <c:pt idx="1049">
                  <c:v>30.16</c:v>
                </c:pt>
                <c:pt idx="1050">
                  <c:v>29.96</c:v>
                </c:pt>
                <c:pt idx="1051">
                  <c:v>29.8</c:v>
                </c:pt>
                <c:pt idx="1052">
                  <c:v>29.23</c:v>
                </c:pt>
                <c:pt idx="1053">
                  <c:v>29.13</c:v>
                </c:pt>
                <c:pt idx="1054">
                  <c:v>28.32</c:v>
                </c:pt>
                <c:pt idx="1055">
                  <c:v>27.99</c:v>
                </c:pt>
                <c:pt idx="1056">
                  <c:v>27.95</c:v>
                </c:pt>
                <c:pt idx="1057">
                  <c:v>27.26</c:v>
                </c:pt>
                <c:pt idx="1058">
                  <c:v>26.61</c:v>
                </c:pt>
                <c:pt idx="1059">
                  <c:v>25.88</c:v>
                </c:pt>
                <c:pt idx="1060">
                  <c:v>25.5</c:v>
                </c:pt>
                <c:pt idx="1061">
                  <c:v>25.36</c:v>
                </c:pt>
                <c:pt idx="1062">
                  <c:v>25.07</c:v>
                </c:pt>
                <c:pt idx="1063">
                  <c:v>24.75</c:v>
                </c:pt>
                <c:pt idx="1064">
                  <c:v>24.26</c:v>
                </c:pt>
                <c:pt idx="1065">
                  <c:v>24.04</c:v>
                </c:pt>
                <c:pt idx="1066">
                  <c:v>23.72</c:v>
                </c:pt>
                <c:pt idx="1067">
                  <c:v>21.23</c:v>
                </c:pt>
                <c:pt idx="1068">
                  <c:v>21.11</c:v>
                </c:pt>
                <c:pt idx="1069">
                  <c:v>20.83</c:v>
                </c:pt>
                <c:pt idx="1070">
                  <c:v>20.6</c:v>
                </c:pt>
                <c:pt idx="1071">
                  <c:v>20.27</c:v>
                </c:pt>
                <c:pt idx="1072">
                  <c:v>20.23</c:v>
                </c:pt>
                <c:pt idx="1073">
                  <c:v>19.64</c:v>
                </c:pt>
                <c:pt idx="1074">
                  <c:v>19.35</c:v>
                </c:pt>
                <c:pt idx="1075">
                  <c:v>18.86</c:v>
                </c:pt>
                <c:pt idx="1076">
                  <c:v>18.46</c:v>
                </c:pt>
                <c:pt idx="1077">
                  <c:v>17.87</c:v>
                </c:pt>
                <c:pt idx="1078">
                  <c:v>14.42</c:v>
                </c:pt>
                <c:pt idx="1079">
                  <c:v>15.8</c:v>
                </c:pt>
                <c:pt idx="1080">
                  <c:v>15.03</c:v>
                </c:pt>
                <c:pt idx="1081">
                  <c:v>14.17</c:v>
                </c:pt>
                <c:pt idx="1082">
                  <c:v>12.08</c:v>
                </c:pt>
                <c:pt idx="1083">
                  <c:v>9.35</c:v>
                </c:pt>
                <c:pt idx="1084">
                  <c:v>8.140000000000001</c:v>
                </c:pt>
              </c:numCache>
            </c:numRef>
          </c:yVal>
        </c:ser>
        <c:ser>
          <c:idx val="2"/>
          <c:order val="1"/>
          <c:tx>
            <c:strRef>
              <c:f>Sheet1!$L$4</c:f>
              <c:strCache>
                <c:ptCount val="1"/>
                <c:pt idx="0">
                  <c:v>in-between</c:v>
                </c:pt>
              </c:strCache>
            </c:strRef>
          </c:tx>
          <c:spPr>
            <a:ln w="28575">
              <a:noFill/>
            </a:ln>
          </c:spPr>
          <c:marker>
            <c:symbol val="triangle"/>
            <c:size val="2"/>
            <c:spPr>
              <a:solidFill>
                <a:schemeClr val="accent1"/>
              </a:solidFill>
              <a:ln>
                <a:solidFill>
                  <a:schemeClr val="accent1"/>
                </a:solidFill>
              </a:ln>
            </c:spPr>
          </c:marker>
          <c:xVal>
            <c:numRef>
              <c:f>Sheet1!$C$245:$C$389</c:f>
              <c:numCache>
                <c:formatCode>0</c:formatCode>
                <c:ptCount val="145"/>
                <c:pt idx="0">
                  <c:v>1522.24</c:v>
                </c:pt>
                <c:pt idx="1">
                  <c:v>1521.21</c:v>
                </c:pt>
                <c:pt idx="2">
                  <c:v>1513.1</c:v>
                </c:pt>
                <c:pt idx="3">
                  <c:v>1512.17</c:v>
                </c:pt>
                <c:pt idx="4">
                  <c:v>1507.94</c:v>
                </c:pt>
                <c:pt idx="5">
                  <c:v>1507.08</c:v>
                </c:pt>
                <c:pt idx="6">
                  <c:v>1506.64</c:v>
                </c:pt>
                <c:pt idx="7">
                  <c:v>1505.05</c:v>
                </c:pt>
                <c:pt idx="8">
                  <c:v>1501.82</c:v>
                </c:pt>
                <c:pt idx="9">
                  <c:v>1499.81</c:v>
                </c:pt>
                <c:pt idx="10">
                  <c:v>1498.98</c:v>
                </c:pt>
                <c:pt idx="11">
                  <c:v>1492.55</c:v>
                </c:pt>
                <c:pt idx="12">
                  <c:v>1483.77</c:v>
                </c:pt>
                <c:pt idx="13">
                  <c:v>1476.63</c:v>
                </c:pt>
                <c:pt idx="14">
                  <c:v>1476.5</c:v>
                </c:pt>
                <c:pt idx="15">
                  <c:v>1468.71</c:v>
                </c:pt>
                <c:pt idx="16">
                  <c:v>1460.35</c:v>
                </c:pt>
                <c:pt idx="17">
                  <c:v>1457.18</c:v>
                </c:pt>
                <c:pt idx="18">
                  <c:v>1456.27</c:v>
                </c:pt>
                <c:pt idx="19">
                  <c:v>1455.13</c:v>
                </c:pt>
                <c:pt idx="20">
                  <c:v>1448.75</c:v>
                </c:pt>
                <c:pt idx="21">
                  <c:v>1441.75</c:v>
                </c:pt>
                <c:pt idx="22">
                  <c:v>1441.34</c:v>
                </c:pt>
                <c:pt idx="23">
                  <c:v>1441.06</c:v>
                </c:pt>
                <c:pt idx="24">
                  <c:v>1438.79</c:v>
                </c:pt>
                <c:pt idx="25">
                  <c:v>1435.99</c:v>
                </c:pt>
                <c:pt idx="26">
                  <c:v>1434.36</c:v>
                </c:pt>
                <c:pt idx="27">
                  <c:v>1433.75</c:v>
                </c:pt>
                <c:pt idx="28">
                  <c:v>1431.81</c:v>
                </c:pt>
                <c:pt idx="29">
                  <c:v>1425.91</c:v>
                </c:pt>
                <c:pt idx="30">
                  <c:v>1422.04</c:v>
                </c:pt>
                <c:pt idx="31">
                  <c:v>1418.97</c:v>
                </c:pt>
                <c:pt idx="32">
                  <c:v>1414.38</c:v>
                </c:pt>
                <c:pt idx="33">
                  <c:v>1411.22</c:v>
                </c:pt>
                <c:pt idx="34">
                  <c:v>1409.57</c:v>
                </c:pt>
                <c:pt idx="35">
                  <c:v>1408.93</c:v>
                </c:pt>
                <c:pt idx="36">
                  <c:v>1407.04</c:v>
                </c:pt>
                <c:pt idx="37">
                  <c:v>1404.58</c:v>
                </c:pt>
                <c:pt idx="38">
                  <c:v>1401.93</c:v>
                </c:pt>
                <c:pt idx="39">
                  <c:v>1401.34</c:v>
                </c:pt>
                <c:pt idx="40">
                  <c:v>1401.34</c:v>
                </c:pt>
                <c:pt idx="41">
                  <c:v>1400.45</c:v>
                </c:pt>
                <c:pt idx="42">
                  <c:v>1399.35</c:v>
                </c:pt>
                <c:pt idx="43">
                  <c:v>1397.21</c:v>
                </c:pt>
                <c:pt idx="44">
                  <c:v>1379.46</c:v>
                </c:pt>
                <c:pt idx="45">
                  <c:v>1378.48</c:v>
                </c:pt>
                <c:pt idx="46">
                  <c:v>1376.22</c:v>
                </c:pt>
                <c:pt idx="47">
                  <c:v>1374.8</c:v>
                </c:pt>
                <c:pt idx="48">
                  <c:v>1369.23</c:v>
                </c:pt>
                <c:pt idx="49">
                  <c:v>1367.66</c:v>
                </c:pt>
                <c:pt idx="50">
                  <c:v>1367.04</c:v>
                </c:pt>
                <c:pt idx="51">
                  <c:v>1366.25</c:v>
                </c:pt>
                <c:pt idx="52">
                  <c:v>1360.48</c:v>
                </c:pt>
                <c:pt idx="53">
                  <c:v>1358.62</c:v>
                </c:pt>
                <c:pt idx="54">
                  <c:v>1353.92</c:v>
                </c:pt>
                <c:pt idx="55">
                  <c:v>1352.72</c:v>
                </c:pt>
                <c:pt idx="56">
                  <c:v>1344.71</c:v>
                </c:pt>
                <c:pt idx="57">
                  <c:v>1344.42</c:v>
                </c:pt>
                <c:pt idx="58">
                  <c:v>1342.84</c:v>
                </c:pt>
                <c:pt idx="59">
                  <c:v>1332.27</c:v>
                </c:pt>
                <c:pt idx="60">
                  <c:v>1328.64</c:v>
                </c:pt>
                <c:pt idx="61">
                  <c:v>1324.67</c:v>
                </c:pt>
                <c:pt idx="62">
                  <c:v>1323.93</c:v>
                </c:pt>
                <c:pt idx="63">
                  <c:v>1322.72</c:v>
                </c:pt>
                <c:pt idx="64">
                  <c:v>1311.08</c:v>
                </c:pt>
                <c:pt idx="65">
                  <c:v>1308.3</c:v>
                </c:pt>
                <c:pt idx="66">
                  <c:v>1304.86</c:v>
                </c:pt>
                <c:pt idx="67">
                  <c:v>1304.5</c:v>
                </c:pt>
                <c:pt idx="68">
                  <c:v>1299.94</c:v>
                </c:pt>
                <c:pt idx="69">
                  <c:v>1297.14</c:v>
                </c:pt>
                <c:pt idx="70">
                  <c:v>1294.0</c:v>
                </c:pt>
                <c:pt idx="71">
                  <c:v>1282.26</c:v>
                </c:pt>
                <c:pt idx="72">
                  <c:v>1281.33</c:v>
                </c:pt>
                <c:pt idx="73">
                  <c:v>1280.69</c:v>
                </c:pt>
                <c:pt idx="74">
                  <c:v>1277.91</c:v>
                </c:pt>
                <c:pt idx="75">
                  <c:v>1271.12</c:v>
                </c:pt>
                <c:pt idx="76">
                  <c:v>1270.15</c:v>
                </c:pt>
                <c:pt idx="77">
                  <c:v>1268.49</c:v>
                </c:pt>
                <c:pt idx="78">
                  <c:v>1263.06</c:v>
                </c:pt>
                <c:pt idx="79">
                  <c:v>1261.71</c:v>
                </c:pt>
                <c:pt idx="80">
                  <c:v>1260.78</c:v>
                </c:pt>
                <c:pt idx="81">
                  <c:v>1256.52</c:v>
                </c:pt>
                <c:pt idx="82">
                  <c:v>1252.14</c:v>
                </c:pt>
                <c:pt idx="83">
                  <c:v>1251.65</c:v>
                </c:pt>
                <c:pt idx="84">
                  <c:v>1248.44</c:v>
                </c:pt>
                <c:pt idx="85">
                  <c:v>1247.68</c:v>
                </c:pt>
                <c:pt idx="86">
                  <c:v>1245.95</c:v>
                </c:pt>
                <c:pt idx="87">
                  <c:v>1244.03</c:v>
                </c:pt>
                <c:pt idx="88">
                  <c:v>1243.46</c:v>
                </c:pt>
                <c:pt idx="89">
                  <c:v>1242.69</c:v>
                </c:pt>
                <c:pt idx="90">
                  <c:v>1242.68</c:v>
                </c:pt>
                <c:pt idx="91">
                  <c:v>1233.79</c:v>
                </c:pt>
                <c:pt idx="92">
                  <c:v>1226.44</c:v>
                </c:pt>
                <c:pt idx="93">
                  <c:v>1225.01</c:v>
                </c:pt>
                <c:pt idx="94">
                  <c:v>1222.79</c:v>
                </c:pt>
                <c:pt idx="95">
                  <c:v>1208.19</c:v>
                </c:pt>
                <c:pt idx="96">
                  <c:v>1200.27</c:v>
                </c:pt>
                <c:pt idx="97">
                  <c:v>1198.09</c:v>
                </c:pt>
                <c:pt idx="98">
                  <c:v>1197.73</c:v>
                </c:pt>
                <c:pt idx="99">
                  <c:v>1197.59</c:v>
                </c:pt>
                <c:pt idx="100">
                  <c:v>1181.93</c:v>
                </c:pt>
                <c:pt idx="101">
                  <c:v>1177.34</c:v>
                </c:pt>
                <c:pt idx="102">
                  <c:v>1173.44</c:v>
                </c:pt>
                <c:pt idx="103">
                  <c:v>1173.19</c:v>
                </c:pt>
                <c:pt idx="104">
                  <c:v>1166.21</c:v>
                </c:pt>
                <c:pt idx="105">
                  <c:v>1163.68</c:v>
                </c:pt>
                <c:pt idx="106">
                  <c:v>1160.81</c:v>
                </c:pt>
                <c:pt idx="107">
                  <c:v>1159.28</c:v>
                </c:pt>
                <c:pt idx="108">
                  <c:v>1153.95</c:v>
                </c:pt>
                <c:pt idx="109">
                  <c:v>1152.66</c:v>
                </c:pt>
                <c:pt idx="110">
                  <c:v>1151.64</c:v>
                </c:pt>
                <c:pt idx="111">
                  <c:v>1150.48</c:v>
                </c:pt>
                <c:pt idx="112">
                  <c:v>1148.35</c:v>
                </c:pt>
                <c:pt idx="113">
                  <c:v>1146.84</c:v>
                </c:pt>
                <c:pt idx="114">
                  <c:v>1143.78</c:v>
                </c:pt>
                <c:pt idx="115">
                  <c:v>1143.09</c:v>
                </c:pt>
                <c:pt idx="116">
                  <c:v>1142.26</c:v>
                </c:pt>
                <c:pt idx="117">
                  <c:v>1142.18</c:v>
                </c:pt>
                <c:pt idx="118">
                  <c:v>1136.62</c:v>
                </c:pt>
                <c:pt idx="119">
                  <c:v>1136.32</c:v>
                </c:pt>
                <c:pt idx="120">
                  <c:v>1127.72</c:v>
                </c:pt>
                <c:pt idx="121">
                  <c:v>1127.58</c:v>
                </c:pt>
                <c:pt idx="122">
                  <c:v>1126.83</c:v>
                </c:pt>
                <c:pt idx="123">
                  <c:v>1125.57</c:v>
                </c:pt>
                <c:pt idx="124">
                  <c:v>1124.4</c:v>
                </c:pt>
                <c:pt idx="125">
                  <c:v>1121.38</c:v>
                </c:pt>
                <c:pt idx="126">
                  <c:v>1116.57</c:v>
                </c:pt>
                <c:pt idx="127">
                  <c:v>1116.3</c:v>
                </c:pt>
                <c:pt idx="128">
                  <c:v>1114.38</c:v>
                </c:pt>
                <c:pt idx="129">
                  <c:v>1114.05</c:v>
                </c:pt>
                <c:pt idx="130">
                  <c:v>1113.53</c:v>
                </c:pt>
                <c:pt idx="131">
                  <c:v>1104.83</c:v>
                </c:pt>
                <c:pt idx="132">
                  <c:v>1100.92</c:v>
                </c:pt>
                <c:pt idx="133">
                  <c:v>1099.71</c:v>
                </c:pt>
                <c:pt idx="134">
                  <c:v>1099.69</c:v>
                </c:pt>
                <c:pt idx="135">
                  <c:v>1094.65</c:v>
                </c:pt>
                <c:pt idx="136">
                  <c:v>1092.1</c:v>
                </c:pt>
                <c:pt idx="137">
                  <c:v>1091.01</c:v>
                </c:pt>
                <c:pt idx="138">
                  <c:v>1090.1</c:v>
                </c:pt>
                <c:pt idx="139">
                  <c:v>1087.18</c:v>
                </c:pt>
                <c:pt idx="140">
                  <c:v>1086.96</c:v>
                </c:pt>
                <c:pt idx="141">
                  <c:v>1085.71</c:v>
                </c:pt>
                <c:pt idx="142">
                  <c:v>1083.54</c:v>
                </c:pt>
                <c:pt idx="143">
                  <c:v>1081.04</c:v>
                </c:pt>
                <c:pt idx="144">
                  <c:v>1074.55</c:v>
                </c:pt>
              </c:numCache>
            </c:numRef>
          </c:xVal>
          <c:yVal>
            <c:numRef>
              <c:f>Sheet1!$L$245:$L$389</c:f>
              <c:numCache>
                <c:formatCode>General</c:formatCode>
                <c:ptCount val="145"/>
                <c:pt idx="0">
                  <c:v>690.9</c:v>
                </c:pt>
                <c:pt idx="1">
                  <c:v>488.24</c:v>
                </c:pt>
                <c:pt idx="2">
                  <c:v>625.41</c:v>
                </c:pt>
                <c:pt idx="3">
                  <c:v>986.8099999999994</c:v>
                </c:pt>
                <c:pt idx="4">
                  <c:v>756.97</c:v>
                </c:pt>
                <c:pt idx="5">
                  <c:v>404.8</c:v>
                </c:pt>
                <c:pt idx="6">
                  <c:v>602.71</c:v>
                </c:pt>
                <c:pt idx="7">
                  <c:v>469.33</c:v>
                </c:pt>
                <c:pt idx="8">
                  <c:v>510.87</c:v>
                </c:pt>
                <c:pt idx="9">
                  <c:v>885.17</c:v>
                </c:pt>
                <c:pt idx="10">
                  <c:v>1221.19</c:v>
                </c:pt>
                <c:pt idx="11">
                  <c:v>768.9499999999994</c:v>
                </c:pt>
                <c:pt idx="12">
                  <c:v>703.9499999999994</c:v>
                </c:pt>
                <c:pt idx="13">
                  <c:v>1184.76</c:v>
                </c:pt>
                <c:pt idx="14">
                  <c:v>1053.34</c:v>
                </c:pt>
                <c:pt idx="15">
                  <c:v>378.59</c:v>
                </c:pt>
                <c:pt idx="16">
                  <c:v>942.05</c:v>
                </c:pt>
                <c:pt idx="17">
                  <c:v>721.18</c:v>
                </c:pt>
                <c:pt idx="18">
                  <c:v>454.31</c:v>
                </c:pt>
                <c:pt idx="19">
                  <c:v>324.86</c:v>
                </c:pt>
                <c:pt idx="20">
                  <c:v>717.07</c:v>
                </c:pt>
                <c:pt idx="21">
                  <c:v>757.76</c:v>
                </c:pt>
                <c:pt idx="22">
                  <c:v>351.53</c:v>
                </c:pt>
                <c:pt idx="23">
                  <c:v>366.94</c:v>
                </c:pt>
                <c:pt idx="24">
                  <c:v>677.78</c:v>
                </c:pt>
                <c:pt idx="25">
                  <c:v>408.8</c:v>
                </c:pt>
                <c:pt idx="26">
                  <c:v>624.41</c:v>
                </c:pt>
                <c:pt idx="27">
                  <c:v>453.99</c:v>
                </c:pt>
                <c:pt idx="28">
                  <c:v>821.3599999999979</c:v>
                </c:pt>
                <c:pt idx="29">
                  <c:v>960.39</c:v>
                </c:pt>
                <c:pt idx="30">
                  <c:v>457.53</c:v>
                </c:pt>
                <c:pt idx="31">
                  <c:v>673.28</c:v>
                </c:pt>
                <c:pt idx="32">
                  <c:v>440.08</c:v>
                </c:pt>
                <c:pt idx="33">
                  <c:v>377.63</c:v>
                </c:pt>
                <c:pt idx="34">
                  <c:v>631.8099999999994</c:v>
                </c:pt>
                <c:pt idx="35">
                  <c:v>607.3599999999979</c:v>
                </c:pt>
                <c:pt idx="36">
                  <c:v>706.42</c:v>
                </c:pt>
                <c:pt idx="37">
                  <c:v>708.24</c:v>
                </c:pt>
                <c:pt idx="38">
                  <c:v>379.52</c:v>
                </c:pt>
                <c:pt idx="39">
                  <c:v>621.37</c:v>
                </c:pt>
                <c:pt idx="40">
                  <c:v>631.67</c:v>
                </c:pt>
                <c:pt idx="41">
                  <c:v>359.39</c:v>
                </c:pt>
                <c:pt idx="42">
                  <c:v>569.9599999999994</c:v>
                </c:pt>
                <c:pt idx="43">
                  <c:v>637.14</c:v>
                </c:pt>
                <c:pt idx="44">
                  <c:v>416.81</c:v>
                </c:pt>
                <c:pt idx="45">
                  <c:v>369.01</c:v>
                </c:pt>
                <c:pt idx="46">
                  <c:v>914.59</c:v>
                </c:pt>
                <c:pt idx="47">
                  <c:v>683.75</c:v>
                </c:pt>
                <c:pt idx="48">
                  <c:v>575.9</c:v>
                </c:pt>
                <c:pt idx="49">
                  <c:v>380.77</c:v>
                </c:pt>
                <c:pt idx="50">
                  <c:v>310.92</c:v>
                </c:pt>
                <c:pt idx="51">
                  <c:v>622.4399999999994</c:v>
                </c:pt>
                <c:pt idx="52">
                  <c:v>681.79</c:v>
                </c:pt>
                <c:pt idx="53">
                  <c:v>363.9</c:v>
                </c:pt>
                <c:pt idx="54">
                  <c:v>995.8499999999979</c:v>
                </c:pt>
                <c:pt idx="55">
                  <c:v>732.9499999999994</c:v>
                </c:pt>
                <c:pt idx="56">
                  <c:v>571.4599999999994</c:v>
                </c:pt>
                <c:pt idx="57">
                  <c:v>930.39</c:v>
                </c:pt>
                <c:pt idx="58">
                  <c:v>685.04</c:v>
                </c:pt>
                <c:pt idx="59">
                  <c:v>504.08</c:v>
                </c:pt>
                <c:pt idx="60">
                  <c:v>753.8599999999979</c:v>
                </c:pt>
                <c:pt idx="61">
                  <c:v>456.42</c:v>
                </c:pt>
                <c:pt idx="62">
                  <c:v>288.61</c:v>
                </c:pt>
                <c:pt idx="63">
                  <c:v>881.77</c:v>
                </c:pt>
                <c:pt idx="64">
                  <c:v>548.51</c:v>
                </c:pt>
                <c:pt idx="65">
                  <c:v>697.09</c:v>
                </c:pt>
                <c:pt idx="66">
                  <c:v>660.05</c:v>
                </c:pt>
                <c:pt idx="67">
                  <c:v>458.74</c:v>
                </c:pt>
                <c:pt idx="68">
                  <c:v>501.47</c:v>
                </c:pt>
                <c:pt idx="69">
                  <c:v>671.5599999999994</c:v>
                </c:pt>
                <c:pt idx="70">
                  <c:v>560.77</c:v>
                </c:pt>
                <c:pt idx="71">
                  <c:v>274.13</c:v>
                </c:pt>
                <c:pt idx="72">
                  <c:v>428.86</c:v>
                </c:pt>
                <c:pt idx="73">
                  <c:v>479.23</c:v>
                </c:pt>
                <c:pt idx="74">
                  <c:v>721.29</c:v>
                </c:pt>
                <c:pt idx="75">
                  <c:v>798.12</c:v>
                </c:pt>
                <c:pt idx="76">
                  <c:v>607.9299999999994</c:v>
                </c:pt>
                <c:pt idx="77">
                  <c:v>590.8</c:v>
                </c:pt>
                <c:pt idx="78">
                  <c:v>938.26</c:v>
                </c:pt>
                <c:pt idx="79">
                  <c:v>270.0899999999999</c:v>
                </c:pt>
                <c:pt idx="80">
                  <c:v>502.47</c:v>
                </c:pt>
                <c:pt idx="81">
                  <c:v>638.14</c:v>
                </c:pt>
                <c:pt idx="82">
                  <c:v>633.9499999999994</c:v>
                </c:pt>
                <c:pt idx="83">
                  <c:v>358.29</c:v>
                </c:pt>
                <c:pt idx="84">
                  <c:v>673.64</c:v>
                </c:pt>
                <c:pt idx="85">
                  <c:v>1038.06</c:v>
                </c:pt>
                <c:pt idx="86">
                  <c:v>1035.44</c:v>
                </c:pt>
                <c:pt idx="87">
                  <c:v>632.0599999999994</c:v>
                </c:pt>
                <c:pt idx="88">
                  <c:v>574.25</c:v>
                </c:pt>
                <c:pt idx="89">
                  <c:v>637.71</c:v>
                </c:pt>
                <c:pt idx="90">
                  <c:v>338.05</c:v>
                </c:pt>
                <c:pt idx="91">
                  <c:v>1006.87</c:v>
                </c:pt>
                <c:pt idx="92">
                  <c:v>447.05</c:v>
                </c:pt>
                <c:pt idx="93">
                  <c:v>717.25</c:v>
                </c:pt>
                <c:pt idx="94">
                  <c:v>584.0499999999994</c:v>
                </c:pt>
                <c:pt idx="95">
                  <c:v>443.59</c:v>
                </c:pt>
                <c:pt idx="96">
                  <c:v>322.0</c:v>
                </c:pt>
                <c:pt idx="97">
                  <c:v>717.54</c:v>
                </c:pt>
                <c:pt idx="98">
                  <c:v>608.3599999999979</c:v>
                </c:pt>
                <c:pt idx="99">
                  <c:v>785.5</c:v>
                </c:pt>
                <c:pt idx="100">
                  <c:v>649.3299999999994</c:v>
                </c:pt>
                <c:pt idx="101">
                  <c:v>572.4299999999994</c:v>
                </c:pt>
                <c:pt idx="102">
                  <c:v>980.8199999999994</c:v>
                </c:pt>
                <c:pt idx="103">
                  <c:v>606.78</c:v>
                </c:pt>
                <c:pt idx="104">
                  <c:v>463.75</c:v>
                </c:pt>
                <c:pt idx="105">
                  <c:v>859.61</c:v>
                </c:pt>
                <c:pt idx="106">
                  <c:v>395.86</c:v>
                </c:pt>
                <c:pt idx="107">
                  <c:v>915.09</c:v>
                </c:pt>
                <c:pt idx="108">
                  <c:v>479.11</c:v>
                </c:pt>
                <c:pt idx="109">
                  <c:v>597.5599999999994</c:v>
                </c:pt>
                <c:pt idx="110">
                  <c:v>823.61</c:v>
                </c:pt>
                <c:pt idx="111">
                  <c:v>413.73</c:v>
                </c:pt>
                <c:pt idx="112">
                  <c:v>619.73</c:v>
                </c:pt>
                <c:pt idx="113">
                  <c:v>424.82</c:v>
                </c:pt>
                <c:pt idx="114">
                  <c:v>917.67</c:v>
                </c:pt>
                <c:pt idx="115">
                  <c:v>558.7</c:v>
                </c:pt>
                <c:pt idx="116">
                  <c:v>315.64</c:v>
                </c:pt>
                <c:pt idx="117">
                  <c:v>280.7099999999999</c:v>
                </c:pt>
                <c:pt idx="118">
                  <c:v>946.64</c:v>
                </c:pt>
                <c:pt idx="119">
                  <c:v>486.45</c:v>
                </c:pt>
                <c:pt idx="120">
                  <c:v>412.52</c:v>
                </c:pt>
                <c:pt idx="121">
                  <c:v>943.52</c:v>
                </c:pt>
                <c:pt idx="122">
                  <c:v>738.2</c:v>
                </c:pt>
                <c:pt idx="123">
                  <c:v>585.23</c:v>
                </c:pt>
                <c:pt idx="124">
                  <c:v>297.62</c:v>
                </c:pt>
                <c:pt idx="125">
                  <c:v>918.16</c:v>
                </c:pt>
                <c:pt idx="126">
                  <c:v>640.4599999999994</c:v>
                </c:pt>
                <c:pt idx="127">
                  <c:v>499.53</c:v>
                </c:pt>
                <c:pt idx="128">
                  <c:v>397.0</c:v>
                </c:pt>
                <c:pt idx="129">
                  <c:v>906.67</c:v>
                </c:pt>
                <c:pt idx="130">
                  <c:v>806.13</c:v>
                </c:pt>
                <c:pt idx="131">
                  <c:v>631.24</c:v>
                </c:pt>
                <c:pt idx="132">
                  <c:v>757.04</c:v>
                </c:pt>
                <c:pt idx="133">
                  <c:v>229.16</c:v>
                </c:pt>
                <c:pt idx="134">
                  <c:v>644.64</c:v>
                </c:pt>
                <c:pt idx="135">
                  <c:v>847.0599999999994</c:v>
                </c:pt>
                <c:pt idx="136">
                  <c:v>300.51</c:v>
                </c:pt>
                <c:pt idx="137">
                  <c:v>329.69</c:v>
                </c:pt>
                <c:pt idx="138">
                  <c:v>572.0</c:v>
                </c:pt>
                <c:pt idx="139">
                  <c:v>712.3499999999979</c:v>
                </c:pt>
                <c:pt idx="140">
                  <c:v>0.0</c:v>
                </c:pt>
                <c:pt idx="141">
                  <c:v>901.65</c:v>
                </c:pt>
                <c:pt idx="142">
                  <c:v>552.02</c:v>
                </c:pt>
                <c:pt idx="143">
                  <c:v>227.62</c:v>
                </c:pt>
                <c:pt idx="144">
                  <c:v>712.4599999999994</c:v>
                </c:pt>
              </c:numCache>
            </c:numRef>
          </c:yVal>
        </c:ser>
        <c:ser>
          <c:idx val="1"/>
          <c:order val="2"/>
          <c:tx>
            <c:strRef>
              <c:f>Sheet1!$M$4</c:f>
              <c:strCache>
                <c:ptCount val="1"/>
                <c:pt idx="0">
                  <c:v>&gt;1528.87 GLMB</c:v>
                </c:pt>
              </c:strCache>
            </c:strRef>
          </c:tx>
          <c:spPr>
            <a:ln w="28575">
              <a:noFill/>
            </a:ln>
          </c:spPr>
          <c:marker>
            <c:symbol val="square"/>
            <c:size val="2"/>
            <c:spPr>
              <a:solidFill>
                <a:schemeClr val="accent1"/>
              </a:solidFill>
              <a:ln>
                <a:solidFill>
                  <a:schemeClr val="accent1"/>
                </a:solidFill>
              </a:ln>
            </c:spPr>
          </c:marker>
          <c:xVal>
            <c:numRef>
              <c:f>Sheet1!$C$5:$C$244</c:f>
              <c:numCache>
                <c:formatCode>0</c:formatCode>
                <c:ptCount val="240"/>
                <c:pt idx="0">
                  <c:v>4455.03</c:v>
                </c:pt>
                <c:pt idx="1">
                  <c:v>4248.900000000001</c:v>
                </c:pt>
                <c:pt idx="2">
                  <c:v>3943.2</c:v>
                </c:pt>
                <c:pt idx="3">
                  <c:v>3812.95</c:v>
                </c:pt>
                <c:pt idx="4">
                  <c:v>3666.1</c:v>
                </c:pt>
                <c:pt idx="5">
                  <c:v>3656.99</c:v>
                </c:pt>
                <c:pt idx="6">
                  <c:v>3627.97</c:v>
                </c:pt>
                <c:pt idx="7">
                  <c:v>3604.55</c:v>
                </c:pt>
                <c:pt idx="8">
                  <c:v>3593.93</c:v>
                </c:pt>
                <c:pt idx="9">
                  <c:v>3413.11</c:v>
                </c:pt>
                <c:pt idx="10">
                  <c:v>3369.64</c:v>
                </c:pt>
                <c:pt idx="11">
                  <c:v>3273.49</c:v>
                </c:pt>
                <c:pt idx="12">
                  <c:v>3273.21</c:v>
                </c:pt>
                <c:pt idx="13">
                  <c:v>3244.03</c:v>
                </c:pt>
                <c:pt idx="14">
                  <c:v>3219.9</c:v>
                </c:pt>
                <c:pt idx="15">
                  <c:v>3216.08</c:v>
                </c:pt>
                <c:pt idx="16">
                  <c:v>3215.81</c:v>
                </c:pt>
                <c:pt idx="17">
                  <c:v>3200.59</c:v>
                </c:pt>
                <c:pt idx="18">
                  <c:v>3174.91</c:v>
                </c:pt>
                <c:pt idx="19">
                  <c:v>3174.68</c:v>
                </c:pt>
                <c:pt idx="20">
                  <c:v>3174.5</c:v>
                </c:pt>
                <c:pt idx="21">
                  <c:v>3168.0</c:v>
                </c:pt>
                <c:pt idx="22">
                  <c:v>3132.31</c:v>
                </c:pt>
                <c:pt idx="23">
                  <c:v>3113.14</c:v>
                </c:pt>
                <c:pt idx="24">
                  <c:v>3090.79</c:v>
                </c:pt>
                <c:pt idx="25">
                  <c:v>3056.93</c:v>
                </c:pt>
                <c:pt idx="26">
                  <c:v>3032.59</c:v>
                </c:pt>
                <c:pt idx="27">
                  <c:v>2991.58</c:v>
                </c:pt>
                <c:pt idx="28">
                  <c:v>2960.45</c:v>
                </c:pt>
                <c:pt idx="29">
                  <c:v>2953.08</c:v>
                </c:pt>
                <c:pt idx="30">
                  <c:v>2915.19</c:v>
                </c:pt>
                <c:pt idx="31">
                  <c:v>2913.2</c:v>
                </c:pt>
                <c:pt idx="32">
                  <c:v>2906.77</c:v>
                </c:pt>
                <c:pt idx="33">
                  <c:v>2888.64</c:v>
                </c:pt>
                <c:pt idx="34">
                  <c:v>2886.32</c:v>
                </c:pt>
                <c:pt idx="35">
                  <c:v>2878.5</c:v>
                </c:pt>
                <c:pt idx="36">
                  <c:v>2866.3</c:v>
                </c:pt>
                <c:pt idx="37">
                  <c:v>2863.37</c:v>
                </c:pt>
                <c:pt idx="38">
                  <c:v>2833.71</c:v>
                </c:pt>
                <c:pt idx="39">
                  <c:v>2819.39</c:v>
                </c:pt>
                <c:pt idx="40">
                  <c:v>2813.02</c:v>
                </c:pt>
                <c:pt idx="41">
                  <c:v>2812.49</c:v>
                </c:pt>
                <c:pt idx="42">
                  <c:v>2799.97</c:v>
                </c:pt>
                <c:pt idx="43">
                  <c:v>2785.32</c:v>
                </c:pt>
                <c:pt idx="44">
                  <c:v>2776.6</c:v>
                </c:pt>
                <c:pt idx="45">
                  <c:v>2764.22</c:v>
                </c:pt>
                <c:pt idx="46">
                  <c:v>2749.16</c:v>
                </c:pt>
                <c:pt idx="47">
                  <c:v>2746.88</c:v>
                </c:pt>
                <c:pt idx="48">
                  <c:v>2734.94</c:v>
                </c:pt>
                <c:pt idx="49">
                  <c:v>2720.31</c:v>
                </c:pt>
                <c:pt idx="50">
                  <c:v>2701.39</c:v>
                </c:pt>
                <c:pt idx="51">
                  <c:v>2680.17</c:v>
                </c:pt>
                <c:pt idx="52">
                  <c:v>2668.88</c:v>
                </c:pt>
                <c:pt idx="53">
                  <c:v>2663.78</c:v>
                </c:pt>
                <c:pt idx="54">
                  <c:v>2659.78</c:v>
                </c:pt>
                <c:pt idx="55">
                  <c:v>2659.08</c:v>
                </c:pt>
                <c:pt idx="56">
                  <c:v>2646.58</c:v>
                </c:pt>
                <c:pt idx="57">
                  <c:v>2643.84</c:v>
                </c:pt>
                <c:pt idx="58">
                  <c:v>2643.43</c:v>
                </c:pt>
                <c:pt idx="59">
                  <c:v>2640.39</c:v>
                </c:pt>
                <c:pt idx="60">
                  <c:v>2629.68</c:v>
                </c:pt>
                <c:pt idx="61">
                  <c:v>2629.65</c:v>
                </c:pt>
                <c:pt idx="62">
                  <c:v>2625.23</c:v>
                </c:pt>
                <c:pt idx="63">
                  <c:v>2593.31</c:v>
                </c:pt>
                <c:pt idx="64">
                  <c:v>2566.87</c:v>
                </c:pt>
                <c:pt idx="65">
                  <c:v>2562.87</c:v>
                </c:pt>
                <c:pt idx="66">
                  <c:v>2559.33</c:v>
                </c:pt>
                <c:pt idx="67">
                  <c:v>2538.55</c:v>
                </c:pt>
                <c:pt idx="68">
                  <c:v>2533.71</c:v>
                </c:pt>
                <c:pt idx="69">
                  <c:v>2532.53</c:v>
                </c:pt>
                <c:pt idx="70">
                  <c:v>2528.92</c:v>
                </c:pt>
                <c:pt idx="71">
                  <c:v>2528.35</c:v>
                </c:pt>
                <c:pt idx="72">
                  <c:v>2514.66</c:v>
                </c:pt>
                <c:pt idx="73">
                  <c:v>2512.59</c:v>
                </c:pt>
                <c:pt idx="74">
                  <c:v>2500.42</c:v>
                </c:pt>
                <c:pt idx="75">
                  <c:v>2499.16</c:v>
                </c:pt>
                <c:pt idx="76">
                  <c:v>2487.37</c:v>
                </c:pt>
                <c:pt idx="77">
                  <c:v>2486.91</c:v>
                </c:pt>
                <c:pt idx="78">
                  <c:v>2484.51</c:v>
                </c:pt>
                <c:pt idx="79">
                  <c:v>2481.58</c:v>
                </c:pt>
                <c:pt idx="80">
                  <c:v>2476.45</c:v>
                </c:pt>
                <c:pt idx="81">
                  <c:v>2470.99</c:v>
                </c:pt>
                <c:pt idx="82">
                  <c:v>2455.59</c:v>
                </c:pt>
                <c:pt idx="83">
                  <c:v>2436.51</c:v>
                </c:pt>
                <c:pt idx="84">
                  <c:v>2429.6</c:v>
                </c:pt>
                <c:pt idx="85">
                  <c:v>2425.06</c:v>
                </c:pt>
                <c:pt idx="86">
                  <c:v>2413.1</c:v>
                </c:pt>
                <c:pt idx="87">
                  <c:v>2402.95</c:v>
                </c:pt>
                <c:pt idx="88">
                  <c:v>2394.0</c:v>
                </c:pt>
                <c:pt idx="89">
                  <c:v>2392.89</c:v>
                </c:pt>
                <c:pt idx="90">
                  <c:v>2389.53</c:v>
                </c:pt>
                <c:pt idx="91">
                  <c:v>2386.31</c:v>
                </c:pt>
                <c:pt idx="92">
                  <c:v>2382.34</c:v>
                </c:pt>
                <c:pt idx="93">
                  <c:v>2379.43</c:v>
                </c:pt>
                <c:pt idx="94">
                  <c:v>2364.39</c:v>
                </c:pt>
                <c:pt idx="95">
                  <c:v>2355.36</c:v>
                </c:pt>
                <c:pt idx="96">
                  <c:v>2352.56</c:v>
                </c:pt>
                <c:pt idx="97">
                  <c:v>2352.54</c:v>
                </c:pt>
                <c:pt idx="98">
                  <c:v>2344.5</c:v>
                </c:pt>
                <c:pt idx="99">
                  <c:v>2329.36</c:v>
                </c:pt>
                <c:pt idx="100">
                  <c:v>2327.13</c:v>
                </c:pt>
                <c:pt idx="101">
                  <c:v>2319.66</c:v>
                </c:pt>
                <c:pt idx="102">
                  <c:v>2317.76</c:v>
                </c:pt>
                <c:pt idx="103">
                  <c:v>2315.64</c:v>
                </c:pt>
                <c:pt idx="104">
                  <c:v>2312.27</c:v>
                </c:pt>
                <c:pt idx="105">
                  <c:v>2307.19</c:v>
                </c:pt>
                <c:pt idx="106">
                  <c:v>2301.12</c:v>
                </c:pt>
                <c:pt idx="107">
                  <c:v>2293.75</c:v>
                </c:pt>
                <c:pt idx="108">
                  <c:v>2284.06</c:v>
                </c:pt>
                <c:pt idx="109">
                  <c:v>2274.78</c:v>
                </c:pt>
                <c:pt idx="110">
                  <c:v>2273.01</c:v>
                </c:pt>
                <c:pt idx="111">
                  <c:v>2267.97</c:v>
                </c:pt>
                <c:pt idx="112">
                  <c:v>2253.91</c:v>
                </c:pt>
                <c:pt idx="113">
                  <c:v>2242.06</c:v>
                </c:pt>
                <c:pt idx="114">
                  <c:v>2240.09</c:v>
                </c:pt>
                <c:pt idx="115">
                  <c:v>2235.43</c:v>
                </c:pt>
                <c:pt idx="116">
                  <c:v>2234.7</c:v>
                </c:pt>
                <c:pt idx="117">
                  <c:v>2228.86</c:v>
                </c:pt>
                <c:pt idx="118">
                  <c:v>2220.13</c:v>
                </c:pt>
                <c:pt idx="119">
                  <c:v>2215.9</c:v>
                </c:pt>
                <c:pt idx="120">
                  <c:v>2210.94</c:v>
                </c:pt>
                <c:pt idx="121">
                  <c:v>2210.61</c:v>
                </c:pt>
                <c:pt idx="122">
                  <c:v>2210.19</c:v>
                </c:pt>
                <c:pt idx="123">
                  <c:v>2206.75</c:v>
                </c:pt>
                <c:pt idx="124">
                  <c:v>2201.63</c:v>
                </c:pt>
                <c:pt idx="125">
                  <c:v>2200.33</c:v>
                </c:pt>
                <c:pt idx="126">
                  <c:v>2199.14</c:v>
                </c:pt>
                <c:pt idx="127">
                  <c:v>2187.9</c:v>
                </c:pt>
                <c:pt idx="128">
                  <c:v>2187.26</c:v>
                </c:pt>
                <c:pt idx="129">
                  <c:v>2185.03</c:v>
                </c:pt>
                <c:pt idx="130">
                  <c:v>2172.01</c:v>
                </c:pt>
                <c:pt idx="131">
                  <c:v>2170.65</c:v>
                </c:pt>
                <c:pt idx="132">
                  <c:v>2141.49</c:v>
                </c:pt>
                <c:pt idx="133">
                  <c:v>2139.24</c:v>
                </c:pt>
                <c:pt idx="134">
                  <c:v>2130.73</c:v>
                </c:pt>
                <c:pt idx="135">
                  <c:v>2122.1</c:v>
                </c:pt>
                <c:pt idx="136">
                  <c:v>2091.66</c:v>
                </c:pt>
                <c:pt idx="137">
                  <c:v>2071.11</c:v>
                </c:pt>
                <c:pt idx="138">
                  <c:v>2069.57</c:v>
                </c:pt>
                <c:pt idx="139">
                  <c:v>2066.78</c:v>
                </c:pt>
                <c:pt idx="140">
                  <c:v>2057.3</c:v>
                </c:pt>
                <c:pt idx="141">
                  <c:v>2049.98</c:v>
                </c:pt>
                <c:pt idx="142">
                  <c:v>2044.83</c:v>
                </c:pt>
                <c:pt idx="143">
                  <c:v>2043.43</c:v>
                </c:pt>
                <c:pt idx="144">
                  <c:v>2040.11</c:v>
                </c:pt>
                <c:pt idx="145">
                  <c:v>2039.78</c:v>
                </c:pt>
                <c:pt idx="146">
                  <c:v>2038.69</c:v>
                </c:pt>
                <c:pt idx="147">
                  <c:v>2032.52</c:v>
                </c:pt>
                <c:pt idx="148">
                  <c:v>2031.86</c:v>
                </c:pt>
                <c:pt idx="149">
                  <c:v>2029.1</c:v>
                </c:pt>
                <c:pt idx="150">
                  <c:v>2027.09</c:v>
                </c:pt>
                <c:pt idx="151">
                  <c:v>2025.45</c:v>
                </c:pt>
                <c:pt idx="152">
                  <c:v>2011.06</c:v>
                </c:pt>
                <c:pt idx="153">
                  <c:v>2009.63</c:v>
                </c:pt>
                <c:pt idx="154">
                  <c:v>2006.29</c:v>
                </c:pt>
                <c:pt idx="155">
                  <c:v>1996.73</c:v>
                </c:pt>
                <c:pt idx="156">
                  <c:v>1995.51</c:v>
                </c:pt>
                <c:pt idx="157">
                  <c:v>1989.27</c:v>
                </c:pt>
                <c:pt idx="158">
                  <c:v>1989.21</c:v>
                </c:pt>
                <c:pt idx="159">
                  <c:v>1973.57</c:v>
                </c:pt>
                <c:pt idx="160">
                  <c:v>1972.3</c:v>
                </c:pt>
                <c:pt idx="161">
                  <c:v>1964.2</c:v>
                </c:pt>
                <c:pt idx="162">
                  <c:v>1952.76</c:v>
                </c:pt>
                <c:pt idx="163">
                  <c:v>1952.45</c:v>
                </c:pt>
                <c:pt idx="164">
                  <c:v>1949.14</c:v>
                </c:pt>
                <c:pt idx="165">
                  <c:v>1942.0</c:v>
                </c:pt>
                <c:pt idx="166">
                  <c:v>1939.94</c:v>
                </c:pt>
                <c:pt idx="167">
                  <c:v>1935.89</c:v>
                </c:pt>
                <c:pt idx="168">
                  <c:v>1933.61</c:v>
                </c:pt>
                <c:pt idx="169">
                  <c:v>1933.5</c:v>
                </c:pt>
                <c:pt idx="170">
                  <c:v>1933.31</c:v>
                </c:pt>
                <c:pt idx="171">
                  <c:v>1929.41</c:v>
                </c:pt>
                <c:pt idx="172">
                  <c:v>1924.53</c:v>
                </c:pt>
                <c:pt idx="173">
                  <c:v>1918.2</c:v>
                </c:pt>
                <c:pt idx="174">
                  <c:v>1903.42</c:v>
                </c:pt>
                <c:pt idx="175">
                  <c:v>1893.41</c:v>
                </c:pt>
                <c:pt idx="176">
                  <c:v>1879.42</c:v>
                </c:pt>
                <c:pt idx="177">
                  <c:v>1875.81</c:v>
                </c:pt>
                <c:pt idx="178">
                  <c:v>1870.83</c:v>
                </c:pt>
                <c:pt idx="179">
                  <c:v>1867.81</c:v>
                </c:pt>
                <c:pt idx="180">
                  <c:v>1864.86</c:v>
                </c:pt>
                <c:pt idx="181">
                  <c:v>1862.04</c:v>
                </c:pt>
                <c:pt idx="182">
                  <c:v>1859.3</c:v>
                </c:pt>
                <c:pt idx="183">
                  <c:v>1851.51</c:v>
                </c:pt>
                <c:pt idx="184">
                  <c:v>1845.31</c:v>
                </c:pt>
                <c:pt idx="185">
                  <c:v>1838.6</c:v>
                </c:pt>
                <c:pt idx="186">
                  <c:v>1834.25</c:v>
                </c:pt>
                <c:pt idx="187">
                  <c:v>1833.6</c:v>
                </c:pt>
                <c:pt idx="188">
                  <c:v>1828.52</c:v>
                </c:pt>
                <c:pt idx="189">
                  <c:v>1827.31</c:v>
                </c:pt>
                <c:pt idx="190">
                  <c:v>1826.14</c:v>
                </c:pt>
                <c:pt idx="191">
                  <c:v>1814.12</c:v>
                </c:pt>
                <c:pt idx="192">
                  <c:v>1807.11</c:v>
                </c:pt>
                <c:pt idx="193">
                  <c:v>1804.83</c:v>
                </c:pt>
                <c:pt idx="194">
                  <c:v>1791.86</c:v>
                </c:pt>
                <c:pt idx="195">
                  <c:v>1780.83</c:v>
                </c:pt>
                <c:pt idx="196">
                  <c:v>1770.82</c:v>
                </c:pt>
                <c:pt idx="197">
                  <c:v>1756.04</c:v>
                </c:pt>
                <c:pt idx="198">
                  <c:v>1755.24</c:v>
                </c:pt>
                <c:pt idx="199">
                  <c:v>1752.14</c:v>
                </c:pt>
                <c:pt idx="200">
                  <c:v>1750.17</c:v>
                </c:pt>
                <c:pt idx="201">
                  <c:v>1748.35</c:v>
                </c:pt>
                <c:pt idx="202">
                  <c:v>1746.12</c:v>
                </c:pt>
                <c:pt idx="203">
                  <c:v>1741.15</c:v>
                </c:pt>
                <c:pt idx="204">
                  <c:v>1740.83</c:v>
                </c:pt>
                <c:pt idx="205">
                  <c:v>1739.85</c:v>
                </c:pt>
                <c:pt idx="206">
                  <c:v>1728.35</c:v>
                </c:pt>
                <c:pt idx="207">
                  <c:v>1722.38</c:v>
                </c:pt>
                <c:pt idx="208">
                  <c:v>1718.03</c:v>
                </c:pt>
                <c:pt idx="209">
                  <c:v>1717.88</c:v>
                </c:pt>
                <c:pt idx="210">
                  <c:v>1696.79</c:v>
                </c:pt>
                <c:pt idx="211">
                  <c:v>1694.27</c:v>
                </c:pt>
                <c:pt idx="212">
                  <c:v>1664.5</c:v>
                </c:pt>
                <c:pt idx="213">
                  <c:v>1655.57</c:v>
                </c:pt>
                <c:pt idx="214">
                  <c:v>1654.85</c:v>
                </c:pt>
                <c:pt idx="215">
                  <c:v>1637.97</c:v>
                </c:pt>
                <c:pt idx="216">
                  <c:v>1632.52</c:v>
                </c:pt>
                <c:pt idx="217">
                  <c:v>1627.9</c:v>
                </c:pt>
                <c:pt idx="218">
                  <c:v>1620.57</c:v>
                </c:pt>
                <c:pt idx="219">
                  <c:v>1620.51</c:v>
                </c:pt>
                <c:pt idx="220">
                  <c:v>1594.04</c:v>
                </c:pt>
                <c:pt idx="221">
                  <c:v>1592.36</c:v>
                </c:pt>
                <c:pt idx="222">
                  <c:v>1587.17</c:v>
                </c:pt>
                <c:pt idx="223">
                  <c:v>1585.39</c:v>
                </c:pt>
                <c:pt idx="224">
                  <c:v>1584.68</c:v>
                </c:pt>
                <c:pt idx="225">
                  <c:v>1584.56</c:v>
                </c:pt>
                <c:pt idx="226">
                  <c:v>1577.98</c:v>
                </c:pt>
                <c:pt idx="227">
                  <c:v>1573.7</c:v>
                </c:pt>
                <c:pt idx="228">
                  <c:v>1568.65</c:v>
                </c:pt>
                <c:pt idx="229">
                  <c:v>1568.35</c:v>
                </c:pt>
                <c:pt idx="230">
                  <c:v>1567.06</c:v>
                </c:pt>
                <c:pt idx="231">
                  <c:v>1562.77</c:v>
                </c:pt>
                <c:pt idx="232">
                  <c:v>1559.75</c:v>
                </c:pt>
                <c:pt idx="233">
                  <c:v>1553.99</c:v>
                </c:pt>
                <c:pt idx="234">
                  <c:v>1551.38</c:v>
                </c:pt>
                <c:pt idx="235">
                  <c:v>1547.43</c:v>
                </c:pt>
                <c:pt idx="236">
                  <c:v>1545.18</c:v>
                </c:pt>
                <c:pt idx="237">
                  <c:v>1539.29</c:v>
                </c:pt>
                <c:pt idx="238">
                  <c:v>1535.96</c:v>
                </c:pt>
                <c:pt idx="239">
                  <c:v>1534.76</c:v>
                </c:pt>
              </c:numCache>
            </c:numRef>
          </c:xVal>
          <c:yVal>
            <c:numRef>
              <c:f>Sheet1!$M$5:$M$244</c:f>
              <c:numCache>
                <c:formatCode>General</c:formatCode>
                <c:ptCount val="240"/>
                <c:pt idx="0">
                  <c:v>1189.97</c:v>
                </c:pt>
                <c:pt idx="1">
                  <c:v>1378.84</c:v>
                </c:pt>
                <c:pt idx="2">
                  <c:v>1211.67</c:v>
                </c:pt>
                <c:pt idx="3">
                  <c:v>1079.22</c:v>
                </c:pt>
                <c:pt idx="4">
                  <c:v>1121.51</c:v>
                </c:pt>
                <c:pt idx="5">
                  <c:v>1214.93</c:v>
                </c:pt>
                <c:pt idx="6">
                  <c:v>868.98</c:v>
                </c:pt>
                <c:pt idx="7">
                  <c:v>1029.03</c:v>
                </c:pt>
                <c:pt idx="8">
                  <c:v>1056.16</c:v>
                </c:pt>
                <c:pt idx="9">
                  <c:v>1010.33</c:v>
                </c:pt>
                <c:pt idx="10">
                  <c:v>1167.34</c:v>
                </c:pt>
                <c:pt idx="11">
                  <c:v>969.0</c:v>
                </c:pt>
                <c:pt idx="12">
                  <c:v>1009.94</c:v>
                </c:pt>
                <c:pt idx="13">
                  <c:v>936.8299999999994</c:v>
                </c:pt>
                <c:pt idx="14">
                  <c:v>986.91</c:v>
                </c:pt>
                <c:pt idx="15">
                  <c:v>985.5599999999994</c:v>
                </c:pt>
                <c:pt idx="16">
                  <c:v>1055.13</c:v>
                </c:pt>
                <c:pt idx="17">
                  <c:v>977.62</c:v>
                </c:pt>
                <c:pt idx="18">
                  <c:v>1012.01</c:v>
                </c:pt>
                <c:pt idx="19">
                  <c:v>1168.1</c:v>
                </c:pt>
                <c:pt idx="20">
                  <c:v>789.11</c:v>
                </c:pt>
                <c:pt idx="21">
                  <c:v>788.22</c:v>
                </c:pt>
                <c:pt idx="22">
                  <c:v>1118.08</c:v>
                </c:pt>
                <c:pt idx="23">
                  <c:v>996.8499999999979</c:v>
                </c:pt>
                <c:pt idx="24">
                  <c:v>1012.65</c:v>
                </c:pt>
                <c:pt idx="25">
                  <c:v>824.11</c:v>
                </c:pt>
                <c:pt idx="26">
                  <c:v>655.37</c:v>
                </c:pt>
                <c:pt idx="27">
                  <c:v>1152.08</c:v>
                </c:pt>
                <c:pt idx="28">
                  <c:v>1080.37</c:v>
                </c:pt>
                <c:pt idx="29">
                  <c:v>1024.24</c:v>
                </c:pt>
                <c:pt idx="30">
                  <c:v>824.07</c:v>
                </c:pt>
                <c:pt idx="31">
                  <c:v>749.57</c:v>
                </c:pt>
                <c:pt idx="32">
                  <c:v>883.24</c:v>
                </c:pt>
                <c:pt idx="33">
                  <c:v>764.05</c:v>
                </c:pt>
                <c:pt idx="34">
                  <c:v>817.17</c:v>
                </c:pt>
                <c:pt idx="35">
                  <c:v>937.29</c:v>
                </c:pt>
                <c:pt idx="36">
                  <c:v>854.3199999999994</c:v>
                </c:pt>
                <c:pt idx="37">
                  <c:v>812.8499999999979</c:v>
                </c:pt>
                <c:pt idx="38">
                  <c:v>828.51</c:v>
                </c:pt>
                <c:pt idx="39">
                  <c:v>971.26</c:v>
                </c:pt>
                <c:pt idx="40">
                  <c:v>938.22</c:v>
                </c:pt>
                <c:pt idx="41">
                  <c:v>829.4399999999994</c:v>
                </c:pt>
                <c:pt idx="42">
                  <c:v>1034.5</c:v>
                </c:pt>
                <c:pt idx="43">
                  <c:v>991.03</c:v>
                </c:pt>
                <c:pt idx="44">
                  <c:v>688.65</c:v>
                </c:pt>
                <c:pt idx="45">
                  <c:v>964.11</c:v>
                </c:pt>
                <c:pt idx="46">
                  <c:v>875.3</c:v>
                </c:pt>
                <c:pt idx="47">
                  <c:v>1017.41</c:v>
                </c:pt>
                <c:pt idx="48">
                  <c:v>1060.2</c:v>
                </c:pt>
                <c:pt idx="49">
                  <c:v>1108.93</c:v>
                </c:pt>
                <c:pt idx="50">
                  <c:v>995.17</c:v>
                </c:pt>
                <c:pt idx="51">
                  <c:v>1259.58</c:v>
                </c:pt>
                <c:pt idx="52">
                  <c:v>920.5599999999994</c:v>
                </c:pt>
                <c:pt idx="53">
                  <c:v>976.19</c:v>
                </c:pt>
                <c:pt idx="54">
                  <c:v>1002.72</c:v>
                </c:pt>
                <c:pt idx="55">
                  <c:v>986.38</c:v>
                </c:pt>
                <c:pt idx="56">
                  <c:v>984.9499999999994</c:v>
                </c:pt>
                <c:pt idx="57">
                  <c:v>817.67</c:v>
                </c:pt>
                <c:pt idx="58">
                  <c:v>1010.51</c:v>
                </c:pt>
                <c:pt idx="59">
                  <c:v>888.03</c:v>
                </c:pt>
                <c:pt idx="60">
                  <c:v>938.04</c:v>
                </c:pt>
                <c:pt idx="61">
                  <c:v>909.55</c:v>
                </c:pt>
                <c:pt idx="62">
                  <c:v>964.61</c:v>
                </c:pt>
                <c:pt idx="63">
                  <c:v>938.69</c:v>
                </c:pt>
                <c:pt idx="64">
                  <c:v>846.8499999999979</c:v>
                </c:pt>
                <c:pt idx="65">
                  <c:v>754.58</c:v>
                </c:pt>
                <c:pt idx="66">
                  <c:v>939.26</c:v>
                </c:pt>
                <c:pt idx="67">
                  <c:v>683.8299999999994</c:v>
                </c:pt>
                <c:pt idx="68">
                  <c:v>1072.29</c:v>
                </c:pt>
                <c:pt idx="69">
                  <c:v>783.07</c:v>
                </c:pt>
                <c:pt idx="70">
                  <c:v>912.4499999999994</c:v>
                </c:pt>
                <c:pt idx="71">
                  <c:v>1035.46</c:v>
                </c:pt>
                <c:pt idx="72">
                  <c:v>927.68</c:v>
                </c:pt>
                <c:pt idx="73">
                  <c:v>886.6</c:v>
                </c:pt>
                <c:pt idx="74">
                  <c:v>1006.97</c:v>
                </c:pt>
                <c:pt idx="75">
                  <c:v>500.9299999999996</c:v>
                </c:pt>
                <c:pt idx="76">
                  <c:v>1000.54</c:v>
                </c:pt>
                <c:pt idx="77">
                  <c:v>1027.99</c:v>
                </c:pt>
                <c:pt idx="78">
                  <c:v>881.74</c:v>
                </c:pt>
                <c:pt idx="79">
                  <c:v>912.16</c:v>
                </c:pt>
                <c:pt idx="80">
                  <c:v>986.59</c:v>
                </c:pt>
                <c:pt idx="81">
                  <c:v>756.47</c:v>
                </c:pt>
                <c:pt idx="82">
                  <c:v>894.4299999999994</c:v>
                </c:pt>
                <c:pt idx="83">
                  <c:v>586.9399999999994</c:v>
                </c:pt>
                <c:pt idx="84">
                  <c:v>928.03</c:v>
                </c:pt>
                <c:pt idx="85">
                  <c:v>949.98</c:v>
                </c:pt>
                <c:pt idx="86">
                  <c:v>908.77</c:v>
                </c:pt>
                <c:pt idx="87">
                  <c:v>1003.22</c:v>
                </c:pt>
                <c:pt idx="88">
                  <c:v>603.42</c:v>
                </c:pt>
                <c:pt idx="89">
                  <c:v>699.73</c:v>
                </c:pt>
                <c:pt idx="90">
                  <c:v>658.09</c:v>
                </c:pt>
                <c:pt idx="91">
                  <c:v>789.3199999999994</c:v>
                </c:pt>
                <c:pt idx="92">
                  <c:v>909.66</c:v>
                </c:pt>
                <c:pt idx="93">
                  <c:v>775.88</c:v>
                </c:pt>
                <c:pt idx="94">
                  <c:v>778.89</c:v>
                </c:pt>
                <c:pt idx="95">
                  <c:v>1456.31</c:v>
                </c:pt>
                <c:pt idx="96">
                  <c:v>723.9399999999994</c:v>
                </c:pt>
                <c:pt idx="97">
                  <c:v>693.91</c:v>
                </c:pt>
                <c:pt idx="98">
                  <c:v>919.13</c:v>
                </c:pt>
                <c:pt idx="99">
                  <c:v>692.73</c:v>
                </c:pt>
                <c:pt idx="100">
                  <c:v>1485.09</c:v>
                </c:pt>
                <c:pt idx="101">
                  <c:v>814.92</c:v>
                </c:pt>
                <c:pt idx="102">
                  <c:v>865.22</c:v>
                </c:pt>
                <c:pt idx="103">
                  <c:v>540.29</c:v>
                </c:pt>
                <c:pt idx="104">
                  <c:v>716.29</c:v>
                </c:pt>
                <c:pt idx="105">
                  <c:v>710.42</c:v>
                </c:pt>
                <c:pt idx="106">
                  <c:v>720.08</c:v>
                </c:pt>
                <c:pt idx="107">
                  <c:v>548.8299999999994</c:v>
                </c:pt>
                <c:pt idx="108">
                  <c:v>933.9</c:v>
                </c:pt>
                <c:pt idx="109">
                  <c:v>729.23</c:v>
                </c:pt>
                <c:pt idx="110">
                  <c:v>943.3399999999979</c:v>
                </c:pt>
                <c:pt idx="111">
                  <c:v>922.3499999999979</c:v>
                </c:pt>
                <c:pt idx="112">
                  <c:v>663.66</c:v>
                </c:pt>
                <c:pt idx="113">
                  <c:v>869.9399999999994</c:v>
                </c:pt>
                <c:pt idx="114">
                  <c:v>929.14</c:v>
                </c:pt>
                <c:pt idx="115">
                  <c:v>966.68</c:v>
                </c:pt>
                <c:pt idx="116">
                  <c:v>1417.2</c:v>
                </c:pt>
                <c:pt idx="117">
                  <c:v>526.03</c:v>
                </c:pt>
                <c:pt idx="118">
                  <c:v>827.97</c:v>
                </c:pt>
                <c:pt idx="119">
                  <c:v>825.75</c:v>
                </c:pt>
                <c:pt idx="120">
                  <c:v>594.17</c:v>
                </c:pt>
                <c:pt idx="121">
                  <c:v>609.07</c:v>
                </c:pt>
                <c:pt idx="122">
                  <c:v>845.99</c:v>
                </c:pt>
                <c:pt idx="123">
                  <c:v>866.12</c:v>
                </c:pt>
                <c:pt idx="124">
                  <c:v>826.75</c:v>
                </c:pt>
                <c:pt idx="125">
                  <c:v>863.04</c:v>
                </c:pt>
                <c:pt idx="126">
                  <c:v>601.6</c:v>
                </c:pt>
                <c:pt idx="127">
                  <c:v>670.28</c:v>
                </c:pt>
                <c:pt idx="128">
                  <c:v>880.09</c:v>
                </c:pt>
                <c:pt idx="129">
                  <c:v>527.92</c:v>
                </c:pt>
                <c:pt idx="130">
                  <c:v>903.37</c:v>
                </c:pt>
                <c:pt idx="131">
                  <c:v>749.4299999999994</c:v>
                </c:pt>
                <c:pt idx="132">
                  <c:v>1222.86</c:v>
                </c:pt>
                <c:pt idx="133">
                  <c:v>743.67</c:v>
                </c:pt>
                <c:pt idx="134">
                  <c:v>929.04</c:v>
                </c:pt>
                <c:pt idx="135">
                  <c:v>1014.19</c:v>
                </c:pt>
                <c:pt idx="136">
                  <c:v>877.3099999999994</c:v>
                </c:pt>
                <c:pt idx="137">
                  <c:v>838.3</c:v>
                </c:pt>
                <c:pt idx="138">
                  <c:v>677.03</c:v>
                </c:pt>
                <c:pt idx="139">
                  <c:v>961.21</c:v>
                </c:pt>
                <c:pt idx="140">
                  <c:v>778.99</c:v>
                </c:pt>
                <c:pt idx="141">
                  <c:v>565.9599999999994</c:v>
                </c:pt>
                <c:pt idx="142">
                  <c:v>897.9</c:v>
                </c:pt>
                <c:pt idx="143">
                  <c:v>562.2</c:v>
                </c:pt>
                <c:pt idx="144">
                  <c:v>823.57</c:v>
                </c:pt>
                <c:pt idx="145">
                  <c:v>646.0</c:v>
                </c:pt>
                <c:pt idx="146">
                  <c:v>603.17</c:v>
                </c:pt>
                <c:pt idx="147">
                  <c:v>819.18</c:v>
                </c:pt>
                <c:pt idx="148">
                  <c:v>779.89</c:v>
                </c:pt>
                <c:pt idx="149">
                  <c:v>531.8499999999979</c:v>
                </c:pt>
                <c:pt idx="150">
                  <c:v>633.67</c:v>
                </c:pt>
                <c:pt idx="151">
                  <c:v>988.27</c:v>
                </c:pt>
                <c:pt idx="152">
                  <c:v>799.23</c:v>
                </c:pt>
                <c:pt idx="153">
                  <c:v>761.3</c:v>
                </c:pt>
                <c:pt idx="154">
                  <c:v>994.39</c:v>
                </c:pt>
                <c:pt idx="155">
                  <c:v>428.89</c:v>
                </c:pt>
                <c:pt idx="156">
                  <c:v>548.01</c:v>
                </c:pt>
                <c:pt idx="157">
                  <c:v>816.92</c:v>
                </c:pt>
                <c:pt idx="158">
                  <c:v>526.49</c:v>
                </c:pt>
                <c:pt idx="159">
                  <c:v>720.72</c:v>
                </c:pt>
                <c:pt idx="160">
                  <c:v>607.89</c:v>
                </c:pt>
                <c:pt idx="161">
                  <c:v>839.4499999999994</c:v>
                </c:pt>
                <c:pt idx="162">
                  <c:v>657.05</c:v>
                </c:pt>
                <c:pt idx="163">
                  <c:v>794.11</c:v>
                </c:pt>
                <c:pt idx="164">
                  <c:v>800.3399999999979</c:v>
                </c:pt>
                <c:pt idx="165">
                  <c:v>763.98</c:v>
                </c:pt>
                <c:pt idx="166">
                  <c:v>794.08</c:v>
                </c:pt>
                <c:pt idx="167">
                  <c:v>609.39</c:v>
                </c:pt>
                <c:pt idx="168">
                  <c:v>795.4399999999994</c:v>
                </c:pt>
                <c:pt idx="169">
                  <c:v>449.02</c:v>
                </c:pt>
                <c:pt idx="170">
                  <c:v>889.28</c:v>
                </c:pt>
                <c:pt idx="171">
                  <c:v>806.09</c:v>
                </c:pt>
                <c:pt idx="172">
                  <c:v>769.59</c:v>
                </c:pt>
                <c:pt idx="173">
                  <c:v>791.61</c:v>
                </c:pt>
                <c:pt idx="174">
                  <c:v>806.23</c:v>
                </c:pt>
                <c:pt idx="175">
                  <c:v>1066.21</c:v>
                </c:pt>
                <c:pt idx="176">
                  <c:v>594.67</c:v>
                </c:pt>
                <c:pt idx="177">
                  <c:v>1053.3</c:v>
                </c:pt>
                <c:pt idx="178">
                  <c:v>687.47</c:v>
                </c:pt>
                <c:pt idx="179">
                  <c:v>392.21</c:v>
                </c:pt>
                <c:pt idx="180">
                  <c:v>687.76</c:v>
                </c:pt>
                <c:pt idx="181">
                  <c:v>1114.97</c:v>
                </c:pt>
                <c:pt idx="182">
                  <c:v>556.4499999999994</c:v>
                </c:pt>
                <c:pt idx="183">
                  <c:v>797.55</c:v>
                </c:pt>
                <c:pt idx="184">
                  <c:v>732.16</c:v>
                </c:pt>
                <c:pt idx="185">
                  <c:v>808.9499999999994</c:v>
                </c:pt>
                <c:pt idx="186">
                  <c:v>606.8599999999979</c:v>
                </c:pt>
                <c:pt idx="187">
                  <c:v>592.59</c:v>
                </c:pt>
                <c:pt idx="188">
                  <c:v>745.71</c:v>
                </c:pt>
                <c:pt idx="189">
                  <c:v>1040.04</c:v>
                </c:pt>
                <c:pt idx="190">
                  <c:v>634.38</c:v>
                </c:pt>
                <c:pt idx="191">
                  <c:v>784.61</c:v>
                </c:pt>
                <c:pt idx="192">
                  <c:v>1237.81</c:v>
                </c:pt>
                <c:pt idx="193">
                  <c:v>768.05</c:v>
                </c:pt>
                <c:pt idx="194">
                  <c:v>874.19</c:v>
                </c:pt>
                <c:pt idx="195">
                  <c:v>1069.39</c:v>
                </c:pt>
                <c:pt idx="196">
                  <c:v>369.44</c:v>
                </c:pt>
                <c:pt idx="197">
                  <c:v>971.4299999999994</c:v>
                </c:pt>
                <c:pt idx="198">
                  <c:v>510.94</c:v>
                </c:pt>
                <c:pt idx="199">
                  <c:v>733.8</c:v>
                </c:pt>
                <c:pt idx="200">
                  <c:v>814.9599999999994</c:v>
                </c:pt>
                <c:pt idx="201">
                  <c:v>913.8099999999994</c:v>
                </c:pt>
                <c:pt idx="202">
                  <c:v>737.09</c:v>
                </c:pt>
                <c:pt idx="203">
                  <c:v>757.76</c:v>
                </c:pt>
                <c:pt idx="204">
                  <c:v>727.91</c:v>
                </c:pt>
                <c:pt idx="205">
                  <c:v>420.42</c:v>
                </c:pt>
                <c:pt idx="206">
                  <c:v>1058.81</c:v>
                </c:pt>
                <c:pt idx="207">
                  <c:v>532.71</c:v>
                </c:pt>
                <c:pt idx="208">
                  <c:v>603.53</c:v>
                </c:pt>
                <c:pt idx="209">
                  <c:v>999.07</c:v>
                </c:pt>
                <c:pt idx="210">
                  <c:v>543.65</c:v>
                </c:pt>
                <c:pt idx="211">
                  <c:v>544.9</c:v>
                </c:pt>
                <c:pt idx="212">
                  <c:v>589.66</c:v>
                </c:pt>
                <c:pt idx="213">
                  <c:v>537.39</c:v>
                </c:pt>
                <c:pt idx="214">
                  <c:v>624.59</c:v>
                </c:pt>
                <c:pt idx="215">
                  <c:v>784.18</c:v>
                </c:pt>
                <c:pt idx="216">
                  <c:v>459.92</c:v>
                </c:pt>
                <c:pt idx="217">
                  <c:v>785.53</c:v>
                </c:pt>
                <c:pt idx="218">
                  <c:v>540.65</c:v>
                </c:pt>
                <c:pt idx="219">
                  <c:v>583.8</c:v>
                </c:pt>
                <c:pt idx="220">
                  <c:v>988.52</c:v>
                </c:pt>
                <c:pt idx="221">
                  <c:v>782.75</c:v>
                </c:pt>
                <c:pt idx="222">
                  <c:v>546.3</c:v>
                </c:pt>
                <c:pt idx="223">
                  <c:v>358.61</c:v>
                </c:pt>
                <c:pt idx="224">
                  <c:v>731.77</c:v>
                </c:pt>
                <c:pt idx="225">
                  <c:v>355.21</c:v>
                </c:pt>
                <c:pt idx="226">
                  <c:v>1004.29</c:v>
                </c:pt>
                <c:pt idx="227">
                  <c:v>665.59</c:v>
                </c:pt>
                <c:pt idx="228">
                  <c:v>427.64</c:v>
                </c:pt>
                <c:pt idx="229">
                  <c:v>679.5</c:v>
                </c:pt>
                <c:pt idx="230">
                  <c:v>939.12</c:v>
                </c:pt>
                <c:pt idx="231">
                  <c:v>676.6</c:v>
                </c:pt>
                <c:pt idx="232">
                  <c:v>786.0</c:v>
                </c:pt>
                <c:pt idx="233">
                  <c:v>677.14</c:v>
                </c:pt>
                <c:pt idx="234">
                  <c:v>704.74</c:v>
                </c:pt>
                <c:pt idx="235">
                  <c:v>343.49</c:v>
                </c:pt>
                <c:pt idx="236">
                  <c:v>553.87</c:v>
                </c:pt>
                <c:pt idx="237">
                  <c:v>446.41</c:v>
                </c:pt>
                <c:pt idx="238">
                  <c:v>1038.61</c:v>
                </c:pt>
                <c:pt idx="239">
                  <c:v>805.9499999999994</c:v>
                </c:pt>
              </c:numCache>
            </c:numRef>
          </c:yVal>
        </c:ser>
        <c:axId val="488388632"/>
        <c:axId val="488396344"/>
      </c:scatterChart>
      <c:valAx>
        <c:axId val="488388632"/>
        <c:scaling>
          <c:orientation val="minMax"/>
        </c:scaling>
        <c:axPos val="b"/>
        <c:title>
          <c:tx>
            <c:rich>
              <a:bodyPr/>
              <a:lstStyle/>
              <a:p>
                <a:pPr>
                  <a:defRPr/>
                </a:pPr>
                <a:r>
                  <a:rPr lang="en-US"/>
                  <a:t>Plan level monthly benefit</a:t>
                </a:r>
              </a:p>
            </c:rich>
          </c:tx>
          <c:layout/>
        </c:title>
        <c:numFmt formatCode="0" sourceLinked="1"/>
        <c:tickLblPos val="nextTo"/>
        <c:txPr>
          <a:bodyPr rot="0" vert="horz"/>
          <a:lstStyle/>
          <a:p>
            <a:pPr>
              <a:defRPr sz="1600" b="0" i="0" u="none" strike="noStrike" baseline="0">
                <a:solidFill>
                  <a:srgbClr val="000000"/>
                </a:solidFill>
                <a:latin typeface="Calibri"/>
                <a:ea typeface="Calibri"/>
                <a:cs typeface="Calibri"/>
              </a:defRPr>
            </a:pPr>
            <a:endParaRPr lang="en-US"/>
          </a:p>
        </c:txPr>
        <c:crossAx val="488396344"/>
        <c:crosses val="autoZero"/>
        <c:crossBetween val="midCat"/>
      </c:valAx>
      <c:valAx>
        <c:axId val="488396344"/>
        <c:scaling>
          <c:orientation val="minMax"/>
        </c:scaling>
        <c:axPos val="l"/>
        <c:title>
          <c:tx>
            <c:rich>
              <a:bodyPr rot="-5400000" vert="horz"/>
              <a:lstStyle/>
              <a:p>
                <a:pPr>
                  <a:defRPr/>
                </a:pPr>
                <a:r>
                  <a:rPr lang="en-US"/>
                  <a:t>Monthly benefit (demarked at 1072.50)</a:t>
                </a:r>
              </a:p>
            </c:rich>
          </c:tx>
          <c:layout/>
        </c:title>
        <c:numFmt formatCode="General" sourceLinked="1"/>
        <c:tickLblPos val="nextTo"/>
        <c:crossAx val="488388632"/>
        <c:crosses val="autoZero"/>
        <c:crossBetween val="midCat"/>
      </c:valAx>
    </c:plotArea>
    <c:plotVisOnly val="1"/>
    <c:dispBlanksAs val="gap"/>
  </c:chart>
  <c:txPr>
    <a:bodyPr/>
    <a:lstStyle/>
    <a:p>
      <a:pPr>
        <a:defRPr sz="1600"/>
      </a:pPr>
      <a:endParaRPr lang="en-US"/>
    </a:p>
  </c:tx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style val="2"/>
  <c:chart>
    <c:autoTitleDeleted val="1"/>
    <c:plotArea>
      <c:layout/>
      <c:scatterChart>
        <c:scatterStyle val="lineMarker"/>
        <c:ser>
          <c:idx val="0"/>
          <c:order val="0"/>
          <c:tx>
            <c:strRef>
              <c:f>Sheet1!$K$4</c:f>
              <c:strCache>
                <c:ptCount val="1"/>
                <c:pt idx="0">
                  <c:v>&lt;1072 GMB</c:v>
                </c:pt>
              </c:strCache>
            </c:strRef>
          </c:tx>
          <c:spPr>
            <a:ln w="28575">
              <a:noFill/>
            </a:ln>
          </c:spPr>
          <c:marker>
            <c:symbol val="diamond"/>
            <c:size val="2"/>
          </c:marker>
          <c:trendline>
            <c:trendlineType val="linear"/>
            <c:intercept val="0.0"/>
          </c:trendline>
          <c:xVal>
            <c:numRef>
              <c:f>Sheet1!$C$390:$C$1474</c:f>
              <c:numCache>
                <c:formatCode>0</c:formatCode>
                <c:ptCount val="1085"/>
                <c:pt idx="0">
                  <c:v>1071.44</c:v>
                </c:pt>
                <c:pt idx="1">
                  <c:v>1070.61</c:v>
                </c:pt>
                <c:pt idx="2">
                  <c:v>1067.36</c:v>
                </c:pt>
                <c:pt idx="3">
                  <c:v>1065.23</c:v>
                </c:pt>
                <c:pt idx="4">
                  <c:v>1064.32</c:v>
                </c:pt>
                <c:pt idx="5">
                  <c:v>1060.07</c:v>
                </c:pt>
                <c:pt idx="6">
                  <c:v>1056.69</c:v>
                </c:pt>
                <c:pt idx="7">
                  <c:v>1054.56</c:v>
                </c:pt>
                <c:pt idx="8">
                  <c:v>1054.45</c:v>
                </c:pt>
                <c:pt idx="9">
                  <c:v>1051.25</c:v>
                </c:pt>
                <c:pt idx="10">
                  <c:v>1049.96</c:v>
                </c:pt>
                <c:pt idx="11">
                  <c:v>1041.65</c:v>
                </c:pt>
                <c:pt idx="12">
                  <c:v>1035.05</c:v>
                </c:pt>
                <c:pt idx="13">
                  <c:v>1034.63</c:v>
                </c:pt>
                <c:pt idx="14">
                  <c:v>1033.7</c:v>
                </c:pt>
                <c:pt idx="15">
                  <c:v>1032.66</c:v>
                </c:pt>
                <c:pt idx="16">
                  <c:v>1029.45</c:v>
                </c:pt>
                <c:pt idx="17">
                  <c:v>1029.26</c:v>
                </c:pt>
                <c:pt idx="18">
                  <c:v>1028.09</c:v>
                </c:pt>
                <c:pt idx="19">
                  <c:v>1026.87</c:v>
                </c:pt>
                <c:pt idx="20">
                  <c:v>1026.48</c:v>
                </c:pt>
                <c:pt idx="21">
                  <c:v>1025.79</c:v>
                </c:pt>
                <c:pt idx="22">
                  <c:v>1024.79</c:v>
                </c:pt>
                <c:pt idx="23">
                  <c:v>1022.24</c:v>
                </c:pt>
                <c:pt idx="24">
                  <c:v>1018.71</c:v>
                </c:pt>
                <c:pt idx="25">
                  <c:v>1015.85</c:v>
                </c:pt>
                <c:pt idx="26">
                  <c:v>1015.4</c:v>
                </c:pt>
                <c:pt idx="27">
                  <c:v>1014.05</c:v>
                </c:pt>
                <c:pt idx="28">
                  <c:v>1012.25</c:v>
                </c:pt>
                <c:pt idx="29">
                  <c:v>1010.73</c:v>
                </c:pt>
                <c:pt idx="30">
                  <c:v>1009.26</c:v>
                </c:pt>
                <c:pt idx="31">
                  <c:v>1007.65</c:v>
                </c:pt>
                <c:pt idx="32">
                  <c:v>1006.85</c:v>
                </c:pt>
                <c:pt idx="33">
                  <c:v>1004.34</c:v>
                </c:pt>
                <c:pt idx="34">
                  <c:v>1004.02</c:v>
                </c:pt>
                <c:pt idx="35">
                  <c:v>1000.4</c:v>
                </c:pt>
                <c:pt idx="36">
                  <c:v>996.47</c:v>
                </c:pt>
                <c:pt idx="37">
                  <c:v>993.3499999999979</c:v>
                </c:pt>
                <c:pt idx="38">
                  <c:v>990.12</c:v>
                </c:pt>
                <c:pt idx="39">
                  <c:v>986.54</c:v>
                </c:pt>
                <c:pt idx="40">
                  <c:v>982.91</c:v>
                </c:pt>
                <c:pt idx="41">
                  <c:v>974.72</c:v>
                </c:pt>
                <c:pt idx="42">
                  <c:v>973.74</c:v>
                </c:pt>
                <c:pt idx="43">
                  <c:v>972.37</c:v>
                </c:pt>
                <c:pt idx="44">
                  <c:v>966.52</c:v>
                </c:pt>
                <c:pt idx="45">
                  <c:v>964.6</c:v>
                </c:pt>
                <c:pt idx="46">
                  <c:v>962.3099999999994</c:v>
                </c:pt>
                <c:pt idx="47">
                  <c:v>960.16</c:v>
                </c:pt>
                <c:pt idx="48">
                  <c:v>956.68</c:v>
                </c:pt>
                <c:pt idx="49">
                  <c:v>954.02</c:v>
                </c:pt>
                <c:pt idx="50">
                  <c:v>953.21</c:v>
                </c:pt>
                <c:pt idx="51">
                  <c:v>951.66</c:v>
                </c:pt>
                <c:pt idx="52">
                  <c:v>951.21</c:v>
                </c:pt>
                <c:pt idx="53">
                  <c:v>943.54</c:v>
                </c:pt>
                <c:pt idx="54">
                  <c:v>938.8099999999994</c:v>
                </c:pt>
                <c:pt idx="55">
                  <c:v>934.3299999999994</c:v>
                </c:pt>
                <c:pt idx="56">
                  <c:v>933.8399999999979</c:v>
                </c:pt>
                <c:pt idx="57">
                  <c:v>933.77</c:v>
                </c:pt>
                <c:pt idx="58">
                  <c:v>927.66</c:v>
                </c:pt>
                <c:pt idx="59">
                  <c:v>923.73</c:v>
                </c:pt>
                <c:pt idx="60">
                  <c:v>916.5599999999994</c:v>
                </c:pt>
                <c:pt idx="61">
                  <c:v>915.59</c:v>
                </c:pt>
                <c:pt idx="62">
                  <c:v>914.87</c:v>
                </c:pt>
                <c:pt idx="63">
                  <c:v>909.9499999999994</c:v>
                </c:pt>
                <c:pt idx="64">
                  <c:v>908.9399999999994</c:v>
                </c:pt>
                <c:pt idx="65">
                  <c:v>906.8599999999979</c:v>
                </c:pt>
                <c:pt idx="66">
                  <c:v>906.28</c:v>
                </c:pt>
                <c:pt idx="67">
                  <c:v>903.18</c:v>
                </c:pt>
                <c:pt idx="68">
                  <c:v>902.52</c:v>
                </c:pt>
                <c:pt idx="69">
                  <c:v>898.15</c:v>
                </c:pt>
                <c:pt idx="70">
                  <c:v>897.77</c:v>
                </c:pt>
                <c:pt idx="71">
                  <c:v>896.76</c:v>
                </c:pt>
                <c:pt idx="72">
                  <c:v>896.13</c:v>
                </c:pt>
                <c:pt idx="73">
                  <c:v>891.8399999999979</c:v>
                </c:pt>
                <c:pt idx="74">
                  <c:v>890.3299999999994</c:v>
                </c:pt>
                <c:pt idx="75">
                  <c:v>886.05</c:v>
                </c:pt>
                <c:pt idx="76">
                  <c:v>884.3299999999994</c:v>
                </c:pt>
                <c:pt idx="77">
                  <c:v>881.88</c:v>
                </c:pt>
                <c:pt idx="78">
                  <c:v>881.24</c:v>
                </c:pt>
                <c:pt idx="79">
                  <c:v>876.7</c:v>
                </c:pt>
                <c:pt idx="80">
                  <c:v>873.59</c:v>
                </c:pt>
                <c:pt idx="81">
                  <c:v>870.62</c:v>
                </c:pt>
                <c:pt idx="82">
                  <c:v>868.76</c:v>
                </c:pt>
                <c:pt idx="83">
                  <c:v>860.12</c:v>
                </c:pt>
                <c:pt idx="84">
                  <c:v>857.72</c:v>
                </c:pt>
                <c:pt idx="85">
                  <c:v>856.8399999999979</c:v>
                </c:pt>
                <c:pt idx="86">
                  <c:v>854.16</c:v>
                </c:pt>
                <c:pt idx="87">
                  <c:v>851.47</c:v>
                </c:pt>
                <c:pt idx="88">
                  <c:v>851.1</c:v>
                </c:pt>
                <c:pt idx="89">
                  <c:v>849.12</c:v>
                </c:pt>
                <c:pt idx="90">
                  <c:v>848.4499999999994</c:v>
                </c:pt>
                <c:pt idx="91">
                  <c:v>848.41</c:v>
                </c:pt>
                <c:pt idx="92">
                  <c:v>847.3499999999979</c:v>
                </c:pt>
                <c:pt idx="93">
                  <c:v>845.49</c:v>
                </c:pt>
                <c:pt idx="94">
                  <c:v>843.11</c:v>
                </c:pt>
                <c:pt idx="95">
                  <c:v>838.98</c:v>
                </c:pt>
                <c:pt idx="96">
                  <c:v>838.25</c:v>
                </c:pt>
                <c:pt idx="97">
                  <c:v>838.12</c:v>
                </c:pt>
                <c:pt idx="98">
                  <c:v>835.67</c:v>
                </c:pt>
                <c:pt idx="99">
                  <c:v>835.3199999999994</c:v>
                </c:pt>
                <c:pt idx="100">
                  <c:v>830.4</c:v>
                </c:pt>
                <c:pt idx="101">
                  <c:v>829.92</c:v>
                </c:pt>
                <c:pt idx="102">
                  <c:v>827.76</c:v>
                </c:pt>
                <c:pt idx="103">
                  <c:v>825.75</c:v>
                </c:pt>
                <c:pt idx="104">
                  <c:v>824.27</c:v>
                </c:pt>
                <c:pt idx="105">
                  <c:v>821.9299999999994</c:v>
                </c:pt>
                <c:pt idx="106">
                  <c:v>817.63</c:v>
                </c:pt>
                <c:pt idx="107">
                  <c:v>816.3399999999979</c:v>
                </c:pt>
                <c:pt idx="108">
                  <c:v>816.28</c:v>
                </c:pt>
                <c:pt idx="109">
                  <c:v>812.3599999999979</c:v>
                </c:pt>
                <c:pt idx="110">
                  <c:v>810.65</c:v>
                </c:pt>
                <c:pt idx="111">
                  <c:v>808.54</c:v>
                </c:pt>
                <c:pt idx="112">
                  <c:v>803.0</c:v>
                </c:pt>
                <c:pt idx="113">
                  <c:v>802.3399999999979</c:v>
                </c:pt>
                <c:pt idx="114">
                  <c:v>801.07</c:v>
                </c:pt>
                <c:pt idx="115">
                  <c:v>797.8</c:v>
                </c:pt>
                <c:pt idx="116">
                  <c:v>796.08</c:v>
                </c:pt>
                <c:pt idx="117">
                  <c:v>794.4299999999994</c:v>
                </c:pt>
                <c:pt idx="118">
                  <c:v>790.3199999999994</c:v>
                </c:pt>
                <c:pt idx="119">
                  <c:v>789.3499999999979</c:v>
                </c:pt>
                <c:pt idx="120">
                  <c:v>788.21</c:v>
                </c:pt>
                <c:pt idx="121">
                  <c:v>785.26</c:v>
                </c:pt>
                <c:pt idx="122">
                  <c:v>781.64</c:v>
                </c:pt>
                <c:pt idx="123">
                  <c:v>780.8499999999979</c:v>
                </c:pt>
                <c:pt idx="124">
                  <c:v>780.05</c:v>
                </c:pt>
                <c:pt idx="125">
                  <c:v>778.1</c:v>
                </c:pt>
                <c:pt idx="126">
                  <c:v>775.89</c:v>
                </c:pt>
                <c:pt idx="127">
                  <c:v>775.8499999999979</c:v>
                </c:pt>
                <c:pt idx="128">
                  <c:v>775.25</c:v>
                </c:pt>
                <c:pt idx="129">
                  <c:v>775.09</c:v>
                </c:pt>
                <c:pt idx="130">
                  <c:v>773.9399999999994</c:v>
                </c:pt>
                <c:pt idx="131">
                  <c:v>770.67</c:v>
                </c:pt>
                <c:pt idx="132">
                  <c:v>770.12</c:v>
                </c:pt>
                <c:pt idx="133">
                  <c:v>768.65</c:v>
                </c:pt>
                <c:pt idx="134">
                  <c:v>766.13</c:v>
                </c:pt>
                <c:pt idx="135">
                  <c:v>764.04</c:v>
                </c:pt>
                <c:pt idx="136">
                  <c:v>763.25</c:v>
                </c:pt>
                <c:pt idx="137">
                  <c:v>757.8099999999994</c:v>
                </c:pt>
                <c:pt idx="138">
                  <c:v>756.18</c:v>
                </c:pt>
                <c:pt idx="139">
                  <c:v>754.8399999999979</c:v>
                </c:pt>
                <c:pt idx="140">
                  <c:v>750.3099999999994</c:v>
                </c:pt>
                <c:pt idx="141">
                  <c:v>750.11</c:v>
                </c:pt>
                <c:pt idx="142">
                  <c:v>747.37</c:v>
                </c:pt>
                <c:pt idx="143">
                  <c:v>746.18</c:v>
                </c:pt>
                <c:pt idx="144">
                  <c:v>740.02</c:v>
                </c:pt>
                <c:pt idx="145">
                  <c:v>737.99</c:v>
                </c:pt>
                <c:pt idx="146">
                  <c:v>735.05</c:v>
                </c:pt>
                <c:pt idx="147">
                  <c:v>731.0</c:v>
                </c:pt>
                <c:pt idx="148">
                  <c:v>729.9399999999994</c:v>
                </c:pt>
                <c:pt idx="149">
                  <c:v>729.37</c:v>
                </c:pt>
                <c:pt idx="150">
                  <c:v>729.19</c:v>
                </c:pt>
                <c:pt idx="151">
                  <c:v>726.24</c:v>
                </c:pt>
                <c:pt idx="152">
                  <c:v>725.75</c:v>
                </c:pt>
                <c:pt idx="153">
                  <c:v>725.69</c:v>
                </c:pt>
                <c:pt idx="154">
                  <c:v>724.14</c:v>
                </c:pt>
                <c:pt idx="155">
                  <c:v>722.98</c:v>
                </c:pt>
                <c:pt idx="156">
                  <c:v>722.18</c:v>
                </c:pt>
                <c:pt idx="157">
                  <c:v>722.02</c:v>
                </c:pt>
                <c:pt idx="158">
                  <c:v>717.1</c:v>
                </c:pt>
                <c:pt idx="159">
                  <c:v>712.8399999999979</c:v>
                </c:pt>
                <c:pt idx="160">
                  <c:v>711.3499999999979</c:v>
                </c:pt>
                <c:pt idx="161">
                  <c:v>711.17</c:v>
                </c:pt>
                <c:pt idx="162">
                  <c:v>710.8499999999979</c:v>
                </c:pt>
                <c:pt idx="163">
                  <c:v>710.3399999999979</c:v>
                </c:pt>
                <c:pt idx="164">
                  <c:v>710.17</c:v>
                </c:pt>
                <c:pt idx="165">
                  <c:v>709.3399999999979</c:v>
                </c:pt>
                <c:pt idx="166">
                  <c:v>707.88</c:v>
                </c:pt>
                <c:pt idx="167">
                  <c:v>706.3199999999994</c:v>
                </c:pt>
                <c:pt idx="168">
                  <c:v>704.3499999999979</c:v>
                </c:pt>
                <c:pt idx="169">
                  <c:v>703.37</c:v>
                </c:pt>
                <c:pt idx="170">
                  <c:v>702.89</c:v>
                </c:pt>
                <c:pt idx="171">
                  <c:v>702.6</c:v>
                </c:pt>
                <c:pt idx="172">
                  <c:v>702.08</c:v>
                </c:pt>
                <c:pt idx="173">
                  <c:v>699.4499999999994</c:v>
                </c:pt>
                <c:pt idx="174">
                  <c:v>697.79</c:v>
                </c:pt>
                <c:pt idx="175">
                  <c:v>693.23</c:v>
                </c:pt>
                <c:pt idx="176">
                  <c:v>685.5599999999994</c:v>
                </c:pt>
                <c:pt idx="177">
                  <c:v>685.25</c:v>
                </c:pt>
                <c:pt idx="178">
                  <c:v>685.2</c:v>
                </c:pt>
                <c:pt idx="179">
                  <c:v>683.0</c:v>
                </c:pt>
                <c:pt idx="180">
                  <c:v>682.79</c:v>
                </c:pt>
                <c:pt idx="181">
                  <c:v>681.17</c:v>
                </c:pt>
                <c:pt idx="182">
                  <c:v>678.9</c:v>
                </c:pt>
                <c:pt idx="183">
                  <c:v>675.69</c:v>
                </c:pt>
                <c:pt idx="184">
                  <c:v>673.92</c:v>
                </c:pt>
                <c:pt idx="185">
                  <c:v>668.59</c:v>
                </c:pt>
                <c:pt idx="186">
                  <c:v>668.47</c:v>
                </c:pt>
                <c:pt idx="187">
                  <c:v>668.39</c:v>
                </c:pt>
                <c:pt idx="188">
                  <c:v>667.4299999999994</c:v>
                </c:pt>
                <c:pt idx="189">
                  <c:v>666.98</c:v>
                </c:pt>
                <c:pt idx="190">
                  <c:v>666.22</c:v>
                </c:pt>
                <c:pt idx="191">
                  <c:v>662.07</c:v>
                </c:pt>
                <c:pt idx="192">
                  <c:v>661.42</c:v>
                </c:pt>
                <c:pt idx="193">
                  <c:v>659.3399999999979</c:v>
                </c:pt>
                <c:pt idx="194">
                  <c:v>655.72</c:v>
                </c:pt>
                <c:pt idx="195">
                  <c:v>654.67</c:v>
                </c:pt>
                <c:pt idx="196">
                  <c:v>651.27</c:v>
                </c:pt>
                <c:pt idx="197">
                  <c:v>651.0599999999994</c:v>
                </c:pt>
                <c:pt idx="198">
                  <c:v>650.67</c:v>
                </c:pt>
                <c:pt idx="199">
                  <c:v>650.11</c:v>
                </c:pt>
                <c:pt idx="200">
                  <c:v>645.25</c:v>
                </c:pt>
                <c:pt idx="201">
                  <c:v>644.37</c:v>
                </c:pt>
                <c:pt idx="202">
                  <c:v>642.4299999999994</c:v>
                </c:pt>
                <c:pt idx="203">
                  <c:v>641.17</c:v>
                </c:pt>
                <c:pt idx="204">
                  <c:v>639.16</c:v>
                </c:pt>
                <c:pt idx="205">
                  <c:v>638.47</c:v>
                </c:pt>
                <c:pt idx="206">
                  <c:v>637.79</c:v>
                </c:pt>
                <c:pt idx="207">
                  <c:v>637.48</c:v>
                </c:pt>
                <c:pt idx="208">
                  <c:v>636.97</c:v>
                </c:pt>
                <c:pt idx="209">
                  <c:v>636.64</c:v>
                </c:pt>
                <c:pt idx="210">
                  <c:v>635.98</c:v>
                </c:pt>
                <c:pt idx="211">
                  <c:v>635.01</c:v>
                </c:pt>
                <c:pt idx="212">
                  <c:v>630.48</c:v>
                </c:pt>
                <c:pt idx="213">
                  <c:v>628.64</c:v>
                </c:pt>
                <c:pt idx="214">
                  <c:v>623.26</c:v>
                </c:pt>
                <c:pt idx="215">
                  <c:v>620.39</c:v>
                </c:pt>
                <c:pt idx="216">
                  <c:v>617.8399999999979</c:v>
                </c:pt>
                <c:pt idx="217">
                  <c:v>617.48</c:v>
                </c:pt>
                <c:pt idx="218">
                  <c:v>615.58</c:v>
                </c:pt>
                <c:pt idx="219">
                  <c:v>615.3199999999994</c:v>
                </c:pt>
                <c:pt idx="220">
                  <c:v>614.92</c:v>
                </c:pt>
                <c:pt idx="221">
                  <c:v>612.11</c:v>
                </c:pt>
                <c:pt idx="222">
                  <c:v>611.69</c:v>
                </c:pt>
                <c:pt idx="223">
                  <c:v>611.19</c:v>
                </c:pt>
                <c:pt idx="224">
                  <c:v>610.91</c:v>
                </c:pt>
                <c:pt idx="225">
                  <c:v>610.8599999999979</c:v>
                </c:pt>
                <c:pt idx="226">
                  <c:v>610.4</c:v>
                </c:pt>
                <c:pt idx="227">
                  <c:v>607.75</c:v>
                </c:pt>
                <c:pt idx="228">
                  <c:v>606.9</c:v>
                </c:pt>
                <c:pt idx="229">
                  <c:v>606.88</c:v>
                </c:pt>
                <c:pt idx="230">
                  <c:v>606.77</c:v>
                </c:pt>
                <c:pt idx="231">
                  <c:v>606.6</c:v>
                </c:pt>
                <c:pt idx="232">
                  <c:v>601.13</c:v>
                </c:pt>
                <c:pt idx="233">
                  <c:v>601.02</c:v>
                </c:pt>
                <c:pt idx="234">
                  <c:v>600.41</c:v>
                </c:pt>
                <c:pt idx="235">
                  <c:v>600.19</c:v>
                </c:pt>
                <c:pt idx="236">
                  <c:v>599.4599999999994</c:v>
                </c:pt>
                <c:pt idx="237">
                  <c:v>597.92</c:v>
                </c:pt>
                <c:pt idx="238">
                  <c:v>597.69</c:v>
                </c:pt>
                <c:pt idx="239">
                  <c:v>593.67</c:v>
                </c:pt>
                <c:pt idx="240">
                  <c:v>590.26</c:v>
                </c:pt>
                <c:pt idx="241">
                  <c:v>590.13</c:v>
                </c:pt>
                <c:pt idx="242">
                  <c:v>587.8499999999979</c:v>
                </c:pt>
                <c:pt idx="243">
                  <c:v>587.29</c:v>
                </c:pt>
                <c:pt idx="244">
                  <c:v>587.1</c:v>
                </c:pt>
                <c:pt idx="245">
                  <c:v>587.07</c:v>
                </c:pt>
                <c:pt idx="246">
                  <c:v>585.39</c:v>
                </c:pt>
                <c:pt idx="247">
                  <c:v>580.49</c:v>
                </c:pt>
                <c:pt idx="248">
                  <c:v>578.59</c:v>
                </c:pt>
                <c:pt idx="249">
                  <c:v>576.22</c:v>
                </c:pt>
                <c:pt idx="250">
                  <c:v>575.5499999999994</c:v>
                </c:pt>
                <c:pt idx="251">
                  <c:v>574.21</c:v>
                </c:pt>
                <c:pt idx="252">
                  <c:v>570.75</c:v>
                </c:pt>
                <c:pt idx="253">
                  <c:v>569.97</c:v>
                </c:pt>
                <c:pt idx="254">
                  <c:v>568.26</c:v>
                </c:pt>
                <c:pt idx="255">
                  <c:v>566.8099999999994</c:v>
                </c:pt>
                <c:pt idx="256">
                  <c:v>566.8</c:v>
                </c:pt>
                <c:pt idx="257">
                  <c:v>566.79</c:v>
                </c:pt>
                <c:pt idx="258">
                  <c:v>563.4599999999994</c:v>
                </c:pt>
                <c:pt idx="259">
                  <c:v>563.4299999999994</c:v>
                </c:pt>
                <c:pt idx="260">
                  <c:v>558.49</c:v>
                </c:pt>
                <c:pt idx="261">
                  <c:v>557.08</c:v>
                </c:pt>
                <c:pt idx="262">
                  <c:v>556.69</c:v>
                </c:pt>
                <c:pt idx="263">
                  <c:v>555.77</c:v>
                </c:pt>
                <c:pt idx="264">
                  <c:v>555.75</c:v>
                </c:pt>
                <c:pt idx="265">
                  <c:v>554.16</c:v>
                </c:pt>
                <c:pt idx="266">
                  <c:v>554.04</c:v>
                </c:pt>
                <c:pt idx="267">
                  <c:v>553.8099999999994</c:v>
                </c:pt>
                <c:pt idx="268">
                  <c:v>551.69</c:v>
                </c:pt>
                <c:pt idx="269">
                  <c:v>548.68</c:v>
                </c:pt>
                <c:pt idx="270">
                  <c:v>547.9599999999994</c:v>
                </c:pt>
                <c:pt idx="271">
                  <c:v>546.74</c:v>
                </c:pt>
                <c:pt idx="272">
                  <c:v>545.73</c:v>
                </c:pt>
                <c:pt idx="273">
                  <c:v>545.09</c:v>
                </c:pt>
                <c:pt idx="274">
                  <c:v>542.5</c:v>
                </c:pt>
                <c:pt idx="275">
                  <c:v>540.04</c:v>
                </c:pt>
                <c:pt idx="276">
                  <c:v>539.3399999999979</c:v>
                </c:pt>
                <c:pt idx="277">
                  <c:v>535.28</c:v>
                </c:pt>
                <c:pt idx="278">
                  <c:v>535.12</c:v>
                </c:pt>
                <c:pt idx="279">
                  <c:v>534.64</c:v>
                </c:pt>
                <c:pt idx="280">
                  <c:v>534.2</c:v>
                </c:pt>
                <c:pt idx="281">
                  <c:v>532.69</c:v>
                </c:pt>
                <c:pt idx="282">
                  <c:v>527.29</c:v>
                </c:pt>
                <c:pt idx="283">
                  <c:v>525.54</c:v>
                </c:pt>
                <c:pt idx="284">
                  <c:v>521.89</c:v>
                </c:pt>
                <c:pt idx="285">
                  <c:v>520.6</c:v>
                </c:pt>
                <c:pt idx="286">
                  <c:v>519.72</c:v>
                </c:pt>
                <c:pt idx="287">
                  <c:v>518.28</c:v>
                </c:pt>
                <c:pt idx="288">
                  <c:v>516.12</c:v>
                </c:pt>
                <c:pt idx="289">
                  <c:v>515.0599999999994</c:v>
                </c:pt>
                <c:pt idx="290">
                  <c:v>512.26</c:v>
                </c:pt>
                <c:pt idx="291">
                  <c:v>511.11</c:v>
                </c:pt>
                <c:pt idx="292">
                  <c:v>509.44</c:v>
                </c:pt>
                <c:pt idx="293">
                  <c:v>509.14</c:v>
                </c:pt>
                <c:pt idx="294">
                  <c:v>508.71</c:v>
                </c:pt>
                <c:pt idx="295">
                  <c:v>508.6</c:v>
                </c:pt>
                <c:pt idx="296">
                  <c:v>506.74</c:v>
                </c:pt>
                <c:pt idx="297">
                  <c:v>506.09</c:v>
                </c:pt>
                <c:pt idx="298">
                  <c:v>505.08</c:v>
                </c:pt>
                <c:pt idx="299">
                  <c:v>504.95</c:v>
                </c:pt>
                <c:pt idx="300">
                  <c:v>498.78</c:v>
                </c:pt>
                <c:pt idx="301">
                  <c:v>496.54</c:v>
                </c:pt>
                <c:pt idx="302">
                  <c:v>496.31</c:v>
                </c:pt>
                <c:pt idx="303">
                  <c:v>493.76</c:v>
                </c:pt>
                <c:pt idx="304">
                  <c:v>492.91</c:v>
                </c:pt>
                <c:pt idx="305">
                  <c:v>491.35</c:v>
                </c:pt>
                <c:pt idx="306">
                  <c:v>491.03</c:v>
                </c:pt>
                <c:pt idx="307">
                  <c:v>489.75</c:v>
                </c:pt>
                <c:pt idx="308">
                  <c:v>489.57</c:v>
                </c:pt>
                <c:pt idx="309">
                  <c:v>484.52</c:v>
                </c:pt>
                <c:pt idx="310">
                  <c:v>483.15</c:v>
                </c:pt>
                <c:pt idx="311">
                  <c:v>482.98</c:v>
                </c:pt>
                <c:pt idx="312">
                  <c:v>482.65</c:v>
                </c:pt>
                <c:pt idx="313">
                  <c:v>480.94</c:v>
                </c:pt>
                <c:pt idx="314">
                  <c:v>478.94</c:v>
                </c:pt>
                <c:pt idx="315">
                  <c:v>478.35</c:v>
                </c:pt>
                <c:pt idx="316">
                  <c:v>476.82</c:v>
                </c:pt>
                <c:pt idx="317">
                  <c:v>475.88</c:v>
                </c:pt>
                <c:pt idx="318">
                  <c:v>475.62</c:v>
                </c:pt>
                <c:pt idx="319">
                  <c:v>474.99</c:v>
                </c:pt>
                <c:pt idx="320">
                  <c:v>471.75</c:v>
                </c:pt>
                <c:pt idx="321">
                  <c:v>469.96</c:v>
                </c:pt>
                <c:pt idx="322">
                  <c:v>469.46</c:v>
                </c:pt>
                <c:pt idx="323">
                  <c:v>469.25</c:v>
                </c:pt>
                <c:pt idx="324">
                  <c:v>467.26</c:v>
                </c:pt>
                <c:pt idx="325">
                  <c:v>466.29</c:v>
                </c:pt>
                <c:pt idx="326">
                  <c:v>466.02</c:v>
                </c:pt>
                <c:pt idx="327">
                  <c:v>465.67</c:v>
                </c:pt>
                <c:pt idx="328">
                  <c:v>465.13</c:v>
                </c:pt>
                <c:pt idx="329">
                  <c:v>463.97</c:v>
                </c:pt>
                <c:pt idx="330">
                  <c:v>462.5</c:v>
                </c:pt>
                <c:pt idx="331">
                  <c:v>461.69</c:v>
                </c:pt>
                <c:pt idx="332">
                  <c:v>460.74</c:v>
                </c:pt>
                <c:pt idx="333">
                  <c:v>460.45</c:v>
                </c:pt>
                <c:pt idx="334">
                  <c:v>453.3</c:v>
                </c:pt>
                <c:pt idx="335">
                  <c:v>452.67</c:v>
                </c:pt>
                <c:pt idx="336">
                  <c:v>451.99</c:v>
                </c:pt>
                <c:pt idx="337">
                  <c:v>451.51</c:v>
                </c:pt>
                <c:pt idx="338">
                  <c:v>450.69</c:v>
                </c:pt>
                <c:pt idx="339">
                  <c:v>449.11</c:v>
                </c:pt>
                <c:pt idx="340">
                  <c:v>447.09</c:v>
                </c:pt>
                <c:pt idx="341">
                  <c:v>443.95</c:v>
                </c:pt>
                <c:pt idx="342">
                  <c:v>442.11</c:v>
                </c:pt>
                <c:pt idx="343">
                  <c:v>438.91</c:v>
                </c:pt>
                <c:pt idx="344">
                  <c:v>434.83</c:v>
                </c:pt>
                <c:pt idx="345">
                  <c:v>431.52</c:v>
                </c:pt>
                <c:pt idx="346">
                  <c:v>430.72</c:v>
                </c:pt>
                <c:pt idx="347">
                  <c:v>428.16</c:v>
                </c:pt>
                <c:pt idx="348">
                  <c:v>427.65</c:v>
                </c:pt>
                <c:pt idx="349">
                  <c:v>427.36</c:v>
                </c:pt>
                <c:pt idx="350">
                  <c:v>427.13</c:v>
                </c:pt>
                <c:pt idx="351">
                  <c:v>426.34</c:v>
                </c:pt>
                <c:pt idx="352">
                  <c:v>425.39</c:v>
                </c:pt>
                <c:pt idx="353">
                  <c:v>424.82</c:v>
                </c:pt>
                <c:pt idx="354">
                  <c:v>423.42</c:v>
                </c:pt>
                <c:pt idx="355">
                  <c:v>423.21</c:v>
                </c:pt>
                <c:pt idx="356">
                  <c:v>422.58</c:v>
                </c:pt>
                <c:pt idx="357">
                  <c:v>421.8</c:v>
                </c:pt>
                <c:pt idx="358">
                  <c:v>421.11</c:v>
                </c:pt>
                <c:pt idx="359">
                  <c:v>421.05</c:v>
                </c:pt>
                <c:pt idx="360">
                  <c:v>419.97</c:v>
                </c:pt>
                <c:pt idx="361">
                  <c:v>418.68</c:v>
                </c:pt>
                <c:pt idx="362">
                  <c:v>414.58</c:v>
                </c:pt>
                <c:pt idx="363">
                  <c:v>412.54</c:v>
                </c:pt>
                <c:pt idx="364">
                  <c:v>412.5</c:v>
                </c:pt>
                <c:pt idx="365">
                  <c:v>411.4</c:v>
                </c:pt>
                <c:pt idx="366">
                  <c:v>410.65</c:v>
                </c:pt>
                <c:pt idx="367">
                  <c:v>409.9299999999996</c:v>
                </c:pt>
                <c:pt idx="368">
                  <c:v>409.04</c:v>
                </c:pt>
                <c:pt idx="369">
                  <c:v>407.04</c:v>
                </c:pt>
                <c:pt idx="370">
                  <c:v>406.7</c:v>
                </c:pt>
                <c:pt idx="371">
                  <c:v>406.49</c:v>
                </c:pt>
                <c:pt idx="372">
                  <c:v>406.34</c:v>
                </c:pt>
                <c:pt idx="373">
                  <c:v>405.8</c:v>
                </c:pt>
                <c:pt idx="374">
                  <c:v>403.78</c:v>
                </c:pt>
                <c:pt idx="375">
                  <c:v>403.57</c:v>
                </c:pt>
                <c:pt idx="376">
                  <c:v>403.06</c:v>
                </c:pt>
                <c:pt idx="377">
                  <c:v>402.71</c:v>
                </c:pt>
                <c:pt idx="378">
                  <c:v>401.57</c:v>
                </c:pt>
                <c:pt idx="379">
                  <c:v>401.38</c:v>
                </c:pt>
                <c:pt idx="380">
                  <c:v>398.42</c:v>
                </c:pt>
                <c:pt idx="381">
                  <c:v>397.15</c:v>
                </c:pt>
                <c:pt idx="382">
                  <c:v>394.5</c:v>
                </c:pt>
                <c:pt idx="383">
                  <c:v>392.16</c:v>
                </c:pt>
                <c:pt idx="384">
                  <c:v>391.86</c:v>
                </c:pt>
                <c:pt idx="385">
                  <c:v>390.54</c:v>
                </c:pt>
                <c:pt idx="386">
                  <c:v>390.14</c:v>
                </c:pt>
                <c:pt idx="387">
                  <c:v>389.2</c:v>
                </c:pt>
                <c:pt idx="388">
                  <c:v>388.99</c:v>
                </c:pt>
                <c:pt idx="389">
                  <c:v>387.65</c:v>
                </c:pt>
                <c:pt idx="390">
                  <c:v>384.6</c:v>
                </c:pt>
                <c:pt idx="391">
                  <c:v>383.76</c:v>
                </c:pt>
                <c:pt idx="392">
                  <c:v>383.35</c:v>
                </c:pt>
                <c:pt idx="393">
                  <c:v>382.86</c:v>
                </c:pt>
                <c:pt idx="394">
                  <c:v>382.66</c:v>
                </c:pt>
                <c:pt idx="395">
                  <c:v>382.44</c:v>
                </c:pt>
                <c:pt idx="396">
                  <c:v>382.32</c:v>
                </c:pt>
                <c:pt idx="397">
                  <c:v>380.5</c:v>
                </c:pt>
                <c:pt idx="398">
                  <c:v>379.65</c:v>
                </c:pt>
                <c:pt idx="399">
                  <c:v>377.32</c:v>
                </c:pt>
                <c:pt idx="400">
                  <c:v>376.56</c:v>
                </c:pt>
                <c:pt idx="401">
                  <c:v>376.3</c:v>
                </c:pt>
                <c:pt idx="402">
                  <c:v>374.03</c:v>
                </c:pt>
                <c:pt idx="403">
                  <c:v>373.24</c:v>
                </c:pt>
                <c:pt idx="404">
                  <c:v>372.97</c:v>
                </c:pt>
                <c:pt idx="405">
                  <c:v>372.62</c:v>
                </c:pt>
                <c:pt idx="406">
                  <c:v>372.29</c:v>
                </c:pt>
                <c:pt idx="407">
                  <c:v>370.4</c:v>
                </c:pt>
                <c:pt idx="408">
                  <c:v>370.06</c:v>
                </c:pt>
                <c:pt idx="409">
                  <c:v>369.78</c:v>
                </c:pt>
                <c:pt idx="410">
                  <c:v>369.35</c:v>
                </c:pt>
                <c:pt idx="411">
                  <c:v>369.15</c:v>
                </c:pt>
                <c:pt idx="412">
                  <c:v>367.8</c:v>
                </c:pt>
                <c:pt idx="413">
                  <c:v>366.85</c:v>
                </c:pt>
                <c:pt idx="414">
                  <c:v>364.46</c:v>
                </c:pt>
                <c:pt idx="415">
                  <c:v>363.82</c:v>
                </c:pt>
                <c:pt idx="416">
                  <c:v>362.0</c:v>
                </c:pt>
                <c:pt idx="417">
                  <c:v>360.6</c:v>
                </c:pt>
                <c:pt idx="418">
                  <c:v>358.17</c:v>
                </c:pt>
                <c:pt idx="419">
                  <c:v>357.7</c:v>
                </c:pt>
                <c:pt idx="420">
                  <c:v>357.65</c:v>
                </c:pt>
                <c:pt idx="421">
                  <c:v>355.05</c:v>
                </c:pt>
                <c:pt idx="422">
                  <c:v>352.82</c:v>
                </c:pt>
                <c:pt idx="423">
                  <c:v>352.01</c:v>
                </c:pt>
                <c:pt idx="424">
                  <c:v>350.99</c:v>
                </c:pt>
                <c:pt idx="425">
                  <c:v>348.74</c:v>
                </c:pt>
                <c:pt idx="426">
                  <c:v>347.3</c:v>
                </c:pt>
                <c:pt idx="427">
                  <c:v>347.18</c:v>
                </c:pt>
                <c:pt idx="428">
                  <c:v>345.68</c:v>
                </c:pt>
                <c:pt idx="429">
                  <c:v>345.38</c:v>
                </c:pt>
                <c:pt idx="430">
                  <c:v>345.28</c:v>
                </c:pt>
                <c:pt idx="431">
                  <c:v>344.13</c:v>
                </c:pt>
                <c:pt idx="432">
                  <c:v>343.61</c:v>
                </c:pt>
                <c:pt idx="433">
                  <c:v>343.28</c:v>
                </c:pt>
                <c:pt idx="434">
                  <c:v>343.01</c:v>
                </c:pt>
                <c:pt idx="435">
                  <c:v>342.4299999999996</c:v>
                </c:pt>
                <c:pt idx="436">
                  <c:v>342.01</c:v>
                </c:pt>
                <c:pt idx="437">
                  <c:v>341.67</c:v>
                </c:pt>
                <c:pt idx="438">
                  <c:v>341.63</c:v>
                </c:pt>
                <c:pt idx="439">
                  <c:v>341.49</c:v>
                </c:pt>
                <c:pt idx="440">
                  <c:v>340.56</c:v>
                </c:pt>
                <c:pt idx="441">
                  <c:v>339.9299999999996</c:v>
                </c:pt>
                <c:pt idx="442">
                  <c:v>338.9</c:v>
                </c:pt>
                <c:pt idx="443">
                  <c:v>337.03</c:v>
                </c:pt>
                <c:pt idx="444">
                  <c:v>336.72</c:v>
                </c:pt>
                <c:pt idx="445">
                  <c:v>336.53</c:v>
                </c:pt>
                <c:pt idx="446">
                  <c:v>336.0</c:v>
                </c:pt>
                <c:pt idx="447">
                  <c:v>335.58</c:v>
                </c:pt>
                <c:pt idx="448">
                  <c:v>333.82</c:v>
                </c:pt>
                <c:pt idx="449">
                  <c:v>333.07</c:v>
                </c:pt>
                <c:pt idx="450">
                  <c:v>329.05</c:v>
                </c:pt>
                <c:pt idx="451">
                  <c:v>327.04</c:v>
                </c:pt>
                <c:pt idx="452">
                  <c:v>326.79</c:v>
                </c:pt>
                <c:pt idx="453">
                  <c:v>323.1600000000001</c:v>
                </c:pt>
                <c:pt idx="454">
                  <c:v>323.11</c:v>
                </c:pt>
                <c:pt idx="455">
                  <c:v>322.54</c:v>
                </c:pt>
                <c:pt idx="456">
                  <c:v>322.44</c:v>
                </c:pt>
                <c:pt idx="457">
                  <c:v>321.38</c:v>
                </c:pt>
                <c:pt idx="458">
                  <c:v>319.17</c:v>
                </c:pt>
                <c:pt idx="459">
                  <c:v>319.15</c:v>
                </c:pt>
                <c:pt idx="460">
                  <c:v>318.55</c:v>
                </c:pt>
                <c:pt idx="461">
                  <c:v>318.5</c:v>
                </c:pt>
                <c:pt idx="462">
                  <c:v>317.8999999999999</c:v>
                </c:pt>
                <c:pt idx="463">
                  <c:v>317.3999999999999</c:v>
                </c:pt>
                <c:pt idx="464">
                  <c:v>317.27</c:v>
                </c:pt>
                <c:pt idx="465">
                  <c:v>316.76</c:v>
                </c:pt>
                <c:pt idx="466">
                  <c:v>316.5299999999999</c:v>
                </c:pt>
                <c:pt idx="467">
                  <c:v>315.47</c:v>
                </c:pt>
                <c:pt idx="468">
                  <c:v>313.45</c:v>
                </c:pt>
                <c:pt idx="469">
                  <c:v>313.15</c:v>
                </c:pt>
                <c:pt idx="470">
                  <c:v>310.22</c:v>
                </c:pt>
                <c:pt idx="471">
                  <c:v>308.9299999999996</c:v>
                </c:pt>
                <c:pt idx="472">
                  <c:v>308.9299999999996</c:v>
                </c:pt>
                <c:pt idx="473">
                  <c:v>308.8</c:v>
                </c:pt>
                <c:pt idx="474">
                  <c:v>307.92</c:v>
                </c:pt>
                <c:pt idx="475">
                  <c:v>306.38</c:v>
                </c:pt>
                <c:pt idx="476">
                  <c:v>305.72</c:v>
                </c:pt>
                <c:pt idx="477">
                  <c:v>304.68</c:v>
                </c:pt>
                <c:pt idx="478">
                  <c:v>303.75</c:v>
                </c:pt>
                <c:pt idx="479">
                  <c:v>303.69</c:v>
                </c:pt>
                <c:pt idx="480">
                  <c:v>302.72</c:v>
                </c:pt>
                <c:pt idx="481">
                  <c:v>301.22</c:v>
                </c:pt>
                <c:pt idx="482">
                  <c:v>300.17</c:v>
                </c:pt>
                <c:pt idx="483">
                  <c:v>299.36</c:v>
                </c:pt>
                <c:pt idx="484">
                  <c:v>299.0299999999999</c:v>
                </c:pt>
                <c:pt idx="485">
                  <c:v>297.12</c:v>
                </c:pt>
                <c:pt idx="486">
                  <c:v>296.88</c:v>
                </c:pt>
                <c:pt idx="487">
                  <c:v>296.42</c:v>
                </c:pt>
                <c:pt idx="488">
                  <c:v>295.63</c:v>
                </c:pt>
                <c:pt idx="489">
                  <c:v>294.79</c:v>
                </c:pt>
                <c:pt idx="490">
                  <c:v>292.98</c:v>
                </c:pt>
                <c:pt idx="491">
                  <c:v>288.8999999999999</c:v>
                </c:pt>
                <c:pt idx="492">
                  <c:v>288.73</c:v>
                </c:pt>
                <c:pt idx="493">
                  <c:v>285.97</c:v>
                </c:pt>
                <c:pt idx="494">
                  <c:v>285.4599999999999</c:v>
                </c:pt>
                <c:pt idx="495">
                  <c:v>285.38</c:v>
                </c:pt>
                <c:pt idx="496">
                  <c:v>284.38</c:v>
                </c:pt>
                <c:pt idx="497">
                  <c:v>283.4299999999996</c:v>
                </c:pt>
                <c:pt idx="498">
                  <c:v>282.75</c:v>
                </c:pt>
                <c:pt idx="499">
                  <c:v>282.24</c:v>
                </c:pt>
                <c:pt idx="500">
                  <c:v>281.38</c:v>
                </c:pt>
                <c:pt idx="501">
                  <c:v>280.86</c:v>
                </c:pt>
                <c:pt idx="502">
                  <c:v>278.73</c:v>
                </c:pt>
                <c:pt idx="503">
                  <c:v>278.27</c:v>
                </c:pt>
                <c:pt idx="504">
                  <c:v>277.9299999999996</c:v>
                </c:pt>
                <c:pt idx="505">
                  <c:v>275.83</c:v>
                </c:pt>
                <c:pt idx="506">
                  <c:v>274.25</c:v>
                </c:pt>
                <c:pt idx="507">
                  <c:v>272.15</c:v>
                </c:pt>
                <c:pt idx="508">
                  <c:v>271.83</c:v>
                </c:pt>
                <c:pt idx="509">
                  <c:v>271.76</c:v>
                </c:pt>
                <c:pt idx="510">
                  <c:v>270.08</c:v>
                </c:pt>
                <c:pt idx="511">
                  <c:v>269.45</c:v>
                </c:pt>
                <c:pt idx="512">
                  <c:v>269.42</c:v>
                </c:pt>
                <c:pt idx="513">
                  <c:v>268.02</c:v>
                </c:pt>
                <c:pt idx="514">
                  <c:v>267.69</c:v>
                </c:pt>
                <c:pt idx="515">
                  <c:v>267.08</c:v>
                </c:pt>
                <c:pt idx="516">
                  <c:v>266.05</c:v>
                </c:pt>
                <c:pt idx="517">
                  <c:v>265.87</c:v>
                </c:pt>
                <c:pt idx="518">
                  <c:v>265.6600000000001</c:v>
                </c:pt>
                <c:pt idx="519">
                  <c:v>264.51</c:v>
                </c:pt>
                <c:pt idx="520">
                  <c:v>263.76</c:v>
                </c:pt>
                <c:pt idx="521">
                  <c:v>263.58</c:v>
                </c:pt>
                <c:pt idx="522">
                  <c:v>262.67</c:v>
                </c:pt>
                <c:pt idx="523">
                  <c:v>258.4299999999996</c:v>
                </c:pt>
                <c:pt idx="524">
                  <c:v>257.4599999999999</c:v>
                </c:pt>
                <c:pt idx="525">
                  <c:v>256.85</c:v>
                </c:pt>
                <c:pt idx="526">
                  <c:v>256.2099999999999</c:v>
                </c:pt>
                <c:pt idx="527">
                  <c:v>255.76</c:v>
                </c:pt>
                <c:pt idx="528">
                  <c:v>255.41</c:v>
                </c:pt>
                <c:pt idx="529">
                  <c:v>255.37</c:v>
                </c:pt>
                <c:pt idx="530">
                  <c:v>253.6</c:v>
                </c:pt>
                <c:pt idx="531">
                  <c:v>253.23</c:v>
                </c:pt>
                <c:pt idx="532">
                  <c:v>253.11</c:v>
                </c:pt>
                <c:pt idx="533">
                  <c:v>251.98</c:v>
                </c:pt>
                <c:pt idx="534">
                  <c:v>251.93</c:v>
                </c:pt>
                <c:pt idx="535">
                  <c:v>250.42</c:v>
                </c:pt>
                <c:pt idx="536">
                  <c:v>246.23</c:v>
                </c:pt>
                <c:pt idx="537">
                  <c:v>245.51</c:v>
                </c:pt>
                <c:pt idx="538">
                  <c:v>245.48</c:v>
                </c:pt>
                <c:pt idx="539">
                  <c:v>244.23</c:v>
                </c:pt>
                <c:pt idx="540">
                  <c:v>243.58</c:v>
                </c:pt>
                <c:pt idx="541">
                  <c:v>238.33</c:v>
                </c:pt>
                <c:pt idx="542">
                  <c:v>237.76</c:v>
                </c:pt>
                <c:pt idx="543">
                  <c:v>236.95</c:v>
                </c:pt>
                <c:pt idx="544">
                  <c:v>236.89</c:v>
                </c:pt>
                <c:pt idx="545">
                  <c:v>236.87</c:v>
                </c:pt>
                <c:pt idx="546">
                  <c:v>236.24</c:v>
                </c:pt>
                <c:pt idx="547">
                  <c:v>235.49</c:v>
                </c:pt>
                <c:pt idx="548">
                  <c:v>235.41</c:v>
                </c:pt>
                <c:pt idx="549">
                  <c:v>234.67</c:v>
                </c:pt>
                <c:pt idx="550">
                  <c:v>234.35</c:v>
                </c:pt>
                <c:pt idx="551">
                  <c:v>234.24</c:v>
                </c:pt>
                <c:pt idx="552">
                  <c:v>233.88</c:v>
                </c:pt>
                <c:pt idx="553">
                  <c:v>233.44</c:v>
                </c:pt>
                <c:pt idx="554">
                  <c:v>232.75</c:v>
                </c:pt>
                <c:pt idx="555">
                  <c:v>232.69</c:v>
                </c:pt>
                <c:pt idx="556">
                  <c:v>232.67</c:v>
                </c:pt>
                <c:pt idx="557">
                  <c:v>232.65</c:v>
                </c:pt>
                <c:pt idx="558">
                  <c:v>232.63</c:v>
                </c:pt>
                <c:pt idx="559">
                  <c:v>231.68</c:v>
                </c:pt>
                <c:pt idx="560">
                  <c:v>231.41</c:v>
                </c:pt>
                <c:pt idx="561">
                  <c:v>229.9</c:v>
                </c:pt>
                <c:pt idx="562">
                  <c:v>229.87</c:v>
                </c:pt>
                <c:pt idx="563">
                  <c:v>229.82</c:v>
                </c:pt>
                <c:pt idx="564">
                  <c:v>228.66</c:v>
                </c:pt>
                <c:pt idx="565">
                  <c:v>226.75</c:v>
                </c:pt>
                <c:pt idx="566">
                  <c:v>225.74</c:v>
                </c:pt>
                <c:pt idx="567">
                  <c:v>225.65</c:v>
                </c:pt>
                <c:pt idx="568">
                  <c:v>225.09</c:v>
                </c:pt>
                <c:pt idx="569">
                  <c:v>225.02</c:v>
                </c:pt>
                <c:pt idx="570">
                  <c:v>224.72</c:v>
                </c:pt>
                <c:pt idx="571">
                  <c:v>224.67</c:v>
                </c:pt>
                <c:pt idx="572">
                  <c:v>223.99</c:v>
                </c:pt>
                <c:pt idx="573">
                  <c:v>223.26</c:v>
                </c:pt>
                <c:pt idx="574">
                  <c:v>222.95</c:v>
                </c:pt>
                <c:pt idx="575">
                  <c:v>222.58</c:v>
                </c:pt>
                <c:pt idx="576">
                  <c:v>222.14</c:v>
                </c:pt>
                <c:pt idx="577">
                  <c:v>221.88</c:v>
                </c:pt>
                <c:pt idx="578">
                  <c:v>221.67</c:v>
                </c:pt>
                <c:pt idx="579">
                  <c:v>221.29</c:v>
                </c:pt>
                <c:pt idx="580">
                  <c:v>221.02</c:v>
                </c:pt>
                <c:pt idx="581">
                  <c:v>218.44</c:v>
                </c:pt>
                <c:pt idx="582">
                  <c:v>217.8</c:v>
                </c:pt>
                <c:pt idx="583">
                  <c:v>216.85</c:v>
                </c:pt>
                <c:pt idx="584">
                  <c:v>216.68</c:v>
                </c:pt>
                <c:pt idx="585">
                  <c:v>215.74</c:v>
                </c:pt>
                <c:pt idx="586">
                  <c:v>215.72</c:v>
                </c:pt>
                <c:pt idx="587">
                  <c:v>215.01</c:v>
                </c:pt>
                <c:pt idx="588">
                  <c:v>214.67</c:v>
                </c:pt>
                <c:pt idx="589">
                  <c:v>214.17</c:v>
                </c:pt>
                <c:pt idx="590">
                  <c:v>212.84</c:v>
                </c:pt>
                <c:pt idx="591">
                  <c:v>212.23</c:v>
                </c:pt>
                <c:pt idx="592">
                  <c:v>211.83</c:v>
                </c:pt>
                <c:pt idx="593">
                  <c:v>211.74</c:v>
                </c:pt>
                <c:pt idx="594">
                  <c:v>210.86</c:v>
                </c:pt>
                <c:pt idx="595">
                  <c:v>210.82</c:v>
                </c:pt>
                <c:pt idx="596">
                  <c:v>209.88</c:v>
                </c:pt>
                <c:pt idx="597">
                  <c:v>209.67</c:v>
                </c:pt>
                <c:pt idx="598">
                  <c:v>209.51</c:v>
                </c:pt>
                <c:pt idx="599">
                  <c:v>209.44</c:v>
                </c:pt>
                <c:pt idx="600">
                  <c:v>209.08</c:v>
                </c:pt>
                <c:pt idx="601">
                  <c:v>209.0</c:v>
                </c:pt>
                <c:pt idx="602">
                  <c:v>208.95</c:v>
                </c:pt>
                <c:pt idx="603">
                  <c:v>208.57</c:v>
                </c:pt>
                <c:pt idx="604">
                  <c:v>208.27</c:v>
                </c:pt>
                <c:pt idx="605">
                  <c:v>207.89</c:v>
                </c:pt>
                <c:pt idx="606">
                  <c:v>207.38</c:v>
                </c:pt>
                <c:pt idx="607">
                  <c:v>207.05</c:v>
                </c:pt>
                <c:pt idx="608">
                  <c:v>206.54</c:v>
                </c:pt>
                <c:pt idx="609">
                  <c:v>204.96</c:v>
                </c:pt>
                <c:pt idx="610">
                  <c:v>204.25</c:v>
                </c:pt>
                <c:pt idx="611">
                  <c:v>203.92</c:v>
                </c:pt>
                <c:pt idx="612">
                  <c:v>202.85</c:v>
                </c:pt>
                <c:pt idx="613">
                  <c:v>201.03</c:v>
                </c:pt>
                <c:pt idx="614">
                  <c:v>200.58</c:v>
                </c:pt>
                <c:pt idx="615">
                  <c:v>200.22</c:v>
                </c:pt>
                <c:pt idx="616">
                  <c:v>200.19</c:v>
                </c:pt>
                <c:pt idx="617">
                  <c:v>200.12</c:v>
                </c:pt>
                <c:pt idx="618">
                  <c:v>199.79</c:v>
                </c:pt>
                <c:pt idx="619">
                  <c:v>199.28</c:v>
                </c:pt>
                <c:pt idx="620">
                  <c:v>198.93</c:v>
                </c:pt>
                <c:pt idx="621">
                  <c:v>198.87</c:v>
                </c:pt>
                <c:pt idx="622">
                  <c:v>198.41</c:v>
                </c:pt>
                <c:pt idx="623">
                  <c:v>198.27</c:v>
                </c:pt>
                <c:pt idx="624">
                  <c:v>197.7</c:v>
                </c:pt>
                <c:pt idx="625">
                  <c:v>196.72</c:v>
                </c:pt>
                <c:pt idx="626">
                  <c:v>196.39</c:v>
                </c:pt>
                <c:pt idx="627">
                  <c:v>195.86</c:v>
                </c:pt>
                <c:pt idx="628">
                  <c:v>195.3</c:v>
                </c:pt>
                <c:pt idx="629">
                  <c:v>195.13</c:v>
                </c:pt>
                <c:pt idx="630">
                  <c:v>194.96</c:v>
                </c:pt>
                <c:pt idx="631">
                  <c:v>194.8</c:v>
                </c:pt>
                <c:pt idx="632">
                  <c:v>193.21</c:v>
                </c:pt>
                <c:pt idx="633">
                  <c:v>191.23</c:v>
                </c:pt>
                <c:pt idx="634">
                  <c:v>189.85</c:v>
                </c:pt>
                <c:pt idx="635">
                  <c:v>188.88</c:v>
                </c:pt>
                <c:pt idx="636">
                  <c:v>188.86</c:v>
                </c:pt>
                <c:pt idx="637">
                  <c:v>188.75</c:v>
                </c:pt>
                <c:pt idx="638">
                  <c:v>187.45</c:v>
                </c:pt>
                <c:pt idx="639">
                  <c:v>185.87</c:v>
                </c:pt>
                <c:pt idx="640">
                  <c:v>185.07</c:v>
                </c:pt>
                <c:pt idx="641">
                  <c:v>184.92</c:v>
                </c:pt>
                <c:pt idx="642">
                  <c:v>184.31</c:v>
                </c:pt>
                <c:pt idx="643">
                  <c:v>183.63</c:v>
                </c:pt>
                <c:pt idx="644">
                  <c:v>182.67</c:v>
                </c:pt>
                <c:pt idx="645">
                  <c:v>181.74</c:v>
                </c:pt>
                <c:pt idx="646">
                  <c:v>181.56</c:v>
                </c:pt>
                <c:pt idx="647">
                  <c:v>181.5</c:v>
                </c:pt>
                <c:pt idx="648">
                  <c:v>181.43</c:v>
                </c:pt>
                <c:pt idx="649">
                  <c:v>181.15</c:v>
                </c:pt>
                <c:pt idx="650">
                  <c:v>180.87</c:v>
                </c:pt>
                <c:pt idx="651">
                  <c:v>180.55</c:v>
                </c:pt>
                <c:pt idx="652">
                  <c:v>180.01</c:v>
                </c:pt>
                <c:pt idx="653">
                  <c:v>179.8</c:v>
                </c:pt>
                <c:pt idx="654">
                  <c:v>179.57</c:v>
                </c:pt>
                <c:pt idx="655">
                  <c:v>179.4</c:v>
                </c:pt>
                <c:pt idx="656">
                  <c:v>179.03</c:v>
                </c:pt>
                <c:pt idx="657">
                  <c:v>178.7</c:v>
                </c:pt>
                <c:pt idx="658">
                  <c:v>178.41</c:v>
                </c:pt>
                <c:pt idx="659">
                  <c:v>178.0</c:v>
                </c:pt>
                <c:pt idx="660">
                  <c:v>177.63</c:v>
                </c:pt>
                <c:pt idx="661">
                  <c:v>177.39</c:v>
                </c:pt>
                <c:pt idx="662">
                  <c:v>177.35</c:v>
                </c:pt>
                <c:pt idx="663">
                  <c:v>176.54</c:v>
                </c:pt>
                <c:pt idx="664">
                  <c:v>176.41</c:v>
                </c:pt>
                <c:pt idx="665">
                  <c:v>175.78</c:v>
                </c:pt>
                <c:pt idx="666">
                  <c:v>175.32</c:v>
                </c:pt>
                <c:pt idx="667">
                  <c:v>174.33</c:v>
                </c:pt>
                <c:pt idx="668">
                  <c:v>173.44</c:v>
                </c:pt>
                <c:pt idx="669">
                  <c:v>173.05</c:v>
                </c:pt>
                <c:pt idx="670">
                  <c:v>171.73</c:v>
                </c:pt>
                <c:pt idx="671">
                  <c:v>171.3</c:v>
                </c:pt>
                <c:pt idx="672">
                  <c:v>170.55</c:v>
                </c:pt>
                <c:pt idx="673">
                  <c:v>170.32</c:v>
                </c:pt>
                <c:pt idx="674">
                  <c:v>169.38</c:v>
                </c:pt>
                <c:pt idx="675">
                  <c:v>169.25</c:v>
                </c:pt>
                <c:pt idx="676">
                  <c:v>168.43</c:v>
                </c:pt>
                <c:pt idx="677">
                  <c:v>167.39</c:v>
                </c:pt>
                <c:pt idx="678">
                  <c:v>167.38</c:v>
                </c:pt>
                <c:pt idx="679">
                  <c:v>166.67</c:v>
                </c:pt>
                <c:pt idx="680">
                  <c:v>166.47</c:v>
                </c:pt>
                <c:pt idx="681">
                  <c:v>165.63</c:v>
                </c:pt>
                <c:pt idx="682">
                  <c:v>165.05</c:v>
                </c:pt>
                <c:pt idx="683">
                  <c:v>163.69</c:v>
                </c:pt>
                <c:pt idx="684">
                  <c:v>163.63</c:v>
                </c:pt>
                <c:pt idx="685">
                  <c:v>162.88</c:v>
                </c:pt>
                <c:pt idx="686">
                  <c:v>162.1</c:v>
                </c:pt>
                <c:pt idx="687">
                  <c:v>161.94</c:v>
                </c:pt>
                <c:pt idx="688">
                  <c:v>161.22</c:v>
                </c:pt>
                <c:pt idx="689">
                  <c:v>161.19</c:v>
                </c:pt>
                <c:pt idx="690">
                  <c:v>160.98</c:v>
                </c:pt>
                <c:pt idx="691">
                  <c:v>160.83</c:v>
                </c:pt>
                <c:pt idx="692">
                  <c:v>160.69</c:v>
                </c:pt>
                <c:pt idx="693">
                  <c:v>160.42</c:v>
                </c:pt>
                <c:pt idx="694">
                  <c:v>160.21</c:v>
                </c:pt>
                <c:pt idx="695">
                  <c:v>159.97</c:v>
                </c:pt>
                <c:pt idx="696">
                  <c:v>159.82</c:v>
                </c:pt>
                <c:pt idx="697">
                  <c:v>159.54</c:v>
                </c:pt>
                <c:pt idx="698">
                  <c:v>158.22</c:v>
                </c:pt>
                <c:pt idx="699">
                  <c:v>157.42</c:v>
                </c:pt>
                <c:pt idx="700">
                  <c:v>157.38</c:v>
                </c:pt>
                <c:pt idx="701">
                  <c:v>156.98</c:v>
                </c:pt>
                <c:pt idx="702">
                  <c:v>156.11</c:v>
                </c:pt>
                <c:pt idx="703">
                  <c:v>156.05</c:v>
                </c:pt>
                <c:pt idx="704">
                  <c:v>155.81</c:v>
                </c:pt>
                <c:pt idx="705">
                  <c:v>155.3</c:v>
                </c:pt>
                <c:pt idx="706">
                  <c:v>155.16</c:v>
                </c:pt>
                <c:pt idx="707">
                  <c:v>155.15</c:v>
                </c:pt>
                <c:pt idx="708">
                  <c:v>154.58</c:v>
                </c:pt>
                <c:pt idx="709">
                  <c:v>153.62</c:v>
                </c:pt>
                <c:pt idx="710">
                  <c:v>152.98</c:v>
                </c:pt>
                <c:pt idx="711">
                  <c:v>152.08</c:v>
                </c:pt>
                <c:pt idx="712">
                  <c:v>151.83</c:v>
                </c:pt>
                <c:pt idx="713">
                  <c:v>151.75</c:v>
                </c:pt>
                <c:pt idx="714">
                  <c:v>151.44</c:v>
                </c:pt>
                <c:pt idx="715">
                  <c:v>151.28</c:v>
                </c:pt>
                <c:pt idx="716">
                  <c:v>150.98</c:v>
                </c:pt>
                <c:pt idx="717">
                  <c:v>150.57</c:v>
                </c:pt>
                <c:pt idx="718">
                  <c:v>150.4</c:v>
                </c:pt>
                <c:pt idx="719">
                  <c:v>149.63</c:v>
                </c:pt>
                <c:pt idx="720">
                  <c:v>148.78</c:v>
                </c:pt>
                <c:pt idx="721">
                  <c:v>147.96</c:v>
                </c:pt>
                <c:pt idx="722">
                  <c:v>146.27</c:v>
                </c:pt>
                <c:pt idx="723">
                  <c:v>146.25</c:v>
                </c:pt>
                <c:pt idx="724">
                  <c:v>146.1</c:v>
                </c:pt>
                <c:pt idx="725">
                  <c:v>145.74</c:v>
                </c:pt>
                <c:pt idx="726">
                  <c:v>144.96</c:v>
                </c:pt>
                <c:pt idx="727">
                  <c:v>144.31</c:v>
                </c:pt>
                <c:pt idx="728">
                  <c:v>144.28</c:v>
                </c:pt>
                <c:pt idx="729">
                  <c:v>143.17</c:v>
                </c:pt>
                <c:pt idx="730">
                  <c:v>142.28</c:v>
                </c:pt>
                <c:pt idx="731">
                  <c:v>139.83</c:v>
                </c:pt>
                <c:pt idx="732">
                  <c:v>139.54</c:v>
                </c:pt>
                <c:pt idx="733">
                  <c:v>139.43</c:v>
                </c:pt>
                <c:pt idx="734">
                  <c:v>139.36</c:v>
                </c:pt>
                <c:pt idx="735">
                  <c:v>139.22</c:v>
                </c:pt>
                <c:pt idx="736">
                  <c:v>137.33</c:v>
                </c:pt>
                <c:pt idx="737">
                  <c:v>136.76</c:v>
                </c:pt>
                <c:pt idx="738">
                  <c:v>136.75</c:v>
                </c:pt>
                <c:pt idx="739">
                  <c:v>135.91</c:v>
                </c:pt>
                <c:pt idx="740">
                  <c:v>135.61</c:v>
                </c:pt>
                <c:pt idx="741">
                  <c:v>135.59</c:v>
                </c:pt>
                <c:pt idx="742">
                  <c:v>135.18</c:v>
                </c:pt>
                <c:pt idx="743">
                  <c:v>134.41</c:v>
                </c:pt>
                <c:pt idx="744">
                  <c:v>134.28</c:v>
                </c:pt>
                <c:pt idx="745">
                  <c:v>134.05</c:v>
                </c:pt>
                <c:pt idx="746">
                  <c:v>132.47</c:v>
                </c:pt>
                <c:pt idx="747">
                  <c:v>131.98</c:v>
                </c:pt>
                <c:pt idx="748">
                  <c:v>131.68</c:v>
                </c:pt>
                <c:pt idx="749">
                  <c:v>131.49</c:v>
                </c:pt>
                <c:pt idx="750">
                  <c:v>131.19</c:v>
                </c:pt>
                <c:pt idx="751">
                  <c:v>131.0</c:v>
                </c:pt>
                <c:pt idx="752">
                  <c:v>130.8</c:v>
                </c:pt>
                <c:pt idx="753">
                  <c:v>130.5</c:v>
                </c:pt>
                <c:pt idx="754">
                  <c:v>130.26</c:v>
                </c:pt>
                <c:pt idx="755">
                  <c:v>129.87</c:v>
                </c:pt>
                <c:pt idx="756">
                  <c:v>128.87</c:v>
                </c:pt>
                <c:pt idx="757">
                  <c:v>128.6</c:v>
                </c:pt>
                <c:pt idx="758">
                  <c:v>128.24</c:v>
                </c:pt>
                <c:pt idx="759">
                  <c:v>127.47</c:v>
                </c:pt>
                <c:pt idx="760">
                  <c:v>126.38</c:v>
                </c:pt>
                <c:pt idx="761">
                  <c:v>125.92</c:v>
                </c:pt>
                <c:pt idx="762">
                  <c:v>125.59</c:v>
                </c:pt>
                <c:pt idx="763">
                  <c:v>125.5</c:v>
                </c:pt>
                <c:pt idx="764">
                  <c:v>125.36</c:v>
                </c:pt>
                <c:pt idx="765">
                  <c:v>125.04</c:v>
                </c:pt>
                <c:pt idx="766">
                  <c:v>124.64</c:v>
                </c:pt>
                <c:pt idx="767">
                  <c:v>123.65</c:v>
                </c:pt>
                <c:pt idx="768">
                  <c:v>123.64</c:v>
                </c:pt>
                <c:pt idx="769">
                  <c:v>123.58</c:v>
                </c:pt>
                <c:pt idx="770">
                  <c:v>123.21</c:v>
                </c:pt>
                <c:pt idx="771">
                  <c:v>122.87</c:v>
                </c:pt>
                <c:pt idx="772">
                  <c:v>121.12</c:v>
                </c:pt>
                <c:pt idx="773">
                  <c:v>121.03</c:v>
                </c:pt>
                <c:pt idx="774">
                  <c:v>120.88</c:v>
                </c:pt>
                <c:pt idx="775">
                  <c:v>120.58</c:v>
                </c:pt>
                <c:pt idx="776">
                  <c:v>120.24</c:v>
                </c:pt>
                <c:pt idx="777">
                  <c:v>120.11</c:v>
                </c:pt>
                <c:pt idx="778">
                  <c:v>119.93</c:v>
                </c:pt>
                <c:pt idx="779">
                  <c:v>119.83</c:v>
                </c:pt>
                <c:pt idx="780">
                  <c:v>119.68</c:v>
                </c:pt>
                <c:pt idx="781">
                  <c:v>118.9</c:v>
                </c:pt>
                <c:pt idx="782">
                  <c:v>118.88</c:v>
                </c:pt>
                <c:pt idx="783">
                  <c:v>117.88</c:v>
                </c:pt>
                <c:pt idx="784">
                  <c:v>117.86</c:v>
                </c:pt>
                <c:pt idx="785">
                  <c:v>117.46</c:v>
                </c:pt>
                <c:pt idx="786">
                  <c:v>117.41</c:v>
                </c:pt>
                <c:pt idx="787">
                  <c:v>116.04</c:v>
                </c:pt>
                <c:pt idx="788">
                  <c:v>116.0</c:v>
                </c:pt>
                <c:pt idx="789">
                  <c:v>115.68</c:v>
                </c:pt>
                <c:pt idx="790">
                  <c:v>115.33</c:v>
                </c:pt>
                <c:pt idx="791">
                  <c:v>115.14</c:v>
                </c:pt>
                <c:pt idx="792">
                  <c:v>114.94</c:v>
                </c:pt>
                <c:pt idx="793">
                  <c:v>114.81</c:v>
                </c:pt>
                <c:pt idx="794">
                  <c:v>114.63</c:v>
                </c:pt>
                <c:pt idx="795">
                  <c:v>114.17</c:v>
                </c:pt>
                <c:pt idx="796">
                  <c:v>114.16</c:v>
                </c:pt>
                <c:pt idx="797">
                  <c:v>113.69</c:v>
                </c:pt>
                <c:pt idx="798">
                  <c:v>113.54</c:v>
                </c:pt>
                <c:pt idx="799">
                  <c:v>113.19</c:v>
                </c:pt>
                <c:pt idx="800">
                  <c:v>112.8</c:v>
                </c:pt>
                <c:pt idx="801">
                  <c:v>112.61</c:v>
                </c:pt>
                <c:pt idx="802">
                  <c:v>112.59</c:v>
                </c:pt>
                <c:pt idx="803">
                  <c:v>110.9</c:v>
                </c:pt>
                <c:pt idx="804">
                  <c:v>110.71</c:v>
                </c:pt>
                <c:pt idx="805">
                  <c:v>110.08</c:v>
                </c:pt>
                <c:pt idx="806">
                  <c:v>109.83</c:v>
                </c:pt>
                <c:pt idx="807">
                  <c:v>109.66</c:v>
                </c:pt>
                <c:pt idx="808">
                  <c:v>109.61</c:v>
                </c:pt>
                <c:pt idx="809">
                  <c:v>109.52</c:v>
                </c:pt>
                <c:pt idx="810">
                  <c:v>109.04</c:v>
                </c:pt>
                <c:pt idx="811">
                  <c:v>108.79</c:v>
                </c:pt>
                <c:pt idx="812">
                  <c:v>108.64</c:v>
                </c:pt>
                <c:pt idx="813">
                  <c:v>108.14</c:v>
                </c:pt>
                <c:pt idx="814">
                  <c:v>108.07</c:v>
                </c:pt>
                <c:pt idx="815">
                  <c:v>107.89</c:v>
                </c:pt>
                <c:pt idx="816">
                  <c:v>107.8</c:v>
                </c:pt>
                <c:pt idx="817">
                  <c:v>106.68</c:v>
                </c:pt>
                <c:pt idx="818">
                  <c:v>106.16</c:v>
                </c:pt>
                <c:pt idx="819">
                  <c:v>106.08</c:v>
                </c:pt>
                <c:pt idx="820">
                  <c:v>105.92</c:v>
                </c:pt>
                <c:pt idx="821">
                  <c:v>105.67</c:v>
                </c:pt>
                <c:pt idx="822">
                  <c:v>105.41</c:v>
                </c:pt>
                <c:pt idx="823">
                  <c:v>104.93</c:v>
                </c:pt>
                <c:pt idx="824">
                  <c:v>104.49</c:v>
                </c:pt>
                <c:pt idx="825">
                  <c:v>104.35</c:v>
                </c:pt>
                <c:pt idx="826">
                  <c:v>103.59</c:v>
                </c:pt>
                <c:pt idx="827">
                  <c:v>103.56</c:v>
                </c:pt>
                <c:pt idx="828">
                  <c:v>103.0</c:v>
                </c:pt>
                <c:pt idx="829">
                  <c:v>102.87</c:v>
                </c:pt>
                <c:pt idx="830">
                  <c:v>102.8</c:v>
                </c:pt>
                <c:pt idx="831">
                  <c:v>102.5</c:v>
                </c:pt>
                <c:pt idx="832">
                  <c:v>102.0</c:v>
                </c:pt>
                <c:pt idx="833">
                  <c:v>101.74</c:v>
                </c:pt>
                <c:pt idx="834">
                  <c:v>101.64</c:v>
                </c:pt>
                <c:pt idx="835">
                  <c:v>101.31</c:v>
                </c:pt>
                <c:pt idx="836">
                  <c:v>101.27</c:v>
                </c:pt>
                <c:pt idx="837">
                  <c:v>101.13</c:v>
                </c:pt>
                <c:pt idx="838">
                  <c:v>101.08</c:v>
                </c:pt>
                <c:pt idx="839">
                  <c:v>100.86</c:v>
                </c:pt>
                <c:pt idx="840">
                  <c:v>100.78</c:v>
                </c:pt>
                <c:pt idx="841">
                  <c:v>100.69</c:v>
                </c:pt>
                <c:pt idx="842">
                  <c:v>100.07</c:v>
                </c:pt>
                <c:pt idx="843">
                  <c:v>99.86</c:v>
                </c:pt>
                <c:pt idx="844">
                  <c:v>98.97</c:v>
                </c:pt>
                <c:pt idx="845">
                  <c:v>98.13</c:v>
                </c:pt>
                <c:pt idx="846">
                  <c:v>97.59</c:v>
                </c:pt>
                <c:pt idx="847">
                  <c:v>97.51</c:v>
                </c:pt>
                <c:pt idx="848">
                  <c:v>97.31</c:v>
                </c:pt>
                <c:pt idx="849">
                  <c:v>97.3</c:v>
                </c:pt>
                <c:pt idx="850">
                  <c:v>96.3</c:v>
                </c:pt>
                <c:pt idx="851">
                  <c:v>96.2</c:v>
                </c:pt>
                <c:pt idx="852">
                  <c:v>95.88</c:v>
                </c:pt>
                <c:pt idx="853">
                  <c:v>95.58</c:v>
                </c:pt>
                <c:pt idx="854">
                  <c:v>95.41</c:v>
                </c:pt>
                <c:pt idx="855">
                  <c:v>95.25</c:v>
                </c:pt>
                <c:pt idx="856">
                  <c:v>95.25</c:v>
                </c:pt>
                <c:pt idx="857">
                  <c:v>95.02</c:v>
                </c:pt>
                <c:pt idx="858">
                  <c:v>94.03</c:v>
                </c:pt>
                <c:pt idx="859">
                  <c:v>93.04</c:v>
                </c:pt>
                <c:pt idx="860">
                  <c:v>92.84</c:v>
                </c:pt>
                <c:pt idx="861">
                  <c:v>92.32</c:v>
                </c:pt>
                <c:pt idx="862">
                  <c:v>91.7</c:v>
                </c:pt>
                <c:pt idx="863">
                  <c:v>91.63</c:v>
                </c:pt>
                <c:pt idx="864">
                  <c:v>91.54</c:v>
                </c:pt>
                <c:pt idx="865">
                  <c:v>91.16</c:v>
                </c:pt>
                <c:pt idx="866">
                  <c:v>91.07</c:v>
                </c:pt>
                <c:pt idx="867">
                  <c:v>90.61</c:v>
                </c:pt>
                <c:pt idx="868">
                  <c:v>90.16999999999998</c:v>
                </c:pt>
                <c:pt idx="869">
                  <c:v>90.03</c:v>
                </c:pt>
                <c:pt idx="870">
                  <c:v>90.01</c:v>
                </c:pt>
                <c:pt idx="871">
                  <c:v>89.38</c:v>
                </c:pt>
                <c:pt idx="872">
                  <c:v>88.5</c:v>
                </c:pt>
                <c:pt idx="873">
                  <c:v>88.45</c:v>
                </c:pt>
                <c:pt idx="874">
                  <c:v>88.39</c:v>
                </c:pt>
                <c:pt idx="875">
                  <c:v>87.85</c:v>
                </c:pt>
                <c:pt idx="876">
                  <c:v>87.69</c:v>
                </c:pt>
                <c:pt idx="877">
                  <c:v>87.32</c:v>
                </c:pt>
                <c:pt idx="878">
                  <c:v>86.72</c:v>
                </c:pt>
                <c:pt idx="879">
                  <c:v>86.72</c:v>
                </c:pt>
                <c:pt idx="880">
                  <c:v>86.61</c:v>
                </c:pt>
                <c:pt idx="881">
                  <c:v>86.16999999999998</c:v>
                </c:pt>
                <c:pt idx="882">
                  <c:v>85.76</c:v>
                </c:pt>
                <c:pt idx="883">
                  <c:v>85.16</c:v>
                </c:pt>
                <c:pt idx="884">
                  <c:v>84.91</c:v>
                </c:pt>
                <c:pt idx="885">
                  <c:v>84.7</c:v>
                </c:pt>
                <c:pt idx="886">
                  <c:v>84.25</c:v>
                </c:pt>
                <c:pt idx="887">
                  <c:v>83.21</c:v>
                </c:pt>
                <c:pt idx="888">
                  <c:v>82.99</c:v>
                </c:pt>
                <c:pt idx="889">
                  <c:v>82.44</c:v>
                </c:pt>
                <c:pt idx="890">
                  <c:v>82.17999999999998</c:v>
                </c:pt>
                <c:pt idx="891">
                  <c:v>81.89</c:v>
                </c:pt>
                <c:pt idx="892">
                  <c:v>81.05</c:v>
                </c:pt>
                <c:pt idx="893">
                  <c:v>80.72</c:v>
                </c:pt>
                <c:pt idx="894">
                  <c:v>79.88</c:v>
                </c:pt>
                <c:pt idx="895">
                  <c:v>79.24</c:v>
                </c:pt>
                <c:pt idx="896">
                  <c:v>78.21</c:v>
                </c:pt>
                <c:pt idx="897">
                  <c:v>77.23</c:v>
                </c:pt>
                <c:pt idx="898">
                  <c:v>76.87</c:v>
                </c:pt>
                <c:pt idx="899">
                  <c:v>76.52</c:v>
                </c:pt>
                <c:pt idx="900">
                  <c:v>76.28</c:v>
                </c:pt>
                <c:pt idx="901">
                  <c:v>75.0</c:v>
                </c:pt>
                <c:pt idx="902">
                  <c:v>75.0</c:v>
                </c:pt>
                <c:pt idx="903">
                  <c:v>75.0</c:v>
                </c:pt>
                <c:pt idx="904">
                  <c:v>75.0</c:v>
                </c:pt>
                <c:pt idx="905">
                  <c:v>75.0</c:v>
                </c:pt>
                <c:pt idx="906">
                  <c:v>75.0</c:v>
                </c:pt>
                <c:pt idx="907">
                  <c:v>74.96</c:v>
                </c:pt>
                <c:pt idx="908">
                  <c:v>74.36</c:v>
                </c:pt>
                <c:pt idx="909">
                  <c:v>74.34</c:v>
                </c:pt>
                <c:pt idx="910">
                  <c:v>73.19</c:v>
                </c:pt>
                <c:pt idx="911">
                  <c:v>72.88</c:v>
                </c:pt>
                <c:pt idx="912">
                  <c:v>72.82</c:v>
                </c:pt>
                <c:pt idx="913">
                  <c:v>72.75</c:v>
                </c:pt>
                <c:pt idx="914">
                  <c:v>72.54</c:v>
                </c:pt>
                <c:pt idx="915">
                  <c:v>71.97</c:v>
                </c:pt>
                <c:pt idx="916">
                  <c:v>71.4</c:v>
                </c:pt>
                <c:pt idx="917">
                  <c:v>71.02</c:v>
                </c:pt>
                <c:pt idx="918">
                  <c:v>70.93</c:v>
                </c:pt>
                <c:pt idx="919">
                  <c:v>70.42</c:v>
                </c:pt>
                <c:pt idx="920">
                  <c:v>69.24</c:v>
                </c:pt>
                <c:pt idx="921">
                  <c:v>69.12</c:v>
                </c:pt>
                <c:pt idx="922">
                  <c:v>68.15</c:v>
                </c:pt>
                <c:pt idx="923">
                  <c:v>67.9</c:v>
                </c:pt>
                <c:pt idx="924">
                  <c:v>67.89</c:v>
                </c:pt>
                <c:pt idx="925">
                  <c:v>67.6</c:v>
                </c:pt>
                <c:pt idx="926">
                  <c:v>67.53</c:v>
                </c:pt>
                <c:pt idx="927">
                  <c:v>67.28</c:v>
                </c:pt>
                <c:pt idx="928">
                  <c:v>67.19</c:v>
                </c:pt>
                <c:pt idx="929">
                  <c:v>65.98</c:v>
                </c:pt>
                <c:pt idx="930">
                  <c:v>65.72</c:v>
                </c:pt>
                <c:pt idx="931">
                  <c:v>65.64</c:v>
                </c:pt>
                <c:pt idx="932">
                  <c:v>65.51</c:v>
                </c:pt>
                <c:pt idx="933">
                  <c:v>65.34</c:v>
                </c:pt>
                <c:pt idx="934">
                  <c:v>64.9</c:v>
                </c:pt>
                <c:pt idx="935">
                  <c:v>63.86</c:v>
                </c:pt>
                <c:pt idx="936">
                  <c:v>63.83</c:v>
                </c:pt>
                <c:pt idx="937">
                  <c:v>63.75</c:v>
                </c:pt>
                <c:pt idx="938">
                  <c:v>63.68</c:v>
                </c:pt>
                <c:pt idx="939">
                  <c:v>63.53</c:v>
                </c:pt>
                <c:pt idx="940">
                  <c:v>63.43</c:v>
                </c:pt>
                <c:pt idx="941">
                  <c:v>63.2</c:v>
                </c:pt>
                <c:pt idx="942">
                  <c:v>63.02</c:v>
                </c:pt>
                <c:pt idx="943">
                  <c:v>62.9</c:v>
                </c:pt>
                <c:pt idx="944">
                  <c:v>62.38</c:v>
                </c:pt>
                <c:pt idx="945">
                  <c:v>61.82</c:v>
                </c:pt>
                <c:pt idx="946">
                  <c:v>61.51</c:v>
                </c:pt>
                <c:pt idx="947">
                  <c:v>61.41</c:v>
                </c:pt>
                <c:pt idx="948">
                  <c:v>61.19</c:v>
                </c:pt>
                <c:pt idx="949">
                  <c:v>61.06</c:v>
                </c:pt>
                <c:pt idx="950">
                  <c:v>60.58</c:v>
                </c:pt>
                <c:pt idx="951">
                  <c:v>60.54</c:v>
                </c:pt>
                <c:pt idx="952">
                  <c:v>60.11</c:v>
                </c:pt>
                <c:pt idx="953">
                  <c:v>59.67</c:v>
                </c:pt>
                <c:pt idx="954">
                  <c:v>59.28</c:v>
                </c:pt>
                <c:pt idx="955">
                  <c:v>58.86</c:v>
                </c:pt>
                <c:pt idx="956">
                  <c:v>58.79</c:v>
                </c:pt>
                <c:pt idx="957">
                  <c:v>58.16</c:v>
                </c:pt>
                <c:pt idx="958">
                  <c:v>57.87</c:v>
                </c:pt>
                <c:pt idx="959">
                  <c:v>57.77</c:v>
                </c:pt>
                <c:pt idx="960">
                  <c:v>57.38</c:v>
                </c:pt>
                <c:pt idx="961">
                  <c:v>56.87</c:v>
                </c:pt>
                <c:pt idx="962">
                  <c:v>56.84</c:v>
                </c:pt>
                <c:pt idx="963">
                  <c:v>56.26</c:v>
                </c:pt>
                <c:pt idx="964">
                  <c:v>56.22</c:v>
                </c:pt>
                <c:pt idx="965">
                  <c:v>55.99</c:v>
                </c:pt>
                <c:pt idx="966">
                  <c:v>55.74</c:v>
                </c:pt>
                <c:pt idx="967">
                  <c:v>55.68</c:v>
                </c:pt>
                <c:pt idx="968">
                  <c:v>55.29</c:v>
                </c:pt>
                <c:pt idx="969">
                  <c:v>55.15</c:v>
                </c:pt>
                <c:pt idx="970">
                  <c:v>55.06</c:v>
                </c:pt>
                <c:pt idx="971">
                  <c:v>54.85</c:v>
                </c:pt>
                <c:pt idx="972">
                  <c:v>54.32</c:v>
                </c:pt>
                <c:pt idx="973">
                  <c:v>54.32</c:v>
                </c:pt>
                <c:pt idx="974">
                  <c:v>53.85</c:v>
                </c:pt>
                <c:pt idx="975">
                  <c:v>53.79</c:v>
                </c:pt>
                <c:pt idx="976">
                  <c:v>53.76</c:v>
                </c:pt>
                <c:pt idx="977">
                  <c:v>53.32</c:v>
                </c:pt>
                <c:pt idx="978">
                  <c:v>53.25</c:v>
                </c:pt>
                <c:pt idx="979">
                  <c:v>53.23</c:v>
                </c:pt>
                <c:pt idx="980">
                  <c:v>52.78</c:v>
                </c:pt>
                <c:pt idx="981">
                  <c:v>52.58</c:v>
                </c:pt>
                <c:pt idx="982">
                  <c:v>52.45</c:v>
                </c:pt>
                <c:pt idx="983">
                  <c:v>52.32</c:v>
                </c:pt>
                <c:pt idx="984">
                  <c:v>51.66</c:v>
                </c:pt>
                <c:pt idx="985">
                  <c:v>51.56</c:v>
                </c:pt>
                <c:pt idx="986">
                  <c:v>50.68</c:v>
                </c:pt>
                <c:pt idx="987">
                  <c:v>50.63</c:v>
                </c:pt>
                <c:pt idx="988">
                  <c:v>50.56</c:v>
                </c:pt>
                <c:pt idx="989">
                  <c:v>50.22</c:v>
                </c:pt>
                <c:pt idx="990">
                  <c:v>50.08</c:v>
                </c:pt>
                <c:pt idx="991">
                  <c:v>49.65</c:v>
                </c:pt>
                <c:pt idx="992">
                  <c:v>49.52</c:v>
                </c:pt>
                <c:pt idx="993">
                  <c:v>49.48</c:v>
                </c:pt>
                <c:pt idx="994">
                  <c:v>49.22</c:v>
                </c:pt>
                <c:pt idx="995">
                  <c:v>49.08</c:v>
                </c:pt>
                <c:pt idx="996">
                  <c:v>48.85</c:v>
                </c:pt>
                <c:pt idx="997">
                  <c:v>48.59</c:v>
                </c:pt>
                <c:pt idx="998">
                  <c:v>48.42</c:v>
                </c:pt>
                <c:pt idx="999">
                  <c:v>48.22</c:v>
                </c:pt>
                <c:pt idx="1000">
                  <c:v>48.19</c:v>
                </c:pt>
                <c:pt idx="1001">
                  <c:v>47.99</c:v>
                </c:pt>
                <c:pt idx="1002">
                  <c:v>47.72</c:v>
                </c:pt>
                <c:pt idx="1003">
                  <c:v>47.64</c:v>
                </c:pt>
                <c:pt idx="1004">
                  <c:v>47.42</c:v>
                </c:pt>
                <c:pt idx="1005">
                  <c:v>46.48</c:v>
                </c:pt>
                <c:pt idx="1006">
                  <c:v>45.99</c:v>
                </c:pt>
                <c:pt idx="1007">
                  <c:v>45.82</c:v>
                </c:pt>
                <c:pt idx="1008">
                  <c:v>45.77</c:v>
                </c:pt>
                <c:pt idx="1009">
                  <c:v>45.75</c:v>
                </c:pt>
                <c:pt idx="1010">
                  <c:v>44.91</c:v>
                </c:pt>
                <c:pt idx="1011">
                  <c:v>44.84</c:v>
                </c:pt>
                <c:pt idx="1012">
                  <c:v>43.88</c:v>
                </c:pt>
                <c:pt idx="1013">
                  <c:v>43.42</c:v>
                </c:pt>
                <c:pt idx="1014">
                  <c:v>42.7</c:v>
                </c:pt>
                <c:pt idx="1015">
                  <c:v>42.57</c:v>
                </c:pt>
                <c:pt idx="1016">
                  <c:v>42.52</c:v>
                </c:pt>
                <c:pt idx="1017">
                  <c:v>42.37</c:v>
                </c:pt>
                <c:pt idx="1018">
                  <c:v>41.11</c:v>
                </c:pt>
                <c:pt idx="1019">
                  <c:v>41.08</c:v>
                </c:pt>
                <c:pt idx="1020">
                  <c:v>41.02</c:v>
                </c:pt>
                <c:pt idx="1021">
                  <c:v>40.66</c:v>
                </c:pt>
                <c:pt idx="1022">
                  <c:v>40.51</c:v>
                </c:pt>
                <c:pt idx="1023">
                  <c:v>39.77</c:v>
                </c:pt>
                <c:pt idx="1024">
                  <c:v>39.25</c:v>
                </c:pt>
                <c:pt idx="1025">
                  <c:v>39.07</c:v>
                </c:pt>
                <c:pt idx="1026">
                  <c:v>39.02</c:v>
                </c:pt>
                <c:pt idx="1027">
                  <c:v>38.83</c:v>
                </c:pt>
                <c:pt idx="1028">
                  <c:v>38.18</c:v>
                </c:pt>
                <c:pt idx="1029">
                  <c:v>36.93</c:v>
                </c:pt>
                <c:pt idx="1030">
                  <c:v>36.65</c:v>
                </c:pt>
                <c:pt idx="1031">
                  <c:v>36.27</c:v>
                </c:pt>
                <c:pt idx="1032">
                  <c:v>35.95</c:v>
                </c:pt>
                <c:pt idx="1033">
                  <c:v>35.52</c:v>
                </c:pt>
                <c:pt idx="1034">
                  <c:v>34.57</c:v>
                </c:pt>
                <c:pt idx="1035">
                  <c:v>34.37</c:v>
                </c:pt>
                <c:pt idx="1036">
                  <c:v>34.23000000000001</c:v>
                </c:pt>
                <c:pt idx="1037">
                  <c:v>34.04</c:v>
                </c:pt>
                <c:pt idx="1038">
                  <c:v>33.95</c:v>
                </c:pt>
                <c:pt idx="1039">
                  <c:v>33.74</c:v>
                </c:pt>
                <c:pt idx="1040">
                  <c:v>33.12</c:v>
                </c:pt>
                <c:pt idx="1041">
                  <c:v>32.57</c:v>
                </c:pt>
                <c:pt idx="1042">
                  <c:v>32.46</c:v>
                </c:pt>
                <c:pt idx="1043">
                  <c:v>32.17</c:v>
                </c:pt>
                <c:pt idx="1044">
                  <c:v>31.96</c:v>
                </c:pt>
                <c:pt idx="1045">
                  <c:v>31.81</c:v>
                </c:pt>
                <c:pt idx="1046">
                  <c:v>31.65</c:v>
                </c:pt>
                <c:pt idx="1047">
                  <c:v>31.25</c:v>
                </c:pt>
                <c:pt idx="1048">
                  <c:v>30.35</c:v>
                </c:pt>
                <c:pt idx="1049">
                  <c:v>30.16</c:v>
                </c:pt>
                <c:pt idx="1050">
                  <c:v>29.96</c:v>
                </c:pt>
                <c:pt idx="1051">
                  <c:v>29.8</c:v>
                </c:pt>
                <c:pt idx="1052">
                  <c:v>29.23</c:v>
                </c:pt>
                <c:pt idx="1053">
                  <c:v>29.13</c:v>
                </c:pt>
                <c:pt idx="1054">
                  <c:v>28.32</c:v>
                </c:pt>
                <c:pt idx="1055">
                  <c:v>27.99</c:v>
                </c:pt>
                <c:pt idx="1056">
                  <c:v>27.95</c:v>
                </c:pt>
                <c:pt idx="1057">
                  <c:v>27.26</c:v>
                </c:pt>
                <c:pt idx="1058">
                  <c:v>26.61</c:v>
                </c:pt>
                <c:pt idx="1059">
                  <c:v>25.88</c:v>
                </c:pt>
                <c:pt idx="1060">
                  <c:v>25.5</c:v>
                </c:pt>
                <c:pt idx="1061">
                  <c:v>25.36</c:v>
                </c:pt>
                <c:pt idx="1062">
                  <c:v>25.07</c:v>
                </c:pt>
                <c:pt idx="1063">
                  <c:v>24.75</c:v>
                </c:pt>
                <c:pt idx="1064">
                  <c:v>24.29</c:v>
                </c:pt>
                <c:pt idx="1065">
                  <c:v>24.04</c:v>
                </c:pt>
                <c:pt idx="1066">
                  <c:v>23.72</c:v>
                </c:pt>
                <c:pt idx="1067">
                  <c:v>21.22</c:v>
                </c:pt>
                <c:pt idx="1068">
                  <c:v>21.11</c:v>
                </c:pt>
                <c:pt idx="1069">
                  <c:v>20.83</c:v>
                </c:pt>
                <c:pt idx="1070">
                  <c:v>20.6</c:v>
                </c:pt>
                <c:pt idx="1071">
                  <c:v>20.27</c:v>
                </c:pt>
                <c:pt idx="1072">
                  <c:v>20.23</c:v>
                </c:pt>
                <c:pt idx="1073">
                  <c:v>19.64</c:v>
                </c:pt>
                <c:pt idx="1074">
                  <c:v>19.35</c:v>
                </c:pt>
                <c:pt idx="1075">
                  <c:v>18.86</c:v>
                </c:pt>
                <c:pt idx="1076">
                  <c:v>18.46</c:v>
                </c:pt>
                <c:pt idx="1077">
                  <c:v>17.87</c:v>
                </c:pt>
                <c:pt idx="1078">
                  <c:v>17.1</c:v>
                </c:pt>
                <c:pt idx="1079">
                  <c:v>15.8</c:v>
                </c:pt>
                <c:pt idx="1080">
                  <c:v>15.03</c:v>
                </c:pt>
                <c:pt idx="1081">
                  <c:v>14.17</c:v>
                </c:pt>
                <c:pt idx="1082">
                  <c:v>12.08</c:v>
                </c:pt>
                <c:pt idx="1083">
                  <c:v>9.35</c:v>
                </c:pt>
                <c:pt idx="1084">
                  <c:v>8.16</c:v>
                </c:pt>
              </c:numCache>
            </c:numRef>
          </c:xVal>
          <c:yVal>
            <c:numRef>
              <c:f>Sheet1!$K$390:$K$1474</c:f>
              <c:numCache>
                <c:formatCode>General</c:formatCode>
                <c:ptCount val="1085"/>
                <c:pt idx="0">
                  <c:v>452.34</c:v>
                </c:pt>
                <c:pt idx="1">
                  <c:v>897.77</c:v>
                </c:pt>
                <c:pt idx="2">
                  <c:v>435.22</c:v>
                </c:pt>
                <c:pt idx="3">
                  <c:v>865.97</c:v>
                </c:pt>
                <c:pt idx="4">
                  <c:v>672.89</c:v>
                </c:pt>
                <c:pt idx="5">
                  <c:v>304.45</c:v>
                </c:pt>
                <c:pt idx="6">
                  <c:v>706.3499999999979</c:v>
                </c:pt>
                <c:pt idx="7">
                  <c:v>689.55</c:v>
                </c:pt>
                <c:pt idx="8">
                  <c:v>625.12</c:v>
                </c:pt>
                <c:pt idx="9">
                  <c:v>887.3199999999994</c:v>
                </c:pt>
                <c:pt idx="10">
                  <c:v>357.5</c:v>
                </c:pt>
                <c:pt idx="11">
                  <c:v>215.11</c:v>
                </c:pt>
                <c:pt idx="12">
                  <c:v>347.13</c:v>
                </c:pt>
                <c:pt idx="13">
                  <c:v>618.15</c:v>
                </c:pt>
                <c:pt idx="14">
                  <c:v>306.1600000000001</c:v>
                </c:pt>
                <c:pt idx="15">
                  <c:v>840.87</c:v>
                </c:pt>
                <c:pt idx="16">
                  <c:v>472.79</c:v>
                </c:pt>
                <c:pt idx="17">
                  <c:v>246.46</c:v>
                </c:pt>
                <c:pt idx="18">
                  <c:v>464.54</c:v>
                </c:pt>
                <c:pt idx="19">
                  <c:v>496.14</c:v>
                </c:pt>
                <c:pt idx="20">
                  <c:v>870.3099999999994</c:v>
                </c:pt>
                <c:pt idx="21">
                  <c:v>347.95</c:v>
                </c:pt>
                <c:pt idx="22">
                  <c:v>394.68</c:v>
                </c:pt>
                <c:pt idx="23">
                  <c:v>341.41</c:v>
                </c:pt>
                <c:pt idx="24">
                  <c:v>818.71</c:v>
                </c:pt>
                <c:pt idx="25">
                  <c:v>831.5</c:v>
                </c:pt>
                <c:pt idx="26">
                  <c:v>858.11</c:v>
                </c:pt>
                <c:pt idx="27">
                  <c:v>610.11</c:v>
                </c:pt>
                <c:pt idx="28">
                  <c:v>828.5</c:v>
                </c:pt>
                <c:pt idx="29">
                  <c:v>567.21</c:v>
                </c:pt>
                <c:pt idx="30">
                  <c:v>235.59</c:v>
                </c:pt>
                <c:pt idx="31">
                  <c:v>837.9</c:v>
                </c:pt>
                <c:pt idx="32">
                  <c:v>436.72</c:v>
                </c:pt>
                <c:pt idx="33">
                  <c:v>845.57</c:v>
                </c:pt>
                <c:pt idx="34">
                  <c:v>748.4599999999994</c:v>
                </c:pt>
                <c:pt idx="35">
                  <c:v>831.97</c:v>
                </c:pt>
                <c:pt idx="36">
                  <c:v>824.09</c:v>
                </c:pt>
                <c:pt idx="37">
                  <c:v>807.28</c:v>
                </c:pt>
                <c:pt idx="38">
                  <c:v>839.8099999999994</c:v>
                </c:pt>
                <c:pt idx="39">
                  <c:v>578.76</c:v>
                </c:pt>
                <c:pt idx="40">
                  <c:v>523.52</c:v>
                </c:pt>
                <c:pt idx="41">
                  <c:v>804.91</c:v>
                </c:pt>
                <c:pt idx="42">
                  <c:v>561.24</c:v>
                </c:pt>
                <c:pt idx="43">
                  <c:v>790.63</c:v>
                </c:pt>
                <c:pt idx="44">
                  <c:v>605.28</c:v>
                </c:pt>
                <c:pt idx="45">
                  <c:v>511.69</c:v>
                </c:pt>
                <c:pt idx="46">
                  <c:v>783.14</c:v>
                </c:pt>
                <c:pt idx="47">
                  <c:v>629.16</c:v>
                </c:pt>
                <c:pt idx="48">
                  <c:v>775.88</c:v>
                </c:pt>
                <c:pt idx="49">
                  <c:v>784.4</c:v>
                </c:pt>
                <c:pt idx="50">
                  <c:v>457.56</c:v>
                </c:pt>
                <c:pt idx="51">
                  <c:v>789.88</c:v>
                </c:pt>
                <c:pt idx="52">
                  <c:v>442.16</c:v>
                </c:pt>
                <c:pt idx="53">
                  <c:v>580.29</c:v>
                </c:pt>
                <c:pt idx="54">
                  <c:v>572.14</c:v>
                </c:pt>
                <c:pt idx="55">
                  <c:v>507.72</c:v>
                </c:pt>
                <c:pt idx="56">
                  <c:v>760.1</c:v>
                </c:pt>
                <c:pt idx="57">
                  <c:v>589.5499999999994</c:v>
                </c:pt>
                <c:pt idx="58">
                  <c:v>342.41</c:v>
                </c:pt>
                <c:pt idx="59">
                  <c:v>398.9</c:v>
                </c:pt>
                <c:pt idx="60">
                  <c:v>488.13</c:v>
                </c:pt>
                <c:pt idx="61">
                  <c:v>757.42</c:v>
                </c:pt>
                <c:pt idx="62">
                  <c:v>765.37</c:v>
                </c:pt>
                <c:pt idx="63">
                  <c:v>807.89</c:v>
                </c:pt>
                <c:pt idx="64">
                  <c:v>741.98</c:v>
                </c:pt>
                <c:pt idx="65">
                  <c:v>754.25</c:v>
                </c:pt>
                <c:pt idx="66">
                  <c:v>760.9599999999994</c:v>
                </c:pt>
                <c:pt idx="67">
                  <c:v>753.65</c:v>
                </c:pt>
                <c:pt idx="68">
                  <c:v>355.71</c:v>
                </c:pt>
                <c:pt idx="69">
                  <c:v>359.25</c:v>
                </c:pt>
                <c:pt idx="70">
                  <c:v>300.41</c:v>
                </c:pt>
                <c:pt idx="71">
                  <c:v>734.8399999999979</c:v>
                </c:pt>
                <c:pt idx="72">
                  <c:v>260.3</c:v>
                </c:pt>
                <c:pt idx="73">
                  <c:v>728.12</c:v>
                </c:pt>
                <c:pt idx="74">
                  <c:v>549.66</c:v>
                </c:pt>
                <c:pt idx="75">
                  <c:v>725.66</c:v>
                </c:pt>
                <c:pt idx="76">
                  <c:v>638.07</c:v>
                </c:pt>
                <c:pt idx="77">
                  <c:v>587.27</c:v>
                </c:pt>
                <c:pt idx="78">
                  <c:v>743.69</c:v>
                </c:pt>
                <c:pt idx="79">
                  <c:v>727.59</c:v>
                </c:pt>
                <c:pt idx="80">
                  <c:v>712.4499999999994</c:v>
                </c:pt>
                <c:pt idx="81">
                  <c:v>552.23</c:v>
                </c:pt>
                <c:pt idx="82">
                  <c:v>476.73</c:v>
                </c:pt>
                <c:pt idx="83">
                  <c:v>705.3599999999979</c:v>
                </c:pt>
                <c:pt idx="84">
                  <c:v>716.3199999999994</c:v>
                </c:pt>
                <c:pt idx="85">
                  <c:v>436.61</c:v>
                </c:pt>
                <c:pt idx="86">
                  <c:v>718.54</c:v>
                </c:pt>
                <c:pt idx="87">
                  <c:v>701.67</c:v>
                </c:pt>
                <c:pt idx="88">
                  <c:v>520.3099999999994</c:v>
                </c:pt>
                <c:pt idx="89">
                  <c:v>728.99</c:v>
                </c:pt>
                <c:pt idx="90">
                  <c:v>710.04</c:v>
                </c:pt>
                <c:pt idx="91">
                  <c:v>407.73</c:v>
                </c:pt>
                <c:pt idx="92">
                  <c:v>267.62</c:v>
                </c:pt>
                <c:pt idx="93">
                  <c:v>634.3099999999994</c:v>
                </c:pt>
                <c:pt idx="94">
                  <c:v>349.6</c:v>
                </c:pt>
                <c:pt idx="95">
                  <c:v>335.87</c:v>
                </c:pt>
                <c:pt idx="96">
                  <c:v>569.64</c:v>
                </c:pt>
                <c:pt idx="97">
                  <c:v>369.76</c:v>
                </c:pt>
                <c:pt idx="98">
                  <c:v>713.89</c:v>
                </c:pt>
                <c:pt idx="99">
                  <c:v>679.57</c:v>
                </c:pt>
                <c:pt idx="100">
                  <c:v>253.79</c:v>
                </c:pt>
                <c:pt idx="101">
                  <c:v>531.07</c:v>
                </c:pt>
                <c:pt idx="102">
                  <c:v>312.99</c:v>
                </c:pt>
                <c:pt idx="103">
                  <c:v>214.07</c:v>
                </c:pt>
                <c:pt idx="104">
                  <c:v>684.58</c:v>
                </c:pt>
                <c:pt idx="105">
                  <c:v>678.57</c:v>
                </c:pt>
                <c:pt idx="106">
                  <c:v>494.49</c:v>
                </c:pt>
                <c:pt idx="107">
                  <c:v>513.48</c:v>
                </c:pt>
                <c:pt idx="108">
                  <c:v>664.04</c:v>
                </c:pt>
                <c:pt idx="109">
                  <c:v>320.86</c:v>
                </c:pt>
                <c:pt idx="110">
                  <c:v>580.19</c:v>
                </c:pt>
                <c:pt idx="111">
                  <c:v>574.8599999999979</c:v>
                </c:pt>
                <c:pt idx="112">
                  <c:v>654.73</c:v>
                </c:pt>
                <c:pt idx="113">
                  <c:v>187.83</c:v>
                </c:pt>
                <c:pt idx="114">
                  <c:v>683.4599999999994</c:v>
                </c:pt>
                <c:pt idx="115">
                  <c:v>190.05</c:v>
                </c:pt>
                <c:pt idx="116">
                  <c:v>661.28</c:v>
                </c:pt>
                <c:pt idx="117">
                  <c:v>653.5</c:v>
                </c:pt>
                <c:pt idx="118">
                  <c:v>358.11</c:v>
                </c:pt>
                <c:pt idx="119">
                  <c:v>518.41</c:v>
                </c:pt>
                <c:pt idx="120">
                  <c:v>631.67</c:v>
                </c:pt>
                <c:pt idx="121">
                  <c:v>641.22</c:v>
                </c:pt>
                <c:pt idx="122">
                  <c:v>653.26</c:v>
                </c:pt>
                <c:pt idx="123">
                  <c:v>658.3599999999979</c:v>
                </c:pt>
                <c:pt idx="124">
                  <c:v>276.1</c:v>
                </c:pt>
                <c:pt idx="125">
                  <c:v>591.52</c:v>
                </c:pt>
                <c:pt idx="126">
                  <c:v>627.52</c:v>
                </c:pt>
                <c:pt idx="127">
                  <c:v>257.8999999999999</c:v>
                </c:pt>
                <c:pt idx="128">
                  <c:v>569.8199999999994</c:v>
                </c:pt>
                <c:pt idx="129">
                  <c:v>659.15</c:v>
                </c:pt>
                <c:pt idx="130">
                  <c:v>658.29</c:v>
                </c:pt>
                <c:pt idx="131">
                  <c:v>478.8</c:v>
                </c:pt>
                <c:pt idx="132">
                  <c:v>683.76</c:v>
                </c:pt>
                <c:pt idx="133">
                  <c:v>265.12</c:v>
                </c:pt>
                <c:pt idx="134">
                  <c:v>306.91</c:v>
                </c:pt>
                <c:pt idx="135">
                  <c:v>599.49</c:v>
                </c:pt>
                <c:pt idx="136">
                  <c:v>664.17</c:v>
                </c:pt>
                <c:pt idx="137">
                  <c:v>497.32</c:v>
                </c:pt>
                <c:pt idx="138">
                  <c:v>633.63</c:v>
                </c:pt>
                <c:pt idx="139">
                  <c:v>638.9499999999994</c:v>
                </c:pt>
                <c:pt idx="140">
                  <c:v>579.08</c:v>
                </c:pt>
                <c:pt idx="141">
                  <c:v>615.92</c:v>
                </c:pt>
                <c:pt idx="142">
                  <c:v>618.8499999999979</c:v>
                </c:pt>
                <c:pt idx="143">
                  <c:v>620.11</c:v>
                </c:pt>
                <c:pt idx="144">
                  <c:v>490.13</c:v>
                </c:pt>
                <c:pt idx="145">
                  <c:v>646.15</c:v>
                </c:pt>
                <c:pt idx="146">
                  <c:v>606.67</c:v>
                </c:pt>
                <c:pt idx="147">
                  <c:v>601.0599999999994</c:v>
                </c:pt>
                <c:pt idx="148">
                  <c:v>485.02</c:v>
                </c:pt>
                <c:pt idx="149">
                  <c:v>616.16</c:v>
                </c:pt>
                <c:pt idx="150">
                  <c:v>496.46</c:v>
                </c:pt>
                <c:pt idx="151">
                  <c:v>616.89</c:v>
                </c:pt>
                <c:pt idx="152">
                  <c:v>653.4299999999994</c:v>
                </c:pt>
                <c:pt idx="153">
                  <c:v>622.61</c:v>
                </c:pt>
                <c:pt idx="154">
                  <c:v>606.7</c:v>
                </c:pt>
                <c:pt idx="155">
                  <c:v>430.14</c:v>
                </c:pt>
                <c:pt idx="156">
                  <c:v>651.4399999999994</c:v>
                </c:pt>
                <c:pt idx="157">
                  <c:v>352.17</c:v>
                </c:pt>
                <c:pt idx="158">
                  <c:v>404.37</c:v>
                </c:pt>
                <c:pt idx="159">
                  <c:v>221.44</c:v>
                </c:pt>
                <c:pt idx="160">
                  <c:v>599.59</c:v>
                </c:pt>
                <c:pt idx="161">
                  <c:v>154.05</c:v>
                </c:pt>
                <c:pt idx="162">
                  <c:v>622.4399999999994</c:v>
                </c:pt>
                <c:pt idx="163">
                  <c:v>587.29</c:v>
                </c:pt>
                <c:pt idx="164">
                  <c:v>581.38</c:v>
                </c:pt>
                <c:pt idx="165">
                  <c:v>355.82</c:v>
                </c:pt>
                <c:pt idx="166">
                  <c:v>484.09</c:v>
                </c:pt>
                <c:pt idx="167">
                  <c:v>595.22</c:v>
                </c:pt>
                <c:pt idx="168">
                  <c:v>597.9499999999994</c:v>
                </c:pt>
                <c:pt idx="169">
                  <c:v>600.24</c:v>
                </c:pt>
                <c:pt idx="170">
                  <c:v>632.42</c:v>
                </c:pt>
                <c:pt idx="171">
                  <c:v>247.46</c:v>
                </c:pt>
                <c:pt idx="172">
                  <c:v>392.68</c:v>
                </c:pt>
                <c:pt idx="173">
                  <c:v>450.66</c:v>
                </c:pt>
                <c:pt idx="174">
                  <c:v>570.91</c:v>
                </c:pt>
                <c:pt idx="175">
                  <c:v>461.71</c:v>
                </c:pt>
                <c:pt idx="176">
                  <c:v>564.3</c:v>
                </c:pt>
                <c:pt idx="177">
                  <c:v>506.26</c:v>
                </c:pt>
                <c:pt idx="178">
                  <c:v>257.83</c:v>
                </c:pt>
                <c:pt idx="179">
                  <c:v>582.02</c:v>
                </c:pt>
                <c:pt idx="180">
                  <c:v>567.0</c:v>
                </c:pt>
                <c:pt idx="181">
                  <c:v>336.55</c:v>
                </c:pt>
                <c:pt idx="182">
                  <c:v>575.25</c:v>
                </c:pt>
                <c:pt idx="183">
                  <c:v>553.88</c:v>
                </c:pt>
                <c:pt idx="184">
                  <c:v>268.05</c:v>
                </c:pt>
                <c:pt idx="185">
                  <c:v>457.81</c:v>
                </c:pt>
                <c:pt idx="186">
                  <c:v>388.71</c:v>
                </c:pt>
                <c:pt idx="187">
                  <c:v>318.75</c:v>
                </c:pt>
                <c:pt idx="188">
                  <c:v>561.11</c:v>
                </c:pt>
                <c:pt idx="189">
                  <c:v>506.04</c:v>
                </c:pt>
                <c:pt idx="190">
                  <c:v>295.87</c:v>
                </c:pt>
                <c:pt idx="191">
                  <c:v>567.62</c:v>
                </c:pt>
                <c:pt idx="192">
                  <c:v>330.54</c:v>
                </c:pt>
                <c:pt idx="193">
                  <c:v>401.87</c:v>
                </c:pt>
                <c:pt idx="194">
                  <c:v>536.52</c:v>
                </c:pt>
                <c:pt idx="195">
                  <c:v>302.8</c:v>
                </c:pt>
                <c:pt idx="196">
                  <c:v>552.19</c:v>
                </c:pt>
                <c:pt idx="197">
                  <c:v>565.9499999999994</c:v>
                </c:pt>
                <c:pt idx="198">
                  <c:v>419.74</c:v>
                </c:pt>
                <c:pt idx="199">
                  <c:v>564.11</c:v>
                </c:pt>
                <c:pt idx="200">
                  <c:v>527.27</c:v>
                </c:pt>
                <c:pt idx="201">
                  <c:v>553.16</c:v>
                </c:pt>
                <c:pt idx="202">
                  <c:v>526.58</c:v>
                </c:pt>
                <c:pt idx="203">
                  <c:v>522.22</c:v>
                </c:pt>
                <c:pt idx="204">
                  <c:v>523.42</c:v>
                </c:pt>
                <c:pt idx="205">
                  <c:v>554.3199999999994</c:v>
                </c:pt>
                <c:pt idx="206">
                  <c:v>529.91</c:v>
                </c:pt>
                <c:pt idx="207">
                  <c:v>418.35</c:v>
                </c:pt>
                <c:pt idx="208">
                  <c:v>531.3299999999994</c:v>
                </c:pt>
                <c:pt idx="209">
                  <c:v>448.91</c:v>
                </c:pt>
                <c:pt idx="210">
                  <c:v>538.9399999999994</c:v>
                </c:pt>
                <c:pt idx="211">
                  <c:v>543.02</c:v>
                </c:pt>
                <c:pt idx="212">
                  <c:v>316.57</c:v>
                </c:pt>
                <c:pt idx="213">
                  <c:v>523.54</c:v>
                </c:pt>
                <c:pt idx="214">
                  <c:v>531.3</c:v>
                </c:pt>
                <c:pt idx="215">
                  <c:v>331.83</c:v>
                </c:pt>
                <c:pt idx="216">
                  <c:v>252.65</c:v>
                </c:pt>
                <c:pt idx="217">
                  <c:v>505.99</c:v>
                </c:pt>
                <c:pt idx="218">
                  <c:v>540.9</c:v>
                </c:pt>
                <c:pt idx="219">
                  <c:v>200.74</c:v>
                </c:pt>
                <c:pt idx="220">
                  <c:v>506.66</c:v>
                </c:pt>
                <c:pt idx="221">
                  <c:v>521.17</c:v>
                </c:pt>
                <c:pt idx="222">
                  <c:v>509.65</c:v>
                </c:pt>
                <c:pt idx="223">
                  <c:v>369.83</c:v>
                </c:pt>
                <c:pt idx="224">
                  <c:v>511.5</c:v>
                </c:pt>
                <c:pt idx="225">
                  <c:v>427.07</c:v>
                </c:pt>
                <c:pt idx="226">
                  <c:v>502.18</c:v>
                </c:pt>
                <c:pt idx="227">
                  <c:v>520.14</c:v>
                </c:pt>
                <c:pt idx="228">
                  <c:v>494.78</c:v>
                </c:pt>
                <c:pt idx="229">
                  <c:v>493.71</c:v>
                </c:pt>
                <c:pt idx="230">
                  <c:v>494.13</c:v>
                </c:pt>
                <c:pt idx="231">
                  <c:v>503.37</c:v>
                </c:pt>
                <c:pt idx="232">
                  <c:v>374.45</c:v>
                </c:pt>
                <c:pt idx="233">
                  <c:v>284.4599999999999</c:v>
                </c:pt>
                <c:pt idx="234">
                  <c:v>519.02</c:v>
                </c:pt>
                <c:pt idx="235">
                  <c:v>500.68</c:v>
                </c:pt>
                <c:pt idx="236">
                  <c:v>415.2</c:v>
                </c:pt>
                <c:pt idx="237">
                  <c:v>505.19</c:v>
                </c:pt>
                <c:pt idx="238">
                  <c:v>490.68</c:v>
                </c:pt>
                <c:pt idx="239">
                  <c:v>516.71</c:v>
                </c:pt>
                <c:pt idx="240">
                  <c:v>289.22</c:v>
                </c:pt>
                <c:pt idx="241">
                  <c:v>487.3</c:v>
                </c:pt>
                <c:pt idx="242">
                  <c:v>389.32</c:v>
                </c:pt>
                <c:pt idx="243">
                  <c:v>510.2</c:v>
                </c:pt>
                <c:pt idx="244">
                  <c:v>477.4</c:v>
                </c:pt>
                <c:pt idx="245">
                  <c:v>230.48</c:v>
                </c:pt>
                <c:pt idx="246">
                  <c:v>125.91</c:v>
                </c:pt>
                <c:pt idx="247">
                  <c:v>432.65</c:v>
                </c:pt>
                <c:pt idx="248">
                  <c:v>511.03</c:v>
                </c:pt>
                <c:pt idx="249">
                  <c:v>509.22</c:v>
                </c:pt>
                <c:pt idx="250">
                  <c:v>158.23</c:v>
                </c:pt>
                <c:pt idx="251">
                  <c:v>493.68</c:v>
                </c:pt>
                <c:pt idx="252">
                  <c:v>491.21</c:v>
                </c:pt>
                <c:pt idx="253">
                  <c:v>465.55</c:v>
                </c:pt>
                <c:pt idx="254">
                  <c:v>223.44</c:v>
                </c:pt>
                <c:pt idx="255">
                  <c:v>417.45</c:v>
                </c:pt>
                <c:pt idx="256">
                  <c:v>464.46</c:v>
                </c:pt>
                <c:pt idx="257">
                  <c:v>340.88</c:v>
                </c:pt>
                <c:pt idx="258">
                  <c:v>459.95</c:v>
                </c:pt>
                <c:pt idx="259">
                  <c:v>469.6</c:v>
                </c:pt>
                <c:pt idx="260">
                  <c:v>471.17</c:v>
                </c:pt>
                <c:pt idx="261">
                  <c:v>456.02</c:v>
                </c:pt>
                <c:pt idx="262">
                  <c:v>456.33</c:v>
                </c:pt>
                <c:pt idx="263">
                  <c:v>353.96</c:v>
                </c:pt>
                <c:pt idx="264">
                  <c:v>333.15</c:v>
                </c:pt>
                <c:pt idx="265">
                  <c:v>426.4299999999996</c:v>
                </c:pt>
                <c:pt idx="266">
                  <c:v>453.62</c:v>
                </c:pt>
                <c:pt idx="267">
                  <c:v>468.05</c:v>
                </c:pt>
                <c:pt idx="268">
                  <c:v>453.32</c:v>
                </c:pt>
                <c:pt idx="269">
                  <c:v>376.45</c:v>
                </c:pt>
                <c:pt idx="270">
                  <c:v>484.91</c:v>
                </c:pt>
                <c:pt idx="271">
                  <c:v>200.2</c:v>
                </c:pt>
                <c:pt idx="272">
                  <c:v>0.0</c:v>
                </c:pt>
                <c:pt idx="273">
                  <c:v>470.99</c:v>
                </c:pt>
                <c:pt idx="274">
                  <c:v>452.3</c:v>
                </c:pt>
                <c:pt idx="275">
                  <c:v>441.31</c:v>
                </c:pt>
                <c:pt idx="276">
                  <c:v>452.25</c:v>
                </c:pt>
                <c:pt idx="277">
                  <c:v>469.22</c:v>
                </c:pt>
                <c:pt idx="278">
                  <c:v>484.88</c:v>
                </c:pt>
                <c:pt idx="279">
                  <c:v>447.2</c:v>
                </c:pt>
                <c:pt idx="280">
                  <c:v>457.49</c:v>
                </c:pt>
                <c:pt idx="281">
                  <c:v>432.84</c:v>
                </c:pt>
                <c:pt idx="282">
                  <c:v>195.95</c:v>
                </c:pt>
                <c:pt idx="283">
                  <c:v>237.67</c:v>
                </c:pt>
                <c:pt idx="284">
                  <c:v>399.54</c:v>
                </c:pt>
                <c:pt idx="285">
                  <c:v>463.46</c:v>
                </c:pt>
                <c:pt idx="286">
                  <c:v>438.13</c:v>
                </c:pt>
                <c:pt idx="287">
                  <c:v>424.65</c:v>
                </c:pt>
                <c:pt idx="288">
                  <c:v>434.74</c:v>
                </c:pt>
                <c:pt idx="289">
                  <c:v>372.05</c:v>
                </c:pt>
                <c:pt idx="290">
                  <c:v>456.82</c:v>
                </c:pt>
                <c:pt idx="291">
                  <c:v>396.29</c:v>
                </c:pt>
                <c:pt idx="292">
                  <c:v>460.38</c:v>
                </c:pt>
                <c:pt idx="293">
                  <c:v>452.72</c:v>
                </c:pt>
                <c:pt idx="294">
                  <c:v>431.14</c:v>
                </c:pt>
                <c:pt idx="295">
                  <c:v>415.92</c:v>
                </c:pt>
                <c:pt idx="296">
                  <c:v>438.12</c:v>
                </c:pt>
                <c:pt idx="297">
                  <c:v>460.23</c:v>
                </c:pt>
                <c:pt idx="298">
                  <c:v>117.55</c:v>
                </c:pt>
                <c:pt idx="299">
                  <c:v>416.08</c:v>
                </c:pt>
                <c:pt idx="300">
                  <c:v>165.84</c:v>
                </c:pt>
                <c:pt idx="301">
                  <c:v>505.9299999999996</c:v>
                </c:pt>
                <c:pt idx="302">
                  <c:v>423.55</c:v>
                </c:pt>
                <c:pt idx="303">
                  <c:v>414.14</c:v>
                </c:pt>
                <c:pt idx="304">
                  <c:v>333.69</c:v>
                </c:pt>
                <c:pt idx="305">
                  <c:v>0.0</c:v>
                </c:pt>
                <c:pt idx="306">
                  <c:v>450.97</c:v>
                </c:pt>
                <c:pt idx="307">
                  <c:v>419.48</c:v>
                </c:pt>
                <c:pt idx="308">
                  <c:v>448.59</c:v>
                </c:pt>
                <c:pt idx="309">
                  <c:v>237.56</c:v>
                </c:pt>
                <c:pt idx="310">
                  <c:v>421.79</c:v>
                </c:pt>
                <c:pt idx="311">
                  <c:v>431.33</c:v>
                </c:pt>
                <c:pt idx="312">
                  <c:v>419.86</c:v>
                </c:pt>
                <c:pt idx="313">
                  <c:v>398.87</c:v>
                </c:pt>
                <c:pt idx="314">
                  <c:v>410.47</c:v>
                </c:pt>
                <c:pt idx="315">
                  <c:v>164.2</c:v>
                </c:pt>
                <c:pt idx="316">
                  <c:v>390.38</c:v>
                </c:pt>
                <c:pt idx="317">
                  <c:v>407.32</c:v>
                </c:pt>
                <c:pt idx="318">
                  <c:v>387.57</c:v>
                </c:pt>
                <c:pt idx="319">
                  <c:v>309.92</c:v>
                </c:pt>
                <c:pt idx="320">
                  <c:v>272.3399999999999</c:v>
                </c:pt>
                <c:pt idx="321">
                  <c:v>123.98</c:v>
                </c:pt>
                <c:pt idx="322">
                  <c:v>413.81</c:v>
                </c:pt>
                <c:pt idx="323">
                  <c:v>401.5</c:v>
                </c:pt>
                <c:pt idx="324">
                  <c:v>384.28</c:v>
                </c:pt>
                <c:pt idx="325">
                  <c:v>401.62</c:v>
                </c:pt>
                <c:pt idx="326">
                  <c:v>405.67</c:v>
                </c:pt>
                <c:pt idx="327">
                  <c:v>356.46</c:v>
                </c:pt>
                <c:pt idx="328">
                  <c:v>414.23</c:v>
                </c:pt>
                <c:pt idx="329">
                  <c:v>398.45</c:v>
                </c:pt>
                <c:pt idx="330">
                  <c:v>335.08</c:v>
                </c:pt>
                <c:pt idx="331">
                  <c:v>325.97</c:v>
                </c:pt>
                <c:pt idx="332">
                  <c:v>379.4299999999996</c:v>
                </c:pt>
                <c:pt idx="333">
                  <c:v>300.3399999999999</c:v>
                </c:pt>
                <c:pt idx="334">
                  <c:v>377.25</c:v>
                </c:pt>
                <c:pt idx="335">
                  <c:v>318.82</c:v>
                </c:pt>
                <c:pt idx="336">
                  <c:v>384.17</c:v>
                </c:pt>
                <c:pt idx="337">
                  <c:v>357.57</c:v>
                </c:pt>
                <c:pt idx="338">
                  <c:v>394.48</c:v>
                </c:pt>
                <c:pt idx="339">
                  <c:v>349.1</c:v>
                </c:pt>
                <c:pt idx="340">
                  <c:v>407.51</c:v>
                </c:pt>
                <c:pt idx="341">
                  <c:v>367.34</c:v>
                </c:pt>
                <c:pt idx="342">
                  <c:v>390.2</c:v>
                </c:pt>
                <c:pt idx="343">
                  <c:v>378.27</c:v>
                </c:pt>
                <c:pt idx="344">
                  <c:v>377.99</c:v>
                </c:pt>
                <c:pt idx="345">
                  <c:v>155.58</c:v>
                </c:pt>
                <c:pt idx="346">
                  <c:v>375.39</c:v>
                </c:pt>
                <c:pt idx="347">
                  <c:v>356.16</c:v>
                </c:pt>
                <c:pt idx="348">
                  <c:v>358.5</c:v>
                </c:pt>
                <c:pt idx="349">
                  <c:v>397.87</c:v>
                </c:pt>
                <c:pt idx="350">
                  <c:v>323.57</c:v>
                </c:pt>
                <c:pt idx="351">
                  <c:v>370.71</c:v>
                </c:pt>
                <c:pt idx="352">
                  <c:v>369.25</c:v>
                </c:pt>
                <c:pt idx="353">
                  <c:v>360.02</c:v>
                </c:pt>
                <c:pt idx="354">
                  <c:v>241.67</c:v>
                </c:pt>
                <c:pt idx="355">
                  <c:v>378.36</c:v>
                </c:pt>
                <c:pt idx="356">
                  <c:v>339.27</c:v>
                </c:pt>
                <c:pt idx="357">
                  <c:v>401.99</c:v>
                </c:pt>
                <c:pt idx="358">
                  <c:v>386.51</c:v>
                </c:pt>
                <c:pt idx="359">
                  <c:v>344.99</c:v>
                </c:pt>
                <c:pt idx="360">
                  <c:v>227.55</c:v>
                </c:pt>
                <c:pt idx="361">
                  <c:v>355.95</c:v>
                </c:pt>
                <c:pt idx="362">
                  <c:v>356.06</c:v>
                </c:pt>
                <c:pt idx="363">
                  <c:v>338.23</c:v>
                </c:pt>
                <c:pt idx="364">
                  <c:v>347.32</c:v>
                </c:pt>
                <c:pt idx="365">
                  <c:v>336.27</c:v>
                </c:pt>
                <c:pt idx="366">
                  <c:v>357.63</c:v>
                </c:pt>
                <c:pt idx="367">
                  <c:v>342.13</c:v>
                </c:pt>
                <c:pt idx="368">
                  <c:v>354.29</c:v>
                </c:pt>
                <c:pt idx="369">
                  <c:v>157.59</c:v>
                </c:pt>
                <c:pt idx="370">
                  <c:v>331.63</c:v>
                </c:pt>
                <c:pt idx="371">
                  <c:v>362.59</c:v>
                </c:pt>
                <c:pt idx="372">
                  <c:v>336.08</c:v>
                </c:pt>
                <c:pt idx="373">
                  <c:v>170.06</c:v>
                </c:pt>
                <c:pt idx="374">
                  <c:v>308.24</c:v>
                </c:pt>
                <c:pt idx="375">
                  <c:v>340.4299999999996</c:v>
                </c:pt>
                <c:pt idx="376">
                  <c:v>358.73</c:v>
                </c:pt>
                <c:pt idx="377">
                  <c:v>383.09</c:v>
                </c:pt>
                <c:pt idx="378">
                  <c:v>348.03</c:v>
                </c:pt>
                <c:pt idx="379">
                  <c:v>217.57</c:v>
                </c:pt>
                <c:pt idx="380">
                  <c:v>380.86</c:v>
                </c:pt>
                <c:pt idx="381">
                  <c:v>364.68</c:v>
                </c:pt>
                <c:pt idx="382">
                  <c:v>268.23</c:v>
                </c:pt>
                <c:pt idx="383">
                  <c:v>318.98</c:v>
                </c:pt>
                <c:pt idx="384">
                  <c:v>334.76</c:v>
                </c:pt>
                <c:pt idx="385">
                  <c:v>332.61</c:v>
                </c:pt>
                <c:pt idx="386">
                  <c:v>348.55</c:v>
                </c:pt>
                <c:pt idx="387">
                  <c:v>356.7</c:v>
                </c:pt>
                <c:pt idx="388">
                  <c:v>359.62</c:v>
                </c:pt>
                <c:pt idx="389">
                  <c:v>341.9</c:v>
                </c:pt>
                <c:pt idx="390">
                  <c:v>329.84</c:v>
                </c:pt>
                <c:pt idx="391">
                  <c:v>313.44</c:v>
                </c:pt>
                <c:pt idx="392">
                  <c:v>328.4</c:v>
                </c:pt>
                <c:pt idx="393">
                  <c:v>351.85</c:v>
                </c:pt>
                <c:pt idx="394">
                  <c:v>319.17</c:v>
                </c:pt>
                <c:pt idx="395">
                  <c:v>311.2799999999999</c:v>
                </c:pt>
                <c:pt idx="396">
                  <c:v>342.11</c:v>
                </c:pt>
                <c:pt idx="397">
                  <c:v>301.94</c:v>
                </c:pt>
                <c:pt idx="398">
                  <c:v>180.5</c:v>
                </c:pt>
                <c:pt idx="399">
                  <c:v>336.15</c:v>
                </c:pt>
                <c:pt idx="400">
                  <c:v>317.5299999999999</c:v>
                </c:pt>
                <c:pt idx="401">
                  <c:v>351.24</c:v>
                </c:pt>
                <c:pt idx="402">
                  <c:v>310.4599999999999</c:v>
                </c:pt>
                <c:pt idx="403">
                  <c:v>354.19</c:v>
                </c:pt>
                <c:pt idx="404">
                  <c:v>327.8</c:v>
                </c:pt>
                <c:pt idx="405">
                  <c:v>312.47</c:v>
                </c:pt>
                <c:pt idx="406">
                  <c:v>331.76</c:v>
                </c:pt>
                <c:pt idx="407">
                  <c:v>318.76</c:v>
                </c:pt>
                <c:pt idx="408">
                  <c:v>323.67</c:v>
                </c:pt>
                <c:pt idx="409">
                  <c:v>311.6600000000001</c:v>
                </c:pt>
                <c:pt idx="410">
                  <c:v>302.73</c:v>
                </c:pt>
                <c:pt idx="411">
                  <c:v>121.59</c:v>
                </c:pt>
                <c:pt idx="412">
                  <c:v>288.75</c:v>
                </c:pt>
                <c:pt idx="413">
                  <c:v>333.9299999999996</c:v>
                </c:pt>
                <c:pt idx="414">
                  <c:v>302.11</c:v>
                </c:pt>
                <c:pt idx="415">
                  <c:v>336.48</c:v>
                </c:pt>
                <c:pt idx="416">
                  <c:v>324.58</c:v>
                </c:pt>
                <c:pt idx="417">
                  <c:v>325.54</c:v>
                </c:pt>
                <c:pt idx="418">
                  <c:v>174.82</c:v>
                </c:pt>
                <c:pt idx="419">
                  <c:v>327.05</c:v>
                </c:pt>
                <c:pt idx="420">
                  <c:v>291.07</c:v>
                </c:pt>
                <c:pt idx="421">
                  <c:v>299.72</c:v>
                </c:pt>
                <c:pt idx="422">
                  <c:v>321.23</c:v>
                </c:pt>
                <c:pt idx="423">
                  <c:v>295.91</c:v>
                </c:pt>
                <c:pt idx="424">
                  <c:v>287.62</c:v>
                </c:pt>
                <c:pt idx="425">
                  <c:v>298.89</c:v>
                </c:pt>
                <c:pt idx="426">
                  <c:v>269.56</c:v>
                </c:pt>
                <c:pt idx="427">
                  <c:v>300.07</c:v>
                </c:pt>
                <c:pt idx="428">
                  <c:v>207.49</c:v>
                </c:pt>
                <c:pt idx="429">
                  <c:v>302.0299999999999</c:v>
                </c:pt>
                <c:pt idx="430">
                  <c:v>285.56</c:v>
                </c:pt>
                <c:pt idx="431">
                  <c:v>287.44</c:v>
                </c:pt>
                <c:pt idx="432">
                  <c:v>321.26</c:v>
                </c:pt>
                <c:pt idx="433">
                  <c:v>282.7</c:v>
                </c:pt>
                <c:pt idx="434">
                  <c:v>282.8399999999999</c:v>
                </c:pt>
                <c:pt idx="435">
                  <c:v>298.39</c:v>
                </c:pt>
                <c:pt idx="436">
                  <c:v>282.79</c:v>
                </c:pt>
                <c:pt idx="437">
                  <c:v>322.38</c:v>
                </c:pt>
                <c:pt idx="438">
                  <c:v>341.63</c:v>
                </c:pt>
                <c:pt idx="439">
                  <c:v>317.54</c:v>
                </c:pt>
                <c:pt idx="440">
                  <c:v>285.49</c:v>
                </c:pt>
                <c:pt idx="441">
                  <c:v>322.47</c:v>
                </c:pt>
                <c:pt idx="442">
                  <c:v>319.54</c:v>
                </c:pt>
                <c:pt idx="443">
                  <c:v>219.29</c:v>
                </c:pt>
                <c:pt idx="444">
                  <c:v>280.45</c:v>
                </c:pt>
                <c:pt idx="445">
                  <c:v>276.63</c:v>
                </c:pt>
                <c:pt idx="446">
                  <c:v>273.95</c:v>
                </c:pt>
                <c:pt idx="447">
                  <c:v>317.37</c:v>
                </c:pt>
                <c:pt idx="448">
                  <c:v>300.19</c:v>
                </c:pt>
                <c:pt idx="449">
                  <c:v>312.39</c:v>
                </c:pt>
                <c:pt idx="450">
                  <c:v>327.61</c:v>
                </c:pt>
                <c:pt idx="451">
                  <c:v>280.0</c:v>
                </c:pt>
                <c:pt idx="452">
                  <c:v>283.12</c:v>
                </c:pt>
                <c:pt idx="453">
                  <c:v>315.08</c:v>
                </c:pt>
                <c:pt idx="454">
                  <c:v>309.0299999999999</c:v>
                </c:pt>
                <c:pt idx="455">
                  <c:v>264.3399999999999</c:v>
                </c:pt>
                <c:pt idx="456">
                  <c:v>282.7799999999999</c:v>
                </c:pt>
                <c:pt idx="457">
                  <c:v>284.02</c:v>
                </c:pt>
                <c:pt idx="458">
                  <c:v>283.69</c:v>
                </c:pt>
                <c:pt idx="459">
                  <c:v>262.47</c:v>
                </c:pt>
                <c:pt idx="460">
                  <c:v>302.19</c:v>
                </c:pt>
                <c:pt idx="461">
                  <c:v>266.47</c:v>
                </c:pt>
                <c:pt idx="462">
                  <c:v>273.95</c:v>
                </c:pt>
                <c:pt idx="463">
                  <c:v>276.62</c:v>
                </c:pt>
                <c:pt idx="464">
                  <c:v>299.3999999999999</c:v>
                </c:pt>
                <c:pt idx="465">
                  <c:v>150.72</c:v>
                </c:pt>
                <c:pt idx="466">
                  <c:v>276.68</c:v>
                </c:pt>
                <c:pt idx="467">
                  <c:v>284.1600000000001</c:v>
                </c:pt>
                <c:pt idx="468">
                  <c:v>278.92</c:v>
                </c:pt>
                <c:pt idx="469">
                  <c:v>289.06</c:v>
                </c:pt>
                <c:pt idx="470">
                  <c:v>256.87</c:v>
                </c:pt>
                <c:pt idx="471">
                  <c:v>262.25</c:v>
                </c:pt>
                <c:pt idx="472">
                  <c:v>259.51</c:v>
                </c:pt>
                <c:pt idx="473">
                  <c:v>295.7099999999999</c:v>
                </c:pt>
                <c:pt idx="474">
                  <c:v>259.13</c:v>
                </c:pt>
                <c:pt idx="475">
                  <c:v>279.33</c:v>
                </c:pt>
                <c:pt idx="476">
                  <c:v>290.72</c:v>
                </c:pt>
                <c:pt idx="477">
                  <c:v>294.54</c:v>
                </c:pt>
                <c:pt idx="478">
                  <c:v>281.55</c:v>
                </c:pt>
                <c:pt idx="479">
                  <c:v>268.95</c:v>
                </c:pt>
                <c:pt idx="480">
                  <c:v>160.84</c:v>
                </c:pt>
                <c:pt idx="481">
                  <c:v>301.2099999999999</c:v>
                </c:pt>
                <c:pt idx="482">
                  <c:v>259.05</c:v>
                </c:pt>
                <c:pt idx="483">
                  <c:v>267.11</c:v>
                </c:pt>
                <c:pt idx="484">
                  <c:v>223.29</c:v>
                </c:pt>
                <c:pt idx="485">
                  <c:v>267.9599999999999</c:v>
                </c:pt>
                <c:pt idx="486">
                  <c:v>264.39</c:v>
                </c:pt>
                <c:pt idx="487">
                  <c:v>274.0899999999999</c:v>
                </c:pt>
                <c:pt idx="488">
                  <c:v>240.49</c:v>
                </c:pt>
                <c:pt idx="489">
                  <c:v>253.93</c:v>
                </c:pt>
                <c:pt idx="490">
                  <c:v>249.05</c:v>
                </c:pt>
                <c:pt idx="491">
                  <c:v>257.67</c:v>
                </c:pt>
                <c:pt idx="492">
                  <c:v>249.63</c:v>
                </c:pt>
                <c:pt idx="493">
                  <c:v>278.76</c:v>
                </c:pt>
                <c:pt idx="494">
                  <c:v>258.39</c:v>
                </c:pt>
                <c:pt idx="495">
                  <c:v>285.38</c:v>
                </c:pt>
                <c:pt idx="496">
                  <c:v>163.41</c:v>
                </c:pt>
                <c:pt idx="497">
                  <c:v>274.3399999999999</c:v>
                </c:pt>
                <c:pt idx="498">
                  <c:v>264.73</c:v>
                </c:pt>
                <c:pt idx="499">
                  <c:v>282.24</c:v>
                </c:pt>
                <c:pt idx="500">
                  <c:v>228.64</c:v>
                </c:pt>
                <c:pt idx="501">
                  <c:v>276.08</c:v>
                </c:pt>
                <c:pt idx="502">
                  <c:v>122.52</c:v>
                </c:pt>
                <c:pt idx="503">
                  <c:v>274.11</c:v>
                </c:pt>
                <c:pt idx="504">
                  <c:v>230.92</c:v>
                </c:pt>
                <c:pt idx="505">
                  <c:v>248.72</c:v>
                </c:pt>
                <c:pt idx="506">
                  <c:v>244.76</c:v>
                </c:pt>
                <c:pt idx="507">
                  <c:v>221.5</c:v>
                </c:pt>
                <c:pt idx="508">
                  <c:v>224.12</c:v>
                </c:pt>
                <c:pt idx="509">
                  <c:v>271.77</c:v>
                </c:pt>
                <c:pt idx="510">
                  <c:v>220.32</c:v>
                </c:pt>
                <c:pt idx="511">
                  <c:v>225.53</c:v>
                </c:pt>
                <c:pt idx="512">
                  <c:v>116.8</c:v>
                </c:pt>
                <c:pt idx="513">
                  <c:v>251.07</c:v>
                </c:pt>
                <c:pt idx="514">
                  <c:v>236.64</c:v>
                </c:pt>
                <c:pt idx="515">
                  <c:v>246.43</c:v>
                </c:pt>
                <c:pt idx="516">
                  <c:v>229.43</c:v>
                </c:pt>
                <c:pt idx="517">
                  <c:v>262.56</c:v>
                </c:pt>
                <c:pt idx="518">
                  <c:v>257.24</c:v>
                </c:pt>
                <c:pt idx="519">
                  <c:v>237.42</c:v>
                </c:pt>
                <c:pt idx="520">
                  <c:v>248.7</c:v>
                </c:pt>
                <c:pt idx="521">
                  <c:v>243.49</c:v>
                </c:pt>
                <c:pt idx="522">
                  <c:v>259.5899999999999</c:v>
                </c:pt>
                <c:pt idx="523">
                  <c:v>258.4299999999996</c:v>
                </c:pt>
                <c:pt idx="524">
                  <c:v>245.69</c:v>
                </c:pt>
                <c:pt idx="525">
                  <c:v>230.46</c:v>
                </c:pt>
                <c:pt idx="526">
                  <c:v>210.73</c:v>
                </c:pt>
                <c:pt idx="527">
                  <c:v>242.63</c:v>
                </c:pt>
                <c:pt idx="528">
                  <c:v>255.4</c:v>
                </c:pt>
                <c:pt idx="529">
                  <c:v>209.33</c:v>
                </c:pt>
                <c:pt idx="530">
                  <c:v>229.37</c:v>
                </c:pt>
                <c:pt idx="531">
                  <c:v>232.1</c:v>
                </c:pt>
                <c:pt idx="532">
                  <c:v>209.32</c:v>
                </c:pt>
                <c:pt idx="533">
                  <c:v>177.0</c:v>
                </c:pt>
                <c:pt idx="534">
                  <c:v>215.89</c:v>
                </c:pt>
                <c:pt idx="535">
                  <c:v>245.7</c:v>
                </c:pt>
                <c:pt idx="536">
                  <c:v>177.86</c:v>
                </c:pt>
                <c:pt idx="537">
                  <c:v>227.82</c:v>
                </c:pt>
                <c:pt idx="538">
                  <c:v>216.79</c:v>
                </c:pt>
                <c:pt idx="539">
                  <c:v>244.22</c:v>
                </c:pt>
                <c:pt idx="540">
                  <c:v>221.82</c:v>
                </c:pt>
                <c:pt idx="541">
                  <c:v>197.8</c:v>
                </c:pt>
                <c:pt idx="542">
                  <c:v>237.75</c:v>
                </c:pt>
                <c:pt idx="543">
                  <c:v>234.82</c:v>
                </c:pt>
                <c:pt idx="544">
                  <c:v>236.88</c:v>
                </c:pt>
                <c:pt idx="545">
                  <c:v>236.88</c:v>
                </c:pt>
                <c:pt idx="546">
                  <c:v>208.23</c:v>
                </c:pt>
                <c:pt idx="547">
                  <c:v>233.45</c:v>
                </c:pt>
                <c:pt idx="548">
                  <c:v>223.53</c:v>
                </c:pt>
                <c:pt idx="549">
                  <c:v>203.08</c:v>
                </c:pt>
                <c:pt idx="550">
                  <c:v>218.93</c:v>
                </c:pt>
                <c:pt idx="551">
                  <c:v>205.38</c:v>
                </c:pt>
                <c:pt idx="552">
                  <c:v>214.9</c:v>
                </c:pt>
                <c:pt idx="553">
                  <c:v>219.32</c:v>
                </c:pt>
                <c:pt idx="554">
                  <c:v>232.76</c:v>
                </c:pt>
                <c:pt idx="555">
                  <c:v>202.34</c:v>
                </c:pt>
                <c:pt idx="556">
                  <c:v>232.68</c:v>
                </c:pt>
                <c:pt idx="557">
                  <c:v>211.79</c:v>
                </c:pt>
                <c:pt idx="558">
                  <c:v>192.57</c:v>
                </c:pt>
                <c:pt idx="559">
                  <c:v>202.75</c:v>
                </c:pt>
                <c:pt idx="560">
                  <c:v>195.97</c:v>
                </c:pt>
                <c:pt idx="561">
                  <c:v>229.9</c:v>
                </c:pt>
                <c:pt idx="562">
                  <c:v>201.93</c:v>
                </c:pt>
                <c:pt idx="563">
                  <c:v>205.28</c:v>
                </c:pt>
                <c:pt idx="564">
                  <c:v>188.71</c:v>
                </c:pt>
                <c:pt idx="565">
                  <c:v>188.87</c:v>
                </c:pt>
                <c:pt idx="566">
                  <c:v>180.9</c:v>
                </c:pt>
                <c:pt idx="567">
                  <c:v>225.64</c:v>
                </c:pt>
                <c:pt idx="568">
                  <c:v>196.99</c:v>
                </c:pt>
                <c:pt idx="569">
                  <c:v>211.8</c:v>
                </c:pt>
                <c:pt idx="570">
                  <c:v>186.09</c:v>
                </c:pt>
                <c:pt idx="571">
                  <c:v>201.69</c:v>
                </c:pt>
                <c:pt idx="572">
                  <c:v>175.39</c:v>
                </c:pt>
                <c:pt idx="573">
                  <c:v>203.28</c:v>
                </c:pt>
                <c:pt idx="574">
                  <c:v>183.82</c:v>
                </c:pt>
                <c:pt idx="575">
                  <c:v>187.74</c:v>
                </c:pt>
                <c:pt idx="576">
                  <c:v>221.72</c:v>
                </c:pt>
                <c:pt idx="577">
                  <c:v>197.87</c:v>
                </c:pt>
                <c:pt idx="578">
                  <c:v>192.07</c:v>
                </c:pt>
                <c:pt idx="579">
                  <c:v>221.29</c:v>
                </c:pt>
                <c:pt idx="580">
                  <c:v>179.79</c:v>
                </c:pt>
                <c:pt idx="581">
                  <c:v>184.18</c:v>
                </c:pt>
                <c:pt idx="582">
                  <c:v>217.8</c:v>
                </c:pt>
                <c:pt idx="583">
                  <c:v>200.37</c:v>
                </c:pt>
                <c:pt idx="584">
                  <c:v>187.21</c:v>
                </c:pt>
                <c:pt idx="585">
                  <c:v>186.17</c:v>
                </c:pt>
                <c:pt idx="586">
                  <c:v>182.29</c:v>
                </c:pt>
                <c:pt idx="587">
                  <c:v>215.0</c:v>
                </c:pt>
                <c:pt idx="588">
                  <c:v>40.0</c:v>
                </c:pt>
                <c:pt idx="589">
                  <c:v>202.83</c:v>
                </c:pt>
                <c:pt idx="590">
                  <c:v>181.32</c:v>
                </c:pt>
                <c:pt idx="591">
                  <c:v>175.46</c:v>
                </c:pt>
                <c:pt idx="592">
                  <c:v>199.42</c:v>
                </c:pt>
                <c:pt idx="593">
                  <c:v>205.02</c:v>
                </c:pt>
                <c:pt idx="594">
                  <c:v>202.03</c:v>
                </c:pt>
                <c:pt idx="595">
                  <c:v>186.13</c:v>
                </c:pt>
                <c:pt idx="596">
                  <c:v>189.98</c:v>
                </c:pt>
                <c:pt idx="597">
                  <c:v>0.0</c:v>
                </c:pt>
                <c:pt idx="598">
                  <c:v>190.79</c:v>
                </c:pt>
                <c:pt idx="599">
                  <c:v>209.44</c:v>
                </c:pt>
                <c:pt idx="600">
                  <c:v>86.94</c:v>
                </c:pt>
                <c:pt idx="601">
                  <c:v>208.99</c:v>
                </c:pt>
                <c:pt idx="602">
                  <c:v>207.38</c:v>
                </c:pt>
                <c:pt idx="603">
                  <c:v>172.94</c:v>
                </c:pt>
                <c:pt idx="604">
                  <c:v>173.34</c:v>
                </c:pt>
                <c:pt idx="605">
                  <c:v>207.88</c:v>
                </c:pt>
                <c:pt idx="606">
                  <c:v>183.45</c:v>
                </c:pt>
                <c:pt idx="607">
                  <c:v>187.63</c:v>
                </c:pt>
                <c:pt idx="608">
                  <c:v>154.08</c:v>
                </c:pt>
                <c:pt idx="609">
                  <c:v>204.96</c:v>
                </c:pt>
                <c:pt idx="610">
                  <c:v>197.03</c:v>
                </c:pt>
                <c:pt idx="611">
                  <c:v>179.61</c:v>
                </c:pt>
                <c:pt idx="612">
                  <c:v>202.86</c:v>
                </c:pt>
                <c:pt idx="613">
                  <c:v>178.09</c:v>
                </c:pt>
                <c:pt idx="614">
                  <c:v>46.73</c:v>
                </c:pt>
                <c:pt idx="615">
                  <c:v>171.68</c:v>
                </c:pt>
                <c:pt idx="616">
                  <c:v>200.2</c:v>
                </c:pt>
                <c:pt idx="617">
                  <c:v>197.77</c:v>
                </c:pt>
                <c:pt idx="618">
                  <c:v>178.14</c:v>
                </c:pt>
                <c:pt idx="619">
                  <c:v>191.92</c:v>
                </c:pt>
                <c:pt idx="620">
                  <c:v>177.95</c:v>
                </c:pt>
                <c:pt idx="621">
                  <c:v>198.88</c:v>
                </c:pt>
                <c:pt idx="622">
                  <c:v>184.97</c:v>
                </c:pt>
                <c:pt idx="623">
                  <c:v>163.71</c:v>
                </c:pt>
                <c:pt idx="624">
                  <c:v>122.23</c:v>
                </c:pt>
                <c:pt idx="625">
                  <c:v>180.64</c:v>
                </c:pt>
                <c:pt idx="626">
                  <c:v>183.53</c:v>
                </c:pt>
                <c:pt idx="627">
                  <c:v>102.57</c:v>
                </c:pt>
                <c:pt idx="628">
                  <c:v>195.29</c:v>
                </c:pt>
                <c:pt idx="629">
                  <c:v>195.12</c:v>
                </c:pt>
                <c:pt idx="630">
                  <c:v>179.67</c:v>
                </c:pt>
                <c:pt idx="631">
                  <c:v>163.75</c:v>
                </c:pt>
                <c:pt idx="632">
                  <c:v>179.22</c:v>
                </c:pt>
                <c:pt idx="633">
                  <c:v>171.02</c:v>
                </c:pt>
                <c:pt idx="634">
                  <c:v>174.31</c:v>
                </c:pt>
                <c:pt idx="635">
                  <c:v>158.14</c:v>
                </c:pt>
                <c:pt idx="636">
                  <c:v>188.87</c:v>
                </c:pt>
                <c:pt idx="637">
                  <c:v>167.26</c:v>
                </c:pt>
                <c:pt idx="638">
                  <c:v>182.49</c:v>
                </c:pt>
                <c:pt idx="639">
                  <c:v>185.87</c:v>
                </c:pt>
                <c:pt idx="640">
                  <c:v>185.03</c:v>
                </c:pt>
                <c:pt idx="641">
                  <c:v>151.96</c:v>
                </c:pt>
                <c:pt idx="642">
                  <c:v>159.67</c:v>
                </c:pt>
                <c:pt idx="643">
                  <c:v>183.63</c:v>
                </c:pt>
                <c:pt idx="644">
                  <c:v>182.55</c:v>
                </c:pt>
                <c:pt idx="645">
                  <c:v>169.1</c:v>
                </c:pt>
                <c:pt idx="646">
                  <c:v>153.32</c:v>
                </c:pt>
                <c:pt idx="647">
                  <c:v>181.51</c:v>
                </c:pt>
                <c:pt idx="648">
                  <c:v>150.82</c:v>
                </c:pt>
                <c:pt idx="649">
                  <c:v>165.28</c:v>
                </c:pt>
                <c:pt idx="650">
                  <c:v>156.23</c:v>
                </c:pt>
                <c:pt idx="651">
                  <c:v>170.66</c:v>
                </c:pt>
                <c:pt idx="652">
                  <c:v>148.25</c:v>
                </c:pt>
                <c:pt idx="653">
                  <c:v>162.36</c:v>
                </c:pt>
                <c:pt idx="654">
                  <c:v>179.58</c:v>
                </c:pt>
                <c:pt idx="655">
                  <c:v>164.14</c:v>
                </c:pt>
                <c:pt idx="656">
                  <c:v>153.31</c:v>
                </c:pt>
                <c:pt idx="657">
                  <c:v>170.1</c:v>
                </c:pt>
                <c:pt idx="658">
                  <c:v>178.41</c:v>
                </c:pt>
                <c:pt idx="659">
                  <c:v>169.15</c:v>
                </c:pt>
                <c:pt idx="660">
                  <c:v>156.8</c:v>
                </c:pt>
                <c:pt idx="661">
                  <c:v>147.23</c:v>
                </c:pt>
                <c:pt idx="662">
                  <c:v>177.35</c:v>
                </c:pt>
                <c:pt idx="663">
                  <c:v>148.44</c:v>
                </c:pt>
                <c:pt idx="664">
                  <c:v>176.41</c:v>
                </c:pt>
                <c:pt idx="665">
                  <c:v>175.77</c:v>
                </c:pt>
                <c:pt idx="666">
                  <c:v>175.32</c:v>
                </c:pt>
                <c:pt idx="667">
                  <c:v>174.32</c:v>
                </c:pt>
                <c:pt idx="668">
                  <c:v>173.44</c:v>
                </c:pt>
                <c:pt idx="669">
                  <c:v>161.15</c:v>
                </c:pt>
                <c:pt idx="670">
                  <c:v>171.73</c:v>
                </c:pt>
                <c:pt idx="671">
                  <c:v>171.3</c:v>
                </c:pt>
                <c:pt idx="672">
                  <c:v>170.55</c:v>
                </c:pt>
                <c:pt idx="673">
                  <c:v>170.33</c:v>
                </c:pt>
                <c:pt idx="674">
                  <c:v>169.38</c:v>
                </c:pt>
                <c:pt idx="675">
                  <c:v>154.4</c:v>
                </c:pt>
                <c:pt idx="676">
                  <c:v>141.75</c:v>
                </c:pt>
                <c:pt idx="677">
                  <c:v>157.62</c:v>
                </c:pt>
                <c:pt idx="678">
                  <c:v>139.52</c:v>
                </c:pt>
                <c:pt idx="679">
                  <c:v>166.67</c:v>
                </c:pt>
                <c:pt idx="680">
                  <c:v>166.47</c:v>
                </c:pt>
                <c:pt idx="681">
                  <c:v>137.52</c:v>
                </c:pt>
                <c:pt idx="682">
                  <c:v>146.35</c:v>
                </c:pt>
                <c:pt idx="683">
                  <c:v>162.32</c:v>
                </c:pt>
                <c:pt idx="684">
                  <c:v>159.94</c:v>
                </c:pt>
                <c:pt idx="685">
                  <c:v>148.99</c:v>
                </c:pt>
                <c:pt idx="686">
                  <c:v>162.11</c:v>
                </c:pt>
                <c:pt idx="687">
                  <c:v>161.94</c:v>
                </c:pt>
                <c:pt idx="688">
                  <c:v>138.59</c:v>
                </c:pt>
                <c:pt idx="689">
                  <c:v>138.21</c:v>
                </c:pt>
                <c:pt idx="690">
                  <c:v>152.09</c:v>
                </c:pt>
                <c:pt idx="691">
                  <c:v>152.79</c:v>
                </c:pt>
                <c:pt idx="692">
                  <c:v>160.17</c:v>
                </c:pt>
                <c:pt idx="693">
                  <c:v>160.42</c:v>
                </c:pt>
                <c:pt idx="694">
                  <c:v>160.21</c:v>
                </c:pt>
                <c:pt idx="695">
                  <c:v>159.97</c:v>
                </c:pt>
                <c:pt idx="696">
                  <c:v>159.82</c:v>
                </c:pt>
                <c:pt idx="697">
                  <c:v>159.53</c:v>
                </c:pt>
                <c:pt idx="698">
                  <c:v>44.54</c:v>
                </c:pt>
                <c:pt idx="699">
                  <c:v>157.41</c:v>
                </c:pt>
                <c:pt idx="700">
                  <c:v>135.54</c:v>
                </c:pt>
                <c:pt idx="701">
                  <c:v>156.98</c:v>
                </c:pt>
                <c:pt idx="702">
                  <c:v>123.02</c:v>
                </c:pt>
                <c:pt idx="703">
                  <c:v>156.05</c:v>
                </c:pt>
                <c:pt idx="704">
                  <c:v>147.11</c:v>
                </c:pt>
                <c:pt idx="705">
                  <c:v>132.85</c:v>
                </c:pt>
                <c:pt idx="706">
                  <c:v>80.94</c:v>
                </c:pt>
                <c:pt idx="707">
                  <c:v>155.15</c:v>
                </c:pt>
                <c:pt idx="708">
                  <c:v>130.17</c:v>
                </c:pt>
                <c:pt idx="709">
                  <c:v>153.62</c:v>
                </c:pt>
                <c:pt idx="710">
                  <c:v>152.99</c:v>
                </c:pt>
                <c:pt idx="711">
                  <c:v>129.63</c:v>
                </c:pt>
                <c:pt idx="712">
                  <c:v>151.83</c:v>
                </c:pt>
                <c:pt idx="713">
                  <c:v>138.11</c:v>
                </c:pt>
                <c:pt idx="714">
                  <c:v>139.45</c:v>
                </c:pt>
                <c:pt idx="715">
                  <c:v>151.29</c:v>
                </c:pt>
                <c:pt idx="716">
                  <c:v>150.98</c:v>
                </c:pt>
                <c:pt idx="717">
                  <c:v>127.99</c:v>
                </c:pt>
                <c:pt idx="718">
                  <c:v>134.07</c:v>
                </c:pt>
                <c:pt idx="719">
                  <c:v>128.67</c:v>
                </c:pt>
                <c:pt idx="720">
                  <c:v>148.78</c:v>
                </c:pt>
                <c:pt idx="721">
                  <c:v>143.42</c:v>
                </c:pt>
                <c:pt idx="722">
                  <c:v>143.48</c:v>
                </c:pt>
                <c:pt idx="723">
                  <c:v>146.25</c:v>
                </c:pt>
                <c:pt idx="724">
                  <c:v>146.1</c:v>
                </c:pt>
                <c:pt idx="725">
                  <c:v>145.74</c:v>
                </c:pt>
                <c:pt idx="726">
                  <c:v>144.96</c:v>
                </c:pt>
                <c:pt idx="727">
                  <c:v>125.27</c:v>
                </c:pt>
                <c:pt idx="728">
                  <c:v>128.57</c:v>
                </c:pt>
                <c:pt idx="729">
                  <c:v>143.16</c:v>
                </c:pt>
                <c:pt idx="730">
                  <c:v>142.28</c:v>
                </c:pt>
                <c:pt idx="731">
                  <c:v>133.16</c:v>
                </c:pt>
                <c:pt idx="732">
                  <c:v>119.23</c:v>
                </c:pt>
                <c:pt idx="733">
                  <c:v>116.21</c:v>
                </c:pt>
                <c:pt idx="734">
                  <c:v>138.36</c:v>
                </c:pt>
                <c:pt idx="735">
                  <c:v>139.22</c:v>
                </c:pt>
                <c:pt idx="736">
                  <c:v>137.32</c:v>
                </c:pt>
                <c:pt idx="737">
                  <c:v>136.75</c:v>
                </c:pt>
                <c:pt idx="738">
                  <c:v>136.75</c:v>
                </c:pt>
                <c:pt idx="739">
                  <c:v>116.67</c:v>
                </c:pt>
                <c:pt idx="740">
                  <c:v>118.63</c:v>
                </c:pt>
                <c:pt idx="741">
                  <c:v>135.59</c:v>
                </c:pt>
                <c:pt idx="742">
                  <c:v>115.17</c:v>
                </c:pt>
                <c:pt idx="743">
                  <c:v>128.84</c:v>
                </c:pt>
                <c:pt idx="744">
                  <c:v>114.21</c:v>
                </c:pt>
                <c:pt idx="745">
                  <c:v>121.53</c:v>
                </c:pt>
                <c:pt idx="746">
                  <c:v>120.58</c:v>
                </c:pt>
                <c:pt idx="747">
                  <c:v>117.29</c:v>
                </c:pt>
                <c:pt idx="748">
                  <c:v>126.53</c:v>
                </c:pt>
                <c:pt idx="749">
                  <c:v>131.49</c:v>
                </c:pt>
                <c:pt idx="750">
                  <c:v>128.82</c:v>
                </c:pt>
                <c:pt idx="751">
                  <c:v>107.85</c:v>
                </c:pt>
                <c:pt idx="752">
                  <c:v>124.07</c:v>
                </c:pt>
                <c:pt idx="753">
                  <c:v>129.45</c:v>
                </c:pt>
                <c:pt idx="754">
                  <c:v>130.26</c:v>
                </c:pt>
                <c:pt idx="755">
                  <c:v>123.94</c:v>
                </c:pt>
                <c:pt idx="756">
                  <c:v>120.04</c:v>
                </c:pt>
                <c:pt idx="757">
                  <c:v>128.59</c:v>
                </c:pt>
                <c:pt idx="758">
                  <c:v>128.24</c:v>
                </c:pt>
                <c:pt idx="759">
                  <c:v>127.48</c:v>
                </c:pt>
                <c:pt idx="760">
                  <c:v>126.39</c:v>
                </c:pt>
                <c:pt idx="761">
                  <c:v>125.92</c:v>
                </c:pt>
                <c:pt idx="762">
                  <c:v>115.22</c:v>
                </c:pt>
                <c:pt idx="763">
                  <c:v>125.5</c:v>
                </c:pt>
                <c:pt idx="764">
                  <c:v>111.14</c:v>
                </c:pt>
                <c:pt idx="765">
                  <c:v>125.05</c:v>
                </c:pt>
                <c:pt idx="766">
                  <c:v>124.64</c:v>
                </c:pt>
                <c:pt idx="767">
                  <c:v>123.65</c:v>
                </c:pt>
                <c:pt idx="768">
                  <c:v>123.65</c:v>
                </c:pt>
                <c:pt idx="769">
                  <c:v>123.58</c:v>
                </c:pt>
                <c:pt idx="770">
                  <c:v>123.21</c:v>
                </c:pt>
                <c:pt idx="771">
                  <c:v>108.2</c:v>
                </c:pt>
                <c:pt idx="772">
                  <c:v>107.69</c:v>
                </c:pt>
                <c:pt idx="773">
                  <c:v>121.03</c:v>
                </c:pt>
                <c:pt idx="774">
                  <c:v>120.88</c:v>
                </c:pt>
                <c:pt idx="775">
                  <c:v>120.58</c:v>
                </c:pt>
                <c:pt idx="776">
                  <c:v>117.08</c:v>
                </c:pt>
                <c:pt idx="777">
                  <c:v>120.11</c:v>
                </c:pt>
                <c:pt idx="778">
                  <c:v>105.9</c:v>
                </c:pt>
                <c:pt idx="779">
                  <c:v>119.83</c:v>
                </c:pt>
                <c:pt idx="780">
                  <c:v>119.69</c:v>
                </c:pt>
                <c:pt idx="781">
                  <c:v>112.25</c:v>
                </c:pt>
                <c:pt idx="782">
                  <c:v>117.85</c:v>
                </c:pt>
                <c:pt idx="783">
                  <c:v>117.88</c:v>
                </c:pt>
                <c:pt idx="784">
                  <c:v>117.86</c:v>
                </c:pt>
                <c:pt idx="785">
                  <c:v>111.0</c:v>
                </c:pt>
                <c:pt idx="786">
                  <c:v>117.41</c:v>
                </c:pt>
                <c:pt idx="787">
                  <c:v>116.04</c:v>
                </c:pt>
                <c:pt idx="788">
                  <c:v>103.57</c:v>
                </c:pt>
                <c:pt idx="789">
                  <c:v>112.68</c:v>
                </c:pt>
                <c:pt idx="790">
                  <c:v>99.61</c:v>
                </c:pt>
                <c:pt idx="791">
                  <c:v>115.14</c:v>
                </c:pt>
                <c:pt idx="792">
                  <c:v>114.94</c:v>
                </c:pt>
                <c:pt idx="793">
                  <c:v>103.06</c:v>
                </c:pt>
                <c:pt idx="794">
                  <c:v>114.64</c:v>
                </c:pt>
                <c:pt idx="795">
                  <c:v>114.17</c:v>
                </c:pt>
                <c:pt idx="796">
                  <c:v>103.08</c:v>
                </c:pt>
                <c:pt idx="797">
                  <c:v>98.66999999999998</c:v>
                </c:pt>
                <c:pt idx="798">
                  <c:v>0.0</c:v>
                </c:pt>
                <c:pt idx="799">
                  <c:v>113.19</c:v>
                </c:pt>
                <c:pt idx="800">
                  <c:v>112.8</c:v>
                </c:pt>
                <c:pt idx="801">
                  <c:v>111.43</c:v>
                </c:pt>
                <c:pt idx="802">
                  <c:v>106.48</c:v>
                </c:pt>
                <c:pt idx="803">
                  <c:v>102.16</c:v>
                </c:pt>
                <c:pt idx="804">
                  <c:v>110.71</c:v>
                </c:pt>
                <c:pt idx="805">
                  <c:v>110.08</c:v>
                </c:pt>
                <c:pt idx="806">
                  <c:v>109.83</c:v>
                </c:pt>
                <c:pt idx="807">
                  <c:v>109.66</c:v>
                </c:pt>
                <c:pt idx="808">
                  <c:v>101.37</c:v>
                </c:pt>
                <c:pt idx="809">
                  <c:v>109.52</c:v>
                </c:pt>
                <c:pt idx="810">
                  <c:v>109.04</c:v>
                </c:pt>
                <c:pt idx="811">
                  <c:v>89.06</c:v>
                </c:pt>
                <c:pt idx="812">
                  <c:v>108.63</c:v>
                </c:pt>
                <c:pt idx="813">
                  <c:v>108.15</c:v>
                </c:pt>
                <c:pt idx="814">
                  <c:v>105.14</c:v>
                </c:pt>
                <c:pt idx="815">
                  <c:v>99.34</c:v>
                </c:pt>
                <c:pt idx="816">
                  <c:v>107.8</c:v>
                </c:pt>
                <c:pt idx="817">
                  <c:v>105.09</c:v>
                </c:pt>
                <c:pt idx="818">
                  <c:v>106.15</c:v>
                </c:pt>
                <c:pt idx="819">
                  <c:v>106.08</c:v>
                </c:pt>
                <c:pt idx="820">
                  <c:v>105.92</c:v>
                </c:pt>
                <c:pt idx="821">
                  <c:v>86.64</c:v>
                </c:pt>
                <c:pt idx="822">
                  <c:v>94.34</c:v>
                </c:pt>
                <c:pt idx="823">
                  <c:v>96.38</c:v>
                </c:pt>
                <c:pt idx="824">
                  <c:v>104.49</c:v>
                </c:pt>
                <c:pt idx="825">
                  <c:v>104.35</c:v>
                </c:pt>
                <c:pt idx="826">
                  <c:v>103.59</c:v>
                </c:pt>
                <c:pt idx="827">
                  <c:v>95.39</c:v>
                </c:pt>
                <c:pt idx="828">
                  <c:v>102.24</c:v>
                </c:pt>
                <c:pt idx="829">
                  <c:v>102.86</c:v>
                </c:pt>
                <c:pt idx="830">
                  <c:v>102.8</c:v>
                </c:pt>
                <c:pt idx="831">
                  <c:v>102.5</c:v>
                </c:pt>
                <c:pt idx="832">
                  <c:v>102.01</c:v>
                </c:pt>
                <c:pt idx="833">
                  <c:v>101.74</c:v>
                </c:pt>
                <c:pt idx="834">
                  <c:v>101.63</c:v>
                </c:pt>
                <c:pt idx="835">
                  <c:v>89.91</c:v>
                </c:pt>
                <c:pt idx="836">
                  <c:v>101.27</c:v>
                </c:pt>
                <c:pt idx="837">
                  <c:v>101.13</c:v>
                </c:pt>
                <c:pt idx="838">
                  <c:v>101.08</c:v>
                </c:pt>
                <c:pt idx="839">
                  <c:v>99.32</c:v>
                </c:pt>
                <c:pt idx="840">
                  <c:v>100.78</c:v>
                </c:pt>
                <c:pt idx="841">
                  <c:v>100.68</c:v>
                </c:pt>
                <c:pt idx="842">
                  <c:v>96.37</c:v>
                </c:pt>
                <c:pt idx="843">
                  <c:v>99.86</c:v>
                </c:pt>
                <c:pt idx="844">
                  <c:v>81.84</c:v>
                </c:pt>
                <c:pt idx="845">
                  <c:v>98.13</c:v>
                </c:pt>
                <c:pt idx="846">
                  <c:v>94.29</c:v>
                </c:pt>
                <c:pt idx="847">
                  <c:v>97.5</c:v>
                </c:pt>
                <c:pt idx="848">
                  <c:v>97.31</c:v>
                </c:pt>
                <c:pt idx="849">
                  <c:v>93.61</c:v>
                </c:pt>
                <c:pt idx="850">
                  <c:v>96.3</c:v>
                </c:pt>
                <c:pt idx="851">
                  <c:v>87.31</c:v>
                </c:pt>
                <c:pt idx="852">
                  <c:v>79.04</c:v>
                </c:pt>
                <c:pt idx="853">
                  <c:v>95.57</c:v>
                </c:pt>
                <c:pt idx="854">
                  <c:v>78.78</c:v>
                </c:pt>
                <c:pt idx="855">
                  <c:v>120.8</c:v>
                </c:pt>
                <c:pt idx="856">
                  <c:v>95.25</c:v>
                </c:pt>
                <c:pt idx="857">
                  <c:v>95.02</c:v>
                </c:pt>
                <c:pt idx="858">
                  <c:v>94.03</c:v>
                </c:pt>
                <c:pt idx="859">
                  <c:v>93.04</c:v>
                </c:pt>
                <c:pt idx="860">
                  <c:v>92.83</c:v>
                </c:pt>
                <c:pt idx="861">
                  <c:v>92.31</c:v>
                </c:pt>
                <c:pt idx="862">
                  <c:v>91.7</c:v>
                </c:pt>
                <c:pt idx="863">
                  <c:v>91.64</c:v>
                </c:pt>
                <c:pt idx="864">
                  <c:v>91.54</c:v>
                </c:pt>
                <c:pt idx="865">
                  <c:v>81.99</c:v>
                </c:pt>
                <c:pt idx="866">
                  <c:v>85.16999999999998</c:v>
                </c:pt>
                <c:pt idx="867">
                  <c:v>90.61</c:v>
                </c:pt>
                <c:pt idx="868">
                  <c:v>90.16999999999998</c:v>
                </c:pt>
                <c:pt idx="869">
                  <c:v>90.03</c:v>
                </c:pt>
                <c:pt idx="870">
                  <c:v>90.0</c:v>
                </c:pt>
                <c:pt idx="871">
                  <c:v>77.74</c:v>
                </c:pt>
                <c:pt idx="872">
                  <c:v>88.5</c:v>
                </c:pt>
                <c:pt idx="873">
                  <c:v>77.42</c:v>
                </c:pt>
                <c:pt idx="874">
                  <c:v>88.38</c:v>
                </c:pt>
                <c:pt idx="875">
                  <c:v>79.83</c:v>
                </c:pt>
                <c:pt idx="876">
                  <c:v>87.69</c:v>
                </c:pt>
                <c:pt idx="877">
                  <c:v>87.32</c:v>
                </c:pt>
                <c:pt idx="878">
                  <c:v>72.51</c:v>
                </c:pt>
                <c:pt idx="879">
                  <c:v>85.72</c:v>
                </c:pt>
                <c:pt idx="880">
                  <c:v>75.82</c:v>
                </c:pt>
                <c:pt idx="881">
                  <c:v>86.16999999999998</c:v>
                </c:pt>
                <c:pt idx="882">
                  <c:v>85.76</c:v>
                </c:pt>
                <c:pt idx="883">
                  <c:v>85.16</c:v>
                </c:pt>
                <c:pt idx="884">
                  <c:v>76.54</c:v>
                </c:pt>
                <c:pt idx="885">
                  <c:v>84.7</c:v>
                </c:pt>
                <c:pt idx="886">
                  <c:v>78.1</c:v>
                </c:pt>
                <c:pt idx="887">
                  <c:v>83.21</c:v>
                </c:pt>
                <c:pt idx="888">
                  <c:v>82.99</c:v>
                </c:pt>
                <c:pt idx="889">
                  <c:v>81.41</c:v>
                </c:pt>
                <c:pt idx="890">
                  <c:v>82.16999999999998</c:v>
                </c:pt>
                <c:pt idx="891">
                  <c:v>81.89</c:v>
                </c:pt>
                <c:pt idx="892">
                  <c:v>81.05</c:v>
                </c:pt>
                <c:pt idx="893">
                  <c:v>78.46</c:v>
                </c:pt>
                <c:pt idx="894">
                  <c:v>79.88</c:v>
                </c:pt>
                <c:pt idx="895">
                  <c:v>79.24</c:v>
                </c:pt>
                <c:pt idx="896">
                  <c:v>77.95</c:v>
                </c:pt>
                <c:pt idx="897">
                  <c:v>77.23</c:v>
                </c:pt>
                <c:pt idx="898">
                  <c:v>68.24</c:v>
                </c:pt>
                <c:pt idx="899">
                  <c:v>76.52</c:v>
                </c:pt>
                <c:pt idx="900">
                  <c:v>76.28</c:v>
                </c:pt>
                <c:pt idx="901">
                  <c:v>75.0</c:v>
                </c:pt>
                <c:pt idx="902">
                  <c:v>75.0</c:v>
                </c:pt>
                <c:pt idx="903">
                  <c:v>75.0</c:v>
                </c:pt>
                <c:pt idx="904">
                  <c:v>72.75</c:v>
                </c:pt>
                <c:pt idx="905">
                  <c:v>72.77</c:v>
                </c:pt>
                <c:pt idx="906">
                  <c:v>75.0</c:v>
                </c:pt>
                <c:pt idx="907">
                  <c:v>76.96</c:v>
                </c:pt>
                <c:pt idx="908">
                  <c:v>74.35</c:v>
                </c:pt>
                <c:pt idx="909">
                  <c:v>74.35</c:v>
                </c:pt>
                <c:pt idx="910">
                  <c:v>73.2</c:v>
                </c:pt>
                <c:pt idx="911">
                  <c:v>72.88</c:v>
                </c:pt>
                <c:pt idx="912">
                  <c:v>72.82</c:v>
                </c:pt>
                <c:pt idx="913">
                  <c:v>64.74</c:v>
                </c:pt>
                <c:pt idx="914">
                  <c:v>72.54</c:v>
                </c:pt>
                <c:pt idx="915">
                  <c:v>71.97</c:v>
                </c:pt>
                <c:pt idx="916">
                  <c:v>70.42</c:v>
                </c:pt>
                <c:pt idx="917">
                  <c:v>71.02</c:v>
                </c:pt>
                <c:pt idx="918">
                  <c:v>70.93</c:v>
                </c:pt>
                <c:pt idx="919">
                  <c:v>70.15</c:v>
                </c:pt>
                <c:pt idx="920">
                  <c:v>69.24</c:v>
                </c:pt>
                <c:pt idx="921">
                  <c:v>69.12</c:v>
                </c:pt>
                <c:pt idx="922">
                  <c:v>68.15</c:v>
                </c:pt>
                <c:pt idx="923">
                  <c:v>67.9</c:v>
                </c:pt>
                <c:pt idx="924">
                  <c:v>65.4</c:v>
                </c:pt>
                <c:pt idx="925">
                  <c:v>67.6</c:v>
                </c:pt>
                <c:pt idx="926">
                  <c:v>67.53</c:v>
                </c:pt>
                <c:pt idx="927">
                  <c:v>67.28</c:v>
                </c:pt>
                <c:pt idx="928">
                  <c:v>67.19</c:v>
                </c:pt>
                <c:pt idx="929">
                  <c:v>65.98</c:v>
                </c:pt>
                <c:pt idx="930">
                  <c:v>58.24</c:v>
                </c:pt>
                <c:pt idx="931">
                  <c:v>65.65</c:v>
                </c:pt>
                <c:pt idx="932">
                  <c:v>65.51</c:v>
                </c:pt>
                <c:pt idx="933">
                  <c:v>65.34</c:v>
                </c:pt>
                <c:pt idx="934">
                  <c:v>64.9</c:v>
                </c:pt>
                <c:pt idx="935">
                  <c:v>63.86</c:v>
                </c:pt>
                <c:pt idx="936">
                  <c:v>63.83</c:v>
                </c:pt>
                <c:pt idx="937">
                  <c:v>63.75</c:v>
                </c:pt>
                <c:pt idx="938">
                  <c:v>59.3</c:v>
                </c:pt>
                <c:pt idx="939">
                  <c:v>63.54</c:v>
                </c:pt>
                <c:pt idx="940">
                  <c:v>62.29</c:v>
                </c:pt>
                <c:pt idx="941">
                  <c:v>63.2</c:v>
                </c:pt>
                <c:pt idx="942">
                  <c:v>63.02</c:v>
                </c:pt>
                <c:pt idx="943">
                  <c:v>62.9</c:v>
                </c:pt>
                <c:pt idx="944">
                  <c:v>62.38</c:v>
                </c:pt>
                <c:pt idx="945">
                  <c:v>61.82</c:v>
                </c:pt>
                <c:pt idx="946">
                  <c:v>61.51</c:v>
                </c:pt>
                <c:pt idx="947">
                  <c:v>61.41</c:v>
                </c:pt>
                <c:pt idx="948">
                  <c:v>60.32</c:v>
                </c:pt>
                <c:pt idx="949">
                  <c:v>61.06</c:v>
                </c:pt>
                <c:pt idx="950">
                  <c:v>60.58</c:v>
                </c:pt>
                <c:pt idx="951">
                  <c:v>60.54</c:v>
                </c:pt>
                <c:pt idx="952">
                  <c:v>60.11</c:v>
                </c:pt>
                <c:pt idx="953">
                  <c:v>59.67</c:v>
                </c:pt>
                <c:pt idx="954">
                  <c:v>59.28</c:v>
                </c:pt>
                <c:pt idx="955">
                  <c:v>58.86</c:v>
                </c:pt>
                <c:pt idx="956">
                  <c:v>53.62</c:v>
                </c:pt>
                <c:pt idx="957">
                  <c:v>58.16</c:v>
                </c:pt>
                <c:pt idx="958">
                  <c:v>57.87</c:v>
                </c:pt>
                <c:pt idx="959">
                  <c:v>57.77</c:v>
                </c:pt>
                <c:pt idx="960">
                  <c:v>57.38</c:v>
                </c:pt>
                <c:pt idx="961">
                  <c:v>56.87</c:v>
                </c:pt>
                <c:pt idx="962">
                  <c:v>56.85</c:v>
                </c:pt>
                <c:pt idx="963">
                  <c:v>56.26</c:v>
                </c:pt>
                <c:pt idx="964">
                  <c:v>53.25</c:v>
                </c:pt>
                <c:pt idx="965">
                  <c:v>55.99</c:v>
                </c:pt>
                <c:pt idx="966">
                  <c:v>55.74</c:v>
                </c:pt>
                <c:pt idx="967">
                  <c:v>55.68</c:v>
                </c:pt>
                <c:pt idx="968">
                  <c:v>50.32</c:v>
                </c:pt>
                <c:pt idx="969">
                  <c:v>54.51</c:v>
                </c:pt>
                <c:pt idx="970">
                  <c:v>50.99</c:v>
                </c:pt>
                <c:pt idx="971">
                  <c:v>54.85</c:v>
                </c:pt>
                <c:pt idx="972">
                  <c:v>53.36</c:v>
                </c:pt>
                <c:pt idx="973">
                  <c:v>49.09</c:v>
                </c:pt>
                <c:pt idx="974">
                  <c:v>53.85</c:v>
                </c:pt>
                <c:pt idx="975">
                  <c:v>53.79</c:v>
                </c:pt>
                <c:pt idx="976">
                  <c:v>53.76</c:v>
                </c:pt>
                <c:pt idx="977">
                  <c:v>53.31</c:v>
                </c:pt>
                <c:pt idx="978">
                  <c:v>53.24</c:v>
                </c:pt>
                <c:pt idx="979">
                  <c:v>53.23</c:v>
                </c:pt>
                <c:pt idx="980">
                  <c:v>52.78</c:v>
                </c:pt>
                <c:pt idx="981">
                  <c:v>52.58</c:v>
                </c:pt>
                <c:pt idx="982">
                  <c:v>52.45</c:v>
                </c:pt>
                <c:pt idx="983">
                  <c:v>52.32</c:v>
                </c:pt>
                <c:pt idx="984">
                  <c:v>46.22</c:v>
                </c:pt>
                <c:pt idx="985">
                  <c:v>51.56</c:v>
                </c:pt>
                <c:pt idx="986">
                  <c:v>48.42</c:v>
                </c:pt>
                <c:pt idx="987">
                  <c:v>45.11</c:v>
                </c:pt>
                <c:pt idx="988">
                  <c:v>50.56</c:v>
                </c:pt>
                <c:pt idx="989">
                  <c:v>50.22</c:v>
                </c:pt>
                <c:pt idx="990">
                  <c:v>50.08</c:v>
                </c:pt>
                <c:pt idx="991">
                  <c:v>49.64</c:v>
                </c:pt>
                <c:pt idx="992">
                  <c:v>49.52</c:v>
                </c:pt>
                <c:pt idx="993">
                  <c:v>49.48</c:v>
                </c:pt>
                <c:pt idx="994">
                  <c:v>49.22</c:v>
                </c:pt>
                <c:pt idx="995">
                  <c:v>49.08</c:v>
                </c:pt>
                <c:pt idx="996">
                  <c:v>48.85</c:v>
                </c:pt>
                <c:pt idx="997">
                  <c:v>48.59</c:v>
                </c:pt>
                <c:pt idx="998">
                  <c:v>48.42</c:v>
                </c:pt>
                <c:pt idx="999">
                  <c:v>47.68</c:v>
                </c:pt>
                <c:pt idx="1000">
                  <c:v>48.19</c:v>
                </c:pt>
                <c:pt idx="1001">
                  <c:v>47.99</c:v>
                </c:pt>
                <c:pt idx="1002">
                  <c:v>47.72</c:v>
                </c:pt>
                <c:pt idx="1003">
                  <c:v>47.64</c:v>
                </c:pt>
                <c:pt idx="1004">
                  <c:v>47.42</c:v>
                </c:pt>
                <c:pt idx="1005">
                  <c:v>46.48</c:v>
                </c:pt>
                <c:pt idx="1006">
                  <c:v>45.99</c:v>
                </c:pt>
                <c:pt idx="1007">
                  <c:v>45.82</c:v>
                </c:pt>
                <c:pt idx="1008">
                  <c:v>45.77</c:v>
                </c:pt>
                <c:pt idx="1009">
                  <c:v>45.76</c:v>
                </c:pt>
                <c:pt idx="1010">
                  <c:v>44.91</c:v>
                </c:pt>
                <c:pt idx="1011">
                  <c:v>44.84</c:v>
                </c:pt>
                <c:pt idx="1012">
                  <c:v>41.78</c:v>
                </c:pt>
                <c:pt idx="1013">
                  <c:v>43.42</c:v>
                </c:pt>
                <c:pt idx="1014">
                  <c:v>41.79</c:v>
                </c:pt>
                <c:pt idx="1015">
                  <c:v>42.57</c:v>
                </c:pt>
                <c:pt idx="1016">
                  <c:v>42.52</c:v>
                </c:pt>
                <c:pt idx="1017">
                  <c:v>42.37</c:v>
                </c:pt>
                <c:pt idx="1018">
                  <c:v>41.11</c:v>
                </c:pt>
                <c:pt idx="1019">
                  <c:v>41.08</c:v>
                </c:pt>
                <c:pt idx="1020">
                  <c:v>41.02</c:v>
                </c:pt>
                <c:pt idx="1021">
                  <c:v>40.66</c:v>
                </c:pt>
                <c:pt idx="1022">
                  <c:v>40.51</c:v>
                </c:pt>
                <c:pt idx="1023">
                  <c:v>39.77</c:v>
                </c:pt>
                <c:pt idx="1024">
                  <c:v>39.25</c:v>
                </c:pt>
                <c:pt idx="1025">
                  <c:v>39.07</c:v>
                </c:pt>
                <c:pt idx="1026">
                  <c:v>38.51</c:v>
                </c:pt>
                <c:pt idx="1027">
                  <c:v>38.83</c:v>
                </c:pt>
                <c:pt idx="1028">
                  <c:v>38.18</c:v>
                </c:pt>
                <c:pt idx="1029">
                  <c:v>36.93</c:v>
                </c:pt>
                <c:pt idx="1030">
                  <c:v>36.65</c:v>
                </c:pt>
                <c:pt idx="1031">
                  <c:v>36.28</c:v>
                </c:pt>
                <c:pt idx="1032">
                  <c:v>35.95</c:v>
                </c:pt>
                <c:pt idx="1033">
                  <c:v>35.52</c:v>
                </c:pt>
                <c:pt idx="1034">
                  <c:v>34.57</c:v>
                </c:pt>
                <c:pt idx="1035">
                  <c:v>34.37</c:v>
                </c:pt>
                <c:pt idx="1036">
                  <c:v>34.23000000000001</c:v>
                </c:pt>
                <c:pt idx="1037">
                  <c:v>34.04</c:v>
                </c:pt>
                <c:pt idx="1038">
                  <c:v>33.95</c:v>
                </c:pt>
                <c:pt idx="1039">
                  <c:v>33.74</c:v>
                </c:pt>
                <c:pt idx="1040">
                  <c:v>33.12</c:v>
                </c:pt>
                <c:pt idx="1041">
                  <c:v>32.57</c:v>
                </c:pt>
                <c:pt idx="1042">
                  <c:v>32.46</c:v>
                </c:pt>
                <c:pt idx="1043">
                  <c:v>32.17</c:v>
                </c:pt>
                <c:pt idx="1044">
                  <c:v>31.96</c:v>
                </c:pt>
                <c:pt idx="1045">
                  <c:v>31.81</c:v>
                </c:pt>
                <c:pt idx="1046">
                  <c:v>31.65</c:v>
                </c:pt>
                <c:pt idx="1047">
                  <c:v>31.25</c:v>
                </c:pt>
                <c:pt idx="1048">
                  <c:v>30.35</c:v>
                </c:pt>
                <c:pt idx="1049">
                  <c:v>30.16</c:v>
                </c:pt>
                <c:pt idx="1050">
                  <c:v>29.96</c:v>
                </c:pt>
                <c:pt idx="1051">
                  <c:v>29.8</c:v>
                </c:pt>
                <c:pt idx="1052">
                  <c:v>29.23</c:v>
                </c:pt>
                <c:pt idx="1053">
                  <c:v>29.13</c:v>
                </c:pt>
                <c:pt idx="1054">
                  <c:v>28.32</c:v>
                </c:pt>
                <c:pt idx="1055">
                  <c:v>27.99</c:v>
                </c:pt>
                <c:pt idx="1056">
                  <c:v>27.95</c:v>
                </c:pt>
                <c:pt idx="1057">
                  <c:v>27.26</c:v>
                </c:pt>
                <c:pt idx="1058">
                  <c:v>26.61</c:v>
                </c:pt>
                <c:pt idx="1059">
                  <c:v>25.88</c:v>
                </c:pt>
                <c:pt idx="1060">
                  <c:v>25.5</c:v>
                </c:pt>
                <c:pt idx="1061">
                  <c:v>25.36</c:v>
                </c:pt>
                <c:pt idx="1062">
                  <c:v>25.07</c:v>
                </c:pt>
                <c:pt idx="1063">
                  <c:v>24.75</c:v>
                </c:pt>
                <c:pt idx="1064">
                  <c:v>24.26</c:v>
                </c:pt>
                <c:pt idx="1065">
                  <c:v>24.04</c:v>
                </c:pt>
                <c:pt idx="1066">
                  <c:v>23.72</c:v>
                </c:pt>
                <c:pt idx="1067">
                  <c:v>21.23</c:v>
                </c:pt>
                <c:pt idx="1068">
                  <c:v>21.11</c:v>
                </c:pt>
                <c:pt idx="1069">
                  <c:v>20.83</c:v>
                </c:pt>
                <c:pt idx="1070">
                  <c:v>20.6</c:v>
                </c:pt>
                <c:pt idx="1071">
                  <c:v>20.27</c:v>
                </c:pt>
                <c:pt idx="1072">
                  <c:v>20.23</c:v>
                </c:pt>
                <c:pt idx="1073">
                  <c:v>19.64</c:v>
                </c:pt>
                <c:pt idx="1074">
                  <c:v>19.35</c:v>
                </c:pt>
                <c:pt idx="1075">
                  <c:v>18.86</c:v>
                </c:pt>
                <c:pt idx="1076">
                  <c:v>18.46</c:v>
                </c:pt>
                <c:pt idx="1077">
                  <c:v>17.87</c:v>
                </c:pt>
                <c:pt idx="1078">
                  <c:v>14.42</c:v>
                </c:pt>
                <c:pt idx="1079">
                  <c:v>15.8</c:v>
                </c:pt>
                <c:pt idx="1080">
                  <c:v>15.03</c:v>
                </c:pt>
                <c:pt idx="1081">
                  <c:v>14.17</c:v>
                </c:pt>
                <c:pt idx="1082">
                  <c:v>12.08</c:v>
                </c:pt>
                <c:pt idx="1083">
                  <c:v>9.35</c:v>
                </c:pt>
                <c:pt idx="1084">
                  <c:v>8.140000000000001</c:v>
                </c:pt>
              </c:numCache>
            </c:numRef>
          </c:yVal>
        </c:ser>
        <c:ser>
          <c:idx val="2"/>
          <c:order val="1"/>
          <c:tx>
            <c:strRef>
              <c:f>Sheet1!$L$4</c:f>
              <c:strCache>
                <c:ptCount val="1"/>
                <c:pt idx="0">
                  <c:v>in-between</c:v>
                </c:pt>
              </c:strCache>
            </c:strRef>
          </c:tx>
          <c:spPr>
            <a:ln w="28575">
              <a:noFill/>
            </a:ln>
          </c:spPr>
          <c:marker>
            <c:symbol val="triangle"/>
            <c:size val="2"/>
          </c:marker>
          <c:trendline>
            <c:trendlineType val="linear"/>
          </c:trendline>
          <c:xVal>
            <c:numRef>
              <c:f>Sheet1!$C$245:$C$389</c:f>
              <c:numCache>
                <c:formatCode>0</c:formatCode>
                <c:ptCount val="145"/>
                <c:pt idx="0">
                  <c:v>1522.24</c:v>
                </c:pt>
                <c:pt idx="1">
                  <c:v>1521.21</c:v>
                </c:pt>
                <c:pt idx="2">
                  <c:v>1513.1</c:v>
                </c:pt>
                <c:pt idx="3">
                  <c:v>1512.17</c:v>
                </c:pt>
                <c:pt idx="4">
                  <c:v>1507.94</c:v>
                </c:pt>
                <c:pt idx="5">
                  <c:v>1507.08</c:v>
                </c:pt>
                <c:pt idx="6">
                  <c:v>1506.64</c:v>
                </c:pt>
                <c:pt idx="7">
                  <c:v>1505.05</c:v>
                </c:pt>
                <c:pt idx="8">
                  <c:v>1501.82</c:v>
                </c:pt>
                <c:pt idx="9">
                  <c:v>1499.81</c:v>
                </c:pt>
                <c:pt idx="10">
                  <c:v>1498.98</c:v>
                </c:pt>
                <c:pt idx="11">
                  <c:v>1492.55</c:v>
                </c:pt>
                <c:pt idx="12">
                  <c:v>1483.77</c:v>
                </c:pt>
                <c:pt idx="13">
                  <c:v>1476.63</c:v>
                </c:pt>
                <c:pt idx="14">
                  <c:v>1476.5</c:v>
                </c:pt>
                <c:pt idx="15">
                  <c:v>1468.71</c:v>
                </c:pt>
                <c:pt idx="16">
                  <c:v>1460.35</c:v>
                </c:pt>
                <c:pt idx="17">
                  <c:v>1457.18</c:v>
                </c:pt>
                <c:pt idx="18">
                  <c:v>1456.27</c:v>
                </c:pt>
                <c:pt idx="19">
                  <c:v>1455.13</c:v>
                </c:pt>
                <c:pt idx="20">
                  <c:v>1448.75</c:v>
                </c:pt>
                <c:pt idx="21">
                  <c:v>1441.75</c:v>
                </c:pt>
                <c:pt idx="22">
                  <c:v>1441.34</c:v>
                </c:pt>
                <c:pt idx="23">
                  <c:v>1441.06</c:v>
                </c:pt>
                <c:pt idx="24">
                  <c:v>1438.79</c:v>
                </c:pt>
                <c:pt idx="25">
                  <c:v>1435.99</c:v>
                </c:pt>
                <c:pt idx="26">
                  <c:v>1434.36</c:v>
                </c:pt>
                <c:pt idx="27">
                  <c:v>1433.75</c:v>
                </c:pt>
                <c:pt idx="28">
                  <c:v>1431.81</c:v>
                </c:pt>
                <c:pt idx="29">
                  <c:v>1425.91</c:v>
                </c:pt>
                <c:pt idx="30">
                  <c:v>1422.04</c:v>
                </c:pt>
                <c:pt idx="31">
                  <c:v>1418.97</c:v>
                </c:pt>
                <c:pt idx="32">
                  <c:v>1414.38</c:v>
                </c:pt>
                <c:pt idx="33">
                  <c:v>1411.22</c:v>
                </c:pt>
                <c:pt idx="34">
                  <c:v>1409.57</c:v>
                </c:pt>
                <c:pt idx="35">
                  <c:v>1408.93</c:v>
                </c:pt>
                <c:pt idx="36">
                  <c:v>1407.04</c:v>
                </c:pt>
                <c:pt idx="37">
                  <c:v>1404.58</c:v>
                </c:pt>
                <c:pt idx="38">
                  <c:v>1401.93</c:v>
                </c:pt>
                <c:pt idx="39">
                  <c:v>1401.34</c:v>
                </c:pt>
                <c:pt idx="40">
                  <c:v>1401.34</c:v>
                </c:pt>
                <c:pt idx="41">
                  <c:v>1400.45</c:v>
                </c:pt>
                <c:pt idx="42">
                  <c:v>1399.35</c:v>
                </c:pt>
                <c:pt idx="43">
                  <c:v>1397.21</c:v>
                </c:pt>
                <c:pt idx="44">
                  <c:v>1379.46</c:v>
                </c:pt>
                <c:pt idx="45">
                  <c:v>1378.48</c:v>
                </c:pt>
                <c:pt idx="46">
                  <c:v>1376.22</c:v>
                </c:pt>
                <c:pt idx="47">
                  <c:v>1374.8</c:v>
                </c:pt>
                <c:pt idx="48">
                  <c:v>1369.23</c:v>
                </c:pt>
                <c:pt idx="49">
                  <c:v>1367.66</c:v>
                </c:pt>
                <c:pt idx="50">
                  <c:v>1367.04</c:v>
                </c:pt>
                <c:pt idx="51">
                  <c:v>1366.25</c:v>
                </c:pt>
                <c:pt idx="52">
                  <c:v>1360.48</c:v>
                </c:pt>
                <c:pt idx="53">
                  <c:v>1358.62</c:v>
                </c:pt>
                <c:pt idx="54">
                  <c:v>1353.92</c:v>
                </c:pt>
                <c:pt idx="55">
                  <c:v>1352.72</c:v>
                </c:pt>
                <c:pt idx="56">
                  <c:v>1344.71</c:v>
                </c:pt>
                <c:pt idx="57">
                  <c:v>1344.42</c:v>
                </c:pt>
                <c:pt idx="58">
                  <c:v>1342.84</c:v>
                </c:pt>
                <c:pt idx="59">
                  <c:v>1332.27</c:v>
                </c:pt>
                <c:pt idx="60">
                  <c:v>1328.64</c:v>
                </c:pt>
                <c:pt idx="61">
                  <c:v>1324.67</c:v>
                </c:pt>
                <c:pt idx="62">
                  <c:v>1323.93</c:v>
                </c:pt>
                <c:pt idx="63">
                  <c:v>1322.72</c:v>
                </c:pt>
                <c:pt idx="64">
                  <c:v>1311.08</c:v>
                </c:pt>
                <c:pt idx="65">
                  <c:v>1308.3</c:v>
                </c:pt>
                <c:pt idx="66">
                  <c:v>1304.86</c:v>
                </c:pt>
                <c:pt idx="67">
                  <c:v>1304.5</c:v>
                </c:pt>
                <c:pt idx="68">
                  <c:v>1299.94</c:v>
                </c:pt>
                <c:pt idx="69">
                  <c:v>1297.14</c:v>
                </c:pt>
                <c:pt idx="70">
                  <c:v>1294.0</c:v>
                </c:pt>
                <c:pt idx="71">
                  <c:v>1282.26</c:v>
                </c:pt>
                <c:pt idx="72">
                  <c:v>1281.33</c:v>
                </c:pt>
                <c:pt idx="73">
                  <c:v>1280.69</c:v>
                </c:pt>
                <c:pt idx="74">
                  <c:v>1277.91</c:v>
                </c:pt>
                <c:pt idx="75">
                  <c:v>1271.12</c:v>
                </c:pt>
                <c:pt idx="76">
                  <c:v>1270.15</c:v>
                </c:pt>
                <c:pt idx="77">
                  <c:v>1268.49</c:v>
                </c:pt>
                <c:pt idx="78">
                  <c:v>1263.06</c:v>
                </c:pt>
                <c:pt idx="79">
                  <c:v>1261.71</c:v>
                </c:pt>
                <c:pt idx="80">
                  <c:v>1260.78</c:v>
                </c:pt>
                <c:pt idx="81">
                  <c:v>1256.52</c:v>
                </c:pt>
                <c:pt idx="82">
                  <c:v>1252.14</c:v>
                </c:pt>
                <c:pt idx="83">
                  <c:v>1251.65</c:v>
                </c:pt>
                <c:pt idx="84">
                  <c:v>1248.44</c:v>
                </c:pt>
                <c:pt idx="85">
                  <c:v>1247.68</c:v>
                </c:pt>
                <c:pt idx="86">
                  <c:v>1245.95</c:v>
                </c:pt>
                <c:pt idx="87">
                  <c:v>1244.03</c:v>
                </c:pt>
                <c:pt idx="88">
                  <c:v>1243.46</c:v>
                </c:pt>
                <c:pt idx="89">
                  <c:v>1242.69</c:v>
                </c:pt>
                <c:pt idx="90">
                  <c:v>1242.68</c:v>
                </c:pt>
                <c:pt idx="91">
                  <c:v>1233.79</c:v>
                </c:pt>
                <c:pt idx="92">
                  <c:v>1226.44</c:v>
                </c:pt>
                <c:pt idx="93">
                  <c:v>1225.01</c:v>
                </c:pt>
                <c:pt idx="94">
                  <c:v>1222.79</c:v>
                </c:pt>
                <c:pt idx="95">
                  <c:v>1208.19</c:v>
                </c:pt>
                <c:pt idx="96">
                  <c:v>1200.27</c:v>
                </c:pt>
                <c:pt idx="97">
                  <c:v>1198.09</c:v>
                </c:pt>
                <c:pt idx="98">
                  <c:v>1197.73</c:v>
                </c:pt>
                <c:pt idx="99">
                  <c:v>1197.59</c:v>
                </c:pt>
                <c:pt idx="100">
                  <c:v>1181.93</c:v>
                </c:pt>
                <c:pt idx="101">
                  <c:v>1177.34</c:v>
                </c:pt>
                <c:pt idx="102">
                  <c:v>1173.44</c:v>
                </c:pt>
                <c:pt idx="103">
                  <c:v>1173.19</c:v>
                </c:pt>
                <c:pt idx="104">
                  <c:v>1166.21</c:v>
                </c:pt>
                <c:pt idx="105">
                  <c:v>1163.68</c:v>
                </c:pt>
                <c:pt idx="106">
                  <c:v>1160.81</c:v>
                </c:pt>
                <c:pt idx="107">
                  <c:v>1159.28</c:v>
                </c:pt>
                <c:pt idx="108">
                  <c:v>1153.95</c:v>
                </c:pt>
                <c:pt idx="109">
                  <c:v>1152.66</c:v>
                </c:pt>
                <c:pt idx="110">
                  <c:v>1151.64</c:v>
                </c:pt>
                <c:pt idx="111">
                  <c:v>1150.48</c:v>
                </c:pt>
                <c:pt idx="112">
                  <c:v>1148.35</c:v>
                </c:pt>
                <c:pt idx="113">
                  <c:v>1146.84</c:v>
                </c:pt>
                <c:pt idx="114">
                  <c:v>1143.78</c:v>
                </c:pt>
                <c:pt idx="115">
                  <c:v>1143.09</c:v>
                </c:pt>
                <c:pt idx="116">
                  <c:v>1142.26</c:v>
                </c:pt>
                <c:pt idx="117">
                  <c:v>1142.18</c:v>
                </c:pt>
                <c:pt idx="118">
                  <c:v>1136.62</c:v>
                </c:pt>
                <c:pt idx="119">
                  <c:v>1136.32</c:v>
                </c:pt>
                <c:pt idx="120">
                  <c:v>1127.72</c:v>
                </c:pt>
                <c:pt idx="121">
                  <c:v>1127.58</c:v>
                </c:pt>
                <c:pt idx="122">
                  <c:v>1126.83</c:v>
                </c:pt>
                <c:pt idx="123">
                  <c:v>1125.57</c:v>
                </c:pt>
                <c:pt idx="124">
                  <c:v>1124.4</c:v>
                </c:pt>
                <c:pt idx="125">
                  <c:v>1121.38</c:v>
                </c:pt>
                <c:pt idx="126">
                  <c:v>1116.57</c:v>
                </c:pt>
                <c:pt idx="127">
                  <c:v>1116.3</c:v>
                </c:pt>
                <c:pt idx="128">
                  <c:v>1114.38</c:v>
                </c:pt>
                <c:pt idx="129">
                  <c:v>1114.05</c:v>
                </c:pt>
                <c:pt idx="130">
                  <c:v>1113.53</c:v>
                </c:pt>
                <c:pt idx="131">
                  <c:v>1104.83</c:v>
                </c:pt>
                <c:pt idx="132">
                  <c:v>1100.92</c:v>
                </c:pt>
                <c:pt idx="133">
                  <c:v>1099.71</c:v>
                </c:pt>
                <c:pt idx="134">
                  <c:v>1099.69</c:v>
                </c:pt>
                <c:pt idx="135">
                  <c:v>1094.65</c:v>
                </c:pt>
                <c:pt idx="136">
                  <c:v>1092.1</c:v>
                </c:pt>
                <c:pt idx="137">
                  <c:v>1091.01</c:v>
                </c:pt>
                <c:pt idx="138">
                  <c:v>1090.1</c:v>
                </c:pt>
                <c:pt idx="139">
                  <c:v>1087.18</c:v>
                </c:pt>
                <c:pt idx="140">
                  <c:v>1086.96</c:v>
                </c:pt>
                <c:pt idx="141">
                  <c:v>1085.71</c:v>
                </c:pt>
                <c:pt idx="142">
                  <c:v>1083.54</c:v>
                </c:pt>
                <c:pt idx="143">
                  <c:v>1081.04</c:v>
                </c:pt>
                <c:pt idx="144">
                  <c:v>1074.55</c:v>
                </c:pt>
              </c:numCache>
            </c:numRef>
          </c:xVal>
          <c:yVal>
            <c:numRef>
              <c:f>Sheet1!$L$245:$L$389</c:f>
              <c:numCache>
                <c:formatCode>General</c:formatCode>
                <c:ptCount val="145"/>
                <c:pt idx="0">
                  <c:v>690.9</c:v>
                </c:pt>
                <c:pt idx="1">
                  <c:v>488.24</c:v>
                </c:pt>
                <c:pt idx="2">
                  <c:v>625.41</c:v>
                </c:pt>
                <c:pt idx="3">
                  <c:v>986.8099999999994</c:v>
                </c:pt>
                <c:pt idx="4">
                  <c:v>756.97</c:v>
                </c:pt>
                <c:pt idx="5">
                  <c:v>404.8</c:v>
                </c:pt>
                <c:pt idx="6">
                  <c:v>602.71</c:v>
                </c:pt>
                <c:pt idx="7">
                  <c:v>469.33</c:v>
                </c:pt>
                <c:pt idx="8">
                  <c:v>510.87</c:v>
                </c:pt>
                <c:pt idx="9">
                  <c:v>885.17</c:v>
                </c:pt>
                <c:pt idx="10">
                  <c:v>1221.19</c:v>
                </c:pt>
                <c:pt idx="11">
                  <c:v>768.9499999999994</c:v>
                </c:pt>
                <c:pt idx="12">
                  <c:v>703.9499999999994</c:v>
                </c:pt>
                <c:pt idx="13">
                  <c:v>1184.76</c:v>
                </c:pt>
                <c:pt idx="14">
                  <c:v>1053.34</c:v>
                </c:pt>
                <c:pt idx="15">
                  <c:v>378.59</c:v>
                </c:pt>
                <c:pt idx="16">
                  <c:v>942.05</c:v>
                </c:pt>
                <c:pt idx="17">
                  <c:v>721.18</c:v>
                </c:pt>
                <c:pt idx="18">
                  <c:v>454.31</c:v>
                </c:pt>
                <c:pt idx="19">
                  <c:v>324.86</c:v>
                </c:pt>
                <c:pt idx="20">
                  <c:v>717.07</c:v>
                </c:pt>
                <c:pt idx="21">
                  <c:v>757.76</c:v>
                </c:pt>
                <c:pt idx="22">
                  <c:v>351.53</c:v>
                </c:pt>
                <c:pt idx="23">
                  <c:v>366.94</c:v>
                </c:pt>
                <c:pt idx="24">
                  <c:v>677.78</c:v>
                </c:pt>
                <c:pt idx="25">
                  <c:v>408.8</c:v>
                </c:pt>
                <c:pt idx="26">
                  <c:v>624.41</c:v>
                </c:pt>
                <c:pt idx="27">
                  <c:v>453.99</c:v>
                </c:pt>
                <c:pt idx="28">
                  <c:v>821.3599999999979</c:v>
                </c:pt>
                <c:pt idx="29">
                  <c:v>960.39</c:v>
                </c:pt>
                <c:pt idx="30">
                  <c:v>457.53</c:v>
                </c:pt>
                <c:pt idx="31">
                  <c:v>673.28</c:v>
                </c:pt>
                <c:pt idx="32">
                  <c:v>440.08</c:v>
                </c:pt>
                <c:pt idx="33">
                  <c:v>377.63</c:v>
                </c:pt>
                <c:pt idx="34">
                  <c:v>631.8099999999994</c:v>
                </c:pt>
                <c:pt idx="35">
                  <c:v>607.3599999999979</c:v>
                </c:pt>
                <c:pt idx="36">
                  <c:v>706.42</c:v>
                </c:pt>
                <c:pt idx="37">
                  <c:v>708.24</c:v>
                </c:pt>
                <c:pt idx="38">
                  <c:v>379.52</c:v>
                </c:pt>
                <c:pt idx="39">
                  <c:v>621.37</c:v>
                </c:pt>
                <c:pt idx="40">
                  <c:v>631.67</c:v>
                </c:pt>
                <c:pt idx="41">
                  <c:v>359.39</c:v>
                </c:pt>
                <c:pt idx="42">
                  <c:v>569.9599999999994</c:v>
                </c:pt>
                <c:pt idx="43">
                  <c:v>637.14</c:v>
                </c:pt>
                <c:pt idx="44">
                  <c:v>416.81</c:v>
                </c:pt>
                <c:pt idx="45">
                  <c:v>369.01</c:v>
                </c:pt>
                <c:pt idx="46">
                  <c:v>914.59</c:v>
                </c:pt>
                <c:pt idx="47">
                  <c:v>683.75</c:v>
                </c:pt>
                <c:pt idx="48">
                  <c:v>575.9</c:v>
                </c:pt>
                <c:pt idx="49">
                  <c:v>380.77</c:v>
                </c:pt>
                <c:pt idx="50">
                  <c:v>310.92</c:v>
                </c:pt>
                <c:pt idx="51">
                  <c:v>622.4399999999994</c:v>
                </c:pt>
                <c:pt idx="52">
                  <c:v>681.79</c:v>
                </c:pt>
                <c:pt idx="53">
                  <c:v>363.9</c:v>
                </c:pt>
                <c:pt idx="54">
                  <c:v>995.8499999999979</c:v>
                </c:pt>
                <c:pt idx="55">
                  <c:v>732.9499999999994</c:v>
                </c:pt>
                <c:pt idx="56">
                  <c:v>571.4599999999994</c:v>
                </c:pt>
                <c:pt idx="57">
                  <c:v>930.39</c:v>
                </c:pt>
                <c:pt idx="58">
                  <c:v>685.04</c:v>
                </c:pt>
                <c:pt idx="59">
                  <c:v>504.08</c:v>
                </c:pt>
                <c:pt idx="60">
                  <c:v>753.8599999999979</c:v>
                </c:pt>
                <c:pt idx="61">
                  <c:v>456.42</c:v>
                </c:pt>
                <c:pt idx="62">
                  <c:v>288.61</c:v>
                </c:pt>
                <c:pt idx="63">
                  <c:v>881.77</c:v>
                </c:pt>
                <c:pt idx="64">
                  <c:v>548.51</c:v>
                </c:pt>
                <c:pt idx="65">
                  <c:v>697.09</c:v>
                </c:pt>
                <c:pt idx="66">
                  <c:v>660.05</c:v>
                </c:pt>
                <c:pt idx="67">
                  <c:v>458.74</c:v>
                </c:pt>
                <c:pt idx="68">
                  <c:v>501.47</c:v>
                </c:pt>
                <c:pt idx="69">
                  <c:v>671.5599999999994</c:v>
                </c:pt>
                <c:pt idx="70">
                  <c:v>560.77</c:v>
                </c:pt>
                <c:pt idx="71">
                  <c:v>274.13</c:v>
                </c:pt>
                <c:pt idx="72">
                  <c:v>428.86</c:v>
                </c:pt>
                <c:pt idx="73">
                  <c:v>479.23</c:v>
                </c:pt>
                <c:pt idx="74">
                  <c:v>721.29</c:v>
                </c:pt>
                <c:pt idx="75">
                  <c:v>798.12</c:v>
                </c:pt>
                <c:pt idx="76">
                  <c:v>607.9299999999994</c:v>
                </c:pt>
                <c:pt idx="77">
                  <c:v>590.8</c:v>
                </c:pt>
                <c:pt idx="78">
                  <c:v>938.26</c:v>
                </c:pt>
                <c:pt idx="79">
                  <c:v>270.0899999999999</c:v>
                </c:pt>
                <c:pt idx="80">
                  <c:v>502.47</c:v>
                </c:pt>
                <c:pt idx="81">
                  <c:v>638.14</c:v>
                </c:pt>
                <c:pt idx="82">
                  <c:v>633.9499999999994</c:v>
                </c:pt>
                <c:pt idx="83">
                  <c:v>358.29</c:v>
                </c:pt>
                <c:pt idx="84">
                  <c:v>673.64</c:v>
                </c:pt>
                <c:pt idx="85">
                  <c:v>1038.06</c:v>
                </c:pt>
                <c:pt idx="86">
                  <c:v>1035.44</c:v>
                </c:pt>
                <c:pt idx="87">
                  <c:v>632.0599999999994</c:v>
                </c:pt>
                <c:pt idx="88">
                  <c:v>574.25</c:v>
                </c:pt>
                <c:pt idx="89">
                  <c:v>637.71</c:v>
                </c:pt>
                <c:pt idx="90">
                  <c:v>338.05</c:v>
                </c:pt>
                <c:pt idx="91">
                  <c:v>1006.87</c:v>
                </c:pt>
                <c:pt idx="92">
                  <c:v>447.05</c:v>
                </c:pt>
                <c:pt idx="93">
                  <c:v>717.25</c:v>
                </c:pt>
                <c:pt idx="94">
                  <c:v>584.0499999999994</c:v>
                </c:pt>
                <c:pt idx="95">
                  <c:v>443.59</c:v>
                </c:pt>
                <c:pt idx="96">
                  <c:v>322.0</c:v>
                </c:pt>
                <c:pt idx="97">
                  <c:v>717.54</c:v>
                </c:pt>
                <c:pt idx="98">
                  <c:v>608.3599999999979</c:v>
                </c:pt>
                <c:pt idx="99">
                  <c:v>785.5</c:v>
                </c:pt>
                <c:pt idx="100">
                  <c:v>649.3299999999994</c:v>
                </c:pt>
                <c:pt idx="101">
                  <c:v>572.4299999999994</c:v>
                </c:pt>
                <c:pt idx="102">
                  <c:v>980.8199999999994</c:v>
                </c:pt>
                <c:pt idx="103">
                  <c:v>606.78</c:v>
                </c:pt>
                <c:pt idx="104">
                  <c:v>463.75</c:v>
                </c:pt>
                <c:pt idx="105">
                  <c:v>859.61</c:v>
                </c:pt>
                <c:pt idx="106">
                  <c:v>395.86</c:v>
                </c:pt>
                <c:pt idx="107">
                  <c:v>915.09</c:v>
                </c:pt>
                <c:pt idx="108">
                  <c:v>479.11</c:v>
                </c:pt>
                <c:pt idx="109">
                  <c:v>597.5599999999994</c:v>
                </c:pt>
                <c:pt idx="110">
                  <c:v>823.61</c:v>
                </c:pt>
                <c:pt idx="111">
                  <c:v>413.73</c:v>
                </c:pt>
                <c:pt idx="112">
                  <c:v>619.73</c:v>
                </c:pt>
                <c:pt idx="113">
                  <c:v>424.82</c:v>
                </c:pt>
                <c:pt idx="114">
                  <c:v>917.67</c:v>
                </c:pt>
                <c:pt idx="115">
                  <c:v>558.7</c:v>
                </c:pt>
                <c:pt idx="116">
                  <c:v>315.64</c:v>
                </c:pt>
                <c:pt idx="117">
                  <c:v>280.7099999999999</c:v>
                </c:pt>
                <c:pt idx="118">
                  <c:v>946.64</c:v>
                </c:pt>
                <c:pt idx="119">
                  <c:v>486.45</c:v>
                </c:pt>
                <c:pt idx="120">
                  <c:v>412.52</c:v>
                </c:pt>
                <c:pt idx="121">
                  <c:v>943.52</c:v>
                </c:pt>
                <c:pt idx="122">
                  <c:v>738.2</c:v>
                </c:pt>
                <c:pt idx="123">
                  <c:v>585.23</c:v>
                </c:pt>
                <c:pt idx="124">
                  <c:v>297.62</c:v>
                </c:pt>
                <c:pt idx="125">
                  <c:v>918.16</c:v>
                </c:pt>
                <c:pt idx="126">
                  <c:v>640.4599999999994</c:v>
                </c:pt>
                <c:pt idx="127">
                  <c:v>499.53</c:v>
                </c:pt>
                <c:pt idx="128">
                  <c:v>397.0</c:v>
                </c:pt>
                <c:pt idx="129">
                  <c:v>906.67</c:v>
                </c:pt>
                <c:pt idx="130">
                  <c:v>806.13</c:v>
                </c:pt>
                <c:pt idx="131">
                  <c:v>631.24</c:v>
                </c:pt>
                <c:pt idx="132">
                  <c:v>757.04</c:v>
                </c:pt>
                <c:pt idx="133">
                  <c:v>229.16</c:v>
                </c:pt>
                <c:pt idx="134">
                  <c:v>644.64</c:v>
                </c:pt>
                <c:pt idx="135">
                  <c:v>847.0599999999994</c:v>
                </c:pt>
                <c:pt idx="136">
                  <c:v>300.51</c:v>
                </c:pt>
                <c:pt idx="137">
                  <c:v>329.69</c:v>
                </c:pt>
                <c:pt idx="138">
                  <c:v>572.0</c:v>
                </c:pt>
                <c:pt idx="139">
                  <c:v>712.3499999999979</c:v>
                </c:pt>
                <c:pt idx="140">
                  <c:v>0.0</c:v>
                </c:pt>
                <c:pt idx="141">
                  <c:v>901.65</c:v>
                </c:pt>
                <c:pt idx="142">
                  <c:v>552.02</c:v>
                </c:pt>
                <c:pt idx="143">
                  <c:v>227.62</c:v>
                </c:pt>
                <c:pt idx="144">
                  <c:v>712.4599999999994</c:v>
                </c:pt>
              </c:numCache>
            </c:numRef>
          </c:yVal>
        </c:ser>
        <c:ser>
          <c:idx val="1"/>
          <c:order val="2"/>
          <c:tx>
            <c:strRef>
              <c:f>Sheet1!$M$4</c:f>
              <c:strCache>
                <c:ptCount val="1"/>
                <c:pt idx="0">
                  <c:v>&gt;1528.87 GLMB</c:v>
                </c:pt>
              </c:strCache>
            </c:strRef>
          </c:tx>
          <c:spPr>
            <a:ln w="28575">
              <a:noFill/>
            </a:ln>
          </c:spPr>
          <c:marker>
            <c:symbol val="square"/>
            <c:size val="2"/>
          </c:marker>
          <c:trendline>
            <c:trendlineType val="linear"/>
          </c:trendline>
          <c:xVal>
            <c:numRef>
              <c:f>Sheet1!$C$5:$C$244</c:f>
              <c:numCache>
                <c:formatCode>0</c:formatCode>
                <c:ptCount val="240"/>
                <c:pt idx="0">
                  <c:v>4455.03</c:v>
                </c:pt>
                <c:pt idx="1">
                  <c:v>4248.900000000001</c:v>
                </c:pt>
                <c:pt idx="2">
                  <c:v>3943.2</c:v>
                </c:pt>
                <c:pt idx="3">
                  <c:v>3812.95</c:v>
                </c:pt>
                <c:pt idx="4">
                  <c:v>3666.1</c:v>
                </c:pt>
                <c:pt idx="5">
                  <c:v>3656.99</c:v>
                </c:pt>
                <c:pt idx="6">
                  <c:v>3627.97</c:v>
                </c:pt>
                <c:pt idx="7">
                  <c:v>3604.55</c:v>
                </c:pt>
                <c:pt idx="8">
                  <c:v>3593.93</c:v>
                </c:pt>
                <c:pt idx="9">
                  <c:v>3413.11</c:v>
                </c:pt>
                <c:pt idx="10">
                  <c:v>3369.64</c:v>
                </c:pt>
                <c:pt idx="11">
                  <c:v>3273.49</c:v>
                </c:pt>
                <c:pt idx="12">
                  <c:v>3273.21</c:v>
                </c:pt>
                <c:pt idx="13">
                  <c:v>3244.03</c:v>
                </c:pt>
                <c:pt idx="14">
                  <c:v>3219.9</c:v>
                </c:pt>
                <c:pt idx="15">
                  <c:v>3216.08</c:v>
                </c:pt>
                <c:pt idx="16">
                  <c:v>3215.81</c:v>
                </c:pt>
                <c:pt idx="17">
                  <c:v>3200.59</c:v>
                </c:pt>
                <c:pt idx="18">
                  <c:v>3174.91</c:v>
                </c:pt>
                <c:pt idx="19">
                  <c:v>3174.68</c:v>
                </c:pt>
                <c:pt idx="20">
                  <c:v>3174.5</c:v>
                </c:pt>
                <c:pt idx="21">
                  <c:v>3168.0</c:v>
                </c:pt>
                <c:pt idx="22">
                  <c:v>3132.31</c:v>
                </c:pt>
                <c:pt idx="23">
                  <c:v>3113.14</c:v>
                </c:pt>
                <c:pt idx="24">
                  <c:v>3090.79</c:v>
                </c:pt>
                <c:pt idx="25">
                  <c:v>3056.93</c:v>
                </c:pt>
                <c:pt idx="26">
                  <c:v>3032.59</c:v>
                </c:pt>
                <c:pt idx="27">
                  <c:v>2991.58</c:v>
                </c:pt>
                <c:pt idx="28">
                  <c:v>2960.45</c:v>
                </c:pt>
                <c:pt idx="29">
                  <c:v>2953.08</c:v>
                </c:pt>
                <c:pt idx="30">
                  <c:v>2915.19</c:v>
                </c:pt>
                <c:pt idx="31">
                  <c:v>2913.2</c:v>
                </c:pt>
                <c:pt idx="32">
                  <c:v>2906.77</c:v>
                </c:pt>
                <c:pt idx="33">
                  <c:v>2888.64</c:v>
                </c:pt>
                <c:pt idx="34">
                  <c:v>2886.32</c:v>
                </c:pt>
                <c:pt idx="35">
                  <c:v>2878.5</c:v>
                </c:pt>
                <c:pt idx="36">
                  <c:v>2866.3</c:v>
                </c:pt>
                <c:pt idx="37">
                  <c:v>2863.37</c:v>
                </c:pt>
                <c:pt idx="38">
                  <c:v>2833.71</c:v>
                </c:pt>
                <c:pt idx="39">
                  <c:v>2819.39</c:v>
                </c:pt>
                <c:pt idx="40">
                  <c:v>2813.02</c:v>
                </c:pt>
                <c:pt idx="41">
                  <c:v>2812.49</c:v>
                </c:pt>
                <c:pt idx="42">
                  <c:v>2799.97</c:v>
                </c:pt>
                <c:pt idx="43">
                  <c:v>2785.32</c:v>
                </c:pt>
                <c:pt idx="44">
                  <c:v>2776.6</c:v>
                </c:pt>
                <c:pt idx="45">
                  <c:v>2764.22</c:v>
                </c:pt>
                <c:pt idx="46">
                  <c:v>2749.16</c:v>
                </c:pt>
                <c:pt idx="47">
                  <c:v>2746.88</c:v>
                </c:pt>
                <c:pt idx="48">
                  <c:v>2734.94</c:v>
                </c:pt>
                <c:pt idx="49">
                  <c:v>2720.31</c:v>
                </c:pt>
                <c:pt idx="50">
                  <c:v>2701.39</c:v>
                </c:pt>
                <c:pt idx="51">
                  <c:v>2680.17</c:v>
                </c:pt>
                <c:pt idx="52">
                  <c:v>2668.88</c:v>
                </c:pt>
                <c:pt idx="53">
                  <c:v>2663.78</c:v>
                </c:pt>
                <c:pt idx="54">
                  <c:v>2659.78</c:v>
                </c:pt>
                <c:pt idx="55">
                  <c:v>2659.08</c:v>
                </c:pt>
                <c:pt idx="56">
                  <c:v>2646.58</c:v>
                </c:pt>
                <c:pt idx="57">
                  <c:v>2643.84</c:v>
                </c:pt>
                <c:pt idx="58">
                  <c:v>2643.43</c:v>
                </c:pt>
                <c:pt idx="59">
                  <c:v>2640.39</c:v>
                </c:pt>
                <c:pt idx="60">
                  <c:v>2629.68</c:v>
                </c:pt>
                <c:pt idx="61">
                  <c:v>2629.65</c:v>
                </c:pt>
                <c:pt idx="62">
                  <c:v>2625.23</c:v>
                </c:pt>
                <c:pt idx="63">
                  <c:v>2593.31</c:v>
                </c:pt>
                <c:pt idx="64">
                  <c:v>2566.87</c:v>
                </c:pt>
                <c:pt idx="65">
                  <c:v>2562.87</c:v>
                </c:pt>
                <c:pt idx="66">
                  <c:v>2559.33</c:v>
                </c:pt>
                <c:pt idx="67">
                  <c:v>2538.55</c:v>
                </c:pt>
                <c:pt idx="68">
                  <c:v>2533.71</c:v>
                </c:pt>
                <c:pt idx="69">
                  <c:v>2532.53</c:v>
                </c:pt>
                <c:pt idx="70">
                  <c:v>2528.92</c:v>
                </c:pt>
                <c:pt idx="71">
                  <c:v>2528.35</c:v>
                </c:pt>
                <c:pt idx="72">
                  <c:v>2514.66</c:v>
                </c:pt>
                <c:pt idx="73">
                  <c:v>2512.59</c:v>
                </c:pt>
                <c:pt idx="74">
                  <c:v>2500.42</c:v>
                </c:pt>
                <c:pt idx="75">
                  <c:v>2499.16</c:v>
                </c:pt>
                <c:pt idx="76">
                  <c:v>2487.37</c:v>
                </c:pt>
                <c:pt idx="77">
                  <c:v>2486.91</c:v>
                </c:pt>
                <c:pt idx="78">
                  <c:v>2484.51</c:v>
                </c:pt>
                <c:pt idx="79">
                  <c:v>2481.58</c:v>
                </c:pt>
                <c:pt idx="80">
                  <c:v>2476.45</c:v>
                </c:pt>
                <c:pt idx="81">
                  <c:v>2470.99</c:v>
                </c:pt>
                <c:pt idx="82">
                  <c:v>2455.59</c:v>
                </c:pt>
                <c:pt idx="83">
                  <c:v>2436.51</c:v>
                </c:pt>
                <c:pt idx="84">
                  <c:v>2429.6</c:v>
                </c:pt>
                <c:pt idx="85">
                  <c:v>2425.06</c:v>
                </c:pt>
                <c:pt idx="86">
                  <c:v>2413.1</c:v>
                </c:pt>
                <c:pt idx="87">
                  <c:v>2402.95</c:v>
                </c:pt>
                <c:pt idx="88">
                  <c:v>2394.0</c:v>
                </c:pt>
                <c:pt idx="89">
                  <c:v>2392.89</c:v>
                </c:pt>
                <c:pt idx="90">
                  <c:v>2389.53</c:v>
                </c:pt>
                <c:pt idx="91">
                  <c:v>2386.31</c:v>
                </c:pt>
                <c:pt idx="92">
                  <c:v>2382.34</c:v>
                </c:pt>
                <c:pt idx="93">
                  <c:v>2379.43</c:v>
                </c:pt>
                <c:pt idx="94">
                  <c:v>2364.39</c:v>
                </c:pt>
                <c:pt idx="95">
                  <c:v>2355.36</c:v>
                </c:pt>
                <c:pt idx="96">
                  <c:v>2352.56</c:v>
                </c:pt>
                <c:pt idx="97">
                  <c:v>2352.54</c:v>
                </c:pt>
                <c:pt idx="98">
                  <c:v>2344.5</c:v>
                </c:pt>
                <c:pt idx="99">
                  <c:v>2329.36</c:v>
                </c:pt>
                <c:pt idx="100">
                  <c:v>2327.13</c:v>
                </c:pt>
                <c:pt idx="101">
                  <c:v>2319.66</c:v>
                </c:pt>
                <c:pt idx="102">
                  <c:v>2317.76</c:v>
                </c:pt>
                <c:pt idx="103">
                  <c:v>2315.64</c:v>
                </c:pt>
                <c:pt idx="104">
                  <c:v>2312.27</c:v>
                </c:pt>
                <c:pt idx="105">
                  <c:v>2307.19</c:v>
                </c:pt>
                <c:pt idx="106">
                  <c:v>2301.12</c:v>
                </c:pt>
                <c:pt idx="107">
                  <c:v>2293.75</c:v>
                </c:pt>
                <c:pt idx="108">
                  <c:v>2284.06</c:v>
                </c:pt>
                <c:pt idx="109">
                  <c:v>2274.78</c:v>
                </c:pt>
                <c:pt idx="110">
                  <c:v>2273.01</c:v>
                </c:pt>
                <c:pt idx="111">
                  <c:v>2267.97</c:v>
                </c:pt>
                <c:pt idx="112">
                  <c:v>2253.91</c:v>
                </c:pt>
                <c:pt idx="113">
                  <c:v>2242.06</c:v>
                </c:pt>
                <c:pt idx="114">
                  <c:v>2240.09</c:v>
                </c:pt>
                <c:pt idx="115">
                  <c:v>2235.43</c:v>
                </c:pt>
                <c:pt idx="116">
                  <c:v>2234.7</c:v>
                </c:pt>
                <c:pt idx="117">
                  <c:v>2228.86</c:v>
                </c:pt>
                <c:pt idx="118">
                  <c:v>2220.13</c:v>
                </c:pt>
                <c:pt idx="119">
                  <c:v>2215.9</c:v>
                </c:pt>
                <c:pt idx="120">
                  <c:v>2210.94</c:v>
                </c:pt>
                <c:pt idx="121">
                  <c:v>2210.61</c:v>
                </c:pt>
                <c:pt idx="122">
                  <c:v>2210.19</c:v>
                </c:pt>
                <c:pt idx="123">
                  <c:v>2206.75</c:v>
                </c:pt>
                <c:pt idx="124">
                  <c:v>2201.63</c:v>
                </c:pt>
                <c:pt idx="125">
                  <c:v>2200.33</c:v>
                </c:pt>
                <c:pt idx="126">
                  <c:v>2199.14</c:v>
                </c:pt>
                <c:pt idx="127">
                  <c:v>2187.9</c:v>
                </c:pt>
                <c:pt idx="128">
                  <c:v>2187.26</c:v>
                </c:pt>
                <c:pt idx="129">
                  <c:v>2185.03</c:v>
                </c:pt>
                <c:pt idx="130">
                  <c:v>2172.01</c:v>
                </c:pt>
                <c:pt idx="131">
                  <c:v>2170.65</c:v>
                </c:pt>
                <c:pt idx="132">
                  <c:v>2141.49</c:v>
                </c:pt>
                <c:pt idx="133">
                  <c:v>2139.24</c:v>
                </c:pt>
                <c:pt idx="134">
                  <c:v>2130.73</c:v>
                </c:pt>
                <c:pt idx="135">
                  <c:v>2122.1</c:v>
                </c:pt>
                <c:pt idx="136">
                  <c:v>2091.66</c:v>
                </c:pt>
                <c:pt idx="137">
                  <c:v>2071.11</c:v>
                </c:pt>
                <c:pt idx="138">
                  <c:v>2069.57</c:v>
                </c:pt>
                <c:pt idx="139">
                  <c:v>2066.78</c:v>
                </c:pt>
                <c:pt idx="140">
                  <c:v>2057.3</c:v>
                </c:pt>
                <c:pt idx="141">
                  <c:v>2049.98</c:v>
                </c:pt>
                <c:pt idx="142">
                  <c:v>2044.83</c:v>
                </c:pt>
                <c:pt idx="143">
                  <c:v>2043.43</c:v>
                </c:pt>
                <c:pt idx="144">
                  <c:v>2040.11</c:v>
                </c:pt>
                <c:pt idx="145">
                  <c:v>2039.78</c:v>
                </c:pt>
                <c:pt idx="146">
                  <c:v>2038.69</c:v>
                </c:pt>
                <c:pt idx="147">
                  <c:v>2032.52</c:v>
                </c:pt>
                <c:pt idx="148">
                  <c:v>2031.86</c:v>
                </c:pt>
                <c:pt idx="149">
                  <c:v>2029.1</c:v>
                </c:pt>
                <c:pt idx="150">
                  <c:v>2027.09</c:v>
                </c:pt>
                <c:pt idx="151">
                  <c:v>2025.45</c:v>
                </c:pt>
                <c:pt idx="152">
                  <c:v>2011.06</c:v>
                </c:pt>
                <c:pt idx="153">
                  <c:v>2009.63</c:v>
                </c:pt>
                <c:pt idx="154">
                  <c:v>2006.29</c:v>
                </c:pt>
                <c:pt idx="155">
                  <c:v>1996.73</c:v>
                </c:pt>
                <c:pt idx="156">
                  <c:v>1995.51</c:v>
                </c:pt>
                <c:pt idx="157">
                  <c:v>1989.27</c:v>
                </c:pt>
                <c:pt idx="158">
                  <c:v>1989.21</c:v>
                </c:pt>
                <c:pt idx="159">
                  <c:v>1973.57</c:v>
                </c:pt>
                <c:pt idx="160">
                  <c:v>1972.3</c:v>
                </c:pt>
                <c:pt idx="161">
                  <c:v>1964.2</c:v>
                </c:pt>
                <c:pt idx="162">
                  <c:v>1952.76</c:v>
                </c:pt>
                <c:pt idx="163">
                  <c:v>1952.45</c:v>
                </c:pt>
                <c:pt idx="164">
                  <c:v>1949.14</c:v>
                </c:pt>
                <c:pt idx="165">
                  <c:v>1942.0</c:v>
                </c:pt>
                <c:pt idx="166">
                  <c:v>1939.94</c:v>
                </c:pt>
                <c:pt idx="167">
                  <c:v>1935.89</c:v>
                </c:pt>
                <c:pt idx="168">
                  <c:v>1933.61</c:v>
                </c:pt>
                <c:pt idx="169">
                  <c:v>1933.5</c:v>
                </c:pt>
                <c:pt idx="170">
                  <c:v>1933.31</c:v>
                </c:pt>
                <c:pt idx="171">
                  <c:v>1929.41</c:v>
                </c:pt>
                <c:pt idx="172">
                  <c:v>1924.53</c:v>
                </c:pt>
                <c:pt idx="173">
                  <c:v>1918.2</c:v>
                </c:pt>
                <c:pt idx="174">
                  <c:v>1903.42</c:v>
                </c:pt>
                <c:pt idx="175">
                  <c:v>1893.41</c:v>
                </c:pt>
                <c:pt idx="176">
                  <c:v>1879.42</c:v>
                </c:pt>
                <c:pt idx="177">
                  <c:v>1875.81</c:v>
                </c:pt>
                <c:pt idx="178">
                  <c:v>1870.83</c:v>
                </c:pt>
                <c:pt idx="179">
                  <c:v>1867.81</c:v>
                </c:pt>
                <c:pt idx="180">
                  <c:v>1864.86</c:v>
                </c:pt>
                <c:pt idx="181">
                  <c:v>1862.04</c:v>
                </c:pt>
                <c:pt idx="182">
                  <c:v>1859.3</c:v>
                </c:pt>
                <c:pt idx="183">
                  <c:v>1851.51</c:v>
                </c:pt>
                <c:pt idx="184">
                  <c:v>1845.31</c:v>
                </c:pt>
                <c:pt idx="185">
                  <c:v>1838.6</c:v>
                </c:pt>
                <c:pt idx="186">
                  <c:v>1834.25</c:v>
                </c:pt>
                <c:pt idx="187">
                  <c:v>1833.6</c:v>
                </c:pt>
                <c:pt idx="188">
                  <c:v>1828.52</c:v>
                </c:pt>
                <c:pt idx="189">
                  <c:v>1827.31</c:v>
                </c:pt>
                <c:pt idx="190">
                  <c:v>1826.14</c:v>
                </c:pt>
                <c:pt idx="191">
                  <c:v>1814.12</c:v>
                </c:pt>
                <c:pt idx="192">
                  <c:v>1807.11</c:v>
                </c:pt>
                <c:pt idx="193">
                  <c:v>1804.83</c:v>
                </c:pt>
                <c:pt idx="194">
                  <c:v>1791.86</c:v>
                </c:pt>
                <c:pt idx="195">
                  <c:v>1780.83</c:v>
                </c:pt>
                <c:pt idx="196">
                  <c:v>1770.82</c:v>
                </c:pt>
                <c:pt idx="197">
                  <c:v>1756.04</c:v>
                </c:pt>
                <c:pt idx="198">
                  <c:v>1755.24</c:v>
                </c:pt>
                <c:pt idx="199">
                  <c:v>1752.14</c:v>
                </c:pt>
                <c:pt idx="200">
                  <c:v>1750.17</c:v>
                </c:pt>
                <c:pt idx="201">
                  <c:v>1748.35</c:v>
                </c:pt>
                <c:pt idx="202">
                  <c:v>1746.12</c:v>
                </c:pt>
                <c:pt idx="203">
                  <c:v>1741.15</c:v>
                </c:pt>
                <c:pt idx="204">
                  <c:v>1740.83</c:v>
                </c:pt>
                <c:pt idx="205">
                  <c:v>1739.85</c:v>
                </c:pt>
                <c:pt idx="206">
                  <c:v>1728.35</c:v>
                </c:pt>
                <c:pt idx="207">
                  <c:v>1722.38</c:v>
                </c:pt>
                <c:pt idx="208">
                  <c:v>1718.03</c:v>
                </c:pt>
                <c:pt idx="209">
                  <c:v>1717.88</c:v>
                </c:pt>
                <c:pt idx="210">
                  <c:v>1696.79</c:v>
                </c:pt>
                <c:pt idx="211">
                  <c:v>1694.27</c:v>
                </c:pt>
                <c:pt idx="212">
                  <c:v>1664.5</c:v>
                </c:pt>
                <c:pt idx="213">
                  <c:v>1655.57</c:v>
                </c:pt>
                <c:pt idx="214">
                  <c:v>1654.85</c:v>
                </c:pt>
                <c:pt idx="215">
                  <c:v>1637.97</c:v>
                </c:pt>
                <c:pt idx="216">
                  <c:v>1632.52</c:v>
                </c:pt>
                <c:pt idx="217">
                  <c:v>1627.9</c:v>
                </c:pt>
                <c:pt idx="218">
                  <c:v>1620.57</c:v>
                </c:pt>
                <c:pt idx="219">
                  <c:v>1620.51</c:v>
                </c:pt>
                <c:pt idx="220">
                  <c:v>1594.04</c:v>
                </c:pt>
                <c:pt idx="221">
                  <c:v>1592.36</c:v>
                </c:pt>
                <c:pt idx="222">
                  <c:v>1587.17</c:v>
                </c:pt>
                <c:pt idx="223">
                  <c:v>1585.39</c:v>
                </c:pt>
                <c:pt idx="224">
                  <c:v>1584.68</c:v>
                </c:pt>
                <c:pt idx="225">
                  <c:v>1584.56</c:v>
                </c:pt>
                <c:pt idx="226">
                  <c:v>1577.98</c:v>
                </c:pt>
                <c:pt idx="227">
                  <c:v>1573.7</c:v>
                </c:pt>
                <c:pt idx="228">
                  <c:v>1568.65</c:v>
                </c:pt>
                <c:pt idx="229">
                  <c:v>1568.35</c:v>
                </c:pt>
                <c:pt idx="230">
                  <c:v>1567.06</c:v>
                </c:pt>
                <c:pt idx="231">
                  <c:v>1562.77</c:v>
                </c:pt>
                <c:pt idx="232">
                  <c:v>1559.75</c:v>
                </c:pt>
                <c:pt idx="233">
                  <c:v>1553.99</c:v>
                </c:pt>
                <c:pt idx="234">
                  <c:v>1551.38</c:v>
                </c:pt>
                <c:pt idx="235">
                  <c:v>1547.43</c:v>
                </c:pt>
                <c:pt idx="236">
                  <c:v>1545.18</c:v>
                </c:pt>
                <c:pt idx="237">
                  <c:v>1539.29</c:v>
                </c:pt>
                <c:pt idx="238">
                  <c:v>1535.96</c:v>
                </c:pt>
                <c:pt idx="239">
                  <c:v>1534.76</c:v>
                </c:pt>
              </c:numCache>
            </c:numRef>
          </c:xVal>
          <c:yVal>
            <c:numRef>
              <c:f>Sheet1!$M$5:$M$244</c:f>
              <c:numCache>
                <c:formatCode>General</c:formatCode>
                <c:ptCount val="240"/>
                <c:pt idx="0">
                  <c:v>1189.97</c:v>
                </c:pt>
                <c:pt idx="1">
                  <c:v>1378.84</c:v>
                </c:pt>
                <c:pt idx="2">
                  <c:v>1211.67</c:v>
                </c:pt>
                <c:pt idx="3">
                  <c:v>1079.22</c:v>
                </c:pt>
                <c:pt idx="4">
                  <c:v>1121.51</c:v>
                </c:pt>
                <c:pt idx="5">
                  <c:v>1214.93</c:v>
                </c:pt>
                <c:pt idx="6">
                  <c:v>868.98</c:v>
                </c:pt>
                <c:pt idx="7">
                  <c:v>1029.03</c:v>
                </c:pt>
                <c:pt idx="8">
                  <c:v>1056.16</c:v>
                </c:pt>
                <c:pt idx="9">
                  <c:v>1010.33</c:v>
                </c:pt>
                <c:pt idx="10">
                  <c:v>1167.34</c:v>
                </c:pt>
                <c:pt idx="11">
                  <c:v>969.0</c:v>
                </c:pt>
                <c:pt idx="12">
                  <c:v>1009.94</c:v>
                </c:pt>
                <c:pt idx="13">
                  <c:v>936.8299999999994</c:v>
                </c:pt>
                <c:pt idx="14">
                  <c:v>986.91</c:v>
                </c:pt>
                <c:pt idx="15">
                  <c:v>985.5599999999994</c:v>
                </c:pt>
                <c:pt idx="16">
                  <c:v>1055.13</c:v>
                </c:pt>
                <c:pt idx="17">
                  <c:v>977.62</c:v>
                </c:pt>
                <c:pt idx="18">
                  <c:v>1012.01</c:v>
                </c:pt>
                <c:pt idx="19">
                  <c:v>1168.1</c:v>
                </c:pt>
                <c:pt idx="20">
                  <c:v>789.11</c:v>
                </c:pt>
                <c:pt idx="21">
                  <c:v>788.22</c:v>
                </c:pt>
                <c:pt idx="22">
                  <c:v>1118.08</c:v>
                </c:pt>
                <c:pt idx="23">
                  <c:v>996.8499999999979</c:v>
                </c:pt>
                <c:pt idx="24">
                  <c:v>1012.65</c:v>
                </c:pt>
                <c:pt idx="25">
                  <c:v>824.11</c:v>
                </c:pt>
                <c:pt idx="26">
                  <c:v>655.37</c:v>
                </c:pt>
                <c:pt idx="27">
                  <c:v>1152.08</c:v>
                </c:pt>
                <c:pt idx="28">
                  <c:v>1080.37</c:v>
                </c:pt>
                <c:pt idx="29">
                  <c:v>1024.24</c:v>
                </c:pt>
                <c:pt idx="30">
                  <c:v>824.07</c:v>
                </c:pt>
                <c:pt idx="31">
                  <c:v>749.57</c:v>
                </c:pt>
                <c:pt idx="32">
                  <c:v>883.24</c:v>
                </c:pt>
                <c:pt idx="33">
                  <c:v>764.05</c:v>
                </c:pt>
                <c:pt idx="34">
                  <c:v>817.17</c:v>
                </c:pt>
                <c:pt idx="35">
                  <c:v>937.29</c:v>
                </c:pt>
                <c:pt idx="36">
                  <c:v>854.3199999999994</c:v>
                </c:pt>
                <c:pt idx="37">
                  <c:v>812.8499999999979</c:v>
                </c:pt>
                <c:pt idx="38">
                  <c:v>828.51</c:v>
                </c:pt>
                <c:pt idx="39">
                  <c:v>971.26</c:v>
                </c:pt>
                <c:pt idx="40">
                  <c:v>938.22</c:v>
                </c:pt>
                <c:pt idx="41">
                  <c:v>829.4399999999994</c:v>
                </c:pt>
                <c:pt idx="42">
                  <c:v>1034.5</c:v>
                </c:pt>
                <c:pt idx="43">
                  <c:v>991.03</c:v>
                </c:pt>
                <c:pt idx="44">
                  <c:v>688.65</c:v>
                </c:pt>
                <c:pt idx="45">
                  <c:v>964.11</c:v>
                </c:pt>
                <c:pt idx="46">
                  <c:v>875.3</c:v>
                </c:pt>
                <c:pt idx="47">
                  <c:v>1017.41</c:v>
                </c:pt>
                <c:pt idx="48">
                  <c:v>1060.2</c:v>
                </c:pt>
                <c:pt idx="49">
                  <c:v>1108.93</c:v>
                </c:pt>
                <c:pt idx="50">
                  <c:v>995.17</c:v>
                </c:pt>
                <c:pt idx="51">
                  <c:v>1259.58</c:v>
                </c:pt>
                <c:pt idx="52">
                  <c:v>920.5599999999994</c:v>
                </c:pt>
                <c:pt idx="53">
                  <c:v>976.19</c:v>
                </c:pt>
                <c:pt idx="54">
                  <c:v>1002.72</c:v>
                </c:pt>
                <c:pt idx="55">
                  <c:v>986.38</c:v>
                </c:pt>
                <c:pt idx="56">
                  <c:v>984.9499999999994</c:v>
                </c:pt>
                <c:pt idx="57">
                  <c:v>817.67</c:v>
                </c:pt>
                <c:pt idx="58">
                  <c:v>1010.51</c:v>
                </c:pt>
                <c:pt idx="59">
                  <c:v>888.03</c:v>
                </c:pt>
                <c:pt idx="60">
                  <c:v>938.04</c:v>
                </c:pt>
                <c:pt idx="61">
                  <c:v>909.55</c:v>
                </c:pt>
                <c:pt idx="62">
                  <c:v>964.61</c:v>
                </c:pt>
                <c:pt idx="63">
                  <c:v>938.69</c:v>
                </c:pt>
                <c:pt idx="64">
                  <c:v>846.8499999999979</c:v>
                </c:pt>
                <c:pt idx="65">
                  <c:v>754.58</c:v>
                </c:pt>
                <c:pt idx="66">
                  <c:v>939.26</c:v>
                </c:pt>
                <c:pt idx="67">
                  <c:v>683.8299999999994</c:v>
                </c:pt>
                <c:pt idx="68">
                  <c:v>1072.29</c:v>
                </c:pt>
                <c:pt idx="69">
                  <c:v>783.07</c:v>
                </c:pt>
                <c:pt idx="70">
                  <c:v>912.4499999999994</c:v>
                </c:pt>
                <c:pt idx="71">
                  <c:v>1035.46</c:v>
                </c:pt>
                <c:pt idx="72">
                  <c:v>927.68</c:v>
                </c:pt>
                <c:pt idx="73">
                  <c:v>886.6</c:v>
                </c:pt>
                <c:pt idx="74">
                  <c:v>1006.97</c:v>
                </c:pt>
                <c:pt idx="75">
                  <c:v>500.9299999999996</c:v>
                </c:pt>
                <c:pt idx="76">
                  <c:v>1000.54</c:v>
                </c:pt>
                <c:pt idx="77">
                  <c:v>1027.99</c:v>
                </c:pt>
                <c:pt idx="78">
                  <c:v>881.74</c:v>
                </c:pt>
                <c:pt idx="79">
                  <c:v>912.16</c:v>
                </c:pt>
                <c:pt idx="80">
                  <c:v>986.59</c:v>
                </c:pt>
                <c:pt idx="81">
                  <c:v>756.47</c:v>
                </c:pt>
                <c:pt idx="82">
                  <c:v>894.4299999999994</c:v>
                </c:pt>
                <c:pt idx="83">
                  <c:v>586.9399999999994</c:v>
                </c:pt>
                <c:pt idx="84">
                  <c:v>928.03</c:v>
                </c:pt>
                <c:pt idx="85">
                  <c:v>949.98</c:v>
                </c:pt>
                <c:pt idx="86">
                  <c:v>908.77</c:v>
                </c:pt>
                <c:pt idx="87">
                  <c:v>1003.22</c:v>
                </c:pt>
                <c:pt idx="88">
                  <c:v>603.42</c:v>
                </c:pt>
                <c:pt idx="89">
                  <c:v>699.73</c:v>
                </c:pt>
                <c:pt idx="90">
                  <c:v>658.09</c:v>
                </c:pt>
                <c:pt idx="91">
                  <c:v>789.3199999999994</c:v>
                </c:pt>
                <c:pt idx="92">
                  <c:v>909.66</c:v>
                </c:pt>
                <c:pt idx="93">
                  <c:v>775.88</c:v>
                </c:pt>
                <c:pt idx="94">
                  <c:v>778.89</c:v>
                </c:pt>
                <c:pt idx="95">
                  <c:v>1456.31</c:v>
                </c:pt>
                <c:pt idx="96">
                  <c:v>723.9399999999994</c:v>
                </c:pt>
                <c:pt idx="97">
                  <c:v>693.91</c:v>
                </c:pt>
                <c:pt idx="98">
                  <c:v>919.13</c:v>
                </c:pt>
                <c:pt idx="99">
                  <c:v>692.73</c:v>
                </c:pt>
                <c:pt idx="100">
                  <c:v>1485.09</c:v>
                </c:pt>
                <c:pt idx="101">
                  <c:v>814.92</c:v>
                </c:pt>
                <c:pt idx="102">
                  <c:v>865.22</c:v>
                </c:pt>
                <c:pt idx="103">
                  <c:v>540.29</c:v>
                </c:pt>
                <c:pt idx="104">
                  <c:v>716.29</c:v>
                </c:pt>
                <c:pt idx="105">
                  <c:v>710.42</c:v>
                </c:pt>
                <c:pt idx="106">
                  <c:v>720.08</c:v>
                </c:pt>
                <c:pt idx="107">
                  <c:v>548.8299999999994</c:v>
                </c:pt>
                <c:pt idx="108">
                  <c:v>933.9</c:v>
                </c:pt>
                <c:pt idx="109">
                  <c:v>729.23</c:v>
                </c:pt>
                <c:pt idx="110">
                  <c:v>943.3399999999979</c:v>
                </c:pt>
                <c:pt idx="111">
                  <c:v>922.3499999999979</c:v>
                </c:pt>
                <c:pt idx="112">
                  <c:v>663.66</c:v>
                </c:pt>
                <c:pt idx="113">
                  <c:v>869.9399999999994</c:v>
                </c:pt>
                <c:pt idx="114">
                  <c:v>929.14</c:v>
                </c:pt>
                <c:pt idx="115">
                  <c:v>966.68</c:v>
                </c:pt>
                <c:pt idx="116">
                  <c:v>1417.2</c:v>
                </c:pt>
                <c:pt idx="117">
                  <c:v>526.03</c:v>
                </c:pt>
                <c:pt idx="118">
                  <c:v>827.97</c:v>
                </c:pt>
                <c:pt idx="119">
                  <c:v>825.75</c:v>
                </c:pt>
                <c:pt idx="120">
                  <c:v>594.17</c:v>
                </c:pt>
                <c:pt idx="121">
                  <c:v>609.07</c:v>
                </c:pt>
                <c:pt idx="122">
                  <c:v>845.99</c:v>
                </c:pt>
                <c:pt idx="123">
                  <c:v>866.12</c:v>
                </c:pt>
                <c:pt idx="124">
                  <c:v>826.75</c:v>
                </c:pt>
                <c:pt idx="125">
                  <c:v>863.04</c:v>
                </c:pt>
                <c:pt idx="126">
                  <c:v>601.6</c:v>
                </c:pt>
                <c:pt idx="127">
                  <c:v>670.28</c:v>
                </c:pt>
                <c:pt idx="128">
                  <c:v>880.09</c:v>
                </c:pt>
                <c:pt idx="129">
                  <c:v>527.92</c:v>
                </c:pt>
                <c:pt idx="130">
                  <c:v>903.37</c:v>
                </c:pt>
                <c:pt idx="131">
                  <c:v>749.4299999999994</c:v>
                </c:pt>
                <c:pt idx="132">
                  <c:v>1222.86</c:v>
                </c:pt>
                <c:pt idx="133">
                  <c:v>743.67</c:v>
                </c:pt>
                <c:pt idx="134">
                  <c:v>929.04</c:v>
                </c:pt>
                <c:pt idx="135">
                  <c:v>1014.19</c:v>
                </c:pt>
                <c:pt idx="136">
                  <c:v>877.3099999999994</c:v>
                </c:pt>
                <c:pt idx="137">
                  <c:v>838.3</c:v>
                </c:pt>
                <c:pt idx="138">
                  <c:v>677.03</c:v>
                </c:pt>
                <c:pt idx="139">
                  <c:v>961.21</c:v>
                </c:pt>
                <c:pt idx="140">
                  <c:v>778.99</c:v>
                </c:pt>
                <c:pt idx="141">
                  <c:v>565.9599999999994</c:v>
                </c:pt>
                <c:pt idx="142">
                  <c:v>897.9</c:v>
                </c:pt>
                <c:pt idx="143">
                  <c:v>562.2</c:v>
                </c:pt>
                <c:pt idx="144">
                  <c:v>823.57</c:v>
                </c:pt>
                <c:pt idx="145">
                  <c:v>646.0</c:v>
                </c:pt>
                <c:pt idx="146">
                  <c:v>603.17</c:v>
                </c:pt>
                <c:pt idx="147">
                  <c:v>819.18</c:v>
                </c:pt>
                <c:pt idx="148">
                  <c:v>779.89</c:v>
                </c:pt>
                <c:pt idx="149">
                  <c:v>531.8499999999979</c:v>
                </c:pt>
                <c:pt idx="150">
                  <c:v>633.67</c:v>
                </c:pt>
                <c:pt idx="151">
                  <c:v>988.27</c:v>
                </c:pt>
                <c:pt idx="152">
                  <c:v>799.23</c:v>
                </c:pt>
                <c:pt idx="153">
                  <c:v>761.3</c:v>
                </c:pt>
                <c:pt idx="154">
                  <c:v>994.39</c:v>
                </c:pt>
                <c:pt idx="155">
                  <c:v>428.89</c:v>
                </c:pt>
                <c:pt idx="156">
                  <c:v>548.01</c:v>
                </c:pt>
                <c:pt idx="157">
                  <c:v>816.92</c:v>
                </c:pt>
                <c:pt idx="158">
                  <c:v>526.49</c:v>
                </c:pt>
                <c:pt idx="159">
                  <c:v>720.72</c:v>
                </c:pt>
                <c:pt idx="160">
                  <c:v>607.89</c:v>
                </c:pt>
                <c:pt idx="161">
                  <c:v>839.4499999999994</c:v>
                </c:pt>
                <c:pt idx="162">
                  <c:v>657.05</c:v>
                </c:pt>
                <c:pt idx="163">
                  <c:v>794.11</c:v>
                </c:pt>
                <c:pt idx="164">
                  <c:v>800.3399999999979</c:v>
                </c:pt>
                <c:pt idx="165">
                  <c:v>763.98</c:v>
                </c:pt>
                <c:pt idx="166">
                  <c:v>794.08</c:v>
                </c:pt>
                <c:pt idx="167">
                  <c:v>609.39</c:v>
                </c:pt>
                <c:pt idx="168">
                  <c:v>795.4399999999994</c:v>
                </c:pt>
                <c:pt idx="169">
                  <c:v>449.02</c:v>
                </c:pt>
                <c:pt idx="170">
                  <c:v>889.28</c:v>
                </c:pt>
                <c:pt idx="171">
                  <c:v>806.09</c:v>
                </c:pt>
                <c:pt idx="172">
                  <c:v>769.59</c:v>
                </c:pt>
                <c:pt idx="173">
                  <c:v>791.61</c:v>
                </c:pt>
                <c:pt idx="174">
                  <c:v>806.23</c:v>
                </c:pt>
                <c:pt idx="175">
                  <c:v>1066.21</c:v>
                </c:pt>
                <c:pt idx="176">
                  <c:v>594.67</c:v>
                </c:pt>
                <c:pt idx="177">
                  <c:v>1053.3</c:v>
                </c:pt>
                <c:pt idx="178">
                  <c:v>687.47</c:v>
                </c:pt>
                <c:pt idx="179">
                  <c:v>392.21</c:v>
                </c:pt>
                <c:pt idx="180">
                  <c:v>687.76</c:v>
                </c:pt>
                <c:pt idx="181">
                  <c:v>1114.97</c:v>
                </c:pt>
                <c:pt idx="182">
                  <c:v>556.4499999999994</c:v>
                </c:pt>
                <c:pt idx="183">
                  <c:v>797.55</c:v>
                </c:pt>
                <c:pt idx="184">
                  <c:v>732.16</c:v>
                </c:pt>
                <c:pt idx="185">
                  <c:v>808.9499999999994</c:v>
                </c:pt>
                <c:pt idx="186">
                  <c:v>606.8599999999979</c:v>
                </c:pt>
                <c:pt idx="187">
                  <c:v>592.59</c:v>
                </c:pt>
                <c:pt idx="188">
                  <c:v>745.71</c:v>
                </c:pt>
                <c:pt idx="189">
                  <c:v>1040.04</c:v>
                </c:pt>
                <c:pt idx="190">
                  <c:v>634.38</c:v>
                </c:pt>
                <c:pt idx="191">
                  <c:v>784.61</c:v>
                </c:pt>
                <c:pt idx="192">
                  <c:v>1237.81</c:v>
                </c:pt>
                <c:pt idx="193">
                  <c:v>768.05</c:v>
                </c:pt>
                <c:pt idx="194">
                  <c:v>874.19</c:v>
                </c:pt>
                <c:pt idx="195">
                  <c:v>1069.39</c:v>
                </c:pt>
                <c:pt idx="196">
                  <c:v>369.44</c:v>
                </c:pt>
                <c:pt idx="197">
                  <c:v>971.4299999999994</c:v>
                </c:pt>
                <c:pt idx="198">
                  <c:v>510.94</c:v>
                </c:pt>
                <c:pt idx="199">
                  <c:v>733.8</c:v>
                </c:pt>
                <c:pt idx="200">
                  <c:v>814.9599999999994</c:v>
                </c:pt>
                <c:pt idx="201">
                  <c:v>913.8099999999994</c:v>
                </c:pt>
                <c:pt idx="202">
                  <c:v>737.09</c:v>
                </c:pt>
                <c:pt idx="203">
                  <c:v>757.76</c:v>
                </c:pt>
                <c:pt idx="204">
                  <c:v>727.91</c:v>
                </c:pt>
                <c:pt idx="205">
                  <c:v>420.42</c:v>
                </c:pt>
                <c:pt idx="206">
                  <c:v>1058.81</c:v>
                </c:pt>
                <c:pt idx="207">
                  <c:v>532.71</c:v>
                </c:pt>
                <c:pt idx="208">
                  <c:v>603.53</c:v>
                </c:pt>
                <c:pt idx="209">
                  <c:v>999.07</c:v>
                </c:pt>
                <c:pt idx="210">
                  <c:v>543.65</c:v>
                </c:pt>
                <c:pt idx="211">
                  <c:v>544.9</c:v>
                </c:pt>
                <c:pt idx="212">
                  <c:v>589.66</c:v>
                </c:pt>
                <c:pt idx="213">
                  <c:v>537.39</c:v>
                </c:pt>
                <c:pt idx="214">
                  <c:v>624.59</c:v>
                </c:pt>
                <c:pt idx="215">
                  <c:v>784.18</c:v>
                </c:pt>
                <c:pt idx="216">
                  <c:v>459.92</c:v>
                </c:pt>
                <c:pt idx="217">
                  <c:v>785.53</c:v>
                </c:pt>
                <c:pt idx="218">
                  <c:v>540.65</c:v>
                </c:pt>
                <c:pt idx="219">
                  <c:v>583.8</c:v>
                </c:pt>
                <c:pt idx="220">
                  <c:v>988.52</c:v>
                </c:pt>
                <c:pt idx="221">
                  <c:v>782.75</c:v>
                </c:pt>
                <c:pt idx="222">
                  <c:v>546.3</c:v>
                </c:pt>
                <c:pt idx="223">
                  <c:v>358.61</c:v>
                </c:pt>
                <c:pt idx="224">
                  <c:v>731.77</c:v>
                </c:pt>
                <c:pt idx="225">
                  <c:v>355.21</c:v>
                </c:pt>
                <c:pt idx="226">
                  <c:v>1004.29</c:v>
                </c:pt>
                <c:pt idx="227">
                  <c:v>665.59</c:v>
                </c:pt>
                <c:pt idx="228">
                  <c:v>427.64</c:v>
                </c:pt>
                <c:pt idx="229">
                  <c:v>679.5</c:v>
                </c:pt>
                <c:pt idx="230">
                  <c:v>939.12</c:v>
                </c:pt>
                <c:pt idx="231">
                  <c:v>676.6</c:v>
                </c:pt>
                <c:pt idx="232">
                  <c:v>786.0</c:v>
                </c:pt>
                <c:pt idx="233">
                  <c:v>677.14</c:v>
                </c:pt>
                <c:pt idx="234">
                  <c:v>704.74</c:v>
                </c:pt>
                <c:pt idx="235">
                  <c:v>343.49</c:v>
                </c:pt>
                <c:pt idx="236">
                  <c:v>553.87</c:v>
                </c:pt>
                <c:pt idx="237">
                  <c:v>446.41</c:v>
                </c:pt>
                <c:pt idx="238">
                  <c:v>1038.61</c:v>
                </c:pt>
                <c:pt idx="239">
                  <c:v>805.9499999999994</c:v>
                </c:pt>
              </c:numCache>
            </c:numRef>
          </c:yVal>
        </c:ser>
        <c:axId val="488483784"/>
        <c:axId val="488489672"/>
      </c:scatterChart>
      <c:valAx>
        <c:axId val="488483784"/>
        <c:scaling>
          <c:orientation val="minMax"/>
        </c:scaling>
        <c:axPos val="b"/>
        <c:title>
          <c:tx>
            <c:rich>
              <a:bodyPr/>
              <a:lstStyle/>
              <a:p>
                <a:pPr>
                  <a:defRPr/>
                </a:pPr>
                <a:r>
                  <a:rPr lang="en-US"/>
                  <a:t>Plan level monthly benefit</a:t>
                </a:r>
              </a:p>
            </c:rich>
          </c:tx>
          <c:layout/>
        </c:title>
        <c:numFmt formatCode="0" sourceLinked="1"/>
        <c:tickLblPos val="nextTo"/>
        <c:txPr>
          <a:bodyPr rot="0" vert="horz"/>
          <a:lstStyle/>
          <a:p>
            <a:pPr>
              <a:defRPr sz="1600" b="0" i="0" u="none" strike="noStrike" baseline="0">
                <a:solidFill>
                  <a:srgbClr val="000000"/>
                </a:solidFill>
                <a:latin typeface="Calibri"/>
                <a:ea typeface="Calibri"/>
                <a:cs typeface="Calibri"/>
              </a:defRPr>
            </a:pPr>
            <a:endParaRPr lang="en-US"/>
          </a:p>
        </c:txPr>
        <c:crossAx val="488489672"/>
        <c:crosses val="autoZero"/>
        <c:crossBetween val="midCat"/>
      </c:valAx>
      <c:valAx>
        <c:axId val="488489672"/>
        <c:scaling>
          <c:orientation val="minMax"/>
        </c:scaling>
        <c:axPos val="l"/>
        <c:title>
          <c:tx>
            <c:rich>
              <a:bodyPr rot="-5400000" vert="horz"/>
              <a:lstStyle/>
              <a:p>
                <a:pPr>
                  <a:defRPr/>
                </a:pPr>
                <a:r>
                  <a:rPr lang="en-US"/>
                  <a:t>Monthly benefit (demarked at 1072.50)</a:t>
                </a:r>
              </a:p>
            </c:rich>
          </c:tx>
          <c:layout/>
        </c:title>
        <c:numFmt formatCode="General" sourceLinked="1"/>
        <c:tickLblPos val="nextTo"/>
        <c:crossAx val="488483784"/>
        <c:crosses val="autoZero"/>
        <c:crossBetween val="midCat"/>
      </c:valAx>
    </c:plotArea>
    <c:plotVisOnly val="1"/>
    <c:dispBlanksAs val="gap"/>
  </c:chart>
  <c:txPr>
    <a:bodyPr/>
    <a:lstStyle/>
    <a:p>
      <a:pPr>
        <a:defRPr sz="1600"/>
      </a:pPr>
      <a:endParaRPr lang="en-US"/>
    </a:p>
  </c:txPr>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US"/>
  <c:style val="2"/>
  <c:chart>
    <c:autoTitleDeleted val="1"/>
    <c:plotArea>
      <c:layout/>
      <c:scatterChart>
        <c:scatterStyle val="lineMarker"/>
        <c:ser>
          <c:idx val="0"/>
          <c:order val="0"/>
          <c:tx>
            <c:strRef>
              <c:f>Sheet1!$C$5</c:f>
              <c:strCache>
                <c:ptCount val="1"/>
                <c:pt idx="0">
                  <c:v>Gross Approval Amount</c:v>
                </c:pt>
              </c:strCache>
            </c:strRef>
          </c:tx>
          <c:spPr>
            <a:ln w="28575">
              <a:noFill/>
            </a:ln>
          </c:spPr>
          <c:xVal>
            <c:numRef>
              <c:f>Sheet1!$B$6:$B$105</c:f>
              <c:numCache>
                <c:formatCode>General</c:formatCode>
                <c:ptCount val="100"/>
                <c:pt idx="0" formatCode="#,##0">
                  <c:v>1608.0</c:v>
                </c:pt>
                <c:pt idx="1">
                  <c:v>293.0</c:v>
                </c:pt>
                <c:pt idx="2">
                  <c:v>995.0</c:v>
                </c:pt>
                <c:pt idx="3" formatCode="#,##0">
                  <c:v>1590.0</c:v>
                </c:pt>
                <c:pt idx="4" formatCode="#,##0">
                  <c:v>1423.0</c:v>
                </c:pt>
                <c:pt idx="5">
                  <c:v>144.0</c:v>
                </c:pt>
                <c:pt idx="6">
                  <c:v>100.0</c:v>
                </c:pt>
                <c:pt idx="7">
                  <c:v>120.0</c:v>
                </c:pt>
                <c:pt idx="8">
                  <c:v>73.0</c:v>
                </c:pt>
                <c:pt idx="9">
                  <c:v>112.0</c:v>
                </c:pt>
                <c:pt idx="10">
                  <c:v>237.0</c:v>
                </c:pt>
                <c:pt idx="11">
                  <c:v>123.0</c:v>
                </c:pt>
                <c:pt idx="12">
                  <c:v>46.0</c:v>
                </c:pt>
                <c:pt idx="13">
                  <c:v>140.0</c:v>
                </c:pt>
                <c:pt idx="14">
                  <c:v>113.0</c:v>
                </c:pt>
                <c:pt idx="15">
                  <c:v>101.0</c:v>
                </c:pt>
                <c:pt idx="16">
                  <c:v>579.0</c:v>
                </c:pt>
                <c:pt idx="17">
                  <c:v>296.0</c:v>
                </c:pt>
                <c:pt idx="18">
                  <c:v>434.0</c:v>
                </c:pt>
                <c:pt idx="19">
                  <c:v>52.0</c:v>
                </c:pt>
                <c:pt idx="20">
                  <c:v>60.0</c:v>
                </c:pt>
                <c:pt idx="21">
                  <c:v>138.0</c:v>
                </c:pt>
                <c:pt idx="22">
                  <c:v>140.0</c:v>
                </c:pt>
                <c:pt idx="23">
                  <c:v>65.0</c:v>
                </c:pt>
                <c:pt idx="24">
                  <c:v>41.0</c:v>
                </c:pt>
                <c:pt idx="25">
                  <c:v>49.0</c:v>
                </c:pt>
                <c:pt idx="26">
                  <c:v>82.0</c:v>
                </c:pt>
                <c:pt idx="27">
                  <c:v>36.0</c:v>
                </c:pt>
                <c:pt idx="28">
                  <c:v>163.0</c:v>
                </c:pt>
                <c:pt idx="29">
                  <c:v>83.0</c:v>
                </c:pt>
                <c:pt idx="30">
                  <c:v>27.0</c:v>
                </c:pt>
                <c:pt idx="31">
                  <c:v>38.0</c:v>
                </c:pt>
                <c:pt idx="32">
                  <c:v>63.0</c:v>
                </c:pt>
                <c:pt idx="33">
                  <c:v>38.0</c:v>
                </c:pt>
                <c:pt idx="34">
                  <c:v>33.0</c:v>
                </c:pt>
                <c:pt idx="35">
                  <c:v>35.0</c:v>
                </c:pt>
                <c:pt idx="36">
                  <c:v>35.0</c:v>
                </c:pt>
                <c:pt idx="37">
                  <c:v>61.0</c:v>
                </c:pt>
                <c:pt idx="38">
                  <c:v>42.0</c:v>
                </c:pt>
                <c:pt idx="39">
                  <c:v>36.0</c:v>
                </c:pt>
                <c:pt idx="40">
                  <c:v>88.0</c:v>
                </c:pt>
                <c:pt idx="41">
                  <c:v>25.0</c:v>
                </c:pt>
                <c:pt idx="42">
                  <c:v>26.0</c:v>
                </c:pt>
                <c:pt idx="43">
                  <c:v>35.0</c:v>
                </c:pt>
                <c:pt idx="44">
                  <c:v>29.0</c:v>
                </c:pt>
                <c:pt idx="45">
                  <c:v>280.0</c:v>
                </c:pt>
                <c:pt idx="46">
                  <c:v>47.0</c:v>
                </c:pt>
                <c:pt idx="47">
                  <c:v>40.0</c:v>
                </c:pt>
                <c:pt idx="48">
                  <c:v>16.0</c:v>
                </c:pt>
                <c:pt idx="49">
                  <c:v>41.0</c:v>
                </c:pt>
                <c:pt idx="50">
                  <c:v>145.0</c:v>
                </c:pt>
                <c:pt idx="51">
                  <c:v>31.0</c:v>
                </c:pt>
                <c:pt idx="52">
                  <c:v>210.0</c:v>
                </c:pt>
                <c:pt idx="53">
                  <c:v>20.0</c:v>
                </c:pt>
                <c:pt idx="54">
                  <c:v>148.0</c:v>
                </c:pt>
                <c:pt idx="55">
                  <c:v>46.0</c:v>
                </c:pt>
                <c:pt idx="56">
                  <c:v>15.0</c:v>
                </c:pt>
                <c:pt idx="57">
                  <c:v>26.0</c:v>
                </c:pt>
                <c:pt idx="58">
                  <c:v>33.0</c:v>
                </c:pt>
                <c:pt idx="59">
                  <c:v>176.0</c:v>
                </c:pt>
                <c:pt idx="60">
                  <c:v>145.0</c:v>
                </c:pt>
                <c:pt idx="61">
                  <c:v>16.0</c:v>
                </c:pt>
                <c:pt idx="62">
                  <c:v>28.0</c:v>
                </c:pt>
                <c:pt idx="63">
                  <c:v>15.0</c:v>
                </c:pt>
                <c:pt idx="64">
                  <c:v>20.0</c:v>
                </c:pt>
                <c:pt idx="65">
                  <c:v>19.0</c:v>
                </c:pt>
                <c:pt idx="66">
                  <c:v>63.0</c:v>
                </c:pt>
                <c:pt idx="67">
                  <c:v>15.0</c:v>
                </c:pt>
                <c:pt idx="68">
                  <c:v>23.0</c:v>
                </c:pt>
                <c:pt idx="69">
                  <c:v>15.0</c:v>
                </c:pt>
                <c:pt idx="70">
                  <c:v>15.0</c:v>
                </c:pt>
                <c:pt idx="71">
                  <c:v>20.0</c:v>
                </c:pt>
                <c:pt idx="72">
                  <c:v>17.0</c:v>
                </c:pt>
                <c:pt idx="73">
                  <c:v>75.0</c:v>
                </c:pt>
                <c:pt idx="74">
                  <c:v>29.0</c:v>
                </c:pt>
                <c:pt idx="75">
                  <c:v>58.0</c:v>
                </c:pt>
                <c:pt idx="76">
                  <c:v>26.0</c:v>
                </c:pt>
                <c:pt idx="77">
                  <c:v>56.0</c:v>
                </c:pt>
                <c:pt idx="78">
                  <c:v>24.0</c:v>
                </c:pt>
                <c:pt idx="79">
                  <c:v>17.0</c:v>
                </c:pt>
                <c:pt idx="80">
                  <c:v>12.0</c:v>
                </c:pt>
                <c:pt idx="81">
                  <c:v>13.0</c:v>
                </c:pt>
                <c:pt idx="82">
                  <c:v>23.0</c:v>
                </c:pt>
                <c:pt idx="83">
                  <c:v>17.0</c:v>
                </c:pt>
                <c:pt idx="84">
                  <c:v>93.0</c:v>
                </c:pt>
                <c:pt idx="85">
                  <c:v>22.0</c:v>
                </c:pt>
                <c:pt idx="86">
                  <c:v>10.0</c:v>
                </c:pt>
                <c:pt idx="87">
                  <c:v>15.0</c:v>
                </c:pt>
                <c:pt idx="88">
                  <c:v>13.0</c:v>
                </c:pt>
                <c:pt idx="89">
                  <c:v>46.0</c:v>
                </c:pt>
                <c:pt idx="90">
                  <c:v>17.0</c:v>
                </c:pt>
                <c:pt idx="91">
                  <c:v>20.0</c:v>
                </c:pt>
                <c:pt idx="92">
                  <c:v>21.0</c:v>
                </c:pt>
                <c:pt idx="93">
                  <c:v>34.0</c:v>
                </c:pt>
                <c:pt idx="94">
                  <c:v>6.0</c:v>
                </c:pt>
                <c:pt idx="95">
                  <c:v>10.0</c:v>
                </c:pt>
                <c:pt idx="96">
                  <c:v>33.0</c:v>
                </c:pt>
                <c:pt idx="97">
                  <c:v>9.0</c:v>
                </c:pt>
                <c:pt idx="98">
                  <c:v>11.0</c:v>
                </c:pt>
                <c:pt idx="99">
                  <c:v>12.0</c:v>
                </c:pt>
              </c:numCache>
            </c:numRef>
          </c:xVal>
          <c:yVal>
            <c:numRef>
              <c:f>Sheet1!$C$6:$C$105</c:f>
              <c:numCache>
                <c:formatCode>"$"#,##0_);[Red]\("$"#,##0\)</c:formatCode>
                <c:ptCount val="100"/>
                <c:pt idx="0">
                  <c:v>4.56223745E8</c:v>
                </c:pt>
                <c:pt idx="1">
                  <c:v>2.24040575E8</c:v>
                </c:pt>
                <c:pt idx="2">
                  <c:v>1.8417655E8</c:v>
                </c:pt>
                <c:pt idx="3">
                  <c:v>1.4230251E8</c:v>
                </c:pt>
                <c:pt idx="4">
                  <c:v>1.2576095E8</c:v>
                </c:pt>
                <c:pt idx="5">
                  <c:v>1.083374E8</c:v>
                </c:pt>
                <c:pt idx="6">
                  <c:v>7.691837E7</c:v>
                </c:pt>
                <c:pt idx="7">
                  <c:v>7.255125E7</c:v>
                </c:pt>
                <c:pt idx="8">
                  <c:v>7.215475E7</c:v>
                </c:pt>
                <c:pt idx="9">
                  <c:v>6.4447874E7</c:v>
                </c:pt>
                <c:pt idx="10">
                  <c:v>6.25554E7</c:v>
                </c:pt>
                <c:pt idx="11">
                  <c:v>6.152285E7</c:v>
                </c:pt>
                <c:pt idx="12">
                  <c:v>6.091625E7</c:v>
                </c:pt>
                <c:pt idx="13">
                  <c:v>5.86429E7</c:v>
                </c:pt>
                <c:pt idx="14">
                  <c:v>5.781564E7</c:v>
                </c:pt>
                <c:pt idx="15">
                  <c:v>5.604415E7</c:v>
                </c:pt>
                <c:pt idx="16">
                  <c:v>5.4203285E7</c:v>
                </c:pt>
                <c:pt idx="17">
                  <c:v>5.301035E7</c:v>
                </c:pt>
                <c:pt idx="18">
                  <c:v>5.2203325E7</c:v>
                </c:pt>
                <c:pt idx="19">
                  <c:v>4.6169375E7</c:v>
                </c:pt>
                <c:pt idx="20">
                  <c:v>4.5766475E7</c:v>
                </c:pt>
                <c:pt idx="21">
                  <c:v>4.464425E7</c:v>
                </c:pt>
                <c:pt idx="22">
                  <c:v>4.240775E7</c:v>
                </c:pt>
                <c:pt idx="23">
                  <c:v>4.10509E7</c:v>
                </c:pt>
                <c:pt idx="24">
                  <c:v>4.083145E7</c:v>
                </c:pt>
                <c:pt idx="25">
                  <c:v>3.9596025E7</c:v>
                </c:pt>
                <c:pt idx="26">
                  <c:v>3.86631E7</c:v>
                </c:pt>
                <c:pt idx="27">
                  <c:v>3.2531625E7</c:v>
                </c:pt>
                <c:pt idx="28">
                  <c:v>3.15377E7</c:v>
                </c:pt>
                <c:pt idx="29">
                  <c:v>3.13429E7</c:v>
                </c:pt>
                <c:pt idx="30">
                  <c:v>3.133215E7</c:v>
                </c:pt>
                <c:pt idx="31">
                  <c:v>2.7676875E7</c:v>
                </c:pt>
                <c:pt idx="32">
                  <c:v>2.7377775E7</c:v>
                </c:pt>
                <c:pt idx="33">
                  <c:v>2.7344945E7</c:v>
                </c:pt>
                <c:pt idx="34">
                  <c:v>2.70365E7</c:v>
                </c:pt>
                <c:pt idx="35">
                  <c:v>2.6427825E7</c:v>
                </c:pt>
                <c:pt idx="36">
                  <c:v>2.60771E7</c:v>
                </c:pt>
                <c:pt idx="37">
                  <c:v>2.569875E7</c:v>
                </c:pt>
                <c:pt idx="38">
                  <c:v>2.557729E7</c:v>
                </c:pt>
                <c:pt idx="39">
                  <c:v>2.465146E7</c:v>
                </c:pt>
                <c:pt idx="40">
                  <c:v>2.3880125E7</c:v>
                </c:pt>
                <c:pt idx="41">
                  <c:v>2.30154E7</c:v>
                </c:pt>
                <c:pt idx="42">
                  <c:v>2.2670785E7</c:v>
                </c:pt>
                <c:pt idx="43">
                  <c:v>2.2405195E7</c:v>
                </c:pt>
                <c:pt idx="44">
                  <c:v>2.236958E7</c:v>
                </c:pt>
                <c:pt idx="45">
                  <c:v>2.193006E7</c:v>
                </c:pt>
                <c:pt idx="46">
                  <c:v>2.1401435E7</c:v>
                </c:pt>
                <c:pt idx="47">
                  <c:v>2.1288325E7</c:v>
                </c:pt>
                <c:pt idx="48">
                  <c:v>2.1155625E7</c:v>
                </c:pt>
                <c:pt idx="49">
                  <c:v>2.0628243E7</c:v>
                </c:pt>
                <c:pt idx="50">
                  <c:v>1.965465E7</c:v>
                </c:pt>
                <c:pt idx="51">
                  <c:v>1.9641422E7</c:v>
                </c:pt>
                <c:pt idx="52">
                  <c:v>1.958305E7</c:v>
                </c:pt>
                <c:pt idx="53">
                  <c:v>1.847647E7</c:v>
                </c:pt>
                <c:pt idx="54">
                  <c:v>1.817145E7</c:v>
                </c:pt>
                <c:pt idx="55">
                  <c:v>1.794496E7</c:v>
                </c:pt>
                <c:pt idx="56">
                  <c:v>1.7851125E7</c:v>
                </c:pt>
                <c:pt idx="57">
                  <c:v>1.783265E7</c:v>
                </c:pt>
                <c:pt idx="58">
                  <c:v>1.7475715E7</c:v>
                </c:pt>
                <c:pt idx="59">
                  <c:v>1.736225E7</c:v>
                </c:pt>
                <c:pt idx="60">
                  <c:v>1.692745E7</c:v>
                </c:pt>
                <c:pt idx="61">
                  <c:v>1.685333E7</c:v>
                </c:pt>
                <c:pt idx="62">
                  <c:v>1.662075E7</c:v>
                </c:pt>
                <c:pt idx="63">
                  <c:v>1.652445E7</c:v>
                </c:pt>
                <c:pt idx="64">
                  <c:v>1.5864075E7</c:v>
                </c:pt>
                <c:pt idx="65">
                  <c:v>1.570845E7</c:v>
                </c:pt>
                <c:pt idx="66">
                  <c:v>1.5654325E7</c:v>
                </c:pt>
                <c:pt idx="67">
                  <c:v>1.5393375E7</c:v>
                </c:pt>
                <c:pt idx="68">
                  <c:v>1.5097625E7</c:v>
                </c:pt>
                <c:pt idx="69">
                  <c:v>1.465395E7</c:v>
                </c:pt>
                <c:pt idx="70">
                  <c:v>1.46505E7</c:v>
                </c:pt>
                <c:pt idx="71">
                  <c:v>1.447725E7</c:v>
                </c:pt>
                <c:pt idx="72">
                  <c:v>1.4432875E7</c:v>
                </c:pt>
                <c:pt idx="73">
                  <c:v>1.4283315E7</c:v>
                </c:pt>
                <c:pt idx="74">
                  <c:v>1.42205E7</c:v>
                </c:pt>
                <c:pt idx="75">
                  <c:v>1.3865485E7</c:v>
                </c:pt>
                <c:pt idx="76">
                  <c:v>1.384755E7</c:v>
                </c:pt>
                <c:pt idx="77">
                  <c:v>1.3654365E7</c:v>
                </c:pt>
                <c:pt idx="78">
                  <c:v>1.325495E7</c:v>
                </c:pt>
                <c:pt idx="79">
                  <c:v>1.3192125E7</c:v>
                </c:pt>
                <c:pt idx="80">
                  <c:v>1.2920766E7</c:v>
                </c:pt>
                <c:pt idx="81">
                  <c:v>1.2808875E7</c:v>
                </c:pt>
                <c:pt idx="82">
                  <c:v>1.26255E7</c:v>
                </c:pt>
                <c:pt idx="83">
                  <c:v>1.258325E7</c:v>
                </c:pt>
                <c:pt idx="84">
                  <c:v>1.2504645E7</c:v>
                </c:pt>
                <c:pt idx="85">
                  <c:v>1.2486E7</c:v>
                </c:pt>
                <c:pt idx="86">
                  <c:v>1.208775E7</c:v>
                </c:pt>
                <c:pt idx="87">
                  <c:v>1.206804E7</c:v>
                </c:pt>
                <c:pt idx="88">
                  <c:v>1.205475E7</c:v>
                </c:pt>
                <c:pt idx="89">
                  <c:v>1.178143E7</c:v>
                </c:pt>
                <c:pt idx="90">
                  <c:v>1.177975E7</c:v>
                </c:pt>
                <c:pt idx="91">
                  <c:v>1.1683E7</c:v>
                </c:pt>
                <c:pt idx="92">
                  <c:v>1.164875E7</c:v>
                </c:pt>
                <c:pt idx="93">
                  <c:v>1.157548E7</c:v>
                </c:pt>
                <c:pt idx="94">
                  <c:v>1.1551725E7</c:v>
                </c:pt>
                <c:pt idx="95">
                  <c:v>1.13625E7</c:v>
                </c:pt>
                <c:pt idx="96">
                  <c:v>1.1322477E7</c:v>
                </c:pt>
                <c:pt idx="97">
                  <c:v>1.121375E7</c:v>
                </c:pt>
                <c:pt idx="98">
                  <c:v>1.118925E7</c:v>
                </c:pt>
                <c:pt idx="99">
                  <c:v>1.1061375E7</c:v>
                </c:pt>
              </c:numCache>
            </c:numRef>
          </c:yVal>
        </c:ser>
        <c:axId val="488512600"/>
        <c:axId val="488518488"/>
      </c:scatterChart>
      <c:valAx>
        <c:axId val="488512600"/>
        <c:scaling>
          <c:orientation val="minMax"/>
        </c:scaling>
        <c:axPos val="b"/>
        <c:title>
          <c:tx>
            <c:rich>
              <a:bodyPr/>
              <a:lstStyle/>
              <a:p>
                <a:pPr>
                  <a:defRPr/>
                </a:pPr>
                <a:r>
                  <a:rPr lang="en-US"/>
                  <a:t>Number of SBA 7(a) loans (count)</a:t>
                </a:r>
              </a:p>
            </c:rich>
          </c:tx>
          <c:layout/>
        </c:title>
        <c:numFmt formatCode="#,##0" sourceLinked="1"/>
        <c:tickLblPos val="nextTo"/>
        <c:crossAx val="488518488"/>
        <c:crosses val="autoZero"/>
        <c:crossBetween val="midCat"/>
      </c:valAx>
      <c:valAx>
        <c:axId val="488518488"/>
        <c:scaling>
          <c:orientation val="minMax"/>
          <c:min val="5.0E6"/>
        </c:scaling>
        <c:axPos val="l"/>
        <c:title>
          <c:tx>
            <c:rich>
              <a:bodyPr/>
              <a:lstStyle/>
              <a:p>
                <a:pPr>
                  <a:defRPr/>
                </a:pPr>
                <a:r>
                  <a:rPr lang="en-US"/>
                  <a:t>Gross approval amount ($)</a:t>
                </a:r>
              </a:p>
            </c:rich>
          </c:tx>
          <c:layout/>
        </c:title>
        <c:numFmt formatCode="&quot;$&quot;#,##0_);[Red]\(&quot;$&quot;#,##0\)" sourceLinked="1"/>
        <c:tickLblPos val="nextTo"/>
        <c:crossAx val="488512600"/>
        <c:crosses val="autoZero"/>
        <c:crossBetween val="midCat"/>
      </c:valAx>
    </c:plotArea>
    <c:plotVisOnly val="1"/>
  </c:chart>
  <c:txPr>
    <a:bodyPr/>
    <a:lstStyle/>
    <a:p>
      <a:pPr>
        <a:defRPr sz="1400"/>
      </a:pPr>
      <a:endParaRPr lang="en-US"/>
    </a:p>
  </c:txPr>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US"/>
  <c:style val="2"/>
  <c:chart>
    <c:autoTitleDeleted val="1"/>
    <c:plotArea>
      <c:layout/>
      <c:scatterChart>
        <c:scatterStyle val="lineMarker"/>
        <c:ser>
          <c:idx val="0"/>
          <c:order val="0"/>
          <c:tx>
            <c:strRef>
              <c:f>Sheet1!$C$5</c:f>
              <c:strCache>
                <c:ptCount val="1"/>
                <c:pt idx="0">
                  <c:v>Gross Approval Amount</c:v>
                </c:pt>
              </c:strCache>
            </c:strRef>
          </c:tx>
          <c:spPr>
            <a:ln w="28575">
              <a:noFill/>
            </a:ln>
          </c:spPr>
          <c:xVal>
            <c:numRef>
              <c:f>Sheet1!$B$6:$B$105</c:f>
              <c:numCache>
                <c:formatCode>General</c:formatCode>
                <c:ptCount val="100"/>
                <c:pt idx="0" formatCode="#,##0">
                  <c:v>1608.0</c:v>
                </c:pt>
                <c:pt idx="1">
                  <c:v>293.0</c:v>
                </c:pt>
                <c:pt idx="2">
                  <c:v>995.0</c:v>
                </c:pt>
                <c:pt idx="3" formatCode="#,##0">
                  <c:v>1590.0</c:v>
                </c:pt>
                <c:pt idx="4" formatCode="#,##0">
                  <c:v>1423.0</c:v>
                </c:pt>
                <c:pt idx="5">
                  <c:v>144.0</c:v>
                </c:pt>
                <c:pt idx="6">
                  <c:v>100.0</c:v>
                </c:pt>
                <c:pt idx="7">
                  <c:v>120.0</c:v>
                </c:pt>
                <c:pt idx="8">
                  <c:v>73.0</c:v>
                </c:pt>
                <c:pt idx="9">
                  <c:v>112.0</c:v>
                </c:pt>
                <c:pt idx="10">
                  <c:v>237.0</c:v>
                </c:pt>
                <c:pt idx="11">
                  <c:v>123.0</c:v>
                </c:pt>
                <c:pt idx="12">
                  <c:v>46.0</c:v>
                </c:pt>
                <c:pt idx="13">
                  <c:v>140.0</c:v>
                </c:pt>
                <c:pt idx="14">
                  <c:v>113.0</c:v>
                </c:pt>
                <c:pt idx="15">
                  <c:v>101.0</c:v>
                </c:pt>
                <c:pt idx="16">
                  <c:v>579.0</c:v>
                </c:pt>
                <c:pt idx="17">
                  <c:v>296.0</c:v>
                </c:pt>
                <c:pt idx="18">
                  <c:v>434.0</c:v>
                </c:pt>
                <c:pt idx="19">
                  <c:v>52.0</c:v>
                </c:pt>
                <c:pt idx="20">
                  <c:v>60.0</c:v>
                </c:pt>
                <c:pt idx="21">
                  <c:v>138.0</c:v>
                </c:pt>
                <c:pt idx="22">
                  <c:v>140.0</c:v>
                </c:pt>
                <c:pt idx="23">
                  <c:v>65.0</c:v>
                </c:pt>
                <c:pt idx="24">
                  <c:v>41.0</c:v>
                </c:pt>
                <c:pt idx="25">
                  <c:v>49.0</c:v>
                </c:pt>
                <c:pt idx="26">
                  <c:v>82.0</c:v>
                </c:pt>
                <c:pt idx="27">
                  <c:v>36.0</c:v>
                </c:pt>
                <c:pt idx="28">
                  <c:v>163.0</c:v>
                </c:pt>
                <c:pt idx="29">
                  <c:v>83.0</c:v>
                </c:pt>
                <c:pt idx="30">
                  <c:v>27.0</c:v>
                </c:pt>
                <c:pt idx="31">
                  <c:v>38.0</c:v>
                </c:pt>
                <c:pt idx="32">
                  <c:v>63.0</c:v>
                </c:pt>
                <c:pt idx="33">
                  <c:v>38.0</c:v>
                </c:pt>
                <c:pt idx="34">
                  <c:v>33.0</c:v>
                </c:pt>
                <c:pt idx="35">
                  <c:v>35.0</c:v>
                </c:pt>
                <c:pt idx="36">
                  <c:v>35.0</c:v>
                </c:pt>
                <c:pt idx="37">
                  <c:v>61.0</c:v>
                </c:pt>
                <c:pt idx="38">
                  <c:v>42.0</c:v>
                </c:pt>
                <c:pt idx="39">
                  <c:v>36.0</c:v>
                </c:pt>
                <c:pt idx="40">
                  <c:v>88.0</c:v>
                </c:pt>
                <c:pt idx="41">
                  <c:v>25.0</c:v>
                </c:pt>
                <c:pt idx="42">
                  <c:v>26.0</c:v>
                </c:pt>
                <c:pt idx="43">
                  <c:v>35.0</c:v>
                </c:pt>
                <c:pt idx="44">
                  <c:v>29.0</c:v>
                </c:pt>
                <c:pt idx="45">
                  <c:v>280.0</c:v>
                </c:pt>
                <c:pt idx="46">
                  <c:v>47.0</c:v>
                </c:pt>
                <c:pt idx="47">
                  <c:v>40.0</c:v>
                </c:pt>
                <c:pt idx="48">
                  <c:v>16.0</c:v>
                </c:pt>
                <c:pt idx="49">
                  <c:v>41.0</c:v>
                </c:pt>
                <c:pt idx="50">
                  <c:v>145.0</c:v>
                </c:pt>
                <c:pt idx="51">
                  <c:v>31.0</c:v>
                </c:pt>
                <c:pt idx="52">
                  <c:v>210.0</c:v>
                </c:pt>
                <c:pt idx="53">
                  <c:v>20.0</c:v>
                </c:pt>
                <c:pt idx="54">
                  <c:v>148.0</c:v>
                </c:pt>
                <c:pt idx="55">
                  <c:v>46.0</c:v>
                </c:pt>
                <c:pt idx="56">
                  <c:v>15.0</c:v>
                </c:pt>
                <c:pt idx="57">
                  <c:v>26.0</c:v>
                </c:pt>
                <c:pt idx="58">
                  <c:v>33.0</c:v>
                </c:pt>
                <c:pt idx="59">
                  <c:v>176.0</c:v>
                </c:pt>
                <c:pt idx="60">
                  <c:v>145.0</c:v>
                </c:pt>
                <c:pt idx="61">
                  <c:v>16.0</c:v>
                </c:pt>
                <c:pt idx="62">
                  <c:v>28.0</c:v>
                </c:pt>
                <c:pt idx="63">
                  <c:v>15.0</c:v>
                </c:pt>
                <c:pt idx="64">
                  <c:v>20.0</c:v>
                </c:pt>
                <c:pt idx="65">
                  <c:v>19.0</c:v>
                </c:pt>
                <c:pt idx="66">
                  <c:v>63.0</c:v>
                </c:pt>
                <c:pt idx="67">
                  <c:v>15.0</c:v>
                </c:pt>
                <c:pt idx="68">
                  <c:v>23.0</c:v>
                </c:pt>
                <c:pt idx="69">
                  <c:v>15.0</c:v>
                </c:pt>
                <c:pt idx="70">
                  <c:v>15.0</c:v>
                </c:pt>
                <c:pt idx="71">
                  <c:v>20.0</c:v>
                </c:pt>
                <c:pt idx="72">
                  <c:v>17.0</c:v>
                </c:pt>
                <c:pt idx="73">
                  <c:v>75.0</c:v>
                </c:pt>
                <c:pt idx="74">
                  <c:v>29.0</c:v>
                </c:pt>
                <c:pt idx="75">
                  <c:v>58.0</c:v>
                </c:pt>
                <c:pt idx="76">
                  <c:v>26.0</c:v>
                </c:pt>
                <c:pt idx="77">
                  <c:v>56.0</c:v>
                </c:pt>
                <c:pt idx="78">
                  <c:v>24.0</c:v>
                </c:pt>
                <c:pt idx="79">
                  <c:v>17.0</c:v>
                </c:pt>
                <c:pt idx="80">
                  <c:v>12.0</c:v>
                </c:pt>
                <c:pt idx="81">
                  <c:v>13.0</c:v>
                </c:pt>
                <c:pt idx="82">
                  <c:v>23.0</c:v>
                </c:pt>
                <c:pt idx="83">
                  <c:v>17.0</c:v>
                </c:pt>
                <c:pt idx="84">
                  <c:v>93.0</c:v>
                </c:pt>
                <c:pt idx="85">
                  <c:v>22.0</c:v>
                </c:pt>
                <c:pt idx="86">
                  <c:v>10.0</c:v>
                </c:pt>
                <c:pt idx="87">
                  <c:v>15.0</c:v>
                </c:pt>
                <c:pt idx="88">
                  <c:v>13.0</c:v>
                </c:pt>
                <c:pt idx="89">
                  <c:v>46.0</c:v>
                </c:pt>
                <c:pt idx="90">
                  <c:v>17.0</c:v>
                </c:pt>
                <c:pt idx="91">
                  <c:v>20.0</c:v>
                </c:pt>
                <c:pt idx="92">
                  <c:v>21.0</c:v>
                </c:pt>
                <c:pt idx="93">
                  <c:v>34.0</c:v>
                </c:pt>
                <c:pt idx="94">
                  <c:v>6.0</c:v>
                </c:pt>
                <c:pt idx="95">
                  <c:v>10.0</c:v>
                </c:pt>
                <c:pt idx="96">
                  <c:v>33.0</c:v>
                </c:pt>
                <c:pt idx="97">
                  <c:v>9.0</c:v>
                </c:pt>
                <c:pt idx="98">
                  <c:v>11.0</c:v>
                </c:pt>
                <c:pt idx="99">
                  <c:v>12.0</c:v>
                </c:pt>
              </c:numCache>
            </c:numRef>
          </c:xVal>
          <c:yVal>
            <c:numRef>
              <c:f>Sheet1!$C$6:$C$105</c:f>
              <c:numCache>
                <c:formatCode>"$"#,##0_);[Red]\("$"#,##0\)</c:formatCode>
                <c:ptCount val="100"/>
                <c:pt idx="0">
                  <c:v>4.56223745E8</c:v>
                </c:pt>
                <c:pt idx="1">
                  <c:v>2.24040575E8</c:v>
                </c:pt>
                <c:pt idx="2">
                  <c:v>1.8417655E8</c:v>
                </c:pt>
                <c:pt idx="3">
                  <c:v>1.4230251E8</c:v>
                </c:pt>
                <c:pt idx="4">
                  <c:v>1.2576095E8</c:v>
                </c:pt>
                <c:pt idx="5">
                  <c:v>1.083374E8</c:v>
                </c:pt>
                <c:pt idx="6">
                  <c:v>7.691837E7</c:v>
                </c:pt>
                <c:pt idx="7">
                  <c:v>7.255125E7</c:v>
                </c:pt>
                <c:pt idx="8">
                  <c:v>7.215475E7</c:v>
                </c:pt>
                <c:pt idx="9">
                  <c:v>6.4447874E7</c:v>
                </c:pt>
                <c:pt idx="10">
                  <c:v>6.25554E7</c:v>
                </c:pt>
                <c:pt idx="11">
                  <c:v>6.152285E7</c:v>
                </c:pt>
                <c:pt idx="12">
                  <c:v>6.091625E7</c:v>
                </c:pt>
                <c:pt idx="13">
                  <c:v>5.86429E7</c:v>
                </c:pt>
                <c:pt idx="14">
                  <c:v>5.781564E7</c:v>
                </c:pt>
                <c:pt idx="15">
                  <c:v>5.604415E7</c:v>
                </c:pt>
                <c:pt idx="16">
                  <c:v>5.4203285E7</c:v>
                </c:pt>
                <c:pt idx="17">
                  <c:v>5.301035E7</c:v>
                </c:pt>
                <c:pt idx="18">
                  <c:v>5.2203325E7</c:v>
                </c:pt>
                <c:pt idx="19">
                  <c:v>4.6169375E7</c:v>
                </c:pt>
                <c:pt idx="20">
                  <c:v>4.5766475E7</c:v>
                </c:pt>
                <c:pt idx="21">
                  <c:v>4.464425E7</c:v>
                </c:pt>
                <c:pt idx="22">
                  <c:v>4.240775E7</c:v>
                </c:pt>
                <c:pt idx="23">
                  <c:v>4.10509E7</c:v>
                </c:pt>
                <c:pt idx="24">
                  <c:v>4.083145E7</c:v>
                </c:pt>
                <c:pt idx="25">
                  <c:v>3.9596025E7</c:v>
                </c:pt>
                <c:pt idx="26">
                  <c:v>3.86631E7</c:v>
                </c:pt>
                <c:pt idx="27">
                  <c:v>3.2531625E7</c:v>
                </c:pt>
                <c:pt idx="28">
                  <c:v>3.15377E7</c:v>
                </c:pt>
                <c:pt idx="29">
                  <c:v>3.13429E7</c:v>
                </c:pt>
                <c:pt idx="30">
                  <c:v>3.133215E7</c:v>
                </c:pt>
                <c:pt idx="31">
                  <c:v>2.7676875E7</c:v>
                </c:pt>
                <c:pt idx="32">
                  <c:v>2.7377775E7</c:v>
                </c:pt>
                <c:pt idx="33">
                  <c:v>2.7344945E7</c:v>
                </c:pt>
                <c:pt idx="34">
                  <c:v>2.70365E7</c:v>
                </c:pt>
                <c:pt idx="35">
                  <c:v>2.6427825E7</c:v>
                </c:pt>
                <c:pt idx="36">
                  <c:v>2.60771E7</c:v>
                </c:pt>
                <c:pt idx="37">
                  <c:v>2.569875E7</c:v>
                </c:pt>
                <c:pt idx="38">
                  <c:v>2.557729E7</c:v>
                </c:pt>
                <c:pt idx="39">
                  <c:v>2.465146E7</c:v>
                </c:pt>
                <c:pt idx="40">
                  <c:v>2.3880125E7</c:v>
                </c:pt>
                <c:pt idx="41">
                  <c:v>2.30154E7</c:v>
                </c:pt>
                <c:pt idx="42">
                  <c:v>2.2670785E7</c:v>
                </c:pt>
                <c:pt idx="43">
                  <c:v>2.2405195E7</c:v>
                </c:pt>
                <c:pt idx="44">
                  <c:v>2.236958E7</c:v>
                </c:pt>
                <c:pt idx="45">
                  <c:v>2.193006E7</c:v>
                </c:pt>
                <c:pt idx="46">
                  <c:v>2.1401435E7</c:v>
                </c:pt>
                <c:pt idx="47">
                  <c:v>2.1288325E7</c:v>
                </c:pt>
                <c:pt idx="48">
                  <c:v>2.1155625E7</c:v>
                </c:pt>
                <c:pt idx="49">
                  <c:v>2.0628243E7</c:v>
                </c:pt>
                <c:pt idx="50">
                  <c:v>1.965465E7</c:v>
                </c:pt>
                <c:pt idx="51">
                  <c:v>1.9641422E7</c:v>
                </c:pt>
                <c:pt idx="52">
                  <c:v>1.958305E7</c:v>
                </c:pt>
                <c:pt idx="53">
                  <c:v>1.847647E7</c:v>
                </c:pt>
                <c:pt idx="54">
                  <c:v>1.817145E7</c:v>
                </c:pt>
                <c:pt idx="55">
                  <c:v>1.794496E7</c:v>
                </c:pt>
                <c:pt idx="56">
                  <c:v>1.7851125E7</c:v>
                </c:pt>
                <c:pt idx="57">
                  <c:v>1.783265E7</c:v>
                </c:pt>
                <c:pt idx="58">
                  <c:v>1.7475715E7</c:v>
                </c:pt>
                <c:pt idx="59">
                  <c:v>1.736225E7</c:v>
                </c:pt>
                <c:pt idx="60">
                  <c:v>1.692745E7</c:v>
                </c:pt>
                <c:pt idx="61">
                  <c:v>1.685333E7</c:v>
                </c:pt>
                <c:pt idx="62">
                  <c:v>1.662075E7</c:v>
                </c:pt>
                <c:pt idx="63">
                  <c:v>1.652445E7</c:v>
                </c:pt>
                <c:pt idx="64">
                  <c:v>1.5864075E7</c:v>
                </c:pt>
                <c:pt idx="65">
                  <c:v>1.570845E7</c:v>
                </c:pt>
                <c:pt idx="66">
                  <c:v>1.5654325E7</c:v>
                </c:pt>
                <c:pt idx="67">
                  <c:v>1.5393375E7</c:v>
                </c:pt>
                <c:pt idx="68">
                  <c:v>1.5097625E7</c:v>
                </c:pt>
                <c:pt idx="69">
                  <c:v>1.465395E7</c:v>
                </c:pt>
                <c:pt idx="70">
                  <c:v>1.46505E7</c:v>
                </c:pt>
                <c:pt idx="71">
                  <c:v>1.447725E7</c:v>
                </c:pt>
                <c:pt idx="72">
                  <c:v>1.4432875E7</c:v>
                </c:pt>
                <c:pt idx="73">
                  <c:v>1.4283315E7</c:v>
                </c:pt>
                <c:pt idx="74">
                  <c:v>1.42205E7</c:v>
                </c:pt>
                <c:pt idx="75">
                  <c:v>1.3865485E7</c:v>
                </c:pt>
                <c:pt idx="76">
                  <c:v>1.384755E7</c:v>
                </c:pt>
                <c:pt idx="77">
                  <c:v>1.3654365E7</c:v>
                </c:pt>
                <c:pt idx="78">
                  <c:v>1.325495E7</c:v>
                </c:pt>
                <c:pt idx="79">
                  <c:v>1.3192125E7</c:v>
                </c:pt>
                <c:pt idx="80">
                  <c:v>1.2920766E7</c:v>
                </c:pt>
                <c:pt idx="81">
                  <c:v>1.2808875E7</c:v>
                </c:pt>
                <c:pt idx="82">
                  <c:v>1.26255E7</c:v>
                </c:pt>
                <c:pt idx="83">
                  <c:v>1.258325E7</c:v>
                </c:pt>
                <c:pt idx="84">
                  <c:v>1.2504645E7</c:v>
                </c:pt>
                <c:pt idx="85">
                  <c:v>1.2486E7</c:v>
                </c:pt>
                <c:pt idx="86">
                  <c:v>1.208775E7</c:v>
                </c:pt>
                <c:pt idx="87">
                  <c:v>1.206804E7</c:v>
                </c:pt>
                <c:pt idx="88">
                  <c:v>1.205475E7</c:v>
                </c:pt>
                <c:pt idx="89">
                  <c:v>1.178143E7</c:v>
                </c:pt>
                <c:pt idx="90">
                  <c:v>1.177975E7</c:v>
                </c:pt>
                <c:pt idx="91">
                  <c:v>1.1683E7</c:v>
                </c:pt>
                <c:pt idx="92">
                  <c:v>1.164875E7</c:v>
                </c:pt>
                <c:pt idx="93">
                  <c:v>1.157548E7</c:v>
                </c:pt>
                <c:pt idx="94">
                  <c:v>1.1551725E7</c:v>
                </c:pt>
                <c:pt idx="95">
                  <c:v>1.13625E7</c:v>
                </c:pt>
                <c:pt idx="96">
                  <c:v>1.1322477E7</c:v>
                </c:pt>
                <c:pt idx="97">
                  <c:v>1.121375E7</c:v>
                </c:pt>
                <c:pt idx="98">
                  <c:v>1.118925E7</c:v>
                </c:pt>
                <c:pt idx="99">
                  <c:v>1.1061375E7</c:v>
                </c:pt>
              </c:numCache>
            </c:numRef>
          </c:yVal>
        </c:ser>
        <c:axId val="488568344"/>
        <c:axId val="488574232"/>
      </c:scatterChart>
      <c:valAx>
        <c:axId val="488568344"/>
        <c:scaling>
          <c:logBase val="10.0"/>
          <c:orientation val="minMax"/>
        </c:scaling>
        <c:axPos val="b"/>
        <c:title>
          <c:tx>
            <c:rich>
              <a:bodyPr/>
              <a:lstStyle/>
              <a:p>
                <a:pPr>
                  <a:defRPr/>
                </a:pPr>
                <a:r>
                  <a:rPr lang="en-US"/>
                  <a:t>Number of SBA 7(a) loans (count)</a:t>
                </a:r>
              </a:p>
            </c:rich>
          </c:tx>
          <c:layout/>
        </c:title>
        <c:numFmt formatCode="#,##0" sourceLinked="1"/>
        <c:tickLblPos val="nextTo"/>
        <c:crossAx val="488574232"/>
        <c:crosses val="autoZero"/>
        <c:crossBetween val="midCat"/>
      </c:valAx>
      <c:valAx>
        <c:axId val="488574232"/>
        <c:scaling>
          <c:logBase val="10.0"/>
          <c:orientation val="minMax"/>
          <c:min val="5.0E6"/>
        </c:scaling>
        <c:axPos val="l"/>
        <c:title>
          <c:tx>
            <c:rich>
              <a:bodyPr/>
              <a:lstStyle/>
              <a:p>
                <a:pPr>
                  <a:defRPr/>
                </a:pPr>
                <a:r>
                  <a:rPr lang="en-US"/>
                  <a:t>Gross approval amount ($)</a:t>
                </a:r>
              </a:p>
            </c:rich>
          </c:tx>
          <c:layout/>
        </c:title>
        <c:numFmt formatCode="&quot;$&quot;#,##0_);[Red]\(&quot;$&quot;#,##0\)" sourceLinked="1"/>
        <c:tickLblPos val="nextTo"/>
        <c:crossAx val="488568344"/>
        <c:crosses val="autoZero"/>
        <c:crossBetween val="midCat"/>
      </c:valAx>
    </c:plotArea>
    <c:plotVisOnly val="1"/>
  </c:chart>
  <c:txPr>
    <a:bodyPr/>
    <a:lstStyle/>
    <a:p>
      <a:pPr>
        <a:defRPr sz="1400"/>
      </a:pPr>
      <a:endParaRPr lang="en-US"/>
    </a:p>
  </c:txPr>
  <c:externalData r:id="rId1"/>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US"/>
  <c:style val="2"/>
  <c:chart>
    <c:autoTitleDeleted val="1"/>
    <c:plotArea>
      <c:layout/>
      <c:scatterChart>
        <c:scatterStyle val="lineMarker"/>
        <c:ser>
          <c:idx val="0"/>
          <c:order val="0"/>
          <c:tx>
            <c:strRef>
              <c:f>Sheet1!$C$5</c:f>
              <c:strCache>
                <c:ptCount val="1"/>
                <c:pt idx="0">
                  <c:v>Gross Approval Amount</c:v>
                </c:pt>
              </c:strCache>
            </c:strRef>
          </c:tx>
          <c:spPr>
            <a:ln w="28575">
              <a:noFill/>
            </a:ln>
          </c:spPr>
          <c:xVal>
            <c:numRef>
              <c:f>Sheet1!$B$6:$B$105</c:f>
              <c:numCache>
                <c:formatCode>General</c:formatCode>
                <c:ptCount val="100"/>
                <c:pt idx="0" formatCode="#,##0">
                  <c:v>1608.0</c:v>
                </c:pt>
                <c:pt idx="1">
                  <c:v>293.0</c:v>
                </c:pt>
                <c:pt idx="2">
                  <c:v>995.0</c:v>
                </c:pt>
                <c:pt idx="3" formatCode="#,##0">
                  <c:v>1590.0</c:v>
                </c:pt>
                <c:pt idx="4" formatCode="#,##0">
                  <c:v>1423.0</c:v>
                </c:pt>
                <c:pt idx="5">
                  <c:v>144.0</c:v>
                </c:pt>
                <c:pt idx="6">
                  <c:v>100.0</c:v>
                </c:pt>
                <c:pt idx="7">
                  <c:v>120.0</c:v>
                </c:pt>
                <c:pt idx="8">
                  <c:v>73.0</c:v>
                </c:pt>
                <c:pt idx="9">
                  <c:v>112.0</c:v>
                </c:pt>
                <c:pt idx="10">
                  <c:v>237.0</c:v>
                </c:pt>
                <c:pt idx="11">
                  <c:v>123.0</c:v>
                </c:pt>
                <c:pt idx="12">
                  <c:v>46.0</c:v>
                </c:pt>
                <c:pt idx="13">
                  <c:v>140.0</c:v>
                </c:pt>
                <c:pt idx="14">
                  <c:v>113.0</c:v>
                </c:pt>
                <c:pt idx="15">
                  <c:v>101.0</c:v>
                </c:pt>
                <c:pt idx="16">
                  <c:v>579.0</c:v>
                </c:pt>
                <c:pt idx="17">
                  <c:v>296.0</c:v>
                </c:pt>
                <c:pt idx="18">
                  <c:v>434.0</c:v>
                </c:pt>
                <c:pt idx="19">
                  <c:v>52.0</c:v>
                </c:pt>
                <c:pt idx="20">
                  <c:v>60.0</c:v>
                </c:pt>
                <c:pt idx="21">
                  <c:v>138.0</c:v>
                </c:pt>
                <c:pt idx="22">
                  <c:v>140.0</c:v>
                </c:pt>
                <c:pt idx="23">
                  <c:v>65.0</c:v>
                </c:pt>
                <c:pt idx="24">
                  <c:v>41.0</c:v>
                </c:pt>
                <c:pt idx="25">
                  <c:v>49.0</c:v>
                </c:pt>
                <c:pt idx="26">
                  <c:v>82.0</c:v>
                </c:pt>
                <c:pt idx="27">
                  <c:v>36.0</c:v>
                </c:pt>
                <c:pt idx="28">
                  <c:v>163.0</c:v>
                </c:pt>
                <c:pt idx="29">
                  <c:v>83.0</c:v>
                </c:pt>
                <c:pt idx="30">
                  <c:v>27.0</c:v>
                </c:pt>
                <c:pt idx="31">
                  <c:v>38.0</c:v>
                </c:pt>
                <c:pt idx="32">
                  <c:v>63.0</c:v>
                </c:pt>
                <c:pt idx="33">
                  <c:v>38.0</c:v>
                </c:pt>
                <c:pt idx="34">
                  <c:v>33.0</c:v>
                </c:pt>
                <c:pt idx="35">
                  <c:v>35.0</c:v>
                </c:pt>
                <c:pt idx="36">
                  <c:v>35.0</c:v>
                </c:pt>
                <c:pt idx="37">
                  <c:v>61.0</c:v>
                </c:pt>
                <c:pt idx="38">
                  <c:v>42.0</c:v>
                </c:pt>
                <c:pt idx="39">
                  <c:v>36.0</c:v>
                </c:pt>
                <c:pt idx="40">
                  <c:v>88.0</c:v>
                </c:pt>
                <c:pt idx="41">
                  <c:v>25.0</c:v>
                </c:pt>
                <c:pt idx="42">
                  <c:v>26.0</c:v>
                </c:pt>
                <c:pt idx="43">
                  <c:v>35.0</c:v>
                </c:pt>
                <c:pt idx="44">
                  <c:v>29.0</c:v>
                </c:pt>
                <c:pt idx="45">
                  <c:v>280.0</c:v>
                </c:pt>
                <c:pt idx="46">
                  <c:v>47.0</c:v>
                </c:pt>
                <c:pt idx="47">
                  <c:v>40.0</c:v>
                </c:pt>
                <c:pt idx="48">
                  <c:v>16.0</c:v>
                </c:pt>
                <c:pt idx="49">
                  <c:v>41.0</c:v>
                </c:pt>
                <c:pt idx="50">
                  <c:v>145.0</c:v>
                </c:pt>
                <c:pt idx="51">
                  <c:v>31.0</c:v>
                </c:pt>
                <c:pt idx="52">
                  <c:v>210.0</c:v>
                </c:pt>
                <c:pt idx="53">
                  <c:v>20.0</c:v>
                </c:pt>
                <c:pt idx="54">
                  <c:v>148.0</c:v>
                </c:pt>
                <c:pt idx="55">
                  <c:v>46.0</c:v>
                </c:pt>
                <c:pt idx="56">
                  <c:v>15.0</c:v>
                </c:pt>
                <c:pt idx="57">
                  <c:v>26.0</c:v>
                </c:pt>
                <c:pt idx="58">
                  <c:v>33.0</c:v>
                </c:pt>
                <c:pt idx="59">
                  <c:v>176.0</c:v>
                </c:pt>
                <c:pt idx="60">
                  <c:v>145.0</c:v>
                </c:pt>
                <c:pt idx="61">
                  <c:v>16.0</c:v>
                </c:pt>
                <c:pt idx="62">
                  <c:v>28.0</c:v>
                </c:pt>
                <c:pt idx="63">
                  <c:v>15.0</c:v>
                </c:pt>
                <c:pt idx="64">
                  <c:v>20.0</c:v>
                </c:pt>
                <c:pt idx="65">
                  <c:v>19.0</c:v>
                </c:pt>
                <c:pt idx="66">
                  <c:v>63.0</c:v>
                </c:pt>
                <c:pt idx="67">
                  <c:v>15.0</c:v>
                </c:pt>
                <c:pt idx="68">
                  <c:v>23.0</c:v>
                </c:pt>
                <c:pt idx="69">
                  <c:v>15.0</c:v>
                </c:pt>
                <c:pt idx="70">
                  <c:v>15.0</c:v>
                </c:pt>
                <c:pt idx="71">
                  <c:v>20.0</c:v>
                </c:pt>
                <c:pt idx="72">
                  <c:v>17.0</c:v>
                </c:pt>
                <c:pt idx="73">
                  <c:v>75.0</c:v>
                </c:pt>
                <c:pt idx="74">
                  <c:v>29.0</c:v>
                </c:pt>
                <c:pt idx="75">
                  <c:v>58.0</c:v>
                </c:pt>
                <c:pt idx="76">
                  <c:v>26.0</c:v>
                </c:pt>
                <c:pt idx="77">
                  <c:v>56.0</c:v>
                </c:pt>
                <c:pt idx="78">
                  <c:v>24.0</c:v>
                </c:pt>
                <c:pt idx="79">
                  <c:v>17.0</c:v>
                </c:pt>
                <c:pt idx="80">
                  <c:v>12.0</c:v>
                </c:pt>
                <c:pt idx="81">
                  <c:v>13.0</c:v>
                </c:pt>
                <c:pt idx="82">
                  <c:v>23.0</c:v>
                </c:pt>
                <c:pt idx="83">
                  <c:v>17.0</c:v>
                </c:pt>
                <c:pt idx="84">
                  <c:v>93.0</c:v>
                </c:pt>
                <c:pt idx="85">
                  <c:v>22.0</c:v>
                </c:pt>
                <c:pt idx="86">
                  <c:v>10.0</c:v>
                </c:pt>
                <c:pt idx="87">
                  <c:v>15.0</c:v>
                </c:pt>
                <c:pt idx="88">
                  <c:v>13.0</c:v>
                </c:pt>
                <c:pt idx="89">
                  <c:v>46.0</c:v>
                </c:pt>
                <c:pt idx="90">
                  <c:v>17.0</c:v>
                </c:pt>
                <c:pt idx="91">
                  <c:v>20.0</c:v>
                </c:pt>
                <c:pt idx="92">
                  <c:v>21.0</c:v>
                </c:pt>
                <c:pt idx="93">
                  <c:v>34.0</c:v>
                </c:pt>
                <c:pt idx="94">
                  <c:v>6.0</c:v>
                </c:pt>
                <c:pt idx="95">
                  <c:v>10.0</c:v>
                </c:pt>
                <c:pt idx="96">
                  <c:v>33.0</c:v>
                </c:pt>
                <c:pt idx="97">
                  <c:v>9.0</c:v>
                </c:pt>
                <c:pt idx="98">
                  <c:v>11.0</c:v>
                </c:pt>
                <c:pt idx="99">
                  <c:v>12.0</c:v>
                </c:pt>
              </c:numCache>
            </c:numRef>
          </c:xVal>
          <c:yVal>
            <c:numRef>
              <c:f>Sheet1!$D$6:$D$105</c:f>
              <c:numCache>
                <c:formatCode>"$"#,##0.00_);[Red]\("$"#,##0.00\)</c:formatCode>
                <c:ptCount val="100"/>
                <c:pt idx="0">
                  <c:v>283721.2344527363</c:v>
                </c:pt>
                <c:pt idx="1">
                  <c:v>764643.6006825938</c:v>
                </c:pt>
                <c:pt idx="2">
                  <c:v>185102.0603015075</c:v>
                </c:pt>
                <c:pt idx="3">
                  <c:v>89498.43396226416</c:v>
                </c:pt>
                <c:pt idx="4">
                  <c:v>88377.33661278987</c:v>
                </c:pt>
                <c:pt idx="5">
                  <c:v>752343.0555555555</c:v>
                </c:pt>
                <c:pt idx="6">
                  <c:v>769183.7</c:v>
                </c:pt>
                <c:pt idx="7">
                  <c:v>604593.75</c:v>
                </c:pt>
                <c:pt idx="8">
                  <c:v>988421.2328767123</c:v>
                </c:pt>
                <c:pt idx="9">
                  <c:v>575427.4464285714</c:v>
                </c:pt>
                <c:pt idx="10">
                  <c:v>263946.835443038</c:v>
                </c:pt>
                <c:pt idx="11">
                  <c:v>500185.7723577235</c:v>
                </c:pt>
                <c:pt idx="12">
                  <c:v>1.32426630434783E6</c:v>
                </c:pt>
                <c:pt idx="13">
                  <c:v>418877.8571428572</c:v>
                </c:pt>
                <c:pt idx="14">
                  <c:v>511642.8318584071</c:v>
                </c:pt>
                <c:pt idx="15">
                  <c:v>554892.5742574257</c:v>
                </c:pt>
                <c:pt idx="16">
                  <c:v>93615.34542314335</c:v>
                </c:pt>
                <c:pt idx="17">
                  <c:v>179089.0202702703</c:v>
                </c:pt>
                <c:pt idx="18">
                  <c:v>120284.1589861751</c:v>
                </c:pt>
                <c:pt idx="19">
                  <c:v>887872.596153846</c:v>
                </c:pt>
                <c:pt idx="20">
                  <c:v>762774.5833333333</c:v>
                </c:pt>
                <c:pt idx="21">
                  <c:v>323509.0579710145</c:v>
                </c:pt>
                <c:pt idx="22">
                  <c:v>302912.5</c:v>
                </c:pt>
                <c:pt idx="23">
                  <c:v>631552.3076923077</c:v>
                </c:pt>
                <c:pt idx="24">
                  <c:v>995889.024390244</c:v>
                </c:pt>
                <c:pt idx="25">
                  <c:v>808082.142857143</c:v>
                </c:pt>
                <c:pt idx="26">
                  <c:v>471501.219512195</c:v>
                </c:pt>
                <c:pt idx="27">
                  <c:v>903656.25</c:v>
                </c:pt>
                <c:pt idx="28">
                  <c:v>193482.8220858896</c:v>
                </c:pt>
                <c:pt idx="29">
                  <c:v>377625.3012048193</c:v>
                </c:pt>
                <c:pt idx="30">
                  <c:v>1.16045E6</c:v>
                </c:pt>
                <c:pt idx="31">
                  <c:v>728338.8157894737</c:v>
                </c:pt>
                <c:pt idx="32">
                  <c:v>434567.8571428572</c:v>
                </c:pt>
                <c:pt idx="33">
                  <c:v>719603.8157894737</c:v>
                </c:pt>
                <c:pt idx="34">
                  <c:v>819287.8787878787</c:v>
                </c:pt>
                <c:pt idx="35">
                  <c:v>755080.7142857143</c:v>
                </c:pt>
                <c:pt idx="36">
                  <c:v>745060.0</c:v>
                </c:pt>
                <c:pt idx="37">
                  <c:v>421290.9836065573</c:v>
                </c:pt>
                <c:pt idx="38">
                  <c:v>608983.0952380953</c:v>
                </c:pt>
                <c:pt idx="39">
                  <c:v>684762.7777777618</c:v>
                </c:pt>
                <c:pt idx="40">
                  <c:v>271365.0568181818</c:v>
                </c:pt>
                <c:pt idx="41">
                  <c:v>920616.0</c:v>
                </c:pt>
                <c:pt idx="42">
                  <c:v>871953.2692307689</c:v>
                </c:pt>
                <c:pt idx="43">
                  <c:v>640148.4285714285</c:v>
                </c:pt>
                <c:pt idx="44">
                  <c:v>771364.827586207</c:v>
                </c:pt>
                <c:pt idx="45">
                  <c:v>78321.64285714197</c:v>
                </c:pt>
                <c:pt idx="46">
                  <c:v>455349.6808510638</c:v>
                </c:pt>
                <c:pt idx="47">
                  <c:v>532208.125</c:v>
                </c:pt>
                <c:pt idx="48">
                  <c:v>1.3222265625E6</c:v>
                </c:pt>
                <c:pt idx="49">
                  <c:v>503127.8780487805</c:v>
                </c:pt>
                <c:pt idx="50">
                  <c:v>135549.3103448276</c:v>
                </c:pt>
                <c:pt idx="51">
                  <c:v>633594.258064516</c:v>
                </c:pt>
                <c:pt idx="52">
                  <c:v>93252.61904761904</c:v>
                </c:pt>
                <c:pt idx="53">
                  <c:v>923823.5</c:v>
                </c:pt>
                <c:pt idx="54">
                  <c:v>122780.0675675676</c:v>
                </c:pt>
                <c:pt idx="55">
                  <c:v>390107.8260869565</c:v>
                </c:pt>
                <c:pt idx="56">
                  <c:v>1.190075E6</c:v>
                </c:pt>
                <c:pt idx="57">
                  <c:v>685871.1538461538</c:v>
                </c:pt>
                <c:pt idx="58">
                  <c:v>529567.1212121214</c:v>
                </c:pt>
                <c:pt idx="59">
                  <c:v>98649.14772727271</c:v>
                </c:pt>
                <c:pt idx="60">
                  <c:v>116741.0344827586</c:v>
                </c:pt>
                <c:pt idx="61">
                  <c:v>1.053333125E6</c:v>
                </c:pt>
                <c:pt idx="62">
                  <c:v>593598.2142857143</c:v>
                </c:pt>
                <c:pt idx="63">
                  <c:v>1.10163E6</c:v>
                </c:pt>
                <c:pt idx="64">
                  <c:v>793203.75</c:v>
                </c:pt>
                <c:pt idx="65">
                  <c:v>826760.5263157893</c:v>
                </c:pt>
                <c:pt idx="66">
                  <c:v>248481.3492063492</c:v>
                </c:pt>
                <c:pt idx="67">
                  <c:v>1.026225E6</c:v>
                </c:pt>
                <c:pt idx="68">
                  <c:v>656418.4782608693</c:v>
                </c:pt>
                <c:pt idx="69">
                  <c:v>976930.0</c:v>
                </c:pt>
                <c:pt idx="70">
                  <c:v>976700.0</c:v>
                </c:pt>
                <c:pt idx="71">
                  <c:v>723862.5</c:v>
                </c:pt>
                <c:pt idx="72">
                  <c:v>848992.6470588235</c:v>
                </c:pt>
                <c:pt idx="73">
                  <c:v>190444.2</c:v>
                </c:pt>
                <c:pt idx="74">
                  <c:v>490362.0689655168</c:v>
                </c:pt>
                <c:pt idx="75">
                  <c:v>239060.0862068966</c:v>
                </c:pt>
                <c:pt idx="76">
                  <c:v>532598.0769230768</c:v>
                </c:pt>
                <c:pt idx="77">
                  <c:v>243827.9464285714</c:v>
                </c:pt>
                <c:pt idx="78">
                  <c:v>552289.5833333333</c:v>
                </c:pt>
                <c:pt idx="79">
                  <c:v>776007.3529411765</c:v>
                </c:pt>
                <c:pt idx="80">
                  <c:v>1.0767305E6</c:v>
                </c:pt>
                <c:pt idx="81">
                  <c:v>985298.0769230768</c:v>
                </c:pt>
                <c:pt idx="82">
                  <c:v>548934.7826086913</c:v>
                </c:pt>
                <c:pt idx="83">
                  <c:v>740191.1764705882</c:v>
                </c:pt>
                <c:pt idx="84">
                  <c:v>134458.5483870968</c:v>
                </c:pt>
                <c:pt idx="85">
                  <c:v>567545.4545454539</c:v>
                </c:pt>
                <c:pt idx="86">
                  <c:v>1.208775E6</c:v>
                </c:pt>
                <c:pt idx="87">
                  <c:v>804536.0</c:v>
                </c:pt>
                <c:pt idx="88">
                  <c:v>927288.4615384615</c:v>
                </c:pt>
                <c:pt idx="89">
                  <c:v>256118.043478261</c:v>
                </c:pt>
                <c:pt idx="90">
                  <c:v>692926.4705882353</c:v>
                </c:pt>
                <c:pt idx="91">
                  <c:v>584150.0</c:v>
                </c:pt>
                <c:pt idx="92">
                  <c:v>554702.380952381</c:v>
                </c:pt>
                <c:pt idx="93">
                  <c:v>340455.294117647</c:v>
                </c:pt>
                <c:pt idx="94">
                  <c:v>1.9252875E6</c:v>
                </c:pt>
                <c:pt idx="95">
                  <c:v>1.13625E6</c:v>
                </c:pt>
                <c:pt idx="96">
                  <c:v>343105.3636363636</c:v>
                </c:pt>
                <c:pt idx="97">
                  <c:v>1.24597222222222E6</c:v>
                </c:pt>
                <c:pt idx="98">
                  <c:v>1.01720454545455E6</c:v>
                </c:pt>
                <c:pt idx="99">
                  <c:v>921781.25</c:v>
                </c:pt>
              </c:numCache>
            </c:numRef>
          </c:yVal>
        </c:ser>
        <c:axId val="488599224"/>
        <c:axId val="488605112"/>
      </c:scatterChart>
      <c:valAx>
        <c:axId val="488599224"/>
        <c:scaling>
          <c:logBase val="10.0"/>
          <c:orientation val="minMax"/>
        </c:scaling>
        <c:axPos val="b"/>
        <c:title>
          <c:tx>
            <c:rich>
              <a:bodyPr/>
              <a:lstStyle/>
              <a:p>
                <a:pPr>
                  <a:defRPr/>
                </a:pPr>
                <a:r>
                  <a:rPr lang="en-US"/>
                  <a:t>Number of SBA 7(a) loans (count)</a:t>
                </a:r>
              </a:p>
            </c:rich>
          </c:tx>
          <c:layout/>
        </c:title>
        <c:numFmt formatCode="#,##0" sourceLinked="1"/>
        <c:tickLblPos val="nextTo"/>
        <c:crossAx val="488605112"/>
        <c:crosses val="autoZero"/>
        <c:crossBetween val="midCat"/>
      </c:valAx>
      <c:valAx>
        <c:axId val="488605112"/>
        <c:scaling>
          <c:logBase val="10.0"/>
          <c:orientation val="minMax"/>
          <c:min val="50000.0"/>
        </c:scaling>
        <c:axPos val="l"/>
        <c:title>
          <c:tx>
            <c:rich>
              <a:bodyPr/>
              <a:lstStyle/>
              <a:p>
                <a:pPr>
                  <a:defRPr/>
                </a:pPr>
                <a:r>
                  <a:rPr lang="en-US"/>
                  <a:t>Typical approval amount ($)</a:t>
                </a:r>
              </a:p>
            </c:rich>
          </c:tx>
          <c:layout/>
        </c:title>
        <c:numFmt formatCode="&quot;$&quot;#,##0_);[Red]\(&quot;$&quot;#,##0\)" sourceLinked="0"/>
        <c:tickLblPos val="nextTo"/>
        <c:crossAx val="488599224"/>
        <c:crosses val="autoZero"/>
        <c:crossBetween val="midCat"/>
      </c:valAx>
    </c:plotArea>
    <c:plotVisOnly val="1"/>
  </c:chart>
  <c:txPr>
    <a:bodyPr/>
    <a:lstStyle/>
    <a:p>
      <a:pPr>
        <a:defRPr sz="1400"/>
      </a:pPr>
      <a:endParaRPr lang="en-US"/>
    </a:p>
  </c:txPr>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4.pict"/></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ict"/></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pict"/></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4BC2E7B-ED32-9E45-A626-141C8034032E}" type="datetimeFigureOut">
              <a:rPr lang="en-US" smtClean="0"/>
              <a:pPr/>
              <a:t>10/11/14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AE60BE-5B68-BB41-851E-4A699FFD8451}" type="slidenum">
              <a:rPr lang="en-US" smtClean="0"/>
              <a:pPr/>
              <a:t>‹#›</a:t>
            </a:fld>
            <a:endParaRPr lang="en-US"/>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BC2E7B-ED32-9E45-A626-141C8034032E}" type="datetimeFigureOut">
              <a:rPr lang="en-US" smtClean="0"/>
              <a:pPr/>
              <a:t>10/11/14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AE60BE-5B68-BB41-851E-4A699FFD8451}" type="slidenum">
              <a:rPr lang="en-US" smtClean="0"/>
              <a:pPr/>
              <a:t>‹#›</a:t>
            </a:fld>
            <a:endParaRPr lang="en-US"/>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BC2E7B-ED32-9E45-A626-141C8034032E}" type="datetimeFigureOut">
              <a:rPr lang="en-US" smtClean="0"/>
              <a:pPr/>
              <a:t>10/11/14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AE60BE-5B68-BB41-851E-4A699FFD8451}" type="slidenum">
              <a:rPr lang="en-US" smtClean="0"/>
              <a:pPr/>
              <a:t>‹#›</a:t>
            </a:fld>
            <a:endParaRPr lang="en-US"/>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BC2E7B-ED32-9E45-A626-141C8034032E}" type="datetimeFigureOut">
              <a:rPr lang="en-US" smtClean="0"/>
              <a:pPr/>
              <a:t>10/11/14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AE60BE-5B68-BB41-851E-4A699FFD8451}" type="slidenum">
              <a:rPr lang="en-US" smtClean="0"/>
              <a:pPr/>
              <a:t>‹#›</a:t>
            </a:fld>
            <a:endParaRPr lang="en-US"/>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BC2E7B-ED32-9E45-A626-141C8034032E}" type="datetimeFigureOut">
              <a:rPr lang="en-US" smtClean="0"/>
              <a:pPr/>
              <a:t>10/11/14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AE60BE-5B68-BB41-851E-4A699FFD8451}" type="slidenum">
              <a:rPr lang="en-US" smtClean="0"/>
              <a:pPr/>
              <a:t>‹#›</a:t>
            </a:fld>
            <a:endParaRPr lang="en-US"/>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4BC2E7B-ED32-9E45-A626-141C8034032E}" type="datetimeFigureOut">
              <a:rPr lang="en-US" smtClean="0"/>
              <a:pPr/>
              <a:t>10/11/14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AE60BE-5B68-BB41-851E-4A699FFD8451}" type="slidenum">
              <a:rPr lang="en-US" smtClean="0"/>
              <a:pPr/>
              <a:t>‹#›</a:t>
            </a:fld>
            <a:endParaRPr lang="en-US"/>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4BC2E7B-ED32-9E45-A626-141C8034032E}" type="datetimeFigureOut">
              <a:rPr lang="en-US" smtClean="0"/>
              <a:pPr/>
              <a:t>10/11/14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AE60BE-5B68-BB41-851E-4A699FFD8451}" type="slidenum">
              <a:rPr lang="en-US" smtClean="0"/>
              <a:pPr/>
              <a:t>‹#›</a:t>
            </a:fld>
            <a:endParaRPr lang="en-US"/>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BC2E7B-ED32-9E45-A626-141C8034032E}" type="datetimeFigureOut">
              <a:rPr lang="en-US" smtClean="0"/>
              <a:pPr/>
              <a:t>10/11/14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AE60BE-5B68-BB41-851E-4A699FFD8451}" type="slidenum">
              <a:rPr lang="en-US" smtClean="0"/>
              <a:pPr/>
              <a:t>‹#›</a:t>
            </a:fld>
            <a:endParaRPr lang="en-US"/>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BC2E7B-ED32-9E45-A626-141C8034032E}" type="datetimeFigureOut">
              <a:rPr lang="en-US" smtClean="0"/>
              <a:pPr/>
              <a:t>10/11/14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AE60BE-5B68-BB41-851E-4A699FFD8451}" type="slidenum">
              <a:rPr lang="en-US" smtClean="0"/>
              <a:pPr/>
              <a:t>‹#›</a:t>
            </a:fld>
            <a:endParaRPr lang="en-US"/>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BC2E7B-ED32-9E45-A626-141C8034032E}" type="datetimeFigureOut">
              <a:rPr lang="en-US" smtClean="0"/>
              <a:pPr/>
              <a:t>10/11/14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AE60BE-5B68-BB41-851E-4A699FFD8451}" type="slidenum">
              <a:rPr lang="en-US" smtClean="0"/>
              <a:pPr/>
              <a:t>‹#›</a:t>
            </a:fld>
            <a:endParaRPr lang="en-US"/>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BC2E7B-ED32-9E45-A626-141C8034032E}" type="datetimeFigureOut">
              <a:rPr lang="en-US" smtClean="0"/>
              <a:pPr/>
              <a:t>10/11/14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AE60BE-5B68-BB41-851E-4A699FFD8451}" type="slidenum">
              <a:rPr lang="en-US" smtClean="0"/>
              <a:pPr/>
              <a:t>‹#›</a:t>
            </a:fld>
            <a:endParaRPr lang="en-US"/>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BC2E7B-ED32-9E45-A626-141C8034032E}" type="datetimeFigureOut">
              <a:rPr lang="en-US" smtClean="0"/>
              <a:pPr/>
              <a:t>10/11/14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AE60BE-5B68-BB41-851E-4A699FFD845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txStyles>
    <p:titleStyle>
      <a:lvl1pPr algn="l"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06.xml.rels><?xml version="1.0" encoding="UTF-8" standalone="yes"?>
<Relationships xmlns="http://schemas.openxmlformats.org/package/2006/relationships"><Relationship Id="rId2" Type="http://schemas.openxmlformats.org/officeDocument/2006/relationships/image" Target="../media/image24.png"/><Relationship Id="rId3" Type="http://schemas.openxmlformats.org/officeDocument/2006/relationships/image" Target="../media/image23.png"/><Relationship Id="rId1" Type="http://schemas.openxmlformats.org/officeDocument/2006/relationships/slideLayout" Target="../slideLayouts/slideLayout8.xml"/></Relationships>
</file>

<file path=ppt/slides/_rels/slide107.xml.rels><?xml version="1.0" encoding="UTF-8" standalone="yes"?>
<Relationships xmlns="http://schemas.openxmlformats.org/package/2006/relationships"><Relationship Id="rId2" Type="http://schemas.openxmlformats.org/officeDocument/2006/relationships/image" Target="../media/image25.png"/><Relationship Id="rId3" Type="http://schemas.openxmlformats.org/officeDocument/2006/relationships/image" Target="../media/image23.png"/><Relationship Id="rId1" Type="http://schemas.openxmlformats.org/officeDocument/2006/relationships/slideLayout" Target="../slideLayouts/slideLayout8.xml"/></Relationships>
</file>

<file path=ppt/slides/_rels/slide108.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8.xml"/></Relationships>
</file>

<file path=ppt/slides/_rels/slide1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23.png"/><Relationship Id="rId3" Type="http://schemas.openxmlformats.org/officeDocument/2006/relationships/image" Target="../media/image28.png"/><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122.xml.rels><?xml version="1.0" encoding="UTF-8" standalone="yes"?>
<Relationships xmlns="http://schemas.openxmlformats.org/package/2006/relationships"><Relationship Id="rId2" Type="http://schemas.openxmlformats.org/officeDocument/2006/relationships/image" Target="../media/image27.png"/><Relationship Id="rId3" Type="http://schemas.openxmlformats.org/officeDocument/2006/relationships/image" Target="../media/image30.png"/><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2" Type="http://schemas.openxmlformats.org/officeDocument/2006/relationships/hyperlink" Target="http://statisticalideas.blogspot.com/2013/06/correlated-trivariate-normal.html" TargetMode="Externa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8.xml"/></Relationships>
</file>

<file path=ppt/slides/_rels/slide127.xml.rels><?xml version="1.0" encoding="UTF-8" standalone="yes"?>
<Relationships xmlns="http://schemas.openxmlformats.org/package/2006/relationships"><Relationship Id="rId2" Type="http://schemas.openxmlformats.org/officeDocument/2006/relationships/image" Target="../media/image32.png"/><Relationship Id="rId3" Type="http://schemas.openxmlformats.org/officeDocument/2006/relationships/image" Target="../media/image23.png"/><Relationship Id="rId1" Type="http://schemas.openxmlformats.org/officeDocument/2006/relationships/slideLayout" Target="../slideLayouts/slideLayout8.xml"/></Relationships>
</file>

<file path=ppt/slides/_rels/slide128.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8.xml"/></Relationships>
</file>

<file path=ppt/slides/_rels/slide129.xml.rels><?xml version="1.0" encoding="UTF-8" standalone="yes"?>
<Relationships xmlns="http://schemas.openxmlformats.org/package/2006/relationships"><Relationship Id="rId4" Type="http://schemas.openxmlformats.org/officeDocument/2006/relationships/image" Target="../media/image35.png"/><Relationship Id="rId1" Type="http://schemas.openxmlformats.org/officeDocument/2006/relationships/slideLayout" Target="../slideLayouts/slideLayout8.xml"/><Relationship Id="rId2" Type="http://schemas.openxmlformats.org/officeDocument/2006/relationships/image" Target="../media/image33.png"/><Relationship Id="rId3" Type="http://schemas.openxmlformats.org/officeDocument/2006/relationships/image" Target="../media/image34.png"/></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3" Type="http://schemas.openxmlformats.org/officeDocument/2006/relationships/image" Target="../media/image1.png"/><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hyperlink" Target="https://sites.google.com/site/statisticalideas/home/statistics-course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3" Type="http://schemas.openxmlformats.org/officeDocument/2006/relationships/image" Target="../media/image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hyperlink" Target="statisticalideas.blogspot.com" TargetMode="External"/><Relationship Id="rId3" Type="http://schemas.openxmlformats.org/officeDocument/2006/relationships/hyperlink" Target="mailto:mehta@post.harvard.edu?subject=Rutger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sites.google.com/site/statisticalideas/home/courses/georgetown-analytics"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3" Type="http://schemas.openxmlformats.org/officeDocument/2006/relationships/package" Target="../embeddings/Microsoft_Excel_Sheet4.xlsx"/><Relationship Id="rId1" Type="http://schemas.openxmlformats.org/officeDocument/2006/relationships/vmlDrawing" Target="../drawings/vmlDrawing1.vml"/></Relationships>
</file>

<file path=ppt/slides/_rels/slide33.xml.rels><?xml version="1.0" encoding="UTF-8" standalone="yes"?>
<Relationships xmlns="http://schemas.openxmlformats.org/package/2006/relationships"><Relationship Id="rId2" Type="http://schemas.openxmlformats.org/officeDocument/2006/relationships/image" Target="../media/image5.jpeg"/><Relationship Id="rId3" Type="http://schemas.openxmlformats.org/officeDocument/2006/relationships/image" Target="../media/image6.jpe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7.jpeg"/><Relationship Id="rId3" Type="http://schemas.openxmlformats.org/officeDocument/2006/relationships/image" Target="../media/image6.jpe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3" Type="http://schemas.openxmlformats.org/officeDocument/2006/relationships/oleObject" Target="../embeddings/Microsoft_Equation1.bin"/><Relationship Id="rId1" Type="http://schemas.openxmlformats.org/officeDocument/2006/relationships/vmlDrawing" Target="../drawings/vmlDrawing2.v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tif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tatisticalideas.blogspot.com/2014/02/bernoulli-dispersions.html"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3" Type="http://schemas.openxmlformats.org/officeDocument/2006/relationships/oleObject" Target="../embeddings/Microsoft_Equation2.bin"/><Relationship Id="rId1" Type="http://schemas.openxmlformats.org/officeDocument/2006/relationships/vmlDrawing" Target="../drawings/vmlDrawing3.v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88.xml.rels><?xml version="1.0" encoding="UTF-8" standalone="yes"?>
<Relationships xmlns="http://schemas.openxmlformats.org/package/2006/relationships"><Relationship Id="rId2" Type="http://schemas.openxmlformats.org/officeDocument/2006/relationships/image" Target="../media/image22.png"/><Relationship Id="rId3" Type="http://schemas.openxmlformats.org/officeDocument/2006/relationships/image" Target="../media/image21.png"/><Relationship Id="rId1" Type="http://schemas.openxmlformats.org/officeDocument/2006/relationships/slideLayout" Target="../slideLayouts/slideLayout8.xml"/></Relationships>
</file>

<file path=ppt/slides/_rels/slide8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chart" Target="../charts/chart8.xml"/><Relationship Id="rId3" Type="http://schemas.openxmlformats.org/officeDocument/2006/relationships/chart" Target="../charts/chart9.xml"/><Relationship Id="rId1" Type="http://schemas.openxmlformats.org/officeDocument/2006/relationships/slideLayout" Target="../slideLayouts/slideLayout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8.xml"/></Relationships>
</file>

<file path=ppt/slides/_rels/slide93.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8.xml"/></Relationships>
</file>

<file path=ppt/slides/_rels/slide94.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3992" y="1878904"/>
            <a:ext cx="5944207" cy="1503124"/>
          </a:xfrm>
        </p:spPr>
        <p:txBody>
          <a:bodyPr/>
          <a:lstStyle/>
          <a:p>
            <a:pPr algn="ctr"/>
            <a:r>
              <a:rPr lang="en-US" dirty="0" smtClean="0"/>
              <a:t>Analytics</a:t>
            </a:r>
            <a:endParaRPr lang="en-US" dirty="0"/>
          </a:p>
        </p:txBody>
      </p:sp>
      <p:sp>
        <p:nvSpPr>
          <p:cNvPr id="3" name="Subtitle 2"/>
          <p:cNvSpPr>
            <a:spLocks noGrp="1"/>
          </p:cNvSpPr>
          <p:nvPr>
            <p:ph type="subTitle" idx="1"/>
          </p:nvPr>
        </p:nvSpPr>
        <p:spPr>
          <a:xfrm>
            <a:off x="2513992" y="3213574"/>
            <a:ext cx="5944208" cy="2425226"/>
          </a:xfrm>
        </p:spPr>
        <p:txBody>
          <a:bodyPr/>
          <a:lstStyle/>
          <a:p>
            <a:r>
              <a:rPr lang="en-US" dirty="0" smtClean="0"/>
              <a:t>Salil Mehta</a:t>
            </a:r>
          </a:p>
          <a:p>
            <a:r>
              <a:rPr lang="en-US" dirty="0" smtClean="0"/>
              <a:t>2014</a:t>
            </a:r>
          </a:p>
        </p:txBody>
      </p:sp>
      <p:sp>
        <p:nvSpPr>
          <p:cNvPr id="5" name="Freeform 4"/>
          <p:cNvSpPr/>
          <p:nvPr/>
        </p:nvSpPr>
        <p:spPr>
          <a:xfrm>
            <a:off x="1000476" y="3803782"/>
            <a:ext cx="2733324" cy="1835018"/>
          </a:xfrm>
          <a:custGeom>
            <a:avLst/>
            <a:gdLst>
              <a:gd name="connsiteX0" fmla="*/ 0 w 4041193"/>
              <a:gd name="connsiteY0" fmla="*/ 2713056 h 2713056"/>
              <a:gd name="connsiteX1" fmla="*/ 513168 w 4041193"/>
              <a:gd name="connsiteY1" fmla="*/ 2058844 h 2713056"/>
              <a:gd name="connsiteX2" fmla="*/ 1295748 w 4041193"/>
              <a:gd name="connsiteY2" fmla="*/ 6414 h 2713056"/>
              <a:gd name="connsiteX3" fmla="*/ 2463203 w 4041193"/>
              <a:gd name="connsiteY3" fmla="*/ 2020361 h 2713056"/>
              <a:gd name="connsiteX4" fmla="*/ 4041193 w 4041193"/>
              <a:gd name="connsiteY4" fmla="*/ 2674572 h 2713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1193" h="2713056">
                <a:moveTo>
                  <a:pt x="0" y="2713056"/>
                </a:moveTo>
                <a:cubicBezTo>
                  <a:pt x="148605" y="2611503"/>
                  <a:pt x="297210" y="2509951"/>
                  <a:pt x="513168" y="2058844"/>
                </a:cubicBezTo>
                <a:cubicBezTo>
                  <a:pt x="729126" y="1607737"/>
                  <a:pt x="970742" y="12828"/>
                  <a:pt x="1295748" y="6414"/>
                </a:cubicBezTo>
                <a:cubicBezTo>
                  <a:pt x="1620754" y="0"/>
                  <a:pt x="2005629" y="1575668"/>
                  <a:pt x="2463203" y="2020361"/>
                </a:cubicBezTo>
                <a:cubicBezTo>
                  <a:pt x="2920777" y="2465054"/>
                  <a:pt x="4041193" y="2674572"/>
                  <a:pt x="4041193" y="2674572"/>
                </a:cubicBezTo>
              </a:path>
            </a:pathLst>
          </a:custGeom>
          <a:ln w="76200" cmpd="sng"/>
          <a:effectLst>
            <a:glow rad="317500">
              <a:schemeClr val="tx2">
                <a:alpha val="75000"/>
              </a:schemeClr>
            </a:glow>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Descriptive statistics:</a:t>
            </a:r>
            <a:br>
              <a:rPr lang="en-US" dirty="0" smtClean="0"/>
            </a:br>
            <a:r>
              <a:rPr lang="en-US" dirty="0" smtClean="0"/>
              <a:t>Definition, cont’d.</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Often people get confused between which of the two they are performing and therefore use inappropriate techniques to arrive at inadequate results.</a:t>
            </a:r>
          </a:p>
          <a:p>
            <a:pPr lvl="1"/>
            <a:r>
              <a:rPr lang="en-US" dirty="0" smtClean="0"/>
              <a:t>For example, assuming a small sample reflects the theoretical distribution.  </a:t>
            </a:r>
          </a:p>
          <a:p>
            <a:pPr lvl="1"/>
            <a:r>
              <a:rPr lang="en-US" dirty="0" smtClean="0"/>
              <a:t>Or making comments about the chance of something happening in a small sample, based on a model.  Such as suggesting it is just as likely to flip 2H and 2T as it is to flip 4H and 4T.</a:t>
            </a:r>
          </a:p>
          <a:p>
            <a:r>
              <a:rPr lang="en-US" dirty="0" smtClean="0"/>
              <a:t>Now that we have some set-up for what descriptive statistics means, let’s look at some cases for both qualitative and quantitative data.</a:t>
            </a:r>
            <a:endParaRPr lang="en-US" dirty="0"/>
          </a:p>
        </p:txBody>
      </p:sp>
    </p:spTree>
  </p:cSld>
  <p:clrMapOvr>
    <a:masterClrMapping/>
  </p:clrMapOvr>
  <p:transition spd="slow"/>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Regression: Mathematics of squared errors, continued.</a:t>
            </a:r>
            <a:endParaRPr lang="en-US" dirty="0"/>
          </a:p>
        </p:txBody>
      </p:sp>
      <p:sp>
        <p:nvSpPr>
          <p:cNvPr id="3" name="Content Placeholder 2"/>
          <p:cNvSpPr>
            <a:spLocks noGrp="1"/>
          </p:cNvSpPr>
          <p:nvPr>
            <p:ph idx="1"/>
          </p:nvPr>
        </p:nvSpPr>
        <p:spPr/>
        <p:txBody>
          <a:bodyPr>
            <a:normAutofit lnSpcReduction="10000"/>
          </a:bodyPr>
          <a:lstStyle/>
          <a:p>
            <a:r>
              <a:rPr lang="en-US" dirty="0" smtClean="0"/>
              <a:t>The variations are shown below:</a:t>
            </a:r>
          </a:p>
          <a:p>
            <a:pPr>
              <a:buNone/>
            </a:pPr>
            <a:r>
              <a:rPr lang="en-US" b="1" i="1" dirty="0" smtClean="0"/>
              <a:t>	</a:t>
            </a:r>
            <a:r>
              <a:rPr lang="en-US" b="1" i="1" dirty="0" err="1" smtClean="0"/>
              <a:t>y</a:t>
            </a:r>
            <a:r>
              <a:rPr lang="en-US" b="1" i="1" dirty="0" smtClean="0"/>
              <a:t> – β</a:t>
            </a:r>
            <a:r>
              <a:rPr lang="en-US" b="1" i="1" baseline="-25000" dirty="0" smtClean="0"/>
              <a:t>0</a:t>
            </a:r>
            <a:r>
              <a:rPr lang="en-US" b="1" i="1" dirty="0" smtClean="0"/>
              <a:t>	- β</a:t>
            </a:r>
            <a:r>
              <a:rPr lang="en-US" b="1" i="1" baseline="-25000" dirty="0" smtClean="0"/>
              <a:t>1</a:t>
            </a:r>
            <a:r>
              <a:rPr lang="en-US" b="1" i="1" dirty="0" smtClean="0"/>
              <a:t>x 		= </a:t>
            </a:r>
            <a:r>
              <a:rPr lang="en-US" b="1" i="1" dirty="0" err="1" smtClean="0"/>
              <a:t>ε</a:t>
            </a:r>
            <a:r>
              <a:rPr lang="en-US" b="1" i="1" dirty="0" smtClean="0"/>
              <a:t>	</a:t>
            </a:r>
          </a:p>
          <a:p>
            <a:pPr>
              <a:buNone/>
            </a:pPr>
            <a:r>
              <a:rPr lang="en-US" b="1" i="1" dirty="0" smtClean="0"/>
              <a:t>	</a:t>
            </a:r>
            <a:r>
              <a:rPr lang="en-US" b="1" i="1" dirty="0" err="1" smtClean="0"/>
              <a:t>SS</a:t>
            </a:r>
            <a:r>
              <a:rPr lang="en-US" b="1" i="1" baseline="-25000" dirty="0" err="1" smtClean="0"/>
              <a:t>yy</a:t>
            </a:r>
            <a:r>
              <a:rPr lang="en-US" b="1" i="1" dirty="0" smtClean="0"/>
              <a:t> 	- β</a:t>
            </a:r>
            <a:r>
              <a:rPr lang="en-US" b="1" i="1" baseline="-25000" dirty="0" smtClean="0"/>
              <a:t>1</a:t>
            </a:r>
            <a:r>
              <a:rPr lang="en-US" b="1" i="1" dirty="0" smtClean="0"/>
              <a:t>SS</a:t>
            </a:r>
            <a:r>
              <a:rPr lang="en-US" b="1" i="1" baseline="-25000" dirty="0" smtClean="0"/>
              <a:t>xy</a:t>
            </a:r>
            <a:r>
              <a:rPr lang="en-US" b="1" i="1" dirty="0" smtClean="0"/>
              <a:t> 	= SSE</a:t>
            </a:r>
          </a:p>
          <a:p>
            <a:pPr>
              <a:buNone/>
            </a:pPr>
            <a:endParaRPr lang="en-US" b="1" i="1" baseline="-25000" dirty="0" smtClean="0"/>
          </a:p>
          <a:p>
            <a:pPr>
              <a:buNone/>
            </a:pPr>
            <a:r>
              <a:rPr lang="en-US" b="1" i="1" dirty="0" smtClean="0"/>
              <a:t>	</a:t>
            </a:r>
            <a:r>
              <a:rPr lang="en-US" b="1" i="1" dirty="0" err="1" smtClean="0"/>
              <a:t>SS</a:t>
            </a:r>
            <a:r>
              <a:rPr lang="en-US" b="1" i="1" baseline="-25000" dirty="0" err="1" smtClean="0"/>
              <a:t>yy</a:t>
            </a:r>
            <a:r>
              <a:rPr lang="en-US" b="1" i="1" dirty="0" smtClean="0"/>
              <a:t> 	= </a:t>
            </a:r>
            <a:r>
              <a:rPr lang="en-US" b="1" i="1" dirty="0" err="1" smtClean="0"/>
              <a:t>Cov(y,y</a:t>
            </a:r>
            <a:r>
              <a:rPr lang="en-US" b="1" i="1" dirty="0" smtClean="0"/>
              <a:t>)*</a:t>
            </a:r>
            <a:r>
              <a:rPr lang="en-US" b="1" i="1" dirty="0" err="1" smtClean="0"/>
              <a:t>n</a:t>
            </a:r>
            <a:r>
              <a:rPr lang="en-US" b="1" i="1" dirty="0" smtClean="0"/>
              <a:t>	= (σ</a:t>
            </a:r>
            <a:r>
              <a:rPr lang="en-US" b="1" i="1" baseline="-25000" dirty="0" smtClean="0"/>
              <a:t>y</a:t>
            </a:r>
            <a:r>
              <a:rPr lang="en-US" b="1" i="1" dirty="0" smtClean="0"/>
              <a:t>)</a:t>
            </a:r>
            <a:r>
              <a:rPr lang="en-US" b="1" i="1" baseline="30000" dirty="0" smtClean="0"/>
              <a:t>2</a:t>
            </a:r>
            <a:r>
              <a:rPr lang="en-US" b="1" i="1" dirty="0" smtClean="0"/>
              <a:t>*</a:t>
            </a:r>
            <a:r>
              <a:rPr lang="en-US" b="1" i="1" dirty="0" err="1" smtClean="0"/>
              <a:t>n</a:t>
            </a:r>
            <a:r>
              <a:rPr lang="en-US" b="1" i="1" dirty="0" smtClean="0"/>
              <a:t>		= SST</a:t>
            </a:r>
          </a:p>
          <a:p>
            <a:pPr>
              <a:buNone/>
            </a:pPr>
            <a:r>
              <a:rPr lang="en-US" b="1" i="1" dirty="0" smtClean="0"/>
              <a:t>	β</a:t>
            </a:r>
            <a:r>
              <a:rPr lang="en-US" b="1" i="1" baseline="-25000" dirty="0" smtClean="0"/>
              <a:t>1</a:t>
            </a:r>
            <a:r>
              <a:rPr lang="en-US" b="1" i="1" dirty="0" smtClean="0"/>
              <a:t>SS</a:t>
            </a:r>
            <a:r>
              <a:rPr lang="en-US" b="1" i="1" baseline="-25000" dirty="0" smtClean="0"/>
              <a:t>xy	</a:t>
            </a:r>
            <a:r>
              <a:rPr lang="en-US" b="1" i="1" dirty="0" smtClean="0"/>
              <a:t>= β</a:t>
            </a:r>
            <a:r>
              <a:rPr lang="en-US" b="1" i="1" baseline="-25000" dirty="0" smtClean="0"/>
              <a:t>1</a:t>
            </a:r>
            <a:r>
              <a:rPr lang="en-US" b="1" i="1" dirty="0" smtClean="0"/>
              <a:t>Cov(x,y)*</a:t>
            </a:r>
            <a:r>
              <a:rPr lang="en-US" b="1" i="1" dirty="0" err="1" smtClean="0"/>
              <a:t>n</a:t>
            </a:r>
            <a:r>
              <a:rPr lang="en-US" b="1" i="1" dirty="0" smtClean="0"/>
              <a:t>					= SSR</a:t>
            </a:r>
          </a:p>
          <a:p>
            <a:pPr>
              <a:buNone/>
            </a:pPr>
            <a:r>
              <a:rPr lang="en-US" b="1" i="1" dirty="0" smtClean="0"/>
              <a:t>	β</a:t>
            </a:r>
            <a:r>
              <a:rPr lang="en-US" b="1" i="1" baseline="-25000" dirty="0" smtClean="0"/>
              <a:t>1			</a:t>
            </a:r>
            <a:r>
              <a:rPr lang="en-US" b="1" i="1" dirty="0" smtClean="0"/>
              <a:t>= </a:t>
            </a:r>
            <a:r>
              <a:rPr lang="en-US" b="1" i="1" dirty="0" err="1" smtClean="0"/>
              <a:t>SS</a:t>
            </a:r>
            <a:r>
              <a:rPr lang="en-US" b="1" i="1" baseline="-25000" dirty="0" err="1" smtClean="0"/>
              <a:t>xy</a:t>
            </a:r>
            <a:r>
              <a:rPr lang="en-US" b="1" i="1" dirty="0" err="1" smtClean="0"/>
              <a:t>/SS</a:t>
            </a:r>
            <a:r>
              <a:rPr lang="en-US" b="1" i="1" baseline="-25000" dirty="0" err="1" smtClean="0"/>
              <a:t>xx</a:t>
            </a:r>
            <a:r>
              <a:rPr lang="en-US" b="1" i="1" dirty="0" smtClean="0"/>
              <a:t> 	= Cov(x,y)/(σ</a:t>
            </a:r>
            <a:r>
              <a:rPr lang="en-US" b="1" i="1" baseline="-25000" dirty="0" smtClean="0"/>
              <a:t>x</a:t>
            </a:r>
            <a:r>
              <a:rPr lang="en-US" b="1" i="1" dirty="0" smtClean="0"/>
              <a:t>)</a:t>
            </a:r>
            <a:r>
              <a:rPr lang="en-US" b="1" i="1" baseline="30000" dirty="0" smtClean="0"/>
              <a:t>2</a:t>
            </a:r>
            <a:r>
              <a:rPr lang="en-US" b="1" i="1" dirty="0" smtClean="0"/>
              <a:t> </a:t>
            </a:r>
          </a:p>
          <a:p>
            <a:r>
              <a:rPr lang="en-US" dirty="0" smtClean="0"/>
              <a:t>Note that </a:t>
            </a:r>
            <a:r>
              <a:rPr lang="en-US" b="1" i="1" dirty="0" smtClean="0"/>
              <a:t>SST-SSR=SSE</a:t>
            </a:r>
            <a:r>
              <a:rPr lang="en-US" dirty="0" smtClean="0"/>
              <a:t>, or </a:t>
            </a:r>
            <a:r>
              <a:rPr lang="en-US" b="1" i="1" dirty="0" smtClean="0"/>
              <a:t>SST=SSR+SSE</a:t>
            </a:r>
          </a:p>
          <a:p>
            <a:pPr>
              <a:buNone/>
            </a:pPr>
            <a:r>
              <a:rPr lang="en-US" b="1" i="1" baseline="-25000" dirty="0" smtClean="0"/>
              <a:t>	</a:t>
            </a:r>
          </a:p>
        </p:txBody>
      </p:sp>
      <p:sp>
        <p:nvSpPr>
          <p:cNvPr id="4" name="Rectangle 3"/>
          <p:cNvSpPr/>
          <p:nvPr/>
        </p:nvSpPr>
        <p:spPr>
          <a:xfrm>
            <a:off x="2108200" y="2254250"/>
            <a:ext cx="1130300" cy="1174750"/>
          </a:xfrm>
          <a:prstGeom prst="rect">
            <a:avLst/>
          </a:prstGeom>
          <a:ln>
            <a:solidFill>
              <a:schemeClr val="accent2">
                <a:alpha val="50000"/>
              </a:schemeClr>
            </a:solidFill>
            <a:headEnd type="arrow"/>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Rectangle 4"/>
          <p:cNvSpPr/>
          <p:nvPr/>
        </p:nvSpPr>
        <p:spPr>
          <a:xfrm>
            <a:off x="774700" y="2254250"/>
            <a:ext cx="1130300" cy="1174750"/>
          </a:xfrm>
          <a:prstGeom prst="rect">
            <a:avLst/>
          </a:prstGeom>
          <a:ln>
            <a:solidFill>
              <a:schemeClr val="accent2">
                <a:alpha val="50000"/>
              </a:schemeClr>
            </a:solidFill>
            <a:headEnd type="arrow"/>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Rectangle 5"/>
          <p:cNvSpPr/>
          <p:nvPr/>
        </p:nvSpPr>
        <p:spPr>
          <a:xfrm>
            <a:off x="3552825" y="2254250"/>
            <a:ext cx="1130300" cy="1174750"/>
          </a:xfrm>
          <a:prstGeom prst="rect">
            <a:avLst/>
          </a:prstGeom>
          <a:ln>
            <a:solidFill>
              <a:schemeClr val="accent2">
                <a:alpha val="50000"/>
              </a:schemeClr>
            </a:solidFill>
            <a:headEnd type="arrow"/>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7" name="Straight Arrow Connector 6"/>
          <p:cNvCxnSpPr>
            <a:endCxn id="5" idx="2"/>
          </p:cNvCxnSpPr>
          <p:nvPr/>
        </p:nvCxnSpPr>
        <p:spPr>
          <a:xfrm rot="5400000" flipH="1" flipV="1">
            <a:off x="1108880" y="3449090"/>
            <a:ext cx="251060" cy="210880"/>
          </a:xfrm>
          <a:prstGeom prst="straightConnector1">
            <a:avLst/>
          </a:prstGeom>
          <a:ln>
            <a:solidFill>
              <a:schemeClr val="accent2">
                <a:alpha val="50000"/>
              </a:schemeClr>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rot="5400000" flipH="1" flipV="1">
            <a:off x="1586146" y="3475656"/>
            <a:ext cx="808251" cy="714944"/>
          </a:xfrm>
          <a:prstGeom prst="straightConnector1">
            <a:avLst/>
          </a:prstGeom>
          <a:ln>
            <a:solidFill>
              <a:schemeClr val="accent2">
                <a:alpha val="50000"/>
              </a:schemeClr>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rot="5400000" flipH="1" flipV="1">
            <a:off x="940800" y="4719318"/>
            <a:ext cx="373160" cy="1588"/>
          </a:xfrm>
          <a:prstGeom prst="straightConnector1">
            <a:avLst/>
          </a:prstGeom>
          <a:ln>
            <a:solidFill>
              <a:schemeClr val="accent2">
                <a:alpha val="50000"/>
              </a:schemeClr>
            </a:solidFill>
            <a:headEnd type="arrow"/>
            <a:tailEnd type="none"/>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0"/>
                                        <p:tgtEl>
                                          <p:spTgt spid="7"/>
                                        </p:tgtEl>
                                      </p:cBhvr>
                                    </p:animEffect>
                                    <p:anim calcmode="lin" valueType="num">
                                      <p:cBhvr>
                                        <p:cTn id="8" dur="5000" fill="hold"/>
                                        <p:tgtEl>
                                          <p:spTgt spid="7"/>
                                        </p:tgtEl>
                                        <p:attrNameLst>
                                          <p:attrName>ppt_x</p:attrName>
                                        </p:attrNameLst>
                                      </p:cBhvr>
                                      <p:tavLst>
                                        <p:tav tm="0">
                                          <p:val>
                                            <p:strVal val="#ppt_x"/>
                                          </p:val>
                                        </p:tav>
                                        <p:tav tm="100000">
                                          <p:val>
                                            <p:strVal val="#ppt_x"/>
                                          </p:val>
                                        </p:tav>
                                      </p:tavLst>
                                    </p:anim>
                                    <p:anim calcmode="lin" valueType="num">
                                      <p:cBhvr>
                                        <p:cTn id="9" dur="5000" fill="hold"/>
                                        <p:tgtEl>
                                          <p:spTgt spid="7"/>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0"/>
                                        <p:tgtEl>
                                          <p:spTgt spid="8"/>
                                        </p:tgtEl>
                                      </p:cBhvr>
                                    </p:animEffect>
                                    <p:anim calcmode="lin" valueType="num">
                                      <p:cBhvr>
                                        <p:cTn id="13" dur="5000" fill="hold"/>
                                        <p:tgtEl>
                                          <p:spTgt spid="8"/>
                                        </p:tgtEl>
                                        <p:attrNameLst>
                                          <p:attrName>ppt_x</p:attrName>
                                        </p:attrNameLst>
                                      </p:cBhvr>
                                      <p:tavLst>
                                        <p:tav tm="0">
                                          <p:val>
                                            <p:strVal val="#ppt_x"/>
                                          </p:val>
                                        </p:tav>
                                        <p:tav tm="100000">
                                          <p:val>
                                            <p:strVal val="#ppt_x"/>
                                          </p:val>
                                        </p:tav>
                                      </p:tavLst>
                                    </p:anim>
                                    <p:anim calcmode="lin" valueType="num">
                                      <p:cBhvr>
                                        <p:cTn id="14" dur="5000" fill="hold"/>
                                        <p:tgtEl>
                                          <p:spTgt spid="8"/>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0"/>
                                        <p:tgtEl>
                                          <p:spTgt spid="9"/>
                                        </p:tgtEl>
                                      </p:cBhvr>
                                    </p:animEffect>
                                    <p:anim calcmode="lin" valueType="num">
                                      <p:cBhvr>
                                        <p:cTn id="18" dur="5000" fill="hold"/>
                                        <p:tgtEl>
                                          <p:spTgt spid="9"/>
                                        </p:tgtEl>
                                        <p:attrNameLst>
                                          <p:attrName>ppt_x</p:attrName>
                                        </p:attrNameLst>
                                      </p:cBhvr>
                                      <p:tavLst>
                                        <p:tav tm="0">
                                          <p:val>
                                            <p:strVal val="#ppt_x"/>
                                          </p:val>
                                        </p:tav>
                                        <p:tav tm="100000">
                                          <p:val>
                                            <p:strVal val="#ppt_x"/>
                                          </p:val>
                                        </p:tav>
                                      </p:tavLst>
                                    </p:anim>
                                    <p:anim calcmode="lin" valueType="num">
                                      <p:cBhvr>
                                        <p:cTn id="19" dur="5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Regression: </a:t>
            </a:r>
            <a:br>
              <a:rPr lang="en-US" dirty="0" smtClean="0"/>
            </a:br>
            <a:r>
              <a:rPr lang="en-US" dirty="0" smtClean="0"/>
              <a:t>Problem 14b </a:t>
            </a:r>
            <a:r>
              <a:rPr lang="en-US" u="sng" dirty="0" smtClean="0"/>
              <a:t>Question</a:t>
            </a:r>
          </a:p>
        </p:txBody>
      </p:sp>
      <p:sp>
        <p:nvSpPr>
          <p:cNvPr id="3" name="Content Placeholder 2"/>
          <p:cNvSpPr>
            <a:spLocks noGrp="1"/>
          </p:cNvSpPr>
          <p:nvPr>
            <p:ph idx="1"/>
          </p:nvPr>
        </p:nvSpPr>
        <p:spPr/>
        <p:txBody>
          <a:bodyPr>
            <a:normAutofit fontScale="77500" lnSpcReduction="20000"/>
          </a:bodyPr>
          <a:lstStyle/>
          <a:p>
            <a:r>
              <a:rPr lang="en-US" dirty="0" smtClean="0"/>
              <a:t>Error minimization is related to correlation:</a:t>
            </a:r>
          </a:p>
          <a:p>
            <a:pPr>
              <a:buNone/>
            </a:pPr>
            <a:r>
              <a:rPr lang="en-US" b="1" i="1" dirty="0" smtClean="0"/>
              <a:t>	</a:t>
            </a:r>
            <a:r>
              <a:rPr lang="en-US" b="1" i="1" dirty="0" err="1" smtClean="0"/>
              <a:t>y</a:t>
            </a:r>
            <a:r>
              <a:rPr lang="en-US" b="1" i="1" dirty="0" smtClean="0"/>
              <a:t> – β</a:t>
            </a:r>
            <a:r>
              <a:rPr lang="en-US" b="1" i="1" baseline="-25000" dirty="0" smtClean="0"/>
              <a:t>0</a:t>
            </a:r>
            <a:r>
              <a:rPr lang="en-US" b="1" i="1" dirty="0" smtClean="0"/>
              <a:t>	- β</a:t>
            </a:r>
            <a:r>
              <a:rPr lang="en-US" b="1" i="1" baseline="-25000" dirty="0" smtClean="0"/>
              <a:t>1</a:t>
            </a:r>
            <a:r>
              <a:rPr lang="en-US" b="1" i="1" dirty="0" smtClean="0"/>
              <a:t>x 		= </a:t>
            </a:r>
            <a:r>
              <a:rPr lang="en-US" b="1" i="1" dirty="0" err="1" smtClean="0"/>
              <a:t>ε</a:t>
            </a:r>
            <a:r>
              <a:rPr lang="en-US" b="1" i="1" dirty="0" smtClean="0"/>
              <a:t>	</a:t>
            </a:r>
          </a:p>
          <a:p>
            <a:pPr>
              <a:buNone/>
            </a:pPr>
            <a:r>
              <a:rPr lang="en-US" b="1" i="1" dirty="0" smtClean="0"/>
              <a:t>	</a:t>
            </a:r>
            <a:r>
              <a:rPr lang="en-US" b="1" i="1" dirty="0" err="1" smtClean="0"/>
              <a:t>SS</a:t>
            </a:r>
            <a:r>
              <a:rPr lang="en-US" b="1" i="1" baseline="-25000" dirty="0" err="1" smtClean="0"/>
              <a:t>yy</a:t>
            </a:r>
            <a:r>
              <a:rPr lang="en-US" b="1" i="1" dirty="0" smtClean="0"/>
              <a:t> 		- β</a:t>
            </a:r>
            <a:r>
              <a:rPr lang="en-US" b="1" i="1" baseline="-25000" dirty="0" smtClean="0"/>
              <a:t>1</a:t>
            </a:r>
            <a:r>
              <a:rPr lang="en-US" b="1" i="1" dirty="0" smtClean="0"/>
              <a:t>SS</a:t>
            </a:r>
            <a:r>
              <a:rPr lang="en-US" b="1" i="1" baseline="-25000" dirty="0" smtClean="0"/>
              <a:t>xy</a:t>
            </a:r>
            <a:r>
              <a:rPr lang="en-US" b="1" i="1" dirty="0" smtClean="0"/>
              <a:t> 	= SSE</a:t>
            </a:r>
          </a:p>
          <a:p>
            <a:r>
              <a:rPr lang="en-US" dirty="0" smtClean="0"/>
              <a:t>Given </a:t>
            </a:r>
            <a:r>
              <a:rPr lang="en-US" b="1" i="1" dirty="0" smtClean="0"/>
              <a:t>SST=SSR+SSE</a:t>
            </a:r>
            <a:r>
              <a:rPr lang="en-US" dirty="0" smtClean="0"/>
              <a:t>, minimizing the error</a:t>
            </a:r>
            <a:r>
              <a:rPr lang="en-US" baseline="30000" dirty="0" smtClean="0"/>
              <a:t>2 </a:t>
            </a:r>
            <a:r>
              <a:rPr lang="en-US" dirty="0" smtClean="0"/>
              <a:t>(</a:t>
            </a:r>
            <a:r>
              <a:rPr lang="en-US" b="1" i="1" dirty="0" smtClean="0"/>
              <a:t>SSE</a:t>
            </a:r>
            <a:r>
              <a:rPr lang="en-US" dirty="0" smtClean="0"/>
              <a:t> or </a:t>
            </a:r>
            <a:r>
              <a:rPr lang="en-US" b="1" i="1" dirty="0" smtClean="0"/>
              <a:t>MSE</a:t>
            </a:r>
            <a:r>
              <a:rPr lang="en-US" dirty="0" smtClean="0"/>
              <a:t>) is equivalent to maximizing </a:t>
            </a:r>
            <a:r>
              <a:rPr lang="en-US" b="1" i="1" dirty="0" smtClean="0"/>
              <a:t>SSR</a:t>
            </a:r>
            <a:r>
              <a:rPr lang="en-US" dirty="0" smtClean="0"/>
              <a:t>.</a:t>
            </a:r>
          </a:p>
          <a:p>
            <a:r>
              <a:rPr lang="en-US" dirty="0" smtClean="0"/>
              <a:t>The calculation for Pearson correlation rho, </a:t>
            </a:r>
            <a:r>
              <a:rPr lang="en-US" b="1" i="1" dirty="0" err="1" smtClean="0"/>
              <a:t>ρ</a:t>
            </a:r>
            <a:r>
              <a:rPr lang="en-US" b="1" i="1" dirty="0" smtClean="0"/>
              <a:t> </a:t>
            </a:r>
            <a:r>
              <a:rPr lang="en-US" dirty="0" smtClean="0"/>
              <a:t>(or </a:t>
            </a:r>
            <a:r>
              <a:rPr lang="en-US" b="1" i="1" dirty="0" smtClean="0"/>
              <a:t>R</a:t>
            </a:r>
            <a:r>
              <a:rPr lang="en-US" dirty="0" smtClean="0"/>
              <a:t> or </a:t>
            </a:r>
            <a:r>
              <a:rPr lang="en-US" b="1" i="1" dirty="0" err="1" smtClean="0"/>
              <a:t>r</a:t>
            </a:r>
            <a:r>
              <a:rPr lang="en-US" dirty="0" smtClean="0"/>
              <a:t> if using non-Greek symbols for samples):</a:t>
            </a:r>
          </a:p>
          <a:p>
            <a:pPr>
              <a:buNone/>
            </a:pPr>
            <a:r>
              <a:rPr lang="en-US" b="1" i="1" dirty="0" smtClean="0"/>
              <a:t>	</a:t>
            </a:r>
            <a:r>
              <a:rPr lang="en-US" b="1" i="1" dirty="0" err="1" smtClean="0"/>
              <a:t>ρ</a:t>
            </a:r>
            <a:r>
              <a:rPr lang="en-US" b="1" i="1" dirty="0" smtClean="0"/>
              <a:t> = </a:t>
            </a:r>
            <a:r>
              <a:rPr lang="en-US" b="1" i="1" dirty="0" err="1" smtClean="0"/>
              <a:t>Cov(x,y</a:t>
            </a:r>
            <a:r>
              <a:rPr lang="en-US" b="1" i="1" dirty="0" smtClean="0"/>
              <a:t>) / [</a:t>
            </a:r>
            <a:r>
              <a:rPr lang="en-US" b="1" i="1" dirty="0" err="1" smtClean="0"/>
              <a:t>σ</a:t>
            </a:r>
            <a:r>
              <a:rPr lang="en-US" b="1" i="1" baseline="-25000" dirty="0" err="1" smtClean="0"/>
              <a:t>x</a:t>
            </a:r>
            <a:r>
              <a:rPr lang="en-US" b="1" i="1" dirty="0" smtClean="0"/>
              <a:t>*</a:t>
            </a:r>
            <a:r>
              <a:rPr lang="en-US" b="1" i="1" dirty="0" err="1" smtClean="0"/>
              <a:t>σ</a:t>
            </a:r>
            <a:r>
              <a:rPr lang="en-US" b="1" i="1" baseline="-25000" dirty="0" err="1" smtClean="0"/>
              <a:t>y</a:t>
            </a:r>
            <a:r>
              <a:rPr lang="en-US" b="1" i="1" dirty="0" smtClean="0"/>
              <a:t>]</a:t>
            </a:r>
          </a:p>
          <a:p>
            <a:r>
              <a:rPr lang="en-US" dirty="0" smtClean="0"/>
              <a:t>Simplify the SSR/SST ratio (sometimes termed coefficient of determination) using the equations we have discussed earlier, and show how it is related to correlation.</a:t>
            </a:r>
          </a:p>
          <a:p>
            <a:pPr>
              <a:buNone/>
            </a:pPr>
            <a:r>
              <a:rPr lang="en-US" b="1" i="1" baseline="-25000" dirty="0" smtClean="0"/>
              <a:t>	</a:t>
            </a:r>
          </a:p>
        </p:txBody>
      </p:sp>
      <p:sp>
        <p:nvSpPr>
          <p:cNvPr id="5" name="Rectangle 4"/>
          <p:cNvSpPr/>
          <p:nvPr/>
        </p:nvSpPr>
        <p:spPr>
          <a:xfrm>
            <a:off x="857250" y="1921838"/>
            <a:ext cx="1003300" cy="962025"/>
          </a:xfrm>
          <a:prstGeom prst="rect">
            <a:avLst/>
          </a:prstGeom>
          <a:ln>
            <a:solidFill>
              <a:schemeClr val="accent2">
                <a:alpha val="50000"/>
              </a:schemeClr>
            </a:solidFill>
            <a:headEnd type="arrow"/>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Rectangle 8"/>
          <p:cNvSpPr/>
          <p:nvPr/>
        </p:nvSpPr>
        <p:spPr>
          <a:xfrm>
            <a:off x="3489325" y="1921838"/>
            <a:ext cx="1003300" cy="962025"/>
          </a:xfrm>
          <a:prstGeom prst="rect">
            <a:avLst/>
          </a:prstGeom>
          <a:ln>
            <a:solidFill>
              <a:schemeClr val="accent2">
                <a:alpha val="50000"/>
              </a:schemeClr>
            </a:solidFill>
            <a:headEnd type="arrow"/>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Rectangle 9"/>
          <p:cNvSpPr/>
          <p:nvPr/>
        </p:nvSpPr>
        <p:spPr>
          <a:xfrm>
            <a:off x="2073275" y="1921838"/>
            <a:ext cx="1003300" cy="962025"/>
          </a:xfrm>
          <a:prstGeom prst="rect">
            <a:avLst/>
          </a:prstGeom>
          <a:ln>
            <a:solidFill>
              <a:schemeClr val="accent2">
                <a:alpha val="50000"/>
              </a:schemeClr>
            </a:solidFill>
            <a:headEnd type="arrow"/>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p:transition spd="slow"/>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Regression: </a:t>
            </a:r>
            <a:br>
              <a:rPr lang="en-US" dirty="0" smtClean="0"/>
            </a:br>
            <a:r>
              <a:rPr lang="en-US" dirty="0" smtClean="0"/>
              <a:t>Problem 14b Solution</a:t>
            </a:r>
          </a:p>
        </p:txBody>
      </p:sp>
      <p:sp>
        <p:nvSpPr>
          <p:cNvPr id="3" name="Content Placeholder 2"/>
          <p:cNvSpPr>
            <a:spLocks noGrp="1"/>
          </p:cNvSpPr>
          <p:nvPr>
            <p:ph idx="1"/>
          </p:nvPr>
        </p:nvSpPr>
        <p:spPr/>
        <p:txBody>
          <a:bodyPr>
            <a:normAutofit fontScale="92500" lnSpcReduction="20000"/>
          </a:bodyPr>
          <a:lstStyle/>
          <a:p>
            <a:r>
              <a:rPr lang="en-US" dirty="0" smtClean="0"/>
              <a:t>Simplify the SSR/SST ratio using the equations we have discussed earlier, and show how it is related to correlation.</a:t>
            </a:r>
          </a:p>
          <a:p>
            <a:pPr>
              <a:buNone/>
            </a:pPr>
            <a:r>
              <a:rPr lang="en-US" i="1" dirty="0" smtClean="0"/>
              <a:t>	</a:t>
            </a:r>
            <a:r>
              <a:rPr lang="en-US" b="1" i="1" dirty="0" smtClean="0"/>
              <a:t>SSR/SST</a:t>
            </a:r>
          </a:p>
          <a:p>
            <a:pPr>
              <a:buNone/>
            </a:pPr>
            <a:r>
              <a:rPr lang="en-US" b="1" i="1" dirty="0" smtClean="0"/>
              <a:t>	=(β</a:t>
            </a:r>
            <a:r>
              <a:rPr lang="en-US" b="1" i="1" baseline="-25000" dirty="0" smtClean="0"/>
              <a:t>1</a:t>
            </a:r>
            <a:r>
              <a:rPr lang="en-US" b="1" i="1" dirty="0" smtClean="0"/>
              <a:t>SS</a:t>
            </a:r>
            <a:r>
              <a:rPr lang="en-US" b="1" i="1" baseline="-25000" dirty="0" smtClean="0"/>
              <a:t>xy</a:t>
            </a:r>
            <a:r>
              <a:rPr lang="en-US" b="1" i="1" dirty="0" smtClean="0"/>
              <a:t>)/SS</a:t>
            </a:r>
            <a:r>
              <a:rPr lang="en-US" b="1" i="1" baseline="-25000" dirty="0" smtClean="0"/>
              <a:t>yy</a:t>
            </a:r>
            <a:endParaRPr lang="en-US" b="1" i="1" dirty="0" smtClean="0"/>
          </a:p>
          <a:p>
            <a:pPr>
              <a:buNone/>
            </a:pPr>
            <a:r>
              <a:rPr lang="en-US" b="1" i="1" dirty="0" smtClean="0"/>
              <a:t>	= [Cov(x,y)/(σ</a:t>
            </a:r>
            <a:r>
              <a:rPr lang="en-US" b="1" i="1" baseline="-25000" dirty="0" smtClean="0"/>
              <a:t>x</a:t>
            </a:r>
            <a:r>
              <a:rPr lang="en-US" b="1" i="1" dirty="0" smtClean="0"/>
              <a:t>)</a:t>
            </a:r>
            <a:r>
              <a:rPr lang="en-US" b="1" i="1" baseline="30000" dirty="0" smtClean="0"/>
              <a:t>2</a:t>
            </a:r>
            <a:r>
              <a:rPr lang="en-US" b="1" i="1" dirty="0" smtClean="0"/>
              <a:t> * </a:t>
            </a:r>
            <a:r>
              <a:rPr lang="en-US" b="1" i="1" dirty="0" err="1" smtClean="0"/>
              <a:t>Cov(x,y</a:t>
            </a:r>
            <a:r>
              <a:rPr lang="en-US" b="1" i="1" dirty="0" smtClean="0"/>
              <a:t>)*n]/[(σ</a:t>
            </a:r>
            <a:r>
              <a:rPr lang="en-US" b="1" i="1" baseline="-25000" dirty="0" smtClean="0"/>
              <a:t>y</a:t>
            </a:r>
            <a:r>
              <a:rPr lang="en-US" b="1" i="1" dirty="0" smtClean="0"/>
              <a:t>)</a:t>
            </a:r>
            <a:r>
              <a:rPr lang="en-US" b="1" i="1" baseline="30000" dirty="0" smtClean="0"/>
              <a:t>2</a:t>
            </a:r>
            <a:r>
              <a:rPr lang="en-US" b="1" i="1" dirty="0" smtClean="0"/>
              <a:t>*</a:t>
            </a:r>
            <a:r>
              <a:rPr lang="en-US" b="1" i="1" dirty="0" err="1" smtClean="0"/>
              <a:t>n</a:t>
            </a:r>
            <a:r>
              <a:rPr lang="en-US" b="1" i="1" dirty="0" smtClean="0"/>
              <a:t>]</a:t>
            </a:r>
          </a:p>
          <a:p>
            <a:pPr>
              <a:buNone/>
            </a:pPr>
            <a:r>
              <a:rPr lang="en-US" b="1" i="1" dirty="0" smtClean="0"/>
              <a:t>	= [Cov(x,y)</a:t>
            </a:r>
            <a:r>
              <a:rPr lang="en-US" b="1" i="1" baseline="30000" dirty="0" smtClean="0"/>
              <a:t>2</a:t>
            </a:r>
            <a:r>
              <a:rPr lang="en-US" b="1" i="1" dirty="0" smtClean="0"/>
              <a:t>*</a:t>
            </a:r>
            <a:r>
              <a:rPr lang="en-US" b="1" i="1" dirty="0" err="1" smtClean="0"/>
              <a:t>n</a:t>
            </a:r>
            <a:r>
              <a:rPr lang="en-US" b="1" i="1" dirty="0" smtClean="0"/>
              <a:t>] / [(σ</a:t>
            </a:r>
            <a:r>
              <a:rPr lang="en-US" b="1" i="1" baseline="-25000" dirty="0" smtClean="0"/>
              <a:t>x</a:t>
            </a:r>
            <a:r>
              <a:rPr lang="en-US" b="1" i="1" dirty="0" smtClean="0"/>
              <a:t>)</a:t>
            </a:r>
            <a:r>
              <a:rPr lang="en-US" b="1" i="1" baseline="30000" dirty="0" smtClean="0"/>
              <a:t>2</a:t>
            </a:r>
            <a:r>
              <a:rPr lang="en-US" b="1" i="1" dirty="0" smtClean="0"/>
              <a:t>(σ</a:t>
            </a:r>
            <a:r>
              <a:rPr lang="en-US" b="1" i="1" baseline="-25000" dirty="0" smtClean="0"/>
              <a:t>y</a:t>
            </a:r>
            <a:r>
              <a:rPr lang="en-US" b="1" i="1" dirty="0" smtClean="0"/>
              <a:t>)</a:t>
            </a:r>
            <a:r>
              <a:rPr lang="en-US" b="1" i="1" baseline="30000" dirty="0" smtClean="0"/>
              <a:t>2</a:t>
            </a:r>
            <a:r>
              <a:rPr lang="en-US" b="1" i="1" dirty="0" smtClean="0"/>
              <a:t>*</a:t>
            </a:r>
            <a:r>
              <a:rPr lang="en-US" b="1" i="1" dirty="0" err="1" smtClean="0"/>
              <a:t>n</a:t>
            </a:r>
            <a:r>
              <a:rPr lang="en-US" b="1" i="1" dirty="0" smtClean="0"/>
              <a:t>]</a:t>
            </a:r>
          </a:p>
          <a:p>
            <a:pPr>
              <a:buNone/>
            </a:pPr>
            <a:r>
              <a:rPr lang="en-US" b="1" i="1" dirty="0" smtClean="0"/>
              <a:t>	= Cov(x,y)</a:t>
            </a:r>
            <a:r>
              <a:rPr lang="en-US" b="1" i="1" baseline="30000" dirty="0" smtClean="0"/>
              <a:t>2</a:t>
            </a:r>
            <a:r>
              <a:rPr lang="en-US" b="1" i="1" dirty="0" smtClean="0"/>
              <a:t>/(σ</a:t>
            </a:r>
            <a:r>
              <a:rPr lang="en-US" b="1" i="1" baseline="-25000" dirty="0" smtClean="0"/>
              <a:t>x</a:t>
            </a:r>
            <a:r>
              <a:rPr lang="en-US" b="1" i="1" dirty="0" smtClean="0"/>
              <a:t>)</a:t>
            </a:r>
            <a:r>
              <a:rPr lang="en-US" b="1" i="1" baseline="30000" dirty="0" smtClean="0"/>
              <a:t>2</a:t>
            </a:r>
            <a:r>
              <a:rPr lang="en-US" b="1" i="1" dirty="0" smtClean="0"/>
              <a:t>(σ</a:t>
            </a:r>
            <a:r>
              <a:rPr lang="en-US" b="1" i="1" baseline="-25000" dirty="0" smtClean="0"/>
              <a:t>y</a:t>
            </a:r>
            <a:r>
              <a:rPr lang="en-US" b="1" i="1" dirty="0" smtClean="0"/>
              <a:t>)</a:t>
            </a:r>
            <a:r>
              <a:rPr lang="en-US" b="1" i="1" baseline="30000" dirty="0" smtClean="0"/>
              <a:t>2</a:t>
            </a:r>
          </a:p>
          <a:p>
            <a:pPr>
              <a:buNone/>
            </a:pPr>
            <a:r>
              <a:rPr lang="en-US" b="1" i="1" dirty="0" smtClean="0"/>
              <a:t>	= [</a:t>
            </a:r>
            <a:r>
              <a:rPr lang="en-US" b="1" i="1" dirty="0" err="1" smtClean="0"/>
              <a:t>Cov(x,y)/(σ</a:t>
            </a:r>
            <a:r>
              <a:rPr lang="en-US" b="1" i="1" baseline="-25000" dirty="0" err="1" smtClean="0"/>
              <a:t>x</a:t>
            </a:r>
            <a:r>
              <a:rPr lang="en-US" b="1" i="1" dirty="0" smtClean="0"/>
              <a:t>*</a:t>
            </a:r>
            <a:r>
              <a:rPr lang="en-US" b="1" i="1" dirty="0" err="1" smtClean="0"/>
              <a:t>σ</a:t>
            </a:r>
            <a:r>
              <a:rPr lang="en-US" b="1" i="1" baseline="-25000" dirty="0" err="1" smtClean="0"/>
              <a:t>y</a:t>
            </a:r>
            <a:r>
              <a:rPr lang="en-US" b="1" i="1" dirty="0" smtClean="0"/>
              <a:t>)]</a:t>
            </a:r>
            <a:r>
              <a:rPr lang="en-US" b="1" i="1" baseline="30000" dirty="0" smtClean="0"/>
              <a:t> 2		</a:t>
            </a:r>
          </a:p>
          <a:p>
            <a:pPr>
              <a:buNone/>
            </a:pPr>
            <a:r>
              <a:rPr lang="en-US" b="1" i="1" baseline="30000" dirty="0" smtClean="0"/>
              <a:t>	</a:t>
            </a:r>
            <a:r>
              <a:rPr lang="en-US" b="1" i="1" dirty="0" smtClean="0"/>
              <a:t>= ρ</a:t>
            </a:r>
            <a:r>
              <a:rPr lang="en-US" b="1" i="1" baseline="30000" dirty="0" smtClean="0"/>
              <a:t>2</a:t>
            </a:r>
          </a:p>
        </p:txBody>
      </p:sp>
      <p:sp>
        <p:nvSpPr>
          <p:cNvPr id="4" name="Rectangle 3"/>
          <p:cNvSpPr/>
          <p:nvPr/>
        </p:nvSpPr>
        <p:spPr>
          <a:xfrm>
            <a:off x="686812" y="2785961"/>
            <a:ext cx="3805813" cy="932972"/>
          </a:xfrm>
          <a:prstGeom prst="rect">
            <a:avLst/>
          </a:prstGeom>
          <a:solidFill>
            <a:srgbClr val="CCFFCC">
              <a:alpha val="33000"/>
            </a:srgbClr>
          </a:solidFill>
          <a:ln>
            <a:noFill/>
            <a:headEnd type="arrow"/>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Rectangle 4"/>
          <p:cNvSpPr/>
          <p:nvPr/>
        </p:nvSpPr>
        <p:spPr>
          <a:xfrm>
            <a:off x="686812" y="5027689"/>
            <a:ext cx="3805813" cy="932972"/>
          </a:xfrm>
          <a:prstGeom prst="rect">
            <a:avLst/>
          </a:prstGeom>
          <a:solidFill>
            <a:srgbClr val="CCFFCC">
              <a:alpha val="33000"/>
            </a:srgbClr>
          </a:solidFill>
          <a:ln>
            <a:noFill/>
            <a:headEnd type="arrow"/>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Curved Right Arrow 5"/>
          <p:cNvSpPr/>
          <p:nvPr/>
        </p:nvSpPr>
        <p:spPr>
          <a:xfrm>
            <a:off x="207340" y="3291323"/>
            <a:ext cx="479472" cy="2280600"/>
          </a:xfrm>
          <a:prstGeom prst="curvedRightArrow">
            <a:avLst/>
          </a:prstGeom>
          <a:solidFill>
            <a:srgbClr val="CCFFCC">
              <a:alpha val="67000"/>
            </a:srgbClr>
          </a:solidFill>
          <a:ln>
            <a:noFill/>
            <a:headEnd type="arrow"/>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tx1"/>
              </a:solidFill>
            </a:endParaRPr>
          </a:p>
        </p:txBody>
      </p:sp>
      <p:sp>
        <p:nvSpPr>
          <p:cNvPr id="7" name="Curved Right Arrow 6"/>
          <p:cNvSpPr/>
          <p:nvPr/>
        </p:nvSpPr>
        <p:spPr>
          <a:xfrm rot="10800000">
            <a:off x="4492625" y="3291323"/>
            <a:ext cx="479472" cy="2280600"/>
          </a:xfrm>
          <a:prstGeom prst="curvedRightArrow">
            <a:avLst/>
          </a:prstGeom>
          <a:solidFill>
            <a:srgbClr val="CCFFCC">
              <a:alpha val="67000"/>
            </a:srgbClr>
          </a:solidFill>
          <a:ln>
            <a:noFill/>
            <a:headEnd type="arrow"/>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Regression:</a:t>
            </a:r>
            <a:br>
              <a:rPr lang="en-US" dirty="0" smtClean="0"/>
            </a:br>
            <a:r>
              <a:rPr lang="en-US" dirty="0" smtClean="0"/>
              <a:t>More on correlations</a:t>
            </a:r>
            <a:endParaRPr lang="en-US" dirty="0"/>
          </a:p>
        </p:txBody>
      </p:sp>
      <p:sp>
        <p:nvSpPr>
          <p:cNvPr id="4" name="Content Placeholder 3"/>
          <p:cNvSpPr>
            <a:spLocks noGrp="1"/>
          </p:cNvSpPr>
          <p:nvPr>
            <p:ph sz="half" idx="1"/>
          </p:nvPr>
        </p:nvSpPr>
        <p:spPr/>
        <p:txBody>
          <a:bodyPr>
            <a:normAutofit fontScale="62500" lnSpcReduction="20000"/>
          </a:bodyPr>
          <a:lstStyle/>
          <a:p>
            <a:r>
              <a:rPr lang="en-US" dirty="0" smtClean="0"/>
              <a:t>The simple correlation we have studied is the parametric Pearson, or </a:t>
            </a:r>
            <a:r>
              <a:rPr lang="en-US" b="1" i="1" dirty="0" err="1" smtClean="0"/>
              <a:t>ρ</a:t>
            </a:r>
            <a:r>
              <a:rPr lang="en-US" dirty="0" smtClean="0"/>
              <a:t>.</a:t>
            </a:r>
          </a:p>
          <a:p>
            <a:r>
              <a:rPr lang="en-US" dirty="0" smtClean="0"/>
              <a:t>Another correlation formula takes the same calculation, but not on the raw data.</a:t>
            </a:r>
          </a:p>
          <a:p>
            <a:r>
              <a:rPr lang="en-US" dirty="0" smtClean="0"/>
              <a:t>Instead the non-parametric Spearman looks only at the list-wise sorted data (in </a:t>
            </a:r>
            <a:r>
              <a:rPr lang="en-US" b="1" dirty="0" smtClean="0">
                <a:solidFill>
                  <a:srgbClr val="FF6600"/>
                </a:solidFill>
              </a:rPr>
              <a:t>orange</a:t>
            </a:r>
            <a:r>
              <a:rPr lang="en-US" dirty="0" smtClean="0"/>
              <a:t>).</a:t>
            </a:r>
          </a:p>
          <a:p>
            <a:r>
              <a:rPr lang="en-US" dirty="0" smtClean="0"/>
              <a:t>In our case here, the Pearson and Spearman results are 0.5 and 0.6, respectively.  So here, similar to some extent, but often times slightly different.</a:t>
            </a:r>
          </a:p>
          <a:p>
            <a:r>
              <a:rPr lang="en-US" dirty="0" smtClean="0"/>
              <a:t>For non-parametric, there is also a Kendall’s correlation </a:t>
            </a:r>
            <a:r>
              <a:rPr lang="en-US" b="1" i="1" dirty="0" err="1" smtClean="0"/>
              <a:t>τ</a:t>
            </a:r>
            <a:r>
              <a:rPr lang="en-US" dirty="0" smtClean="0"/>
              <a:t>, but that too we only need to know exists, but not responsible for the mathematics behind it.</a:t>
            </a:r>
            <a:endParaRPr lang="en-US" dirty="0"/>
          </a:p>
        </p:txBody>
      </p:sp>
      <p:graphicFrame>
        <p:nvGraphicFramePr>
          <p:cNvPr id="6" name="Content Placeholder 5"/>
          <p:cNvGraphicFramePr>
            <a:graphicFrameLocks noGrp="1"/>
          </p:cNvGraphicFramePr>
          <p:nvPr>
            <p:ph sz="half" idx="2"/>
          </p:nvPr>
        </p:nvGraphicFramePr>
        <p:xfrm>
          <a:off x="4648200" y="1600200"/>
          <a:ext cx="4038600" cy="2225040"/>
        </p:xfrm>
        <a:graphic>
          <a:graphicData uri="http://schemas.openxmlformats.org/drawingml/2006/table">
            <a:tbl>
              <a:tblPr firstRow="1" bandRow="1">
                <a:tableStyleId>{5C22544A-7EE6-4342-B048-85BDC9FD1C3A}</a:tableStyleId>
              </a:tblPr>
              <a:tblGrid>
                <a:gridCol w="807720"/>
                <a:gridCol w="807720"/>
                <a:gridCol w="807720"/>
                <a:gridCol w="807720"/>
                <a:gridCol w="807720"/>
              </a:tblGrid>
              <a:tr h="370840">
                <a:tc>
                  <a:txBody>
                    <a:bodyPr/>
                    <a:lstStyle/>
                    <a:p>
                      <a:pPr algn="ctr"/>
                      <a:r>
                        <a:rPr lang="en-US" dirty="0" smtClean="0"/>
                        <a:t>Data</a:t>
                      </a:r>
                      <a:endParaRPr lang="en-US" dirty="0"/>
                    </a:p>
                  </a:txBody>
                  <a:tcPr/>
                </a:tc>
                <a:tc>
                  <a:txBody>
                    <a:bodyPr/>
                    <a:lstStyle/>
                    <a:p>
                      <a:pPr algn="ctr"/>
                      <a:r>
                        <a:rPr lang="en-US" dirty="0" err="1" smtClean="0"/>
                        <a:t>X</a:t>
                      </a:r>
                      <a:r>
                        <a:rPr lang="en-US" baseline="-25000" dirty="0" err="1" smtClean="0"/>
                        <a:t>raw</a:t>
                      </a:r>
                      <a:endParaRPr lang="en-US" baseline="-25000" dirty="0"/>
                    </a:p>
                  </a:txBody>
                  <a:tcPr/>
                </a:tc>
                <a:tc>
                  <a:txBody>
                    <a:bodyPr/>
                    <a:lstStyle/>
                    <a:p>
                      <a:pPr algn="ctr"/>
                      <a:r>
                        <a:rPr lang="en-US" dirty="0" err="1" smtClean="0"/>
                        <a:t>X</a:t>
                      </a:r>
                      <a:r>
                        <a:rPr lang="en-US" baseline="-25000" dirty="0" err="1" smtClean="0"/>
                        <a:t>rank</a:t>
                      </a:r>
                      <a:endParaRPr lang="en-US" baseline="-25000" dirty="0"/>
                    </a:p>
                  </a:txBody>
                  <a:tcPr/>
                </a:tc>
                <a:tc>
                  <a:txBody>
                    <a:bodyPr/>
                    <a:lstStyle/>
                    <a:p>
                      <a:pPr algn="ctr"/>
                      <a:r>
                        <a:rPr lang="en-US" dirty="0" err="1" smtClean="0"/>
                        <a:t>Y</a:t>
                      </a:r>
                      <a:r>
                        <a:rPr lang="en-US" baseline="-25000" dirty="0" err="1" smtClean="0"/>
                        <a:t>raw</a:t>
                      </a:r>
                      <a:endParaRPr lang="en-US" baseline="-25000" dirty="0"/>
                    </a:p>
                  </a:txBody>
                  <a:tcPr/>
                </a:tc>
                <a:tc>
                  <a:txBody>
                    <a:bodyPr/>
                    <a:lstStyle/>
                    <a:p>
                      <a:pPr algn="ctr"/>
                      <a:r>
                        <a:rPr lang="en-US" dirty="0" err="1" smtClean="0"/>
                        <a:t>Y</a:t>
                      </a:r>
                      <a:r>
                        <a:rPr lang="en-US" baseline="-25000" dirty="0" err="1" smtClean="0"/>
                        <a:t>rank</a:t>
                      </a:r>
                      <a:endParaRPr lang="en-US" baseline="-25000" dirty="0"/>
                    </a:p>
                  </a:txBody>
                  <a:tcPr/>
                </a:tc>
              </a:tr>
              <a:tr h="370840">
                <a:tc>
                  <a:txBody>
                    <a:bodyPr/>
                    <a:lstStyle/>
                    <a:p>
                      <a:pPr algn="ctr"/>
                      <a:r>
                        <a:rPr lang="en-US" dirty="0" smtClean="0"/>
                        <a:t>1</a:t>
                      </a:r>
                      <a:endParaRPr lang="en-US" dirty="0"/>
                    </a:p>
                  </a:txBody>
                  <a:tcPr/>
                </a:tc>
                <a:tc>
                  <a:txBody>
                    <a:bodyPr/>
                    <a:lstStyle/>
                    <a:p>
                      <a:pPr algn="ctr"/>
                      <a:r>
                        <a:rPr lang="en-US" dirty="0" smtClean="0"/>
                        <a:t>-0.5</a:t>
                      </a:r>
                      <a:endParaRPr lang="en-US" dirty="0"/>
                    </a:p>
                  </a:txBody>
                  <a:tcPr/>
                </a:tc>
                <a:tc>
                  <a:txBody>
                    <a:bodyPr/>
                    <a:lstStyle/>
                    <a:p>
                      <a:pPr algn="ctr"/>
                      <a:r>
                        <a:rPr lang="en-US" dirty="0" smtClean="0">
                          <a:solidFill>
                            <a:srgbClr val="FF6600"/>
                          </a:solidFill>
                        </a:rPr>
                        <a:t>2.5</a:t>
                      </a:r>
                      <a:endParaRPr lang="en-US" dirty="0">
                        <a:solidFill>
                          <a:srgbClr val="FF6600"/>
                        </a:solidFill>
                      </a:endParaRPr>
                    </a:p>
                  </a:txBody>
                  <a:tcPr/>
                </a:tc>
                <a:tc>
                  <a:txBody>
                    <a:bodyPr/>
                    <a:lstStyle/>
                    <a:p>
                      <a:pPr algn="ctr"/>
                      <a:r>
                        <a:rPr lang="en-US" dirty="0" smtClean="0"/>
                        <a:t>-1.5</a:t>
                      </a:r>
                      <a:endParaRPr lang="en-US" dirty="0"/>
                    </a:p>
                  </a:txBody>
                  <a:tcPr/>
                </a:tc>
                <a:tc>
                  <a:txBody>
                    <a:bodyPr/>
                    <a:lstStyle/>
                    <a:p>
                      <a:pPr algn="ctr"/>
                      <a:r>
                        <a:rPr lang="en-US" dirty="0" smtClean="0">
                          <a:solidFill>
                            <a:srgbClr val="FF6600"/>
                          </a:solidFill>
                        </a:rPr>
                        <a:t>1</a:t>
                      </a:r>
                      <a:endParaRPr lang="en-US" dirty="0">
                        <a:solidFill>
                          <a:srgbClr val="FF6600"/>
                        </a:solidFill>
                      </a:endParaRPr>
                    </a:p>
                  </a:txBody>
                  <a:tcPr/>
                </a:tc>
              </a:tr>
              <a:tr h="370840">
                <a:tc>
                  <a:txBody>
                    <a:bodyPr/>
                    <a:lstStyle/>
                    <a:p>
                      <a:pPr algn="ctr"/>
                      <a:r>
                        <a:rPr lang="en-US" dirty="0" smtClean="0"/>
                        <a:t>2</a:t>
                      </a:r>
                      <a:endParaRPr lang="en-US" dirty="0"/>
                    </a:p>
                  </a:txBody>
                  <a:tcPr/>
                </a:tc>
                <a:tc>
                  <a:txBody>
                    <a:bodyPr/>
                    <a:lstStyle/>
                    <a:p>
                      <a:pPr algn="ctr"/>
                      <a:r>
                        <a:rPr lang="en-US" dirty="0" smtClean="0"/>
                        <a:t>-1.5</a:t>
                      </a:r>
                      <a:endParaRPr lang="en-US" dirty="0"/>
                    </a:p>
                  </a:txBody>
                  <a:tcPr/>
                </a:tc>
                <a:tc>
                  <a:txBody>
                    <a:bodyPr/>
                    <a:lstStyle/>
                    <a:p>
                      <a:pPr algn="ctr"/>
                      <a:r>
                        <a:rPr lang="en-US" dirty="0" smtClean="0">
                          <a:solidFill>
                            <a:srgbClr val="FF6600"/>
                          </a:solidFill>
                        </a:rPr>
                        <a:t>1</a:t>
                      </a:r>
                      <a:endParaRPr lang="en-US" dirty="0">
                        <a:solidFill>
                          <a:srgbClr val="FF6600"/>
                        </a:solidFill>
                      </a:endParaRPr>
                    </a:p>
                  </a:txBody>
                  <a:tcPr/>
                </a:tc>
                <a:tc>
                  <a:txBody>
                    <a:bodyPr/>
                    <a:lstStyle/>
                    <a:p>
                      <a:pPr algn="ctr"/>
                      <a:r>
                        <a:rPr lang="en-US" dirty="0" smtClean="0"/>
                        <a:t>-0.5</a:t>
                      </a:r>
                      <a:endParaRPr lang="en-US" dirty="0"/>
                    </a:p>
                  </a:txBody>
                  <a:tcPr/>
                </a:tc>
                <a:tc>
                  <a:txBody>
                    <a:bodyPr/>
                    <a:lstStyle/>
                    <a:p>
                      <a:pPr algn="ctr"/>
                      <a:r>
                        <a:rPr lang="en-US" dirty="0" smtClean="0">
                          <a:solidFill>
                            <a:srgbClr val="FF6600"/>
                          </a:solidFill>
                        </a:rPr>
                        <a:t>2</a:t>
                      </a:r>
                      <a:endParaRPr lang="en-US" dirty="0">
                        <a:solidFill>
                          <a:srgbClr val="FF6600"/>
                        </a:solidFill>
                      </a:endParaRPr>
                    </a:p>
                  </a:txBody>
                  <a:tcPr/>
                </a:tc>
              </a:tr>
              <a:tr h="370840">
                <a:tc>
                  <a:txBody>
                    <a:bodyPr/>
                    <a:lstStyle/>
                    <a:p>
                      <a:pPr algn="ctr"/>
                      <a:r>
                        <a:rPr lang="en-US" dirty="0" smtClean="0"/>
                        <a:t>3</a:t>
                      </a:r>
                      <a:endParaRPr lang="en-US" dirty="0"/>
                    </a:p>
                  </a:txBody>
                  <a:tcPr/>
                </a:tc>
                <a:tc>
                  <a:txBody>
                    <a:bodyPr/>
                    <a:lstStyle/>
                    <a:p>
                      <a:pPr algn="ctr"/>
                      <a:r>
                        <a:rPr lang="en-US" dirty="0" smtClean="0"/>
                        <a:t>-0.5</a:t>
                      </a:r>
                      <a:endParaRPr lang="en-US" dirty="0"/>
                    </a:p>
                  </a:txBody>
                  <a:tcPr/>
                </a:tc>
                <a:tc>
                  <a:txBody>
                    <a:bodyPr/>
                    <a:lstStyle/>
                    <a:p>
                      <a:pPr algn="ctr"/>
                      <a:r>
                        <a:rPr lang="en-US" dirty="0" smtClean="0">
                          <a:solidFill>
                            <a:srgbClr val="FF6600"/>
                          </a:solidFill>
                        </a:rPr>
                        <a:t>2.5</a:t>
                      </a:r>
                      <a:endParaRPr lang="en-US" dirty="0">
                        <a:solidFill>
                          <a:srgbClr val="FF6600"/>
                        </a:solidFill>
                      </a:endParaRPr>
                    </a:p>
                  </a:txBody>
                  <a:tcPr/>
                </a:tc>
                <a:tc>
                  <a:txBody>
                    <a:bodyPr/>
                    <a:lstStyle/>
                    <a:p>
                      <a:pPr algn="ctr"/>
                      <a:r>
                        <a:rPr lang="en-US" dirty="0" smtClean="0"/>
                        <a:t>0.5</a:t>
                      </a:r>
                      <a:endParaRPr lang="en-US" dirty="0"/>
                    </a:p>
                  </a:txBody>
                  <a:tcPr/>
                </a:tc>
                <a:tc>
                  <a:txBody>
                    <a:bodyPr/>
                    <a:lstStyle/>
                    <a:p>
                      <a:pPr algn="ctr"/>
                      <a:r>
                        <a:rPr lang="en-US" dirty="0" smtClean="0">
                          <a:solidFill>
                            <a:srgbClr val="FF6600"/>
                          </a:solidFill>
                        </a:rPr>
                        <a:t>3.5</a:t>
                      </a:r>
                      <a:endParaRPr lang="en-US" dirty="0">
                        <a:solidFill>
                          <a:srgbClr val="FF6600"/>
                        </a:solidFill>
                      </a:endParaRPr>
                    </a:p>
                  </a:txBody>
                  <a:tcPr/>
                </a:tc>
              </a:tr>
              <a:tr h="370840">
                <a:tc>
                  <a:txBody>
                    <a:bodyPr/>
                    <a:lstStyle/>
                    <a:p>
                      <a:pPr algn="ctr"/>
                      <a:r>
                        <a:rPr lang="en-US" dirty="0" smtClean="0"/>
                        <a:t>4</a:t>
                      </a:r>
                      <a:endParaRPr lang="en-US" dirty="0"/>
                    </a:p>
                  </a:txBody>
                  <a:tcPr/>
                </a:tc>
                <a:tc>
                  <a:txBody>
                    <a:bodyPr/>
                    <a:lstStyle/>
                    <a:p>
                      <a:pPr algn="ctr"/>
                      <a:r>
                        <a:rPr lang="en-US" dirty="0" smtClean="0"/>
                        <a:t>1.5</a:t>
                      </a:r>
                      <a:endParaRPr lang="en-US" dirty="0"/>
                    </a:p>
                  </a:txBody>
                  <a:tcPr/>
                </a:tc>
                <a:tc>
                  <a:txBody>
                    <a:bodyPr/>
                    <a:lstStyle/>
                    <a:p>
                      <a:pPr algn="ctr"/>
                      <a:r>
                        <a:rPr lang="en-US" dirty="0" smtClean="0">
                          <a:solidFill>
                            <a:srgbClr val="FF6600"/>
                          </a:solidFill>
                        </a:rPr>
                        <a:t>5</a:t>
                      </a:r>
                      <a:endParaRPr lang="en-US" dirty="0">
                        <a:solidFill>
                          <a:srgbClr val="FF6600"/>
                        </a:solidFill>
                      </a:endParaRPr>
                    </a:p>
                  </a:txBody>
                  <a:tcPr/>
                </a:tc>
                <a:tc>
                  <a:txBody>
                    <a:bodyPr/>
                    <a:lstStyle/>
                    <a:p>
                      <a:pPr algn="ctr"/>
                      <a:r>
                        <a:rPr lang="en-US" dirty="0" smtClean="0"/>
                        <a:t>0.5</a:t>
                      </a:r>
                      <a:endParaRPr lang="en-US" dirty="0"/>
                    </a:p>
                  </a:txBody>
                  <a:tcPr/>
                </a:tc>
                <a:tc>
                  <a:txBody>
                    <a:bodyPr/>
                    <a:lstStyle/>
                    <a:p>
                      <a:pPr algn="ctr"/>
                      <a:r>
                        <a:rPr lang="en-US" dirty="0" smtClean="0">
                          <a:solidFill>
                            <a:srgbClr val="FF6600"/>
                          </a:solidFill>
                        </a:rPr>
                        <a:t>3.5</a:t>
                      </a:r>
                      <a:endParaRPr lang="en-US" dirty="0">
                        <a:solidFill>
                          <a:srgbClr val="FF6600"/>
                        </a:solidFill>
                      </a:endParaRPr>
                    </a:p>
                  </a:txBody>
                  <a:tcPr/>
                </a:tc>
              </a:tr>
              <a:tr h="370840">
                <a:tc>
                  <a:txBody>
                    <a:bodyPr/>
                    <a:lstStyle/>
                    <a:p>
                      <a:pPr algn="ctr"/>
                      <a:r>
                        <a:rPr lang="en-US" dirty="0" smtClean="0"/>
                        <a:t>5</a:t>
                      </a:r>
                      <a:endParaRPr lang="en-US" dirty="0"/>
                    </a:p>
                  </a:txBody>
                  <a:tcPr/>
                </a:tc>
                <a:tc>
                  <a:txBody>
                    <a:bodyPr/>
                    <a:lstStyle/>
                    <a:p>
                      <a:pPr algn="ctr"/>
                      <a:r>
                        <a:rPr lang="en-US" dirty="0" smtClean="0"/>
                        <a:t>0.5</a:t>
                      </a:r>
                      <a:endParaRPr lang="en-US" dirty="0"/>
                    </a:p>
                  </a:txBody>
                  <a:tcPr/>
                </a:tc>
                <a:tc>
                  <a:txBody>
                    <a:bodyPr/>
                    <a:lstStyle/>
                    <a:p>
                      <a:pPr algn="ctr"/>
                      <a:r>
                        <a:rPr lang="en-US" dirty="0" smtClean="0">
                          <a:solidFill>
                            <a:srgbClr val="FF6600"/>
                          </a:solidFill>
                        </a:rPr>
                        <a:t>4</a:t>
                      </a:r>
                      <a:endParaRPr lang="en-US" dirty="0">
                        <a:solidFill>
                          <a:srgbClr val="FF6600"/>
                        </a:solidFill>
                      </a:endParaRPr>
                    </a:p>
                  </a:txBody>
                  <a:tcPr/>
                </a:tc>
                <a:tc>
                  <a:txBody>
                    <a:bodyPr/>
                    <a:lstStyle/>
                    <a:p>
                      <a:pPr algn="ctr"/>
                      <a:r>
                        <a:rPr lang="en-US" dirty="0" smtClean="0"/>
                        <a:t>1.5</a:t>
                      </a:r>
                      <a:endParaRPr lang="en-US" dirty="0"/>
                    </a:p>
                  </a:txBody>
                  <a:tcPr/>
                </a:tc>
                <a:tc>
                  <a:txBody>
                    <a:bodyPr/>
                    <a:lstStyle/>
                    <a:p>
                      <a:pPr algn="ctr"/>
                      <a:r>
                        <a:rPr lang="en-US" dirty="0" smtClean="0">
                          <a:solidFill>
                            <a:srgbClr val="FF6600"/>
                          </a:solidFill>
                        </a:rPr>
                        <a:t>5</a:t>
                      </a:r>
                      <a:endParaRPr lang="en-US" dirty="0">
                        <a:solidFill>
                          <a:srgbClr val="FF6600"/>
                        </a:solidFill>
                      </a:endParaRPr>
                    </a:p>
                  </a:txBody>
                  <a:tcPr/>
                </a:tc>
              </a:tr>
            </a:tbl>
          </a:graphicData>
        </a:graphic>
      </p:graphicFrame>
    </p:spTree>
  </p:cSld>
  <p:clrMapOvr>
    <a:masterClrMapping/>
  </p:clrMapOvr>
  <p:transition spd="slow"/>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Regression: How does this regression output report look?</a:t>
            </a:r>
            <a:endParaRPr lang="en-US" dirty="0"/>
          </a:p>
        </p:txBody>
      </p:sp>
      <p:sp>
        <p:nvSpPr>
          <p:cNvPr id="3" name="Content Placeholder 2"/>
          <p:cNvSpPr>
            <a:spLocks noGrp="1"/>
          </p:cNvSpPr>
          <p:nvPr>
            <p:ph idx="1"/>
          </p:nvPr>
        </p:nvSpPr>
        <p:spPr/>
        <p:txBody>
          <a:bodyPr>
            <a:normAutofit/>
          </a:bodyPr>
          <a:lstStyle/>
          <a:p>
            <a:pPr>
              <a:buNone/>
            </a:pPr>
            <a:endParaRPr lang="en-US" baseline="30000" dirty="0" smtClean="0"/>
          </a:p>
        </p:txBody>
      </p:sp>
      <p:pic>
        <p:nvPicPr>
          <p:cNvPr id="4" name="Picture 3"/>
          <p:cNvPicPr>
            <a:picLocks noChangeAspect="1"/>
          </p:cNvPicPr>
          <p:nvPr/>
        </p:nvPicPr>
        <p:blipFill>
          <a:blip r:embed="rId2"/>
          <a:srcRect r="56017"/>
          <a:stretch>
            <a:fillRect/>
          </a:stretch>
        </p:blipFill>
        <p:spPr>
          <a:xfrm>
            <a:off x="457200" y="1970899"/>
            <a:ext cx="8233099" cy="3794191"/>
          </a:xfrm>
          <a:prstGeom prst="rect">
            <a:avLst/>
          </a:prstGeom>
        </p:spPr>
      </p:pic>
      <p:sp>
        <p:nvSpPr>
          <p:cNvPr id="5" name="Rectangle 4"/>
          <p:cNvSpPr/>
          <p:nvPr/>
        </p:nvSpPr>
        <p:spPr>
          <a:xfrm>
            <a:off x="855276" y="3148783"/>
            <a:ext cx="2410323" cy="194371"/>
          </a:xfrm>
          <a:prstGeom prst="rect">
            <a:avLst/>
          </a:prstGeom>
          <a:solidFill>
            <a:srgbClr val="FFFF00">
              <a:alpha val="50000"/>
            </a:srgbClr>
          </a:solidFill>
          <a:ln>
            <a:noFill/>
            <a:headEnd type="arrow"/>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Line Callout 3 (No Border) 5"/>
          <p:cNvSpPr/>
          <p:nvPr/>
        </p:nvSpPr>
        <p:spPr>
          <a:xfrm>
            <a:off x="5241805" y="1080731"/>
            <a:ext cx="2682456" cy="673813"/>
          </a:xfrm>
          <a:prstGeom prst="callout3">
            <a:avLst>
              <a:gd name="adj1" fmla="val 18750"/>
              <a:gd name="adj2" fmla="val -8333"/>
              <a:gd name="adj3" fmla="val 18750"/>
              <a:gd name="adj4" fmla="val -16667"/>
              <a:gd name="adj5" fmla="val 100000"/>
              <a:gd name="adj6" fmla="val -16667"/>
              <a:gd name="adj7" fmla="val 311040"/>
              <a:gd name="adj8" fmla="val -76449"/>
            </a:avLst>
          </a:prstGeom>
          <a:solidFill>
            <a:srgbClr val="FFFF00">
              <a:alpha val="50000"/>
            </a:srgbClr>
          </a:solidFill>
          <a:ln w="38100" cmpd="sng">
            <a:solidFill>
              <a:srgbClr val="FFFF00">
                <a:alpha val="50000"/>
              </a:srgbClr>
            </a:solidFill>
            <a:tailEnd type="stealth"/>
          </a:ln>
          <a:effectLst>
            <a:outerShdw blurRad="40005" dist="22987" dir="5400000" algn="tl"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Recall the 3.7 </a:t>
            </a:r>
            <a:r>
              <a:rPr lang="en-US" b="1" i="1" dirty="0" smtClean="0">
                <a:solidFill>
                  <a:schemeClr val="tx1"/>
                </a:solidFill>
              </a:rPr>
              <a:t>SSE</a:t>
            </a:r>
            <a:r>
              <a:rPr lang="en-US" dirty="0" smtClean="0">
                <a:solidFill>
                  <a:schemeClr val="tx1"/>
                </a:solidFill>
              </a:rPr>
              <a:t>?</a:t>
            </a:r>
            <a:endParaRPr lang="en-US" dirty="0">
              <a:solidFill>
                <a:schemeClr val="tx1"/>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P spid="6" grpId="0" animBg="1"/>
    </p:bldLst>
  </p:timing>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Regression:</a:t>
            </a:r>
            <a:br>
              <a:rPr lang="en-US" dirty="0" smtClean="0"/>
            </a:br>
            <a:r>
              <a:rPr lang="en-US" dirty="0" smtClean="0"/>
              <a:t>Additional regression output notes</a:t>
            </a:r>
            <a:endParaRPr lang="en-US" dirty="0"/>
          </a:p>
        </p:txBody>
      </p:sp>
      <p:sp>
        <p:nvSpPr>
          <p:cNvPr id="5" name="Content Placeholder 4"/>
          <p:cNvSpPr>
            <a:spLocks noGrp="1"/>
          </p:cNvSpPr>
          <p:nvPr>
            <p:ph idx="1"/>
          </p:nvPr>
        </p:nvSpPr>
        <p:spPr/>
        <p:txBody>
          <a:bodyPr/>
          <a:lstStyle/>
          <a:p>
            <a:endParaRPr lang="en-US" dirty="0"/>
          </a:p>
        </p:txBody>
      </p:sp>
      <p:sp>
        <p:nvSpPr>
          <p:cNvPr id="6" name="Text Placeholder 5"/>
          <p:cNvSpPr>
            <a:spLocks noGrp="1"/>
          </p:cNvSpPr>
          <p:nvPr>
            <p:ph type="body" sz="half" idx="2"/>
          </p:nvPr>
        </p:nvSpPr>
        <p:spPr/>
        <p:txBody>
          <a:bodyPr/>
          <a:lstStyle/>
          <a:p>
            <a:pPr>
              <a:buFont typeface="Arial"/>
              <a:buChar char="•"/>
            </a:pPr>
            <a:r>
              <a:rPr lang="en-US" dirty="0" smtClean="0"/>
              <a:t>Adjusted-</a:t>
            </a:r>
            <a:r>
              <a:rPr lang="en-US" b="1" i="1" dirty="0" smtClean="0"/>
              <a:t>ρ</a:t>
            </a:r>
            <a:r>
              <a:rPr lang="en-US" b="1" i="1" baseline="30000" dirty="0" smtClean="0"/>
              <a:t>2</a:t>
            </a:r>
            <a:r>
              <a:rPr lang="en-US" dirty="0" smtClean="0"/>
              <a:t> penalizes </a:t>
            </a:r>
            <a:r>
              <a:rPr lang="en-US" b="1" i="1" dirty="0" smtClean="0"/>
              <a:t>ρ</a:t>
            </a:r>
            <a:r>
              <a:rPr lang="en-US" b="1" i="1" baseline="30000" dirty="0" smtClean="0"/>
              <a:t>2</a:t>
            </a:r>
            <a:r>
              <a:rPr lang="en-US" dirty="0" smtClean="0"/>
              <a:t> for mostly the number of independent variables.</a:t>
            </a:r>
          </a:p>
          <a:p>
            <a:pPr>
              <a:buFont typeface="Arial"/>
              <a:buChar char="•"/>
            </a:pPr>
            <a:r>
              <a:rPr lang="en-US" dirty="0" smtClean="0"/>
              <a:t>Can turn negative and meaningless.</a:t>
            </a:r>
          </a:p>
          <a:p>
            <a:pPr>
              <a:buFont typeface="Arial"/>
              <a:buChar char="•"/>
            </a:pPr>
            <a:r>
              <a:rPr lang="en-US" dirty="0" smtClean="0"/>
              <a:t>An unbiased estimator of error</a:t>
            </a:r>
            <a:r>
              <a:rPr lang="en-US" baseline="30000" dirty="0" smtClean="0"/>
              <a:t>2</a:t>
            </a:r>
            <a:r>
              <a:rPr lang="en-US" dirty="0" smtClean="0"/>
              <a:t> is:</a:t>
            </a:r>
          </a:p>
          <a:p>
            <a:r>
              <a:rPr lang="en-US" b="1" i="1" dirty="0" smtClean="0"/>
              <a:t>SSE/(total degrees of freedom - </a:t>
            </a:r>
            <a:r>
              <a:rPr lang="en-US" b="1" i="1" dirty="0" err="1" smtClean="0"/>
              <a:t>k</a:t>
            </a:r>
            <a:r>
              <a:rPr lang="en-US" b="1" i="1" dirty="0" smtClean="0"/>
              <a:t>)</a:t>
            </a:r>
          </a:p>
          <a:p>
            <a:pPr>
              <a:buFont typeface="Arial"/>
              <a:buChar char="•"/>
            </a:pPr>
            <a:r>
              <a:rPr lang="en-US" dirty="0" smtClean="0"/>
              <a:t>Since we consume two total </a:t>
            </a:r>
            <a:r>
              <a:rPr lang="en-US" b="1" i="1" dirty="0" smtClean="0"/>
              <a:t>degrees of freedom</a:t>
            </a:r>
            <a:r>
              <a:rPr lang="en-US" dirty="0" smtClean="0"/>
              <a:t> in the estimation of </a:t>
            </a:r>
            <a:r>
              <a:rPr lang="en-US" b="1" i="1" dirty="0" smtClean="0"/>
              <a:t>β</a:t>
            </a:r>
            <a:r>
              <a:rPr lang="en-US" b="1" i="1" baseline="-25000" dirty="0" smtClean="0"/>
              <a:t>0</a:t>
            </a:r>
            <a:r>
              <a:rPr lang="en-US" dirty="0" smtClean="0"/>
              <a:t> and </a:t>
            </a:r>
            <a:r>
              <a:rPr lang="en-US" b="1" i="1" dirty="0" smtClean="0"/>
              <a:t>β</a:t>
            </a:r>
            <a:r>
              <a:rPr lang="en-US" b="1" i="1" baseline="-25000" dirty="0" smtClean="0"/>
              <a:t>1</a:t>
            </a:r>
            <a:r>
              <a:rPr lang="en-US" dirty="0" smtClean="0"/>
              <a:t> (which goes into </a:t>
            </a:r>
            <a:r>
              <a:rPr lang="en-US" b="1" i="1" dirty="0" smtClean="0"/>
              <a:t>SSR</a:t>
            </a:r>
            <a:r>
              <a:rPr lang="en-US" dirty="0" smtClean="0"/>
              <a:t>),</a:t>
            </a:r>
          </a:p>
          <a:p>
            <a:pPr>
              <a:buFont typeface="Arial"/>
              <a:buChar char="•"/>
            </a:pPr>
            <a:r>
              <a:rPr lang="en-US" dirty="0" smtClean="0"/>
              <a:t>Total </a:t>
            </a:r>
            <a:r>
              <a:rPr lang="en-US" b="1" i="1" dirty="0" smtClean="0"/>
              <a:t>degrees of freedom</a:t>
            </a:r>
            <a:r>
              <a:rPr lang="en-US" dirty="0" smtClean="0"/>
              <a:t> is therefore reduced by </a:t>
            </a:r>
            <a:r>
              <a:rPr lang="en-US" b="1" i="1" dirty="0" err="1" smtClean="0"/>
              <a:t>k</a:t>
            </a:r>
            <a:r>
              <a:rPr lang="en-US" b="1" i="1" dirty="0" smtClean="0"/>
              <a:t>=1</a:t>
            </a:r>
            <a:r>
              <a:rPr lang="en-US" dirty="0" smtClean="0"/>
              <a:t>, so (</a:t>
            </a:r>
            <a:r>
              <a:rPr lang="en-US" b="1" i="1" dirty="0" smtClean="0"/>
              <a:t>n</a:t>
            </a:r>
            <a:r>
              <a:rPr lang="en-US" dirty="0" smtClean="0"/>
              <a:t>-1)-1 will term this above equation above as</a:t>
            </a:r>
            <a:r>
              <a:rPr lang="en-US" b="1" i="1" dirty="0" smtClean="0"/>
              <a:t> MSE</a:t>
            </a:r>
            <a:r>
              <a:rPr lang="en-US" dirty="0" smtClean="0"/>
              <a:t>.</a:t>
            </a:r>
          </a:p>
          <a:p>
            <a:pPr>
              <a:buFont typeface="Arial"/>
              <a:buChar char="•"/>
            </a:pPr>
            <a:r>
              <a:rPr lang="en-US" dirty="0" smtClean="0"/>
              <a:t> The </a:t>
            </a:r>
            <a:r>
              <a:rPr lang="en-US" u="sng" dirty="0" smtClean="0"/>
              <a:t>standard error</a:t>
            </a:r>
            <a:r>
              <a:rPr lang="en-US" dirty="0" smtClean="0"/>
              <a:t> is </a:t>
            </a:r>
            <a:r>
              <a:rPr lang="en-US" b="1" i="1" dirty="0" smtClean="0"/>
              <a:t>√MSE</a:t>
            </a:r>
            <a:r>
              <a:rPr lang="en-US" dirty="0" smtClean="0"/>
              <a:t>.</a:t>
            </a:r>
          </a:p>
          <a:p>
            <a:pPr>
              <a:buFont typeface="Arial"/>
              <a:buChar char="•"/>
            </a:pPr>
            <a:r>
              <a:rPr lang="en-US" dirty="0" smtClean="0"/>
              <a:t>There are </a:t>
            </a:r>
            <a:r>
              <a:rPr lang="en-US" b="1" i="1" dirty="0" err="1" smtClean="0"/>
              <a:t>k</a:t>
            </a:r>
            <a:r>
              <a:rPr lang="en-US" dirty="0" smtClean="0"/>
              <a:t>, </a:t>
            </a:r>
            <a:r>
              <a:rPr lang="en-US" b="1" i="1" dirty="0" smtClean="0"/>
              <a:t>degrees of freedom</a:t>
            </a:r>
            <a:r>
              <a:rPr lang="en-US" dirty="0" smtClean="0"/>
              <a:t> for just the </a:t>
            </a:r>
            <a:r>
              <a:rPr lang="en-US" b="1" i="1" dirty="0" smtClean="0"/>
              <a:t>SSR</a:t>
            </a:r>
            <a:r>
              <a:rPr lang="en-US" dirty="0" smtClean="0"/>
              <a:t> component.  Where there is one </a:t>
            </a:r>
            <a:r>
              <a:rPr lang="en-US" b="1" i="1" dirty="0" err="1" smtClean="0"/>
              <a:t>k</a:t>
            </a:r>
            <a:r>
              <a:rPr lang="en-US" dirty="0" smtClean="0"/>
              <a:t> per independent variable.</a:t>
            </a:r>
          </a:p>
          <a:p>
            <a:pPr>
              <a:buFont typeface="Arial"/>
              <a:buChar char="•"/>
            </a:pPr>
            <a:r>
              <a:rPr lang="en-US" dirty="0" smtClean="0"/>
              <a:t>And </a:t>
            </a:r>
            <a:r>
              <a:rPr lang="en-US" b="1" i="1" dirty="0" smtClean="0"/>
              <a:t>total degrees of freedom=n-1</a:t>
            </a:r>
            <a:r>
              <a:rPr lang="en-US" dirty="0"/>
              <a:t>.</a:t>
            </a:r>
            <a:endParaRPr lang="en-US" dirty="0" smtClean="0"/>
          </a:p>
        </p:txBody>
      </p:sp>
      <p:pic>
        <p:nvPicPr>
          <p:cNvPr id="4" name="Picture 3"/>
          <p:cNvPicPr>
            <a:picLocks noChangeAspect="1"/>
          </p:cNvPicPr>
          <p:nvPr/>
        </p:nvPicPr>
        <p:blipFill>
          <a:blip r:embed="rId2"/>
          <a:srcRect r="56017"/>
          <a:stretch>
            <a:fillRect/>
          </a:stretch>
        </p:blipFill>
        <p:spPr>
          <a:xfrm>
            <a:off x="3575050" y="2023369"/>
            <a:ext cx="5115249" cy="2357342"/>
          </a:xfrm>
          <a:prstGeom prst="rect">
            <a:avLst/>
          </a:prstGeom>
        </p:spPr>
      </p:pic>
      <p:cxnSp>
        <p:nvCxnSpPr>
          <p:cNvPr id="7" name="Straight Arrow Connector 6"/>
          <p:cNvCxnSpPr/>
          <p:nvPr/>
        </p:nvCxnSpPr>
        <p:spPr>
          <a:xfrm rot="10800000">
            <a:off x="3159126" y="1670050"/>
            <a:ext cx="5074309" cy="1264400"/>
          </a:xfrm>
          <a:prstGeom prst="straightConnector1">
            <a:avLst/>
          </a:prstGeom>
          <a:ln>
            <a:solidFill>
              <a:schemeClr val="accent2">
                <a:alpha val="50000"/>
              </a:schemeClr>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rot="10800000" flipV="1">
            <a:off x="3159126" y="2838446"/>
            <a:ext cx="2663826" cy="1147152"/>
          </a:xfrm>
          <a:prstGeom prst="straightConnector1">
            <a:avLst/>
          </a:prstGeom>
          <a:ln>
            <a:solidFill>
              <a:schemeClr val="accent2">
                <a:alpha val="50000"/>
              </a:schemeClr>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rot="10800000" flipV="1">
            <a:off x="2647952" y="3182634"/>
            <a:ext cx="5105401" cy="1028703"/>
          </a:xfrm>
          <a:prstGeom prst="straightConnector1">
            <a:avLst/>
          </a:prstGeom>
          <a:ln>
            <a:solidFill>
              <a:schemeClr val="accent2">
                <a:alpha val="50000"/>
              </a:schemeClr>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rot="10800000" flipV="1">
            <a:off x="2980508" y="2698745"/>
            <a:ext cx="2610645" cy="1681965"/>
          </a:xfrm>
          <a:prstGeom prst="straightConnector1">
            <a:avLst/>
          </a:prstGeom>
          <a:ln>
            <a:solidFill>
              <a:schemeClr val="accent2">
                <a:alpha val="50000"/>
              </a:schemeClr>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rot="10800000">
            <a:off x="1124071" y="2698751"/>
            <a:ext cx="1523882" cy="1123851"/>
          </a:xfrm>
          <a:prstGeom prst="straightConnector1">
            <a:avLst/>
          </a:prstGeom>
          <a:ln>
            <a:solidFill>
              <a:schemeClr val="accent2">
                <a:alpha val="50000"/>
              </a:schemeClr>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rot="10800000">
            <a:off x="6466407" y="2838448"/>
            <a:ext cx="1286945" cy="247653"/>
          </a:xfrm>
          <a:prstGeom prst="straightConnector1">
            <a:avLst/>
          </a:prstGeom>
          <a:ln>
            <a:solidFill>
              <a:schemeClr val="accent2">
                <a:alpha val="50000"/>
              </a:schemeClr>
            </a:solidFill>
            <a:headEnd type="arrow"/>
            <a:tailEnd type="none"/>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2000"/>
                                        <p:tgtEl>
                                          <p:spTgt spid="7"/>
                                        </p:tgtEl>
                                      </p:cBhvr>
                                    </p:animEffect>
                                    <p:set>
                                      <p:cBhvr>
                                        <p:cTn id="11" dur="1" fill="hold">
                                          <p:stCondLst>
                                            <p:cond delay="1999"/>
                                          </p:stCondLst>
                                        </p:cTn>
                                        <p:tgtEl>
                                          <p:spTgt spid="7"/>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4"/>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14"/>
                                        </p:tgtEl>
                                      </p:cBhvr>
                                    </p:animEffect>
                                    <p:set>
                                      <p:cBhvr>
                                        <p:cTn id="22" dur="1" fill="hold">
                                          <p:stCondLst>
                                            <p:cond delay="1999"/>
                                          </p:stCondLst>
                                        </p:cTn>
                                        <p:tgtEl>
                                          <p:spTgt spid="14"/>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2000"/>
                                        <p:tgtEl>
                                          <p:spTgt spid="10"/>
                                        </p:tgtEl>
                                      </p:cBhvr>
                                    </p:animEffect>
                                    <p:set>
                                      <p:cBhvr>
                                        <p:cTn id="25" dur="1" fill="hold">
                                          <p:stCondLst>
                                            <p:cond delay="1999"/>
                                          </p:stCondLst>
                                        </p:cTn>
                                        <p:tgtEl>
                                          <p:spTgt spid="10"/>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0"/>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2000"/>
                                        <p:tgtEl>
                                          <p:spTgt spid="20"/>
                                        </p:tgtEl>
                                      </p:cBhvr>
                                    </p:animEffect>
                                    <p:set>
                                      <p:cBhvr>
                                        <p:cTn id="36" dur="1" fill="hold">
                                          <p:stCondLst>
                                            <p:cond delay="1999"/>
                                          </p:stCondLst>
                                        </p:cTn>
                                        <p:tgtEl>
                                          <p:spTgt spid="20"/>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2000"/>
                                        <p:tgtEl>
                                          <p:spTgt spid="15"/>
                                        </p:tgtEl>
                                      </p:cBhvr>
                                    </p:animEffect>
                                    <p:set>
                                      <p:cBhvr>
                                        <p:cTn id="39" dur="1" fill="hold">
                                          <p:stCondLst>
                                            <p:cond delay="1999"/>
                                          </p:stCondLst>
                                        </p:cTn>
                                        <p:tgtEl>
                                          <p:spTgt spid="15"/>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2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2000"/>
                                        <p:tgtEl>
                                          <p:spTgt spid="23"/>
                                        </p:tgtEl>
                                      </p:cBhvr>
                                    </p:animEffect>
                                    <p:set>
                                      <p:cBhvr>
                                        <p:cTn id="48" dur="1" fill="hold">
                                          <p:stCondLst>
                                            <p:cond delay="19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2"/>
          <a:srcRect r="56215"/>
          <a:stretch>
            <a:fillRect/>
          </a:stretch>
        </p:blipFill>
        <p:spPr>
          <a:xfrm>
            <a:off x="3571551" y="4054163"/>
            <a:ext cx="5115248" cy="2071999"/>
          </a:xfrm>
          <a:prstGeom prst="rect">
            <a:avLst/>
          </a:prstGeom>
        </p:spPr>
      </p:pic>
      <p:sp>
        <p:nvSpPr>
          <p:cNvPr id="2" name="Title 1"/>
          <p:cNvSpPr>
            <a:spLocks noGrp="1"/>
          </p:cNvSpPr>
          <p:nvPr>
            <p:ph type="title"/>
          </p:nvPr>
        </p:nvSpPr>
        <p:spPr/>
        <p:txBody>
          <a:bodyPr>
            <a:normAutofit/>
          </a:bodyPr>
          <a:lstStyle/>
          <a:p>
            <a:r>
              <a:rPr lang="en-US" dirty="0" smtClean="0"/>
              <a:t>Regression:</a:t>
            </a:r>
            <a:br>
              <a:rPr lang="en-US" dirty="0" smtClean="0"/>
            </a:br>
            <a:r>
              <a:rPr lang="en-US" dirty="0" smtClean="0"/>
              <a:t>Now, about those </a:t>
            </a:r>
            <a:r>
              <a:rPr lang="en-US" i="1" dirty="0" err="1" smtClean="0"/>
              <a:t>β’s</a:t>
            </a:r>
            <a:endParaRPr lang="en-US" dirty="0"/>
          </a:p>
        </p:txBody>
      </p:sp>
      <p:sp>
        <p:nvSpPr>
          <p:cNvPr id="5" name="Content Placeholder 4"/>
          <p:cNvSpPr>
            <a:spLocks noGrp="1"/>
          </p:cNvSpPr>
          <p:nvPr>
            <p:ph idx="1"/>
          </p:nvPr>
        </p:nvSpPr>
        <p:spPr/>
        <p:txBody>
          <a:bodyPr/>
          <a:lstStyle/>
          <a:p>
            <a:endParaRPr lang="en-US" dirty="0"/>
          </a:p>
        </p:txBody>
      </p:sp>
      <p:sp>
        <p:nvSpPr>
          <p:cNvPr id="6" name="Text Placeholder 5"/>
          <p:cNvSpPr>
            <a:spLocks noGrp="1"/>
          </p:cNvSpPr>
          <p:nvPr>
            <p:ph type="body" sz="half" idx="2"/>
          </p:nvPr>
        </p:nvSpPr>
        <p:spPr/>
        <p:txBody>
          <a:bodyPr>
            <a:normAutofit/>
          </a:bodyPr>
          <a:lstStyle/>
          <a:p>
            <a:pPr>
              <a:buFont typeface="Arial"/>
              <a:buChar char="•"/>
            </a:pPr>
            <a:r>
              <a:rPr lang="en-US" dirty="0" smtClean="0"/>
              <a:t>Both </a:t>
            </a:r>
            <a:r>
              <a:rPr lang="en-US" b="1" i="1" dirty="0" smtClean="0"/>
              <a:t>β</a:t>
            </a:r>
            <a:r>
              <a:rPr lang="en-US" b="1" i="1" baseline="-25000" dirty="0" smtClean="0"/>
              <a:t>0</a:t>
            </a:r>
            <a:r>
              <a:rPr lang="en-US" dirty="0" smtClean="0"/>
              <a:t> and </a:t>
            </a:r>
            <a:r>
              <a:rPr lang="en-US" b="1" i="1" dirty="0" smtClean="0"/>
              <a:t>β</a:t>
            </a:r>
            <a:r>
              <a:rPr lang="en-US" b="1" i="1" baseline="-25000" dirty="0" smtClean="0"/>
              <a:t>1</a:t>
            </a:r>
            <a:r>
              <a:rPr lang="en-US" dirty="0" smtClean="0"/>
              <a:t> have estimation errors associated with them.</a:t>
            </a:r>
          </a:p>
          <a:p>
            <a:pPr>
              <a:buFont typeface="Arial"/>
              <a:buChar char="•"/>
            </a:pPr>
            <a:r>
              <a:rPr lang="en-US" dirty="0" smtClean="0"/>
              <a:t>On an aside, for </a:t>
            </a:r>
            <a:r>
              <a:rPr lang="en-US" b="1" i="1" dirty="0" smtClean="0"/>
              <a:t>β</a:t>
            </a:r>
            <a:r>
              <a:rPr lang="en-US" b="1" i="1" baseline="-25000" dirty="0" smtClean="0"/>
              <a:t>1</a:t>
            </a:r>
            <a:r>
              <a:rPr lang="en-US" dirty="0" smtClean="0"/>
              <a:t>, the error coefficient is partially inversely proportional to </a:t>
            </a:r>
            <a:r>
              <a:rPr lang="en-US" b="1" i="1" dirty="0" smtClean="0"/>
              <a:t>n-1-k</a:t>
            </a:r>
            <a:r>
              <a:rPr lang="en-US" dirty="0" smtClean="0"/>
              <a:t>, or </a:t>
            </a:r>
            <a:r>
              <a:rPr lang="en-US" b="1" i="1" dirty="0" smtClean="0"/>
              <a:t>n</a:t>
            </a:r>
            <a:r>
              <a:rPr lang="en-US" dirty="0" smtClean="0"/>
              <a:t>-2 here.</a:t>
            </a:r>
          </a:p>
          <a:p>
            <a:pPr>
              <a:buFont typeface="Arial"/>
              <a:buChar char="•"/>
            </a:pPr>
            <a:r>
              <a:rPr lang="en-US" i="1" dirty="0" smtClean="0"/>
              <a:t>And </a:t>
            </a:r>
            <a:r>
              <a:rPr lang="en-US" b="1" i="1" dirty="0" smtClean="0"/>
              <a:t>S</a:t>
            </a:r>
            <a:r>
              <a:rPr lang="en-US" b="1" i="1" baseline="-25000" dirty="0" smtClean="0"/>
              <a:t>XY</a:t>
            </a:r>
            <a:r>
              <a:rPr lang="en-US" b="1" i="1" dirty="0" smtClean="0"/>
              <a:t>/√(SS</a:t>
            </a:r>
            <a:r>
              <a:rPr lang="en-US" b="1" i="1" baseline="-25000" dirty="0" smtClean="0"/>
              <a:t>XX</a:t>
            </a:r>
            <a:r>
              <a:rPr lang="en-US" b="1" i="1" dirty="0" smtClean="0"/>
              <a:t>)</a:t>
            </a:r>
            <a:r>
              <a:rPr lang="en-US" dirty="0" smtClean="0"/>
              <a:t>:</a:t>
            </a:r>
          </a:p>
          <a:p>
            <a:r>
              <a:rPr lang="en-US" b="1" i="1" dirty="0" smtClean="0"/>
              <a:t>S</a:t>
            </a:r>
            <a:r>
              <a:rPr lang="en-US" b="1" i="1" baseline="-25000" dirty="0" smtClean="0"/>
              <a:t>XY</a:t>
            </a:r>
            <a:r>
              <a:rPr lang="en-US" b="1" i="1" dirty="0" smtClean="0"/>
              <a:t>/√(SS</a:t>
            </a:r>
            <a:r>
              <a:rPr lang="en-US" b="1" i="1" baseline="-25000" dirty="0" smtClean="0"/>
              <a:t>XY</a:t>
            </a:r>
            <a:r>
              <a:rPr lang="en-US" b="1" i="1" dirty="0" smtClean="0"/>
              <a:t>/β</a:t>
            </a:r>
            <a:r>
              <a:rPr lang="en-US" b="1" i="1" baseline="-25000" dirty="0" smtClean="0"/>
              <a:t>1</a:t>
            </a:r>
            <a:r>
              <a:rPr lang="en-US" b="1" i="1" dirty="0" smtClean="0"/>
              <a:t>)</a:t>
            </a:r>
          </a:p>
          <a:p>
            <a:r>
              <a:rPr lang="en-US" dirty="0" smtClean="0"/>
              <a:t>= </a:t>
            </a:r>
            <a:r>
              <a:rPr lang="en-US" b="1" i="1" dirty="0" smtClean="0"/>
              <a:t>S</a:t>
            </a:r>
            <a:r>
              <a:rPr lang="en-US" b="1" i="1" baseline="-25000" dirty="0" smtClean="0"/>
              <a:t>XY</a:t>
            </a:r>
            <a:r>
              <a:rPr lang="en-US" b="1" i="1" dirty="0" smtClean="0"/>
              <a:t>/√[(SSR/β</a:t>
            </a:r>
            <a:r>
              <a:rPr lang="en-US" b="1" i="1" baseline="-25000" dirty="0" smtClean="0"/>
              <a:t>1</a:t>
            </a:r>
            <a:r>
              <a:rPr lang="en-US" b="1" i="1" dirty="0" smtClean="0"/>
              <a:t>)/β</a:t>
            </a:r>
            <a:r>
              <a:rPr lang="en-US" b="1" i="1" baseline="-25000" dirty="0" smtClean="0"/>
              <a:t>1</a:t>
            </a:r>
            <a:r>
              <a:rPr lang="en-US" b="1" i="1" dirty="0" smtClean="0"/>
              <a:t>]</a:t>
            </a:r>
          </a:p>
          <a:p>
            <a:r>
              <a:rPr lang="en-US" dirty="0" smtClean="0"/>
              <a:t>= 1.1/√[(1.5/.54)/.54] = 0.49</a:t>
            </a:r>
          </a:p>
          <a:p>
            <a:pPr>
              <a:buFont typeface="Arial"/>
              <a:buChar char="•"/>
            </a:pPr>
            <a:r>
              <a:rPr lang="en-US" dirty="0" smtClean="0"/>
              <a:t>The </a:t>
            </a:r>
            <a:r>
              <a:rPr lang="en-US" b="1" i="1" dirty="0" err="1" smtClean="0"/>
              <a:t>t</a:t>
            </a:r>
            <a:r>
              <a:rPr lang="en-US" dirty="0" smtClean="0"/>
              <a:t>-values reveals the statistical significance of the </a:t>
            </a:r>
            <a:r>
              <a:rPr lang="en-US" b="1" i="1" dirty="0" smtClean="0"/>
              <a:t>β</a:t>
            </a:r>
            <a:r>
              <a:rPr lang="en-US" b="1" i="1" baseline="-25000" dirty="0" smtClean="0"/>
              <a:t>0</a:t>
            </a:r>
            <a:r>
              <a:rPr lang="en-US" dirty="0" smtClean="0"/>
              <a:t> and </a:t>
            </a:r>
            <a:r>
              <a:rPr lang="en-US" b="1" i="1" dirty="0" smtClean="0"/>
              <a:t>β</a:t>
            </a:r>
            <a:r>
              <a:rPr lang="en-US" b="1" i="1" baseline="-25000" dirty="0" smtClean="0"/>
              <a:t>1</a:t>
            </a:r>
            <a:r>
              <a:rPr lang="en-US" dirty="0" smtClean="0"/>
              <a:t>.</a:t>
            </a:r>
          </a:p>
          <a:p>
            <a:pPr>
              <a:buFont typeface="Arial"/>
              <a:buChar char="•"/>
            </a:pPr>
            <a:r>
              <a:rPr lang="en-US" dirty="0" smtClean="0"/>
              <a:t>Significant </a:t>
            </a:r>
            <a:r>
              <a:rPr lang="en-US" b="1" i="1" dirty="0" err="1" smtClean="0"/>
              <a:t>t</a:t>
            </a:r>
            <a:r>
              <a:rPr lang="en-US" dirty="0" smtClean="0"/>
              <a:t> values on </a:t>
            </a:r>
            <a:r>
              <a:rPr lang="en-US" b="1" i="1" dirty="0" smtClean="0"/>
              <a:t>β</a:t>
            </a:r>
            <a:r>
              <a:rPr lang="en-US" b="1" i="1" baseline="-25000" dirty="0" smtClean="0"/>
              <a:t>1</a:t>
            </a:r>
            <a:r>
              <a:rPr lang="en-US" dirty="0" smtClean="0"/>
              <a:t> in particular (e.g., &gt;2.5 or &lt;-2.5) indicates a relationship with dependent variable</a:t>
            </a:r>
          </a:p>
          <a:p>
            <a:pPr>
              <a:buFont typeface="Arial"/>
              <a:buChar char="•"/>
            </a:pPr>
            <a:r>
              <a:rPr lang="en-US" dirty="0" smtClean="0"/>
              <a:t>Insignificant </a:t>
            </a:r>
            <a:r>
              <a:rPr lang="en-US" b="1" i="1" dirty="0" err="1" smtClean="0"/>
              <a:t>t</a:t>
            </a:r>
            <a:r>
              <a:rPr lang="en-US" dirty="0" smtClean="0"/>
              <a:t> values, on the other hand, could be difficult to assess.</a:t>
            </a:r>
          </a:p>
          <a:p>
            <a:pPr>
              <a:buFont typeface="Arial"/>
              <a:buChar char="•"/>
            </a:pPr>
            <a:r>
              <a:rPr lang="en-US" dirty="0" smtClean="0"/>
              <a:t>Insignificant </a:t>
            </a:r>
            <a:r>
              <a:rPr lang="en-US" b="1" i="1" dirty="0" err="1" smtClean="0"/>
              <a:t>t</a:t>
            </a:r>
            <a:r>
              <a:rPr lang="en-US" dirty="0" smtClean="0"/>
              <a:t> values on </a:t>
            </a:r>
            <a:r>
              <a:rPr lang="en-US" b="1" i="1" dirty="0" smtClean="0"/>
              <a:t>β</a:t>
            </a:r>
            <a:r>
              <a:rPr lang="en-US" b="1" i="1" baseline="-25000" dirty="0" smtClean="0"/>
              <a:t>0</a:t>
            </a:r>
            <a:r>
              <a:rPr lang="en-US" dirty="0" smtClean="0"/>
              <a:t> could be dealt with by removing </a:t>
            </a:r>
            <a:r>
              <a:rPr lang="en-US" b="1" i="1" dirty="0" smtClean="0"/>
              <a:t>β</a:t>
            </a:r>
            <a:r>
              <a:rPr lang="en-US" b="1" i="1" baseline="-25000" dirty="0" smtClean="0"/>
              <a:t>0</a:t>
            </a:r>
            <a:r>
              <a:rPr lang="en-US" dirty="0" smtClean="0"/>
              <a:t> altogether</a:t>
            </a:r>
          </a:p>
        </p:txBody>
      </p:sp>
      <p:pic>
        <p:nvPicPr>
          <p:cNvPr id="4" name="Picture 3"/>
          <p:cNvPicPr>
            <a:picLocks noChangeAspect="1"/>
          </p:cNvPicPr>
          <p:nvPr/>
        </p:nvPicPr>
        <p:blipFill>
          <a:blip r:embed="rId3"/>
          <a:srcRect r="56017"/>
          <a:stretch>
            <a:fillRect/>
          </a:stretch>
        </p:blipFill>
        <p:spPr>
          <a:xfrm>
            <a:off x="3571551" y="256429"/>
            <a:ext cx="5115249" cy="2357342"/>
          </a:xfrm>
          <a:prstGeom prst="rect">
            <a:avLst/>
          </a:prstGeom>
        </p:spPr>
      </p:pic>
      <p:cxnSp>
        <p:nvCxnSpPr>
          <p:cNvPr id="7" name="Straight Arrow Connector 6"/>
          <p:cNvCxnSpPr/>
          <p:nvPr/>
        </p:nvCxnSpPr>
        <p:spPr>
          <a:xfrm rot="10800000" flipV="1">
            <a:off x="2514601" y="2092324"/>
            <a:ext cx="2892427" cy="365126"/>
          </a:xfrm>
          <a:prstGeom prst="straightConnector1">
            <a:avLst/>
          </a:prstGeom>
          <a:ln>
            <a:solidFill>
              <a:schemeClr val="accent2">
                <a:alpha val="50000"/>
              </a:schemeClr>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7251700" y="2000250"/>
            <a:ext cx="1390650" cy="187325"/>
          </a:xfrm>
          <a:prstGeom prst="rect">
            <a:avLst/>
          </a:prstGeom>
          <a:ln>
            <a:solidFill>
              <a:schemeClr val="accent2">
                <a:alpha val="50000"/>
              </a:schemeClr>
            </a:solidFill>
            <a:headEnd type="arrow"/>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4" name="Straight Arrow Connector 23"/>
          <p:cNvCxnSpPr/>
          <p:nvPr/>
        </p:nvCxnSpPr>
        <p:spPr>
          <a:xfrm rot="10800000" flipV="1">
            <a:off x="3092450" y="2189163"/>
            <a:ext cx="4159253" cy="2773362"/>
          </a:xfrm>
          <a:prstGeom prst="straightConnector1">
            <a:avLst/>
          </a:prstGeom>
          <a:ln>
            <a:solidFill>
              <a:schemeClr val="accent2">
                <a:alpha val="50000"/>
              </a:schemeClr>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rot="10800000">
            <a:off x="3225806" y="5540377"/>
            <a:ext cx="2946397" cy="402431"/>
          </a:xfrm>
          <a:prstGeom prst="straightConnector1">
            <a:avLst/>
          </a:prstGeom>
          <a:ln>
            <a:solidFill>
              <a:schemeClr val="accent2">
                <a:alpha val="50000"/>
              </a:schemeClr>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rot="10800000" flipV="1">
            <a:off x="3225808" y="5181598"/>
            <a:ext cx="1727193" cy="358777"/>
          </a:xfrm>
          <a:prstGeom prst="straightConnector1">
            <a:avLst/>
          </a:prstGeom>
          <a:ln>
            <a:solidFill>
              <a:schemeClr val="accent2">
                <a:alpha val="50000"/>
              </a:schemeClr>
            </a:solidFill>
            <a:headEnd type="arrow"/>
            <a:tailEnd type="none"/>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srcRect r="56237"/>
          <a:stretch>
            <a:fillRect/>
          </a:stretch>
        </p:blipFill>
        <p:spPr>
          <a:xfrm>
            <a:off x="3575051" y="3758604"/>
            <a:ext cx="5111750" cy="2367559"/>
          </a:xfrm>
          <a:prstGeom prst="rect">
            <a:avLst/>
          </a:prstGeom>
        </p:spPr>
      </p:pic>
      <p:sp>
        <p:nvSpPr>
          <p:cNvPr id="2" name="Title 1"/>
          <p:cNvSpPr>
            <a:spLocks noGrp="1"/>
          </p:cNvSpPr>
          <p:nvPr>
            <p:ph type="title"/>
          </p:nvPr>
        </p:nvSpPr>
        <p:spPr/>
        <p:txBody>
          <a:bodyPr>
            <a:normAutofit/>
          </a:bodyPr>
          <a:lstStyle/>
          <a:p>
            <a:r>
              <a:rPr lang="en-US" dirty="0" smtClean="0"/>
              <a:t>Regression:</a:t>
            </a:r>
            <a:br>
              <a:rPr lang="en-US" dirty="0" smtClean="0"/>
            </a:br>
            <a:r>
              <a:rPr lang="en-US" dirty="0" smtClean="0"/>
              <a:t>Now, the </a:t>
            </a:r>
            <a:r>
              <a:rPr lang="en-US" i="1" dirty="0" smtClean="0"/>
              <a:t>F</a:t>
            </a:r>
            <a:r>
              <a:rPr lang="en-US" dirty="0" smtClean="0"/>
              <a:t>-test</a:t>
            </a:r>
            <a:endParaRPr lang="en-US" dirty="0"/>
          </a:p>
        </p:txBody>
      </p:sp>
      <p:sp>
        <p:nvSpPr>
          <p:cNvPr id="5" name="Content Placeholder 4"/>
          <p:cNvSpPr>
            <a:spLocks noGrp="1"/>
          </p:cNvSpPr>
          <p:nvPr>
            <p:ph idx="1"/>
          </p:nvPr>
        </p:nvSpPr>
        <p:spPr/>
        <p:txBody>
          <a:bodyPr/>
          <a:lstStyle/>
          <a:p>
            <a:endParaRPr lang="en-US" dirty="0"/>
          </a:p>
        </p:txBody>
      </p:sp>
      <p:sp>
        <p:nvSpPr>
          <p:cNvPr id="6" name="Text Placeholder 5"/>
          <p:cNvSpPr>
            <a:spLocks noGrp="1"/>
          </p:cNvSpPr>
          <p:nvPr>
            <p:ph type="body" sz="half" idx="2"/>
          </p:nvPr>
        </p:nvSpPr>
        <p:spPr/>
        <p:txBody>
          <a:bodyPr>
            <a:normAutofit fontScale="92500" lnSpcReduction="20000"/>
          </a:bodyPr>
          <a:lstStyle/>
          <a:p>
            <a:pPr>
              <a:buFont typeface="Arial"/>
              <a:buChar char="•"/>
            </a:pPr>
            <a:r>
              <a:rPr lang="en-US" dirty="0" smtClean="0"/>
              <a:t>The </a:t>
            </a:r>
            <a:r>
              <a:rPr lang="en-US" b="1" i="1" dirty="0" smtClean="0"/>
              <a:t>F</a:t>
            </a:r>
            <a:r>
              <a:rPr lang="en-US" dirty="0" smtClean="0"/>
              <a:t> value is </a:t>
            </a:r>
            <a:r>
              <a:rPr lang="en-US" b="1" i="1" dirty="0" smtClean="0"/>
              <a:t>MSR/MSE</a:t>
            </a:r>
            <a:r>
              <a:rPr lang="en-US" dirty="0" smtClean="0"/>
              <a:t>.</a:t>
            </a:r>
          </a:p>
          <a:p>
            <a:pPr>
              <a:buFont typeface="Arial"/>
              <a:buChar char="•"/>
            </a:pPr>
            <a:r>
              <a:rPr lang="en-US" dirty="0" smtClean="0"/>
              <a:t>Or 1.5/1.2 = 1.2.</a:t>
            </a:r>
          </a:p>
          <a:p>
            <a:pPr>
              <a:buFont typeface="Arial"/>
              <a:buChar char="•"/>
            </a:pPr>
            <a:r>
              <a:rPr lang="en-US" dirty="0" smtClean="0"/>
              <a:t>It suggests the general ratio of the regression deviations to the error deviations.</a:t>
            </a:r>
          </a:p>
          <a:p>
            <a:pPr>
              <a:buFont typeface="Arial"/>
              <a:buChar char="•"/>
            </a:pPr>
            <a:r>
              <a:rPr lang="en-US" dirty="0" smtClean="0"/>
              <a:t>And of course a </a:t>
            </a:r>
            <a:r>
              <a:rPr lang="en-US" b="1" i="1" dirty="0" smtClean="0"/>
              <a:t>F&gt;1</a:t>
            </a:r>
            <a:r>
              <a:rPr lang="en-US" dirty="0" smtClean="0"/>
              <a:t> suggests the deviations from the former is greater than the errors from the latter.  This would be desirable in a highly explanatory model.</a:t>
            </a:r>
            <a:endParaRPr lang="en-US" b="1" i="1" dirty="0" smtClean="0"/>
          </a:p>
          <a:p>
            <a:pPr>
              <a:buFont typeface="Arial"/>
              <a:buChar char="•"/>
            </a:pPr>
            <a:r>
              <a:rPr lang="en-US" dirty="0" smtClean="0"/>
              <a:t>Insignificant </a:t>
            </a:r>
            <a:r>
              <a:rPr lang="en-US" b="1" i="1" dirty="0" err="1" smtClean="0"/>
              <a:t>t</a:t>
            </a:r>
            <a:r>
              <a:rPr lang="en-US" dirty="0" smtClean="0"/>
              <a:t> values on </a:t>
            </a:r>
            <a:r>
              <a:rPr lang="en-US" b="1" i="1" dirty="0" smtClean="0"/>
              <a:t>β</a:t>
            </a:r>
            <a:r>
              <a:rPr lang="en-US" b="1" i="1" baseline="-25000" dirty="0" smtClean="0"/>
              <a:t>1</a:t>
            </a:r>
            <a:r>
              <a:rPr lang="en-US" dirty="0" smtClean="0"/>
              <a:t> in particular (e.g., &gt;2.5 or &lt;-2.5) invites the hypothesis of whether </a:t>
            </a:r>
            <a:r>
              <a:rPr lang="en-US" b="1" i="1" dirty="0" smtClean="0"/>
              <a:t>β</a:t>
            </a:r>
            <a:r>
              <a:rPr lang="en-US" b="1" i="1" baseline="-25000" dirty="0" smtClean="0"/>
              <a:t>1</a:t>
            </a:r>
            <a:r>
              <a:rPr lang="en-US" dirty="0" smtClean="0"/>
              <a:t> is simply 0.</a:t>
            </a:r>
          </a:p>
          <a:p>
            <a:pPr>
              <a:buFont typeface="Arial"/>
              <a:buChar char="•"/>
            </a:pPr>
            <a:r>
              <a:rPr lang="en-US" dirty="0" smtClean="0"/>
              <a:t>Recall </a:t>
            </a:r>
            <a:r>
              <a:rPr lang="en-US" b="1" i="1" dirty="0" smtClean="0"/>
              <a:t>SST-SSR=SSE</a:t>
            </a:r>
            <a:r>
              <a:rPr lang="en-US" dirty="0" smtClean="0"/>
              <a:t>.</a:t>
            </a:r>
          </a:p>
          <a:p>
            <a:pPr>
              <a:buFont typeface="Arial"/>
              <a:buChar char="•"/>
            </a:pPr>
            <a:r>
              <a:rPr lang="en-US" dirty="0" smtClean="0"/>
              <a:t>So </a:t>
            </a:r>
            <a:r>
              <a:rPr lang="en-US" b="1" i="1" dirty="0" smtClean="0"/>
              <a:t>SS</a:t>
            </a:r>
            <a:r>
              <a:rPr lang="en-US" b="1" i="1" baseline="-25000" dirty="0" smtClean="0"/>
              <a:t>yy</a:t>
            </a:r>
            <a:r>
              <a:rPr lang="en-US" b="1" i="1" dirty="0" smtClean="0"/>
              <a:t>-β</a:t>
            </a:r>
            <a:r>
              <a:rPr lang="en-US" b="1" i="1" baseline="-25000" dirty="0" smtClean="0"/>
              <a:t>1</a:t>
            </a:r>
            <a:r>
              <a:rPr lang="en-US" b="1" i="1" dirty="0" smtClean="0"/>
              <a:t>SS</a:t>
            </a:r>
            <a:r>
              <a:rPr lang="en-US" b="1" i="1" baseline="-25000" dirty="0" smtClean="0"/>
              <a:t>xy</a:t>
            </a:r>
            <a:r>
              <a:rPr lang="en-US" b="1" i="1" dirty="0" smtClean="0"/>
              <a:t>=SSE</a:t>
            </a:r>
            <a:r>
              <a:rPr lang="en-US" dirty="0" smtClean="0"/>
              <a:t>.  When </a:t>
            </a:r>
            <a:r>
              <a:rPr lang="en-US" b="1" i="1" dirty="0" smtClean="0"/>
              <a:t>β</a:t>
            </a:r>
            <a:r>
              <a:rPr lang="en-US" b="1" i="1" baseline="-25000" dirty="0" smtClean="0"/>
              <a:t>1</a:t>
            </a:r>
            <a:r>
              <a:rPr lang="en-US" b="1" i="1" dirty="0" smtClean="0"/>
              <a:t>~0</a:t>
            </a:r>
            <a:r>
              <a:rPr lang="en-US" dirty="0" smtClean="0"/>
              <a:t>, </a:t>
            </a:r>
            <a:r>
              <a:rPr lang="en-US" b="1" i="1" dirty="0" err="1" smtClean="0"/>
              <a:t>SS</a:t>
            </a:r>
            <a:r>
              <a:rPr lang="en-US" b="1" i="1" baseline="-25000" dirty="0" err="1" smtClean="0"/>
              <a:t>yy</a:t>
            </a:r>
            <a:r>
              <a:rPr lang="en-US" b="1" i="1" dirty="0" err="1" smtClean="0"/>
              <a:t>~SSE</a:t>
            </a:r>
            <a:r>
              <a:rPr lang="en-US" dirty="0" smtClean="0"/>
              <a:t>, as </a:t>
            </a:r>
            <a:r>
              <a:rPr lang="en-US" b="1" i="1" dirty="0" smtClean="0"/>
              <a:t>SSR~0</a:t>
            </a:r>
            <a:r>
              <a:rPr lang="en-US" dirty="0" smtClean="0"/>
              <a:t>.</a:t>
            </a:r>
          </a:p>
          <a:p>
            <a:r>
              <a:rPr lang="en-US" b="1" i="1" dirty="0" smtClean="0"/>
              <a:t>MSR/MSE	</a:t>
            </a:r>
            <a:r>
              <a:rPr lang="en-US" i="1" dirty="0" smtClean="0"/>
              <a:t>=[~0/</a:t>
            </a:r>
            <a:r>
              <a:rPr lang="en-US" b="1" i="1" dirty="0" smtClean="0"/>
              <a:t>k</a:t>
            </a:r>
            <a:r>
              <a:rPr lang="en-US" i="1" dirty="0" smtClean="0"/>
              <a:t>]/[</a:t>
            </a:r>
            <a:r>
              <a:rPr lang="en-US" b="1" i="1" dirty="0" smtClean="0"/>
              <a:t>SSE</a:t>
            </a:r>
            <a:r>
              <a:rPr lang="en-US" i="1" dirty="0" smtClean="0"/>
              <a:t>/(</a:t>
            </a:r>
            <a:r>
              <a:rPr lang="en-US" b="1" i="1" dirty="0" smtClean="0"/>
              <a:t>n</a:t>
            </a:r>
            <a:r>
              <a:rPr lang="en-US" i="1" dirty="0" smtClean="0"/>
              <a:t>-</a:t>
            </a:r>
            <a:r>
              <a:rPr lang="en-US" b="1" i="1" dirty="0" smtClean="0"/>
              <a:t>k</a:t>
            </a:r>
            <a:r>
              <a:rPr lang="en-US" i="1" dirty="0" smtClean="0"/>
              <a:t>-1)]</a:t>
            </a:r>
          </a:p>
          <a:p>
            <a:r>
              <a:rPr lang="en-US" i="1" dirty="0" smtClean="0"/>
              <a:t>		=[~0*(</a:t>
            </a:r>
            <a:r>
              <a:rPr lang="en-US" b="1" i="1" dirty="0" smtClean="0"/>
              <a:t>n</a:t>
            </a:r>
            <a:r>
              <a:rPr lang="en-US" i="1" dirty="0" smtClean="0"/>
              <a:t>-</a:t>
            </a:r>
            <a:r>
              <a:rPr lang="en-US" b="1" i="1" dirty="0" smtClean="0"/>
              <a:t>k</a:t>
            </a:r>
            <a:r>
              <a:rPr lang="en-US" i="1" dirty="0" smtClean="0"/>
              <a:t>-1)]/[</a:t>
            </a:r>
            <a:r>
              <a:rPr lang="en-US" b="1" i="1" dirty="0" smtClean="0"/>
              <a:t>SSE</a:t>
            </a:r>
            <a:r>
              <a:rPr lang="en-US" i="1" dirty="0" smtClean="0"/>
              <a:t>*</a:t>
            </a:r>
            <a:r>
              <a:rPr lang="en-US" b="1" i="1" dirty="0" err="1" smtClean="0"/>
              <a:t>k</a:t>
            </a:r>
            <a:r>
              <a:rPr lang="en-US" i="1" dirty="0" smtClean="0"/>
              <a:t>]</a:t>
            </a:r>
          </a:p>
          <a:p>
            <a:r>
              <a:rPr lang="en-US" i="1" dirty="0" smtClean="0"/>
              <a:t>		~0/</a:t>
            </a:r>
            <a:r>
              <a:rPr lang="en-US" b="1" i="1" dirty="0" smtClean="0"/>
              <a:t>MSE</a:t>
            </a:r>
          </a:p>
          <a:p>
            <a:pPr>
              <a:buFont typeface="Arial"/>
              <a:buChar char="•"/>
            </a:pPr>
            <a:r>
              <a:rPr lang="en-US" dirty="0" smtClean="0"/>
              <a:t>An </a:t>
            </a:r>
            <a:r>
              <a:rPr lang="en-US" b="1" i="1" dirty="0" smtClean="0"/>
              <a:t>F</a:t>
            </a:r>
            <a:r>
              <a:rPr lang="en-US" dirty="0" smtClean="0"/>
              <a:t>-test shows the probability distribution of this small valued </a:t>
            </a:r>
            <a:r>
              <a:rPr lang="en-US" b="1" i="1" dirty="0" smtClean="0"/>
              <a:t>F</a:t>
            </a:r>
            <a:r>
              <a:rPr lang="en-US" dirty="0" smtClean="0"/>
              <a:t>, given </a:t>
            </a:r>
            <a:r>
              <a:rPr lang="en-US" b="1" i="1" dirty="0" smtClean="0"/>
              <a:t>β</a:t>
            </a:r>
            <a:r>
              <a:rPr lang="en-US" b="1" i="1" baseline="-25000" dirty="0" smtClean="0"/>
              <a:t>1</a:t>
            </a:r>
            <a:r>
              <a:rPr lang="en-US" b="1" i="1" dirty="0" smtClean="0"/>
              <a:t>=0</a:t>
            </a:r>
            <a:r>
              <a:rPr lang="en-US" dirty="0" smtClean="0"/>
              <a:t>.</a:t>
            </a:r>
          </a:p>
          <a:p>
            <a:pPr>
              <a:buFont typeface="Arial"/>
              <a:buChar char="•"/>
            </a:pPr>
            <a:r>
              <a:rPr lang="en-US" dirty="0" smtClean="0"/>
              <a:t>Oddly, some statistical software do not alter the </a:t>
            </a:r>
            <a:r>
              <a:rPr lang="en-US" b="1" i="1" dirty="0" smtClean="0"/>
              <a:t>F</a:t>
            </a:r>
            <a:r>
              <a:rPr lang="en-US" dirty="0" smtClean="0"/>
              <a:t> critical value nor test when the CI changes.</a:t>
            </a:r>
          </a:p>
        </p:txBody>
      </p:sp>
      <p:pic>
        <p:nvPicPr>
          <p:cNvPr id="4" name="Picture 3"/>
          <p:cNvPicPr>
            <a:picLocks noChangeAspect="1"/>
          </p:cNvPicPr>
          <p:nvPr/>
        </p:nvPicPr>
        <p:blipFill>
          <a:blip r:embed="rId3"/>
          <a:srcRect r="56017"/>
          <a:stretch>
            <a:fillRect/>
          </a:stretch>
        </p:blipFill>
        <p:spPr>
          <a:xfrm>
            <a:off x="3571551" y="256429"/>
            <a:ext cx="5115249" cy="2357342"/>
          </a:xfrm>
          <a:prstGeom prst="rect">
            <a:avLst/>
          </a:prstGeom>
        </p:spPr>
      </p:pic>
      <p:cxnSp>
        <p:nvCxnSpPr>
          <p:cNvPr id="7" name="Straight Arrow Connector 6"/>
          <p:cNvCxnSpPr/>
          <p:nvPr/>
        </p:nvCxnSpPr>
        <p:spPr>
          <a:xfrm rot="10800000" flipV="1">
            <a:off x="2308225" y="996946"/>
            <a:ext cx="3422650" cy="641354"/>
          </a:xfrm>
          <a:prstGeom prst="straightConnector1">
            <a:avLst/>
          </a:prstGeom>
          <a:ln>
            <a:solidFill>
              <a:schemeClr val="accent2">
                <a:alpha val="50000"/>
              </a:schemeClr>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rot="10800000" flipV="1">
            <a:off x="3394076" y="4419599"/>
            <a:ext cx="4937124" cy="939799"/>
          </a:xfrm>
          <a:prstGeom prst="straightConnector1">
            <a:avLst/>
          </a:prstGeom>
          <a:ln>
            <a:solidFill>
              <a:schemeClr val="accent2">
                <a:alpha val="50000"/>
              </a:schemeClr>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rot="10800000" flipV="1">
            <a:off x="6496052" y="774696"/>
            <a:ext cx="1882772" cy="222250"/>
          </a:xfrm>
          <a:prstGeom prst="straightConnector1">
            <a:avLst/>
          </a:prstGeom>
          <a:ln>
            <a:solidFill>
              <a:schemeClr val="accent2">
                <a:alpha val="50000"/>
              </a:schemeClr>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5730875" y="774696"/>
            <a:ext cx="765177" cy="404478"/>
          </a:xfrm>
          <a:prstGeom prst="rect">
            <a:avLst/>
          </a:prstGeom>
          <a:solidFill>
            <a:schemeClr val="accent2">
              <a:alpha val="33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8378824" y="682625"/>
            <a:ext cx="307978" cy="165100"/>
          </a:xfrm>
          <a:prstGeom prst="rect">
            <a:avLst/>
          </a:prstGeom>
          <a:solidFill>
            <a:schemeClr val="accent2">
              <a:alpha val="33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5022851" y="3905250"/>
            <a:ext cx="279400" cy="149225"/>
          </a:xfrm>
          <a:prstGeom prst="rect">
            <a:avLst/>
          </a:prstGeom>
          <a:solidFill>
            <a:srgbClr val="CCFFCC">
              <a:alpha val="33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5022851" y="256429"/>
            <a:ext cx="279400" cy="149971"/>
          </a:xfrm>
          <a:prstGeom prst="rect">
            <a:avLst/>
          </a:prstGeom>
          <a:solidFill>
            <a:srgbClr val="CCFFCC">
              <a:alpha val="33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Arrow Connector 25"/>
          <p:cNvCxnSpPr>
            <a:stCxn id="21" idx="2"/>
          </p:cNvCxnSpPr>
          <p:nvPr/>
        </p:nvCxnSpPr>
        <p:spPr>
          <a:xfrm rot="5400000">
            <a:off x="3625851" y="3822699"/>
            <a:ext cx="1304924" cy="1768477"/>
          </a:xfrm>
          <a:prstGeom prst="straightConnector1">
            <a:avLst/>
          </a:prstGeom>
          <a:ln>
            <a:solidFill>
              <a:srgbClr val="CCFFCC">
                <a:alpha val="50000"/>
              </a:srgbClr>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rot="16200000" flipH="1">
            <a:off x="-133349" y="2838450"/>
            <a:ext cx="2781298" cy="381000"/>
          </a:xfrm>
          <a:prstGeom prst="straightConnector1">
            <a:avLst/>
          </a:prstGeom>
          <a:ln>
            <a:solidFill>
              <a:schemeClr val="accent2">
                <a:alpha val="50000"/>
              </a:schemeClr>
            </a:solidFill>
            <a:headEnd type="arrow"/>
            <a:tailEnd type="none"/>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0"/>
                                        <p:tgtEl>
                                          <p:spTgt spid="21"/>
                                        </p:tgtEl>
                                      </p:cBhvr>
                                    </p:animEffect>
                                  </p:childTnLst>
                                </p:cTn>
                              </p:par>
                            </p:childTnLst>
                          </p:cTn>
                        </p:par>
                        <p:par>
                          <p:cTn id="13" fill="hold">
                            <p:stCondLst>
                              <p:cond delay="5000"/>
                            </p:stCondLst>
                            <p:childTnLst>
                              <p:par>
                                <p:cTn id="14" presetID="10" presetClass="entr" presetSubtype="0"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2000"/>
                                        <p:tgtEl>
                                          <p:spTgt spid="26"/>
                                        </p:tgtEl>
                                      </p:cBhvr>
                                    </p:animEffect>
                                  </p:childTnLst>
                                </p:cTn>
                              </p:par>
                            </p:childTnLst>
                          </p:cTn>
                        </p:par>
                        <p:par>
                          <p:cTn id="17" fill="hold">
                            <p:stCondLst>
                              <p:cond delay="7000"/>
                            </p:stCondLst>
                            <p:childTnLst>
                              <p:par>
                                <p:cTn id="18" presetID="10" presetClass="entr" presetSubtype="0" fill="hold"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Regression:</a:t>
            </a:r>
            <a:br>
              <a:rPr lang="en-US" dirty="0" smtClean="0"/>
            </a:br>
            <a:r>
              <a:rPr lang="en-US" b="1" i="1" dirty="0" smtClean="0"/>
              <a:t>F</a:t>
            </a:r>
            <a:r>
              <a:rPr lang="en-US" dirty="0" smtClean="0"/>
              <a:t>-test versus critical level, continued</a:t>
            </a:r>
            <a:endParaRPr lang="en-US" dirty="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slow"/>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Multivariate</a:t>
            </a:r>
            <a:r>
              <a:rPr lang="en-US" dirty="0" smtClean="0"/>
              <a:t> regression: </a:t>
            </a:r>
            <a:r>
              <a:rPr lang="en-US" b="1" i="1" dirty="0" smtClean="0"/>
              <a:t>F</a:t>
            </a:r>
            <a:r>
              <a:rPr lang="en-US" dirty="0" smtClean="0"/>
              <a:t>-test for 1,4 and two paths to get there from 1,3</a:t>
            </a:r>
            <a:endParaRPr lang="en-US" dirty="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p:cNvSpPr/>
          <p:nvPr/>
        </p:nvSpPr>
        <p:spPr>
          <a:xfrm>
            <a:off x="3508375" y="3154362"/>
            <a:ext cx="546101" cy="549275"/>
          </a:xfrm>
          <a:prstGeom prst="rect">
            <a:avLst/>
          </a:prstGeom>
          <a:solidFill>
            <a:schemeClr val="bg1">
              <a:alpha val="50000"/>
            </a:schemeClr>
          </a:solidFill>
          <a:ln>
            <a:noFill/>
            <a:headEnd type="arrow"/>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600" b="1" dirty="0" smtClean="0">
                <a:solidFill>
                  <a:srgbClr val="008000"/>
                </a:solidFill>
              </a:rPr>
              <a:t>29%</a:t>
            </a:r>
            <a:endParaRPr lang="en-US" sz="1600" b="1" dirty="0">
              <a:solidFill>
                <a:srgbClr val="008000"/>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Descriptive statistics: What share of Vitamin C bottles are sold?</a:t>
            </a:r>
            <a:endParaRPr lang="en-US" dirty="0"/>
          </a:p>
        </p:txBody>
      </p:sp>
      <p:sp>
        <p:nvSpPr>
          <p:cNvPr id="3" name="Content Placeholder 2"/>
          <p:cNvSpPr>
            <a:spLocks noGrp="1"/>
          </p:cNvSpPr>
          <p:nvPr>
            <p:ph idx="1"/>
          </p:nvPr>
        </p:nvSpPr>
        <p:spPr/>
        <p:txBody>
          <a:bodyPr/>
          <a:lstStyle/>
          <a:p>
            <a:pPr>
              <a:buNone/>
            </a:pPr>
            <a:r>
              <a:rPr lang="en-US" dirty="0" smtClean="0"/>
              <a:t>Sales data:</a:t>
            </a:r>
          </a:p>
          <a:p>
            <a:r>
              <a:rPr lang="en-US" dirty="0" smtClean="0"/>
              <a:t>Bottles with Vitamin C			500</a:t>
            </a:r>
          </a:p>
          <a:p>
            <a:r>
              <a:rPr lang="en-US" dirty="0" smtClean="0"/>
              <a:t>Bottles with Vitamin D			500</a:t>
            </a:r>
          </a:p>
          <a:p>
            <a:r>
              <a:rPr lang="en-US" dirty="0" smtClean="0"/>
              <a:t>?										500			</a:t>
            </a:r>
          </a:p>
          <a:p>
            <a:r>
              <a:rPr lang="en-US" dirty="0" smtClean="0"/>
              <a:t>Grand total of bottles sold	1250</a:t>
            </a:r>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Regression:</a:t>
            </a:r>
            <a:br>
              <a:rPr lang="en-US" dirty="0" smtClean="0"/>
            </a:br>
            <a:r>
              <a:rPr lang="en-US" dirty="0" smtClean="0"/>
              <a:t>Critical </a:t>
            </a:r>
            <a:r>
              <a:rPr lang="en-US" b="1" i="1" dirty="0" smtClean="0"/>
              <a:t>F</a:t>
            </a:r>
            <a:r>
              <a:rPr lang="en-US" dirty="0" smtClean="0"/>
              <a:t>-score from table (5% level)</a:t>
            </a:r>
            <a:endParaRPr lang="en-US" dirty="0"/>
          </a:p>
        </p:txBody>
      </p:sp>
      <p:sp>
        <p:nvSpPr>
          <p:cNvPr id="3" name="Content Placeholder 2"/>
          <p:cNvSpPr>
            <a:spLocks noGrp="1"/>
          </p:cNvSpPr>
          <p:nvPr>
            <p:ph idx="1"/>
          </p:nvPr>
        </p:nvSpPr>
        <p:spPr/>
        <p:txBody>
          <a:bodyPr>
            <a:normAutofit/>
          </a:bodyPr>
          <a:lstStyle/>
          <a:p>
            <a:endParaRPr lang="en-US" dirty="0" smtClean="0"/>
          </a:p>
        </p:txBody>
      </p:sp>
      <p:pic>
        <p:nvPicPr>
          <p:cNvPr id="4" name="Picture 3"/>
          <p:cNvPicPr>
            <a:picLocks noChangeAspect="1"/>
          </p:cNvPicPr>
          <p:nvPr/>
        </p:nvPicPr>
        <p:blipFill>
          <a:blip r:embed="rId2"/>
          <a:srcRect l="3347" t="10452" b="3052"/>
          <a:stretch>
            <a:fillRect/>
          </a:stretch>
        </p:blipFill>
        <p:spPr>
          <a:xfrm>
            <a:off x="457200" y="1600200"/>
            <a:ext cx="8229600" cy="4215040"/>
          </a:xfrm>
          <a:prstGeom prst="rect">
            <a:avLst/>
          </a:prstGeom>
          <a:scene3d>
            <a:camera prst="orthographicFront">
              <a:rot lat="0" lon="0" rev="21588000"/>
            </a:camera>
            <a:lightRig rig="threePt" dir="t"/>
          </a:scene3d>
        </p:spPr>
      </p:pic>
      <p:sp>
        <p:nvSpPr>
          <p:cNvPr id="5" name="Rectangle 4"/>
          <p:cNvSpPr/>
          <p:nvPr/>
        </p:nvSpPr>
        <p:spPr>
          <a:xfrm>
            <a:off x="890678" y="2038350"/>
            <a:ext cx="441596" cy="187325"/>
          </a:xfrm>
          <a:prstGeom prst="rect">
            <a:avLst/>
          </a:prstGeom>
          <a:ln>
            <a:solidFill>
              <a:schemeClr val="accent2">
                <a:alpha val="50000"/>
              </a:schemeClr>
            </a:solidFill>
            <a:headEnd type="arrow"/>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Rectangle 5"/>
          <p:cNvSpPr/>
          <p:nvPr/>
        </p:nvSpPr>
        <p:spPr>
          <a:xfrm>
            <a:off x="890678" y="4163253"/>
            <a:ext cx="441596" cy="187325"/>
          </a:xfrm>
          <a:prstGeom prst="rect">
            <a:avLst/>
          </a:prstGeom>
          <a:ln>
            <a:solidFill>
              <a:schemeClr val="accent2">
                <a:alpha val="50000"/>
              </a:schemeClr>
            </a:solidFill>
            <a:headEnd type="arrow"/>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p:transition spd="slow"/>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Multivariate regression: Calculation of adjusted-</a:t>
            </a:r>
            <a:r>
              <a:rPr lang="en-US" b="1" i="1" dirty="0" smtClean="0"/>
              <a:t>ρ</a:t>
            </a:r>
            <a:r>
              <a:rPr lang="en-US" b="1" i="1" baseline="30000" dirty="0" smtClean="0"/>
              <a:t>2</a:t>
            </a:r>
            <a:r>
              <a:rPr lang="en-US" dirty="0" smtClean="0"/>
              <a:t>, and relation to total </a:t>
            </a:r>
            <a:r>
              <a:rPr lang="en-US" dirty="0" err="1" smtClean="0"/>
              <a:t>d.f</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Adjusted-</a:t>
            </a:r>
            <a:r>
              <a:rPr lang="en-US" b="1" i="1" dirty="0" smtClean="0"/>
              <a:t>ρ</a:t>
            </a:r>
            <a:r>
              <a:rPr lang="en-US" b="1" i="1" baseline="30000" dirty="0" smtClean="0"/>
              <a:t>2</a:t>
            </a:r>
            <a:r>
              <a:rPr lang="en-US" i="1" dirty="0" smtClean="0"/>
              <a:t>=1-(1-</a:t>
            </a:r>
            <a:r>
              <a:rPr lang="en-US" b="1" i="1" dirty="0" smtClean="0"/>
              <a:t>ρ</a:t>
            </a:r>
            <a:r>
              <a:rPr lang="en-US" b="1" i="1" baseline="30000" dirty="0" smtClean="0"/>
              <a:t>2</a:t>
            </a:r>
            <a:r>
              <a:rPr lang="en-US" i="1" dirty="0" smtClean="0"/>
              <a:t>)[(</a:t>
            </a:r>
            <a:r>
              <a:rPr lang="en-US" b="1" i="1" dirty="0" smtClean="0"/>
              <a:t>n</a:t>
            </a:r>
            <a:r>
              <a:rPr lang="en-US" i="1" dirty="0" smtClean="0"/>
              <a:t>-1)/(</a:t>
            </a:r>
            <a:r>
              <a:rPr lang="en-US" b="1" i="1" dirty="0" smtClean="0"/>
              <a:t>n</a:t>
            </a:r>
            <a:r>
              <a:rPr lang="en-US" i="1" dirty="0" smtClean="0"/>
              <a:t>-</a:t>
            </a:r>
            <a:r>
              <a:rPr lang="en-US" b="1" i="1" dirty="0" smtClean="0"/>
              <a:t>k-1</a:t>
            </a:r>
            <a:r>
              <a:rPr lang="en-US" i="1" dirty="0" smtClean="0"/>
              <a:t>)]</a:t>
            </a:r>
          </a:p>
          <a:p>
            <a:endParaRPr lang="en-US" i="1" dirty="0" smtClean="0"/>
          </a:p>
          <a:p>
            <a:pPr>
              <a:buNone/>
            </a:pPr>
            <a:endParaRPr lang="en-US" i="1" dirty="0" smtClean="0"/>
          </a:p>
          <a:p>
            <a:r>
              <a:rPr lang="en-US" dirty="0" smtClean="0"/>
              <a:t>Now what happens as </a:t>
            </a:r>
            <a:r>
              <a:rPr lang="en-US" b="1" i="1" dirty="0" err="1" smtClean="0"/>
              <a:t>k</a:t>
            </a:r>
            <a:r>
              <a:rPr lang="en-US" dirty="0" smtClean="0"/>
              <a:t> (number of independent, explanatory variables) increases?</a:t>
            </a:r>
          </a:p>
        </p:txBody>
      </p:sp>
      <p:sp>
        <p:nvSpPr>
          <p:cNvPr id="5" name="Up Arrow 4"/>
          <p:cNvSpPr/>
          <p:nvPr/>
        </p:nvSpPr>
        <p:spPr>
          <a:xfrm flipV="1">
            <a:off x="4717966" y="2222487"/>
            <a:ext cx="2394118" cy="1206501"/>
          </a:xfrm>
          <a:prstGeom prst="upArrow">
            <a:avLst/>
          </a:prstGeom>
          <a:solidFill>
            <a:schemeClr val="accent2">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scene3d>
              <a:camera prst="orthographicFront">
                <a:rot lat="0" lon="0" rev="10800000"/>
              </a:camera>
              <a:lightRig rig="threePt" dir="t"/>
            </a:scene3d>
          </a:bodyPr>
          <a:lstStyle/>
          <a:p>
            <a:pPr algn="ctr"/>
            <a:endParaRPr lang="en-US" i="1" dirty="0">
              <a:solidFill>
                <a:srgbClr val="008000"/>
              </a:solidFill>
            </a:endParaRPr>
          </a:p>
        </p:txBody>
      </p:sp>
      <p:sp>
        <p:nvSpPr>
          <p:cNvPr id="6" name="Rectangle 5"/>
          <p:cNvSpPr/>
          <p:nvPr/>
        </p:nvSpPr>
        <p:spPr>
          <a:xfrm flipV="1">
            <a:off x="5359400" y="1663686"/>
            <a:ext cx="1108075" cy="558801"/>
          </a:xfrm>
          <a:prstGeom prst="rect">
            <a:avLst/>
          </a:prstGeom>
          <a:ln>
            <a:solidFill>
              <a:schemeClr val="accent2">
                <a:alpha val="50000"/>
              </a:schemeClr>
            </a:solidFill>
            <a:headEnd type="arrow"/>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Rectangle 6"/>
          <p:cNvSpPr/>
          <p:nvPr/>
        </p:nvSpPr>
        <p:spPr>
          <a:xfrm flipV="1">
            <a:off x="3365501" y="1663686"/>
            <a:ext cx="3241674" cy="558801"/>
          </a:xfrm>
          <a:prstGeom prst="rect">
            <a:avLst/>
          </a:prstGeom>
          <a:ln>
            <a:solidFill>
              <a:schemeClr val="accent2">
                <a:alpha val="50000"/>
              </a:schemeClr>
            </a:solidFill>
            <a:headEnd type="arrow"/>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Up Arrow 7"/>
          <p:cNvSpPr/>
          <p:nvPr/>
        </p:nvSpPr>
        <p:spPr>
          <a:xfrm>
            <a:off x="3727639" y="2222499"/>
            <a:ext cx="2394118" cy="1206501"/>
          </a:xfrm>
          <a:prstGeom prst="upArrow">
            <a:avLst/>
          </a:prstGeom>
          <a:solidFill>
            <a:schemeClr val="accent2">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i="1" dirty="0">
              <a:solidFill>
                <a:srgbClr val="008000"/>
              </a:solidFill>
            </a:endParaRPr>
          </a:p>
        </p:txBody>
      </p:sp>
      <p:sp>
        <p:nvSpPr>
          <p:cNvPr id="9" name="Rectangle 8"/>
          <p:cNvSpPr/>
          <p:nvPr/>
        </p:nvSpPr>
        <p:spPr>
          <a:xfrm flipV="1">
            <a:off x="3051041" y="1663701"/>
            <a:ext cx="3556134" cy="558798"/>
          </a:xfrm>
          <a:prstGeom prst="rect">
            <a:avLst/>
          </a:prstGeom>
          <a:ln>
            <a:solidFill>
              <a:schemeClr val="accent2">
                <a:alpha val="50000"/>
              </a:schemeClr>
            </a:solidFill>
            <a:headEnd type="arrow"/>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Up Arrow 9"/>
          <p:cNvSpPr/>
          <p:nvPr/>
        </p:nvSpPr>
        <p:spPr>
          <a:xfrm flipV="1">
            <a:off x="3520907" y="2222499"/>
            <a:ext cx="2394118" cy="1206501"/>
          </a:xfrm>
          <a:prstGeom prst="upArrow">
            <a:avLst/>
          </a:prstGeom>
          <a:solidFill>
            <a:schemeClr val="accent2">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scene3d>
              <a:camera prst="orthographicFront">
                <a:rot lat="0" lon="0" rev="10800000"/>
              </a:camera>
              <a:lightRig rig="threePt" dir="t"/>
            </a:scene3d>
          </a:bodyPr>
          <a:lstStyle/>
          <a:p>
            <a:pPr algn="ctr"/>
            <a:endParaRPr lang="en-US" i="1" dirty="0">
              <a:solidFill>
                <a:srgbClr val="008000"/>
              </a:solidFill>
            </a:endParaRPr>
          </a:p>
        </p:txBody>
      </p:sp>
      <p:cxnSp>
        <p:nvCxnSpPr>
          <p:cNvPr id="11" name="Straight Arrow Connector 10"/>
          <p:cNvCxnSpPr/>
          <p:nvPr/>
        </p:nvCxnSpPr>
        <p:spPr>
          <a:xfrm flipV="1">
            <a:off x="4717966" y="1417639"/>
            <a:ext cx="2394118" cy="487361"/>
          </a:xfrm>
          <a:prstGeom prst="straightConnector1">
            <a:avLst/>
          </a:prstGeom>
          <a:ln>
            <a:solidFill>
              <a:schemeClr val="accent2">
                <a:alpha val="50000"/>
              </a:schemeClr>
            </a:solidFill>
            <a:headEnd type="arrow"/>
            <a:tailEnd type="none"/>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afterEffect">
                                  <p:stCondLst>
                                    <p:cond delay="3000"/>
                                  </p:stCondLst>
                                  <p:childTnLst>
                                    <p:set>
                                      <p:cBhvr>
                                        <p:cTn id="6" dur="1" fill="hold">
                                          <p:stCondLst>
                                            <p:cond delay="0"/>
                                          </p:stCondLst>
                                        </p:cTn>
                                        <p:tgtEl>
                                          <p:spTgt spid="1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0"/>
                                        <p:tgtEl>
                                          <p:spTgt spid="6"/>
                                        </p:tgtEl>
                                      </p:cBhvr>
                                    </p:animEffect>
                                  </p:childTnLst>
                                </p:cTn>
                              </p:par>
                            </p:childTnLst>
                          </p:cTn>
                        </p:par>
                        <p:par>
                          <p:cTn id="12" fill="hold">
                            <p:stCondLst>
                              <p:cond delay="5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3000"/>
                                        <p:tgtEl>
                                          <p:spTgt spid="5"/>
                                        </p:tgtEl>
                                      </p:cBhvr>
                                    </p:animEffect>
                                  </p:childTnLst>
                                </p:cTn>
                              </p:par>
                            </p:childTnLst>
                          </p:cTn>
                        </p:par>
                        <p:par>
                          <p:cTn id="16" fill="hold">
                            <p:stCondLst>
                              <p:cond delay="8000"/>
                            </p:stCondLst>
                            <p:childTnLst>
                              <p:par>
                                <p:cTn id="17" presetID="10" presetClass="exit" presetSubtype="0" fill="hold" grpId="1" nodeType="afterEffect">
                                  <p:stCondLst>
                                    <p:cond delay="0"/>
                                  </p:stCondLst>
                                  <p:childTnLst>
                                    <p:animEffect transition="out" filter="fade">
                                      <p:cBhvr>
                                        <p:cTn id="18" dur="2000"/>
                                        <p:tgtEl>
                                          <p:spTgt spid="5"/>
                                        </p:tgtEl>
                                      </p:cBhvr>
                                    </p:animEffect>
                                    <p:set>
                                      <p:cBhvr>
                                        <p:cTn id="19" dur="1" fill="hold">
                                          <p:stCondLst>
                                            <p:cond delay="1999"/>
                                          </p:stCondLst>
                                        </p:cTn>
                                        <p:tgtEl>
                                          <p:spTgt spid="5"/>
                                        </p:tgtEl>
                                        <p:attrNameLst>
                                          <p:attrName>style.visibility</p:attrName>
                                        </p:attrNameLst>
                                      </p:cBhvr>
                                      <p:to>
                                        <p:strVal val="hidden"/>
                                      </p:to>
                                    </p:set>
                                  </p:childTnLst>
                                </p:cTn>
                              </p:par>
                            </p:childTnLst>
                          </p:cTn>
                        </p:par>
                        <p:par>
                          <p:cTn id="20" fill="hold">
                            <p:stCondLst>
                              <p:cond delay="10000"/>
                            </p:stCondLst>
                            <p:childTnLst>
                              <p:par>
                                <p:cTn id="21" presetID="10" presetClass="exit" presetSubtype="0" fill="hold" grpId="1" nodeType="after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par>
                          <p:cTn id="24" fill="hold">
                            <p:stCondLst>
                              <p:cond delay="10500"/>
                            </p:stCondLst>
                            <p:childTnLst>
                              <p:par>
                                <p:cTn id="25" presetID="10"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par>
                          <p:cTn id="28" fill="hold">
                            <p:stCondLst>
                              <p:cond delay="11000"/>
                            </p:stCondLst>
                            <p:childTnLst>
                              <p:par>
                                <p:cTn id="29" presetID="10" presetClass="entr" presetSubtype="0"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3000"/>
                                        <p:tgtEl>
                                          <p:spTgt spid="8"/>
                                        </p:tgtEl>
                                      </p:cBhvr>
                                    </p:animEffect>
                                  </p:childTnLst>
                                </p:cTn>
                              </p:par>
                            </p:childTnLst>
                          </p:cTn>
                        </p:par>
                        <p:par>
                          <p:cTn id="32" fill="hold">
                            <p:stCondLst>
                              <p:cond delay="14000"/>
                            </p:stCondLst>
                            <p:childTnLst>
                              <p:par>
                                <p:cTn id="33" presetID="10" presetClass="exit" presetSubtype="0" fill="hold" grpId="1" nodeType="afterEffect">
                                  <p:stCondLst>
                                    <p:cond delay="0"/>
                                  </p:stCondLst>
                                  <p:childTnLst>
                                    <p:animEffect transition="out" filter="fade">
                                      <p:cBhvr>
                                        <p:cTn id="34" dur="3000"/>
                                        <p:tgtEl>
                                          <p:spTgt spid="8"/>
                                        </p:tgtEl>
                                      </p:cBhvr>
                                    </p:animEffect>
                                    <p:set>
                                      <p:cBhvr>
                                        <p:cTn id="35" dur="1" fill="hold">
                                          <p:stCondLst>
                                            <p:cond delay="2999"/>
                                          </p:stCondLst>
                                        </p:cTn>
                                        <p:tgtEl>
                                          <p:spTgt spid="8"/>
                                        </p:tgtEl>
                                        <p:attrNameLst>
                                          <p:attrName>style.visibility</p:attrName>
                                        </p:attrNameLst>
                                      </p:cBhvr>
                                      <p:to>
                                        <p:strVal val="hidden"/>
                                      </p:to>
                                    </p:set>
                                  </p:childTnLst>
                                </p:cTn>
                              </p:par>
                            </p:childTnLst>
                          </p:cTn>
                        </p:par>
                        <p:par>
                          <p:cTn id="36" fill="hold">
                            <p:stCondLst>
                              <p:cond delay="17000"/>
                            </p:stCondLst>
                            <p:childTnLst>
                              <p:par>
                                <p:cTn id="37" presetID="10" presetClass="exit" presetSubtype="0" fill="hold" grpId="1" nodeType="afterEffect">
                                  <p:stCondLst>
                                    <p:cond delay="0"/>
                                  </p:stCondLst>
                                  <p:childTnLst>
                                    <p:animEffect transition="out" filter="fade">
                                      <p:cBhvr>
                                        <p:cTn id="38" dur="500"/>
                                        <p:tgtEl>
                                          <p:spTgt spid="7"/>
                                        </p:tgtEl>
                                      </p:cBhvr>
                                    </p:animEffect>
                                    <p:set>
                                      <p:cBhvr>
                                        <p:cTn id="39" dur="1" fill="hold">
                                          <p:stCondLst>
                                            <p:cond delay="499"/>
                                          </p:stCondLst>
                                        </p:cTn>
                                        <p:tgtEl>
                                          <p:spTgt spid="7"/>
                                        </p:tgtEl>
                                        <p:attrNameLst>
                                          <p:attrName>style.visibility</p:attrName>
                                        </p:attrNameLst>
                                      </p:cBhvr>
                                      <p:to>
                                        <p:strVal val="hidden"/>
                                      </p:to>
                                    </p:set>
                                  </p:childTnLst>
                                </p:cTn>
                              </p:par>
                            </p:childTnLst>
                          </p:cTn>
                        </p:par>
                        <p:par>
                          <p:cTn id="40" fill="hold">
                            <p:stCondLst>
                              <p:cond delay="17500"/>
                            </p:stCondLst>
                            <p:childTnLst>
                              <p:par>
                                <p:cTn id="41" presetID="10" presetClass="entr" presetSubtype="0" fill="hold" grpId="0" nodeType="after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500"/>
                                        <p:tgtEl>
                                          <p:spTgt spid="9"/>
                                        </p:tgtEl>
                                      </p:cBhvr>
                                    </p:animEffect>
                                  </p:childTnLst>
                                </p:cTn>
                              </p:par>
                            </p:childTnLst>
                          </p:cTn>
                        </p:par>
                        <p:par>
                          <p:cTn id="44" fill="hold">
                            <p:stCondLst>
                              <p:cond delay="18000"/>
                            </p:stCondLst>
                            <p:childTnLst>
                              <p:par>
                                <p:cTn id="45" presetID="10" presetClass="entr" presetSubtype="0"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3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P spid="10" grpId="0" animBg="1"/>
    </p:bldLst>
  </p:timing>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Multivariate regression:</a:t>
            </a:r>
            <a:br>
              <a:rPr lang="en-US" dirty="0" smtClean="0"/>
            </a:br>
            <a:r>
              <a:rPr lang="en-US" dirty="0" smtClean="0"/>
              <a:t>Problem 15 Questions</a:t>
            </a:r>
            <a:endParaRPr lang="en-US" dirty="0"/>
          </a:p>
        </p:txBody>
      </p:sp>
      <p:sp>
        <p:nvSpPr>
          <p:cNvPr id="3" name="Content Placeholder 2"/>
          <p:cNvSpPr>
            <a:spLocks noGrp="1"/>
          </p:cNvSpPr>
          <p:nvPr>
            <p:ph idx="1"/>
          </p:nvPr>
        </p:nvSpPr>
        <p:spPr/>
        <p:txBody>
          <a:bodyPr>
            <a:normAutofit/>
          </a:bodyPr>
          <a:lstStyle/>
          <a:p>
            <a:r>
              <a:rPr lang="en-US" dirty="0" smtClean="0"/>
              <a:t>Assuming a </a:t>
            </a:r>
            <a:r>
              <a:rPr lang="en-US" b="1" i="1" dirty="0" smtClean="0"/>
              <a:t>ρ</a:t>
            </a:r>
            <a:r>
              <a:rPr lang="en-US" b="1" i="1" baseline="30000" dirty="0" smtClean="0"/>
              <a:t>2</a:t>
            </a:r>
            <a:r>
              <a:rPr lang="en-US" dirty="0" smtClean="0"/>
              <a:t> of 0.2899 regardless, including for a 3,1, then what would the adjusted-</a:t>
            </a:r>
            <a:r>
              <a:rPr lang="en-US" b="1" i="1" dirty="0" smtClean="0"/>
              <a:t>ρ</a:t>
            </a:r>
            <a:r>
              <a:rPr lang="en-US" b="1" i="1" baseline="30000" dirty="0" smtClean="0"/>
              <a:t>2</a:t>
            </a:r>
            <a:r>
              <a:rPr lang="en-US" dirty="0" smtClean="0"/>
              <a:t> be for a 4,1?</a:t>
            </a:r>
          </a:p>
          <a:p>
            <a:r>
              <a:rPr lang="en-US" dirty="0" smtClean="0"/>
              <a:t>Assuming a </a:t>
            </a:r>
            <a:r>
              <a:rPr lang="en-US" b="1" i="1" dirty="0" smtClean="0"/>
              <a:t>ρ</a:t>
            </a:r>
            <a:r>
              <a:rPr lang="en-US" b="1" i="1" baseline="30000" dirty="0" smtClean="0"/>
              <a:t>2</a:t>
            </a:r>
            <a:r>
              <a:rPr lang="en-US" dirty="0" smtClean="0"/>
              <a:t> of 0.2899 regardless, including for </a:t>
            </a:r>
            <a:r>
              <a:rPr lang="en-US" b="1" i="1" dirty="0" err="1" smtClean="0"/>
              <a:t>k</a:t>
            </a:r>
            <a:r>
              <a:rPr lang="en-US" b="1" i="1" dirty="0" smtClean="0"/>
              <a:t>=1</a:t>
            </a:r>
            <a:r>
              <a:rPr lang="en-US" dirty="0" smtClean="0"/>
              <a:t>, then what is the largest </a:t>
            </a:r>
            <a:r>
              <a:rPr lang="en-US" b="1" i="1" dirty="0" err="1" smtClean="0"/>
              <a:t>n</a:t>
            </a:r>
            <a:r>
              <a:rPr lang="en-US" dirty="0" smtClean="0"/>
              <a:t> for </a:t>
            </a:r>
            <a:r>
              <a:rPr lang="en-US" i="1" dirty="0" smtClean="0"/>
              <a:t>adjusted-</a:t>
            </a:r>
            <a:r>
              <a:rPr lang="en-US" b="1" i="1" dirty="0" smtClean="0"/>
              <a:t>ρ</a:t>
            </a:r>
            <a:r>
              <a:rPr lang="en-US" b="1" i="1" baseline="30000" dirty="0" smtClean="0"/>
              <a:t>2</a:t>
            </a:r>
            <a:r>
              <a:rPr lang="en-US" i="1" dirty="0" smtClean="0"/>
              <a:t>&gt;0</a:t>
            </a:r>
            <a:r>
              <a:rPr lang="en-US" dirty="0" smtClean="0"/>
              <a:t>?</a:t>
            </a:r>
          </a:p>
          <a:p>
            <a:r>
              <a:rPr lang="en-US" dirty="0" smtClean="0"/>
              <a:t>Also how would one interpret an adjusted-</a:t>
            </a:r>
            <a:r>
              <a:rPr lang="en-US" b="1" i="1" dirty="0" smtClean="0"/>
              <a:t>ρ</a:t>
            </a:r>
            <a:r>
              <a:rPr lang="en-US" b="1" i="1" baseline="30000" dirty="0" smtClean="0"/>
              <a:t>2</a:t>
            </a:r>
            <a:r>
              <a:rPr lang="en-US" dirty="0" smtClean="0"/>
              <a:t> of -1?  What about 0?</a:t>
            </a:r>
          </a:p>
        </p:txBody>
      </p:sp>
    </p:spTree>
  </p:cSld>
  <p:clrMapOvr>
    <a:masterClrMapping/>
  </p:clrMapOvr>
  <p:transition spd="slow"/>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Multivariate regression:</a:t>
            </a:r>
            <a:br>
              <a:rPr lang="en-US" dirty="0" smtClean="0"/>
            </a:br>
            <a:r>
              <a:rPr lang="en-US" dirty="0" smtClean="0"/>
              <a:t>Problem 15 Solutions</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Assuming a </a:t>
            </a:r>
            <a:r>
              <a:rPr lang="en-US" b="1" i="1" dirty="0" smtClean="0"/>
              <a:t>ρ</a:t>
            </a:r>
            <a:r>
              <a:rPr lang="en-US" b="1" i="1" baseline="30000" dirty="0" smtClean="0"/>
              <a:t>2</a:t>
            </a:r>
            <a:r>
              <a:rPr lang="en-US" dirty="0" smtClean="0"/>
              <a:t> of 0.2899 regardless, including for a 3,1, then what would the adjusted-</a:t>
            </a:r>
            <a:r>
              <a:rPr lang="en-US" b="1" i="1" dirty="0" smtClean="0"/>
              <a:t>ρ</a:t>
            </a:r>
            <a:r>
              <a:rPr lang="en-US" b="1" i="1" baseline="30000" dirty="0" smtClean="0"/>
              <a:t>2</a:t>
            </a:r>
            <a:r>
              <a:rPr lang="en-US" dirty="0" smtClean="0"/>
              <a:t> be for a 4,1?</a:t>
            </a:r>
          </a:p>
          <a:p>
            <a:pPr>
              <a:buNone/>
            </a:pPr>
            <a:r>
              <a:rPr lang="en-US" i="1" dirty="0" smtClean="0"/>
              <a:t>	Adjusted-</a:t>
            </a:r>
            <a:r>
              <a:rPr lang="en-US" b="1" i="1" dirty="0" smtClean="0"/>
              <a:t>ρ</a:t>
            </a:r>
            <a:r>
              <a:rPr lang="en-US" b="1" i="1" baseline="30000" dirty="0" smtClean="0"/>
              <a:t>2	</a:t>
            </a:r>
            <a:r>
              <a:rPr lang="en-US" i="1" dirty="0" smtClean="0"/>
              <a:t>~ 1-(1-</a:t>
            </a:r>
            <a:r>
              <a:rPr lang="en-US" b="1" i="1" dirty="0" smtClean="0"/>
              <a:t>ρ</a:t>
            </a:r>
            <a:r>
              <a:rPr lang="en-US" b="1" i="1" baseline="30000" dirty="0" smtClean="0"/>
              <a:t>2</a:t>
            </a:r>
            <a:r>
              <a:rPr lang="en-US" i="1" dirty="0" smtClean="0"/>
              <a:t>)[(</a:t>
            </a:r>
            <a:r>
              <a:rPr lang="en-US" b="1" i="1" dirty="0" smtClean="0"/>
              <a:t>n</a:t>
            </a:r>
            <a:r>
              <a:rPr lang="en-US" i="1" dirty="0" smtClean="0"/>
              <a:t>-1)/(</a:t>
            </a:r>
            <a:r>
              <a:rPr lang="en-US" b="1" i="1" dirty="0" smtClean="0"/>
              <a:t>n</a:t>
            </a:r>
            <a:r>
              <a:rPr lang="en-US" i="1" dirty="0" smtClean="0"/>
              <a:t>-</a:t>
            </a:r>
            <a:r>
              <a:rPr lang="en-US" b="1" i="1" dirty="0" smtClean="0"/>
              <a:t>k-1</a:t>
            </a:r>
            <a:r>
              <a:rPr lang="en-US" i="1" dirty="0" smtClean="0"/>
              <a:t>)]</a:t>
            </a:r>
          </a:p>
          <a:p>
            <a:pPr>
              <a:buNone/>
            </a:pPr>
            <a:r>
              <a:rPr lang="en-US" i="1" dirty="0" smtClean="0"/>
              <a:t>				~ 1-0.71[5/4]</a:t>
            </a:r>
          </a:p>
          <a:p>
            <a:pPr>
              <a:buNone/>
            </a:pPr>
            <a:r>
              <a:rPr lang="en-US" i="1" dirty="0" smtClean="0"/>
              <a:t>				~ 0.11</a:t>
            </a:r>
          </a:p>
          <a:p>
            <a:pPr>
              <a:buNone/>
            </a:pPr>
            <a:r>
              <a:rPr lang="en-US" i="1" dirty="0" smtClean="0"/>
              <a:t>	Flat, though slightly higher than 3,1 where it was 1-0.71[4/3] = 0.05</a:t>
            </a:r>
          </a:p>
          <a:p>
            <a:r>
              <a:rPr lang="en-US" dirty="0" smtClean="0"/>
              <a:t>Assuming a </a:t>
            </a:r>
            <a:r>
              <a:rPr lang="en-US" b="1" i="1" dirty="0" smtClean="0"/>
              <a:t>ρ</a:t>
            </a:r>
            <a:r>
              <a:rPr lang="en-US" b="1" i="1" baseline="30000" dirty="0" smtClean="0"/>
              <a:t>2</a:t>
            </a:r>
            <a:r>
              <a:rPr lang="en-US" dirty="0" smtClean="0"/>
              <a:t> of 0.2899 regardless, including for </a:t>
            </a:r>
            <a:r>
              <a:rPr lang="en-US" b="1" i="1" dirty="0" err="1" smtClean="0"/>
              <a:t>k</a:t>
            </a:r>
            <a:r>
              <a:rPr lang="en-US" b="1" i="1" dirty="0" smtClean="0"/>
              <a:t>=1</a:t>
            </a:r>
            <a:r>
              <a:rPr lang="en-US" dirty="0" smtClean="0"/>
              <a:t>, then what is the smallest </a:t>
            </a:r>
            <a:r>
              <a:rPr lang="en-US" b="1" i="1" dirty="0" err="1" smtClean="0"/>
              <a:t>n</a:t>
            </a:r>
            <a:r>
              <a:rPr lang="en-US" dirty="0" smtClean="0"/>
              <a:t> for </a:t>
            </a:r>
            <a:r>
              <a:rPr lang="en-US" i="1" dirty="0" smtClean="0"/>
              <a:t>adjusted-</a:t>
            </a:r>
            <a:r>
              <a:rPr lang="en-US" b="1" i="1" dirty="0" smtClean="0"/>
              <a:t>ρ</a:t>
            </a:r>
            <a:r>
              <a:rPr lang="en-US" b="1" i="1" baseline="30000" dirty="0" smtClean="0"/>
              <a:t>2</a:t>
            </a:r>
            <a:r>
              <a:rPr lang="en-US" i="1" dirty="0" smtClean="0"/>
              <a:t> comfortably above 0</a:t>
            </a:r>
            <a:r>
              <a:rPr lang="en-US" dirty="0" smtClean="0"/>
              <a:t>?</a:t>
            </a:r>
          </a:p>
          <a:p>
            <a:pPr>
              <a:buNone/>
            </a:pPr>
            <a:r>
              <a:rPr lang="en-US" i="1" dirty="0" smtClean="0"/>
              <a:t>	0 		&lt; 1-(1-</a:t>
            </a:r>
            <a:r>
              <a:rPr lang="en-US" b="1" i="1" dirty="0" smtClean="0"/>
              <a:t>ρ</a:t>
            </a:r>
            <a:r>
              <a:rPr lang="en-US" b="1" i="1" baseline="30000" dirty="0" smtClean="0"/>
              <a:t>2</a:t>
            </a:r>
            <a:r>
              <a:rPr lang="en-US" i="1" dirty="0" smtClean="0"/>
              <a:t>)[(</a:t>
            </a:r>
            <a:r>
              <a:rPr lang="en-US" b="1" i="1" dirty="0" smtClean="0"/>
              <a:t>n</a:t>
            </a:r>
            <a:r>
              <a:rPr lang="en-US" i="1" dirty="0" smtClean="0"/>
              <a:t>-1)/(</a:t>
            </a:r>
            <a:r>
              <a:rPr lang="en-US" b="1" i="1" dirty="0" smtClean="0"/>
              <a:t>n</a:t>
            </a:r>
            <a:r>
              <a:rPr lang="en-US" i="1" dirty="0" smtClean="0"/>
              <a:t>-</a:t>
            </a:r>
            <a:r>
              <a:rPr lang="en-US" b="1" i="1" dirty="0" smtClean="0"/>
              <a:t>k</a:t>
            </a:r>
            <a:r>
              <a:rPr lang="en-US" i="1" dirty="0" smtClean="0"/>
              <a:t>-1)]</a:t>
            </a:r>
          </a:p>
          <a:p>
            <a:pPr>
              <a:buNone/>
            </a:pPr>
            <a:r>
              <a:rPr lang="en-US" i="1" dirty="0" smtClean="0"/>
              <a:t>	-1		&lt; -0.71[(</a:t>
            </a:r>
            <a:r>
              <a:rPr lang="en-US" b="1" i="1" dirty="0" smtClean="0"/>
              <a:t>n</a:t>
            </a:r>
            <a:r>
              <a:rPr lang="en-US" i="1" dirty="0" smtClean="0"/>
              <a:t>-1)/(</a:t>
            </a:r>
            <a:r>
              <a:rPr lang="en-US" b="1" i="1" dirty="0" smtClean="0"/>
              <a:t>n</a:t>
            </a:r>
            <a:r>
              <a:rPr lang="en-US" i="1" dirty="0" smtClean="0"/>
              <a:t>-2)]</a:t>
            </a:r>
          </a:p>
          <a:p>
            <a:pPr>
              <a:buNone/>
            </a:pPr>
            <a:r>
              <a:rPr lang="en-US" i="1" dirty="0" smtClean="0"/>
              <a:t>	1.4		&gt; [(</a:t>
            </a:r>
            <a:r>
              <a:rPr lang="en-US" b="1" i="1" dirty="0" smtClean="0"/>
              <a:t>n</a:t>
            </a:r>
            <a:r>
              <a:rPr lang="en-US" i="1" dirty="0" smtClean="0"/>
              <a:t>-1)/(</a:t>
            </a:r>
            <a:r>
              <a:rPr lang="en-US" b="1" i="1" dirty="0" smtClean="0"/>
              <a:t>n</a:t>
            </a:r>
            <a:r>
              <a:rPr lang="en-US" i="1" dirty="0" smtClean="0"/>
              <a:t>-2)]</a:t>
            </a:r>
          </a:p>
          <a:p>
            <a:pPr>
              <a:buNone/>
            </a:pPr>
            <a:r>
              <a:rPr lang="en-US" i="1" dirty="0" smtClean="0"/>
              <a:t>	1.4</a:t>
            </a:r>
            <a:r>
              <a:rPr lang="en-US" b="1" i="1" dirty="0" smtClean="0"/>
              <a:t>n </a:t>
            </a:r>
            <a:r>
              <a:rPr lang="en-US" i="1" dirty="0" smtClean="0"/>
              <a:t>- 2.8	&gt; </a:t>
            </a:r>
            <a:r>
              <a:rPr lang="en-US" b="1" i="1" dirty="0" err="1" smtClean="0"/>
              <a:t>n</a:t>
            </a:r>
            <a:r>
              <a:rPr lang="en-US" b="1" i="1" dirty="0" smtClean="0"/>
              <a:t> </a:t>
            </a:r>
            <a:r>
              <a:rPr lang="en-US" i="1" dirty="0" smtClean="0"/>
              <a:t>– 1</a:t>
            </a:r>
          </a:p>
          <a:p>
            <a:pPr>
              <a:buNone/>
            </a:pPr>
            <a:r>
              <a:rPr lang="en-US" i="1" dirty="0" smtClean="0"/>
              <a:t>	0.4</a:t>
            </a:r>
            <a:r>
              <a:rPr lang="en-US" b="1" i="1" dirty="0" smtClean="0"/>
              <a:t>n		</a:t>
            </a:r>
            <a:r>
              <a:rPr lang="en-US" i="1" dirty="0" smtClean="0"/>
              <a:t>&gt; 1.8</a:t>
            </a:r>
          </a:p>
          <a:p>
            <a:pPr>
              <a:buNone/>
            </a:pPr>
            <a:r>
              <a:rPr lang="en-US" b="1" i="1" dirty="0" smtClean="0"/>
              <a:t>	</a:t>
            </a:r>
            <a:r>
              <a:rPr lang="en-US" b="1" i="1" dirty="0" err="1" smtClean="0"/>
              <a:t>n</a:t>
            </a:r>
            <a:r>
              <a:rPr lang="en-US" b="1" i="1" dirty="0" smtClean="0"/>
              <a:t>			</a:t>
            </a:r>
            <a:r>
              <a:rPr lang="en-US" i="1" dirty="0" smtClean="0"/>
              <a:t>&gt; 4.5, or at least 5</a:t>
            </a:r>
          </a:p>
          <a:p>
            <a:pPr>
              <a:buNone/>
            </a:pPr>
            <a:r>
              <a:rPr lang="en-US" i="1" dirty="0" smtClean="0"/>
              <a:t>	In other words, a lower </a:t>
            </a:r>
            <a:r>
              <a:rPr lang="en-US" b="1" i="1" dirty="0" err="1" smtClean="0"/>
              <a:t>n</a:t>
            </a:r>
            <a:r>
              <a:rPr lang="en-US" i="1" dirty="0" smtClean="0"/>
              <a:t> (e.g., 2,1) or a larger </a:t>
            </a:r>
            <a:r>
              <a:rPr lang="en-US" b="1" i="1" dirty="0" err="1" smtClean="0"/>
              <a:t>k</a:t>
            </a:r>
            <a:r>
              <a:rPr lang="en-US" i="1" dirty="0" smtClean="0"/>
              <a:t> (e.g., 1,2) would have likely been negative.</a:t>
            </a:r>
            <a:endParaRPr lang="en-US" dirty="0" smtClean="0"/>
          </a:p>
          <a:p>
            <a:r>
              <a:rPr lang="en-US" dirty="0" smtClean="0"/>
              <a:t>Also how would one interpret an adjusted-</a:t>
            </a:r>
            <a:r>
              <a:rPr lang="en-US" b="1" i="1" dirty="0" smtClean="0"/>
              <a:t>ρ</a:t>
            </a:r>
            <a:r>
              <a:rPr lang="en-US" b="1" i="1" baseline="30000" dirty="0" smtClean="0"/>
              <a:t>2</a:t>
            </a:r>
            <a:r>
              <a:rPr lang="en-US" dirty="0" smtClean="0"/>
              <a:t> of -1?  What about 0?</a:t>
            </a:r>
          </a:p>
          <a:p>
            <a:pPr>
              <a:buNone/>
            </a:pPr>
            <a:r>
              <a:rPr lang="en-US" i="1" dirty="0" smtClean="0"/>
              <a:t>	This is not good, but not related to a negative </a:t>
            </a:r>
            <a:r>
              <a:rPr lang="en-US" b="1" i="1" dirty="0" err="1" smtClean="0"/>
              <a:t>ρ</a:t>
            </a:r>
            <a:r>
              <a:rPr lang="en-US" i="1" dirty="0" smtClean="0"/>
              <a:t>.  Perhaps that there is </a:t>
            </a:r>
            <a:r>
              <a:rPr lang="en-US" i="1" dirty="0" err="1" smtClean="0"/>
              <a:t>colinearity</a:t>
            </a:r>
            <a:r>
              <a:rPr lang="en-US" i="1" dirty="0" smtClean="0"/>
              <a:t> from pure dependency among the two variables, but otherwise see the comments below for a 0 adjusted</a:t>
            </a:r>
            <a:r>
              <a:rPr lang="en-US" dirty="0" smtClean="0"/>
              <a:t>-</a:t>
            </a:r>
            <a:r>
              <a:rPr lang="en-US" b="1" i="1" dirty="0" smtClean="0"/>
              <a:t>ρ</a:t>
            </a:r>
            <a:r>
              <a:rPr lang="en-US" b="1" i="1" baseline="30000" dirty="0" smtClean="0"/>
              <a:t>2</a:t>
            </a:r>
            <a:r>
              <a:rPr lang="en-US" dirty="0" smtClean="0"/>
              <a:t>.</a:t>
            </a:r>
          </a:p>
          <a:p>
            <a:pPr>
              <a:buNone/>
            </a:pPr>
            <a:r>
              <a:rPr lang="en-US" i="1" dirty="0" smtClean="0"/>
              <a:t>	For 0, we might want to investigate with a less desirable test when you have something other than </a:t>
            </a:r>
            <a:r>
              <a:rPr lang="en-US" b="1" i="1" dirty="0" smtClean="0"/>
              <a:t>B</a:t>
            </a:r>
            <a:r>
              <a:rPr lang="en-US" b="1" i="1" baseline="-25000" dirty="0" smtClean="0"/>
              <a:t>0</a:t>
            </a:r>
            <a:r>
              <a:rPr lang="en-US" i="1" dirty="0" smtClean="0"/>
              <a:t> and </a:t>
            </a:r>
            <a:r>
              <a:rPr lang="en-US" b="1" i="1" dirty="0" smtClean="0"/>
              <a:t>B</a:t>
            </a:r>
            <a:r>
              <a:rPr lang="en-US" b="1" i="1" baseline="-25000" dirty="0" smtClean="0"/>
              <a:t>1</a:t>
            </a:r>
            <a:r>
              <a:rPr lang="en-US" i="1" dirty="0" smtClean="0"/>
              <a:t>, which is the </a:t>
            </a:r>
            <a:r>
              <a:rPr lang="en-US" b="1" i="1" dirty="0" smtClean="0"/>
              <a:t>F</a:t>
            </a:r>
            <a:r>
              <a:rPr lang="en-US" i="1" dirty="0" smtClean="0"/>
              <a:t>-test if some coefficient </a:t>
            </a:r>
            <a:r>
              <a:rPr lang="en-US" b="1" i="1" dirty="0" err="1" smtClean="0"/>
              <a:t>β</a:t>
            </a:r>
            <a:r>
              <a:rPr lang="en-US" b="1" i="1" baseline="-25000" dirty="0" err="1" smtClean="0"/>
              <a:t>m</a:t>
            </a:r>
            <a:r>
              <a:rPr lang="en-US" i="1" dirty="0" smtClean="0"/>
              <a:t> is appropriate or removal of </a:t>
            </a:r>
            <a:r>
              <a:rPr lang="en-US" b="1" i="1" dirty="0" smtClean="0"/>
              <a:t>β</a:t>
            </a:r>
            <a:r>
              <a:rPr lang="en-US" b="1" i="1" baseline="-25000" dirty="0" smtClean="0"/>
              <a:t>0</a:t>
            </a:r>
            <a:r>
              <a:rPr lang="en-US" dirty="0" smtClean="0"/>
              <a:t>.</a:t>
            </a:r>
          </a:p>
        </p:txBody>
      </p:sp>
    </p:spTree>
  </p:cSld>
  <p:clrMapOvr>
    <a:masterClrMapping/>
  </p:clrMapOvr>
  <p:transition spd="slow"/>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Multivariate regression &amp; correlation/causation: computer module</a:t>
            </a:r>
            <a:endParaRPr lang="en-US" dirty="0"/>
          </a:p>
        </p:txBody>
      </p:sp>
      <p:sp>
        <p:nvSpPr>
          <p:cNvPr id="6" name="Content Placeholder 5"/>
          <p:cNvSpPr>
            <a:spLocks noGrp="1"/>
          </p:cNvSpPr>
          <p:nvPr>
            <p:ph idx="1"/>
          </p:nvPr>
        </p:nvSpPr>
        <p:spPr/>
        <p:txBody>
          <a:bodyPr/>
          <a:lstStyle/>
          <a:p>
            <a:r>
              <a:rPr lang="en-US" dirty="0" smtClean="0"/>
              <a:t>Upload text </a:t>
            </a:r>
            <a:r>
              <a:rPr lang="en-US" dirty="0" err="1" smtClean="0"/>
              <a:t>datafile</a:t>
            </a:r>
            <a:r>
              <a:rPr lang="en-US" dirty="0" smtClean="0"/>
              <a:t> “NIReg20140502.txt”.</a:t>
            </a:r>
          </a:p>
          <a:p>
            <a:r>
              <a:rPr lang="en-US" dirty="0" smtClean="0"/>
              <a:t>Create a R program to create regression NI(RD).</a:t>
            </a:r>
          </a:p>
        </p:txBody>
      </p:sp>
    </p:spTree>
  </p:cSld>
  <p:clrMapOvr>
    <a:masterClrMapping/>
  </p:clrMapOvr>
  <p:transition spd="slow"/>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Multivariate</a:t>
            </a:r>
            <a:r>
              <a:rPr lang="en-US" dirty="0" smtClean="0"/>
              <a:t> regression: We formally intro. as extension of linear regression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 linear regression expresses the relationship between a dependent variables and multiple independent variables in the following manner:</a:t>
            </a:r>
          </a:p>
          <a:p>
            <a:pPr>
              <a:buNone/>
            </a:pPr>
            <a:r>
              <a:rPr lang="en-US" b="1" i="1" dirty="0" smtClean="0"/>
              <a:t>	</a:t>
            </a:r>
            <a:r>
              <a:rPr lang="en-US" b="1" i="1" dirty="0" err="1" smtClean="0"/>
              <a:t>y</a:t>
            </a:r>
            <a:r>
              <a:rPr lang="en-US" b="1" i="1" dirty="0" smtClean="0"/>
              <a:t>	= </a:t>
            </a:r>
            <a:r>
              <a:rPr lang="en-US" b="1" i="1" dirty="0" err="1" smtClean="0"/>
              <a:t>f(x</a:t>
            </a:r>
            <a:r>
              <a:rPr lang="en-US" b="1" i="1" baseline="-25000" dirty="0" err="1" smtClean="0"/>
              <a:t>m</a:t>
            </a:r>
            <a:r>
              <a:rPr lang="en-US" b="1" i="1" dirty="0" smtClean="0"/>
              <a:t>)</a:t>
            </a:r>
          </a:p>
          <a:p>
            <a:pPr>
              <a:buNone/>
            </a:pPr>
            <a:r>
              <a:rPr lang="en-US" b="1" i="1" dirty="0" smtClean="0"/>
              <a:t>			= β</a:t>
            </a:r>
            <a:r>
              <a:rPr lang="en-US" b="1" i="1" baseline="-25000" dirty="0" smtClean="0"/>
              <a:t>0</a:t>
            </a:r>
            <a:r>
              <a:rPr lang="en-US" b="1" i="1" dirty="0" smtClean="0"/>
              <a:t> + β</a:t>
            </a:r>
            <a:r>
              <a:rPr lang="en-US" b="1" i="1" baseline="-25000" dirty="0" smtClean="0"/>
              <a:t>1</a:t>
            </a:r>
            <a:r>
              <a:rPr lang="en-US" b="1" i="1" dirty="0" smtClean="0"/>
              <a:t>x</a:t>
            </a:r>
            <a:r>
              <a:rPr lang="en-US" b="1" i="1" baseline="-25000" dirty="0" smtClean="0"/>
              <a:t>1</a:t>
            </a:r>
            <a:r>
              <a:rPr lang="en-US" b="1" i="1" dirty="0" smtClean="0"/>
              <a:t> + β</a:t>
            </a:r>
            <a:r>
              <a:rPr lang="en-US" b="1" i="1" baseline="-25000" dirty="0" smtClean="0"/>
              <a:t>2</a:t>
            </a:r>
            <a:r>
              <a:rPr lang="en-US" b="1" i="1" dirty="0" smtClean="0"/>
              <a:t>x</a:t>
            </a:r>
            <a:r>
              <a:rPr lang="en-US" b="1" i="1" baseline="-25000" dirty="0" smtClean="0"/>
              <a:t>2</a:t>
            </a:r>
            <a:r>
              <a:rPr lang="en-US" b="1" i="1" dirty="0" smtClean="0"/>
              <a:t> + β</a:t>
            </a:r>
            <a:r>
              <a:rPr lang="en-US" b="1" i="1" baseline="-25000" dirty="0" smtClean="0"/>
              <a:t>3</a:t>
            </a:r>
            <a:r>
              <a:rPr lang="en-US" b="1" i="1" dirty="0" smtClean="0"/>
              <a:t>x</a:t>
            </a:r>
            <a:r>
              <a:rPr lang="en-US" b="1" i="1" baseline="-25000" dirty="0" smtClean="0"/>
              <a:t>3</a:t>
            </a:r>
            <a:r>
              <a:rPr lang="en-US" b="1" i="1" dirty="0" smtClean="0"/>
              <a:t> + … + </a:t>
            </a:r>
            <a:r>
              <a:rPr lang="en-US" b="1" i="1" dirty="0" err="1" smtClean="0"/>
              <a:t>β</a:t>
            </a:r>
            <a:r>
              <a:rPr lang="en-US" b="1" i="1" baseline="-25000" dirty="0" err="1" smtClean="0"/>
              <a:t>k</a:t>
            </a:r>
            <a:r>
              <a:rPr lang="en-US" b="1" i="1" dirty="0" err="1" smtClean="0"/>
              <a:t>x</a:t>
            </a:r>
            <a:r>
              <a:rPr lang="en-US" b="1" i="1" baseline="-25000" dirty="0" err="1" smtClean="0"/>
              <a:t>k</a:t>
            </a:r>
            <a:r>
              <a:rPr lang="en-US" b="1" i="1" dirty="0" smtClean="0"/>
              <a:t> + </a:t>
            </a:r>
            <a:r>
              <a:rPr lang="en-US" b="1" i="1" dirty="0" err="1" smtClean="0"/>
              <a:t>ε</a:t>
            </a:r>
            <a:endParaRPr lang="en-US" b="1" i="1" dirty="0" smtClean="0"/>
          </a:p>
          <a:p>
            <a:r>
              <a:rPr lang="en-US" dirty="0" smtClean="0"/>
              <a:t>So this is where </a:t>
            </a:r>
            <a:r>
              <a:rPr lang="en-US" b="1" i="1" dirty="0" err="1" smtClean="0"/>
              <a:t>k</a:t>
            </a:r>
            <a:r>
              <a:rPr lang="en-US" b="1" i="1" dirty="0" smtClean="0"/>
              <a:t>=</a:t>
            </a:r>
            <a:r>
              <a:rPr lang="en-US" b="1" i="1" dirty="0" err="1" smtClean="0"/>
              <a:t>m</a:t>
            </a:r>
            <a:r>
              <a:rPr lang="en-US" b="1" i="1" dirty="0" smtClean="0"/>
              <a:t>&gt;1</a:t>
            </a:r>
            <a:r>
              <a:rPr lang="en-US" dirty="0" smtClean="0"/>
              <a:t>.</a:t>
            </a:r>
            <a:endParaRPr lang="en-US" b="1" i="1" dirty="0" smtClean="0"/>
          </a:p>
          <a:p>
            <a:r>
              <a:rPr lang="en-US" dirty="0" smtClean="0"/>
              <a:t>And </a:t>
            </a:r>
            <a:r>
              <a:rPr lang="en-US" b="1" i="1" dirty="0" smtClean="0"/>
              <a:t>β</a:t>
            </a:r>
            <a:r>
              <a:rPr lang="en-US" b="1" i="1" baseline="-25000" dirty="0" smtClean="0"/>
              <a:t>0</a:t>
            </a:r>
            <a:r>
              <a:rPr lang="en-US" dirty="0" smtClean="0"/>
              <a:t> remains the intercept, while the </a:t>
            </a:r>
            <a:r>
              <a:rPr lang="en-US" b="1" i="1" dirty="0" err="1" smtClean="0"/>
              <a:t>β</a:t>
            </a:r>
            <a:r>
              <a:rPr lang="en-US" b="1" i="1" baseline="-25000" dirty="0" err="1" smtClean="0"/>
              <a:t>m</a:t>
            </a:r>
            <a:r>
              <a:rPr lang="en-US" dirty="0" err="1" smtClean="0"/>
              <a:t>’s</a:t>
            </a:r>
            <a:r>
              <a:rPr lang="en-US" dirty="0" smtClean="0"/>
              <a:t> are the slope parameters.</a:t>
            </a:r>
          </a:p>
          <a:p>
            <a:r>
              <a:rPr lang="en-US" dirty="0" smtClean="0"/>
              <a:t>The independent variables must not only not be purely dependent of the dependent variables, but none of the dependent variables can not purely depend on one another.  Otherwise doing so will lead to multi-</a:t>
            </a:r>
            <a:r>
              <a:rPr lang="en-US" dirty="0" err="1" smtClean="0"/>
              <a:t>colinearity</a:t>
            </a:r>
            <a:r>
              <a:rPr lang="en-US" dirty="0" smtClean="0"/>
              <a:t>.</a:t>
            </a:r>
          </a:p>
          <a:p>
            <a:r>
              <a:rPr lang="en-US" dirty="0" smtClean="0"/>
              <a:t>If there is independence of the dependent variable, after accounting for the modeling from the independent variables, then the error term should again be an identical random normal variable.</a:t>
            </a:r>
          </a:p>
          <a:p>
            <a:endParaRPr lang="en-US" dirty="0" smtClean="0"/>
          </a:p>
        </p:txBody>
      </p:sp>
    </p:spTree>
  </p:cSld>
  <p:clrMapOvr>
    <a:masterClrMapping/>
  </p:clrMapOvr>
  <p:transition spd="slow"/>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Multivariate regression:</a:t>
            </a:r>
            <a:br>
              <a:rPr lang="en-US" dirty="0" smtClean="0"/>
            </a:br>
            <a:r>
              <a:rPr lang="en-US" dirty="0" smtClean="0"/>
              <a:t>Linear</a:t>
            </a:r>
            <a:endParaRPr lang="en-US" dirty="0"/>
          </a:p>
        </p:txBody>
      </p:sp>
      <p:sp>
        <p:nvSpPr>
          <p:cNvPr id="4" name="Text Placeholder 3"/>
          <p:cNvSpPr>
            <a:spLocks noGrp="1"/>
          </p:cNvSpPr>
          <p:nvPr>
            <p:ph type="body" sz="half" idx="2"/>
          </p:nvPr>
        </p:nvSpPr>
        <p:spPr/>
        <p:txBody>
          <a:bodyPr/>
          <a:lstStyle/>
          <a:p>
            <a:pPr>
              <a:buFont typeface="Arial"/>
              <a:buChar char="•"/>
            </a:pPr>
            <a:r>
              <a:rPr lang="en-US" dirty="0" smtClean="0"/>
              <a:t>What if we introduced another explanatory variable, such as goodwill. </a:t>
            </a:r>
          </a:p>
          <a:p>
            <a:pPr>
              <a:buFont typeface="Arial"/>
              <a:buChar char="•"/>
            </a:pPr>
            <a:r>
              <a:rPr lang="en-US" dirty="0" smtClean="0"/>
              <a:t>And let’s say that goodwill happens to track R&amp;D, except for the data where R&amp;D equals $1.5.</a:t>
            </a:r>
          </a:p>
          <a:p>
            <a:pPr>
              <a:buFont typeface="Arial"/>
              <a:buChar char="•"/>
            </a:pPr>
            <a:r>
              <a:rPr lang="en-US" dirty="0" smtClean="0"/>
              <a:t>There goodwill will instead equal $1.0, or hence closer to the current estimated line in </a:t>
            </a:r>
            <a:r>
              <a:rPr lang="en-US" b="1" dirty="0" smtClean="0">
                <a:solidFill>
                  <a:schemeClr val="accent2"/>
                </a:solidFill>
              </a:rPr>
              <a:t>red</a:t>
            </a:r>
            <a:r>
              <a:rPr lang="en-US" dirty="0" smtClean="0"/>
              <a:t>.</a:t>
            </a:r>
          </a:p>
          <a:p>
            <a:pPr>
              <a:buFont typeface="Arial"/>
              <a:buChar char="•"/>
            </a:pPr>
            <a:r>
              <a:rPr lang="en-US" dirty="0" smtClean="0"/>
              <a:t>What would be the impact on the </a:t>
            </a:r>
            <a:r>
              <a:rPr lang="en-US" b="1" i="1" dirty="0" smtClean="0"/>
              <a:t>F</a:t>
            </a:r>
            <a:r>
              <a:rPr lang="en-US" dirty="0" smtClean="0"/>
              <a:t> value, and on </a:t>
            </a:r>
            <a:r>
              <a:rPr lang="en-US" b="1" i="1" dirty="0" smtClean="0"/>
              <a:t>β</a:t>
            </a:r>
            <a:r>
              <a:rPr lang="en-US" b="1" i="1" baseline="-25000" dirty="0" smtClean="0"/>
              <a:t>1</a:t>
            </a:r>
            <a:r>
              <a:rPr lang="en-US" dirty="0" smtClean="0"/>
              <a:t>?</a:t>
            </a:r>
          </a:p>
          <a:p>
            <a:pPr>
              <a:buFont typeface="Arial"/>
              <a:buChar char="•"/>
            </a:pPr>
            <a:endParaRPr lang="en-US" dirty="0" smtClean="0"/>
          </a:p>
        </p:txBody>
      </p:sp>
      <p:graphicFrame>
        <p:nvGraphicFramePr>
          <p:cNvPr id="9" name="Content Placeholder 8"/>
          <p:cNvGraphicFramePr>
            <a:graphicFrameLocks noGrp="1"/>
          </p:cNvGraphicFramePr>
          <p:nvPr>
            <p:ph idx="1"/>
          </p:nvPr>
        </p:nvGraphicFramePr>
        <p:xfrm>
          <a:off x="3575050" y="273050"/>
          <a:ext cx="5111750" cy="5853113"/>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Straight Arrow Connector 5"/>
          <p:cNvCxnSpPr/>
          <p:nvPr/>
        </p:nvCxnSpPr>
        <p:spPr>
          <a:xfrm rot="10800000">
            <a:off x="7360558" y="2073274"/>
            <a:ext cx="764562" cy="1588"/>
          </a:xfrm>
          <a:prstGeom prst="straightConnector1">
            <a:avLst/>
          </a:prstGeom>
          <a:ln w="76200" cmpd="sng">
            <a:solidFill>
              <a:srgbClr val="FFFF00">
                <a:alpha val="50000"/>
              </a:srgbClr>
            </a:solidFill>
            <a:headEnd type="none"/>
            <a:tailEnd type="triangle" w="lg" len="lg"/>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4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1439000" y="1600199"/>
            <a:ext cx="6220465" cy="4525963"/>
          </a:xfrm>
          <a:prstGeom prst="rect">
            <a:avLst/>
          </a:prstGeom>
        </p:spPr>
      </p:pic>
      <p:sp>
        <p:nvSpPr>
          <p:cNvPr id="2" name="Title 1"/>
          <p:cNvSpPr>
            <a:spLocks noGrp="1"/>
          </p:cNvSpPr>
          <p:nvPr>
            <p:ph type="title"/>
          </p:nvPr>
        </p:nvSpPr>
        <p:spPr/>
        <p:txBody>
          <a:bodyPr>
            <a:normAutofit fontScale="90000"/>
          </a:bodyPr>
          <a:lstStyle/>
          <a:p>
            <a:r>
              <a:rPr lang="en-US" dirty="0" smtClean="0"/>
              <a:t>Multivariate regression: To answer this we must be clear.  We have </a:t>
            </a:r>
            <a:r>
              <a:rPr lang="en-US" dirty="0" err="1" smtClean="0"/>
              <a:t>colinearity</a:t>
            </a:r>
            <a:r>
              <a:rPr lang="en-US" dirty="0" smtClean="0"/>
              <a:t>.</a:t>
            </a:r>
            <a:endParaRPr lang="en-US" dirty="0"/>
          </a:p>
        </p:txBody>
      </p:sp>
      <p:sp>
        <p:nvSpPr>
          <p:cNvPr id="3" name="Content Placeholder 2"/>
          <p:cNvSpPr>
            <a:spLocks noGrp="1"/>
          </p:cNvSpPr>
          <p:nvPr>
            <p:ph idx="1"/>
          </p:nvPr>
        </p:nvSpPr>
        <p:spPr/>
        <p:txBody>
          <a:bodyPr>
            <a:normAutofit/>
          </a:bodyPr>
          <a:lstStyle/>
          <a:p>
            <a:endParaRPr lang="en-US" dirty="0" smtClean="0"/>
          </a:p>
        </p:txBody>
      </p:sp>
      <p:sp>
        <p:nvSpPr>
          <p:cNvPr id="5" name="Rectangle 4"/>
          <p:cNvSpPr/>
          <p:nvPr/>
        </p:nvSpPr>
        <p:spPr>
          <a:xfrm flipV="1">
            <a:off x="5330825" y="4613274"/>
            <a:ext cx="527050" cy="523876"/>
          </a:xfrm>
          <a:prstGeom prst="rect">
            <a:avLst/>
          </a:prstGeom>
          <a:ln>
            <a:solidFill>
              <a:srgbClr val="FFFF00">
                <a:alpha val="50000"/>
              </a:srgbClr>
            </a:solidFill>
            <a:headEnd type="arrow"/>
            <a:tailEnd type="none"/>
          </a:ln>
          <a:effectLst>
            <a:glow rad="101600">
              <a:srgbClr val="FFFF00">
                <a:alpha val="50000"/>
              </a:srgbClr>
            </a:glow>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Rectangle 7"/>
          <p:cNvSpPr/>
          <p:nvPr/>
        </p:nvSpPr>
        <p:spPr>
          <a:xfrm flipV="1">
            <a:off x="3196823" y="2811462"/>
            <a:ext cx="527050" cy="523876"/>
          </a:xfrm>
          <a:prstGeom prst="rect">
            <a:avLst/>
          </a:prstGeom>
          <a:ln>
            <a:solidFill>
              <a:srgbClr val="FFFF00">
                <a:alpha val="50000"/>
              </a:srgbClr>
            </a:solidFill>
            <a:headEnd type="arrow"/>
            <a:tailEnd type="none"/>
          </a:ln>
          <a:effectLst>
            <a:glow rad="101600">
              <a:srgbClr val="FFFF00">
                <a:alpha val="50000"/>
              </a:srgbClr>
            </a:glow>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Rectangle 8"/>
          <p:cNvSpPr/>
          <p:nvPr/>
        </p:nvSpPr>
        <p:spPr>
          <a:xfrm flipV="1">
            <a:off x="3196823" y="4613274"/>
            <a:ext cx="527050" cy="523876"/>
          </a:xfrm>
          <a:prstGeom prst="rect">
            <a:avLst/>
          </a:prstGeom>
          <a:ln>
            <a:solidFill>
              <a:srgbClr val="FFFF00">
                <a:alpha val="50000"/>
              </a:srgbClr>
            </a:solidFill>
            <a:headEnd type="arrow"/>
            <a:tailEnd type="none"/>
          </a:ln>
          <a:effectLst>
            <a:glow rad="101600">
              <a:srgbClr val="FFFF00">
                <a:alpha val="50000"/>
              </a:srgbClr>
            </a:glow>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2" name="Straight Arrow Connector 11"/>
          <p:cNvCxnSpPr>
            <a:endCxn id="5" idx="1"/>
          </p:cNvCxnSpPr>
          <p:nvPr/>
        </p:nvCxnSpPr>
        <p:spPr>
          <a:xfrm flipV="1">
            <a:off x="3723873" y="4875212"/>
            <a:ext cx="1606952" cy="15538"/>
          </a:xfrm>
          <a:prstGeom prst="straightConnector1">
            <a:avLst/>
          </a:prstGeom>
          <a:ln w="76200" cmpd="sng">
            <a:solidFill>
              <a:srgbClr val="FFFF00">
                <a:alpha val="50000"/>
              </a:srgbClr>
            </a:solidFill>
            <a:headEnd type="none"/>
            <a:tailEnd type="triangle" w="lg" len="lg"/>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rot="10800000">
            <a:off x="3723873" y="3335338"/>
            <a:ext cx="1606952" cy="1277936"/>
          </a:xfrm>
          <a:prstGeom prst="straightConnector1">
            <a:avLst/>
          </a:prstGeom>
          <a:ln w="76200" cmpd="sng">
            <a:solidFill>
              <a:srgbClr val="FFFF00">
                <a:alpha val="50000"/>
              </a:srgbClr>
            </a:solidFill>
            <a:headEnd type="none"/>
            <a:tailEnd type="triangle" w="lg" len="lg"/>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rot="10800000" flipV="1">
            <a:off x="3723873" y="1417638"/>
            <a:ext cx="1954860" cy="1393825"/>
          </a:xfrm>
          <a:prstGeom prst="straightConnector1">
            <a:avLst/>
          </a:prstGeom>
          <a:ln w="76200" cmpd="sng">
            <a:solidFill>
              <a:srgbClr val="FFFF00">
                <a:alpha val="50000"/>
              </a:srgbClr>
            </a:solidFill>
            <a:headEnd type="none"/>
            <a:tailEnd type="triangle" w="lg" len="lg"/>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10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par>
                          <p:cTn id="8" fill="hold">
                            <p:stCondLst>
                              <p:cond delay="3000"/>
                            </p:stCondLst>
                            <p:childTnLst>
                              <p:par>
                                <p:cTn id="9" presetID="10"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3000"/>
                                        <p:tgtEl>
                                          <p:spTgt spid="12"/>
                                        </p:tgtEl>
                                      </p:cBhvr>
                                    </p:animEffect>
                                  </p:childTnLst>
                                </p:cTn>
                              </p:par>
                            </p:childTnLst>
                          </p:cTn>
                        </p:par>
                        <p:par>
                          <p:cTn id="12" fill="hold">
                            <p:stCondLst>
                              <p:cond delay="6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2000"/>
                                        <p:tgtEl>
                                          <p:spTgt spid="5"/>
                                        </p:tgtEl>
                                      </p:cBhvr>
                                    </p:animEffect>
                                  </p:childTnLst>
                                </p:cTn>
                              </p:par>
                            </p:childTnLst>
                          </p:cTn>
                        </p:par>
                        <p:par>
                          <p:cTn id="16" fill="hold">
                            <p:stCondLst>
                              <p:cond delay="8000"/>
                            </p:stCondLst>
                            <p:childTnLst>
                              <p:par>
                                <p:cTn id="17" presetID="10"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2000"/>
                                        <p:tgtEl>
                                          <p:spTgt spid="13"/>
                                        </p:tgtEl>
                                      </p:cBhvr>
                                    </p:animEffect>
                                  </p:childTnLst>
                                </p:cTn>
                              </p:par>
                              <p:par>
                                <p:cTn id="20" presetID="10" presetClass="entr" presetSubtype="0"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2000"/>
                                        <p:tgtEl>
                                          <p:spTgt spid="17"/>
                                        </p:tgtEl>
                                      </p:cBhvr>
                                    </p:animEffect>
                                  </p:childTnLst>
                                </p:cTn>
                              </p:par>
                            </p:childTnLst>
                          </p:cTn>
                        </p:par>
                        <p:par>
                          <p:cTn id="23" fill="hold">
                            <p:stCondLst>
                              <p:cond delay="10000"/>
                            </p:stCondLst>
                            <p:childTnLst>
                              <p:par>
                                <p:cTn id="24" presetID="10" presetClass="entr" presetSubtype="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Lst>
  </p:timing>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Multivariate regression:</a:t>
            </a:r>
            <a:br>
              <a:rPr lang="en-US" dirty="0" smtClean="0"/>
            </a:br>
            <a:r>
              <a:rPr lang="en-US" dirty="0" smtClean="0"/>
              <a:t>From multiple linear regressions…</a:t>
            </a:r>
            <a:endParaRPr lang="en-US" dirty="0"/>
          </a:p>
        </p:txBody>
      </p:sp>
      <p:sp>
        <p:nvSpPr>
          <p:cNvPr id="4" name="Content Placeholder 3"/>
          <p:cNvSpPr>
            <a:spLocks noGrp="1"/>
          </p:cNvSpPr>
          <p:nvPr>
            <p:ph sz="half" idx="1"/>
          </p:nvPr>
        </p:nvSpPr>
        <p:spPr/>
        <p:txBody>
          <a:bodyPr/>
          <a:lstStyle/>
          <a:p>
            <a:endParaRPr lang="en-US"/>
          </a:p>
        </p:txBody>
      </p:sp>
      <p:sp>
        <p:nvSpPr>
          <p:cNvPr id="5" name="Content Placeholder 4"/>
          <p:cNvSpPr>
            <a:spLocks noGrp="1"/>
          </p:cNvSpPr>
          <p:nvPr>
            <p:ph sz="half" idx="2"/>
          </p:nvPr>
        </p:nvSpPr>
        <p:spPr/>
        <p:txBody>
          <a:bodyPr/>
          <a:lstStyle/>
          <a:p>
            <a:endParaRPr lang="en-US" dirty="0"/>
          </a:p>
        </p:txBody>
      </p:sp>
      <p:pic>
        <p:nvPicPr>
          <p:cNvPr id="6" name="Picture 5"/>
          <p:cNvPicPr>
            <a:picLocks noChangeAspect="1"/>
          </p:cNvPicPr>
          <p:nvPr/>
        </p:nvPicPr>
        <p:blipFill>
          <a:blip r:embed="rId2"/>
          <a:srcRect r="56017"/>
          <a:stretch>
            <a:fillRect/>
          </a:stretch>
        </p:blipFill>
        <p:spPr>
          <a:xfrm>
            <a:off x="457200" y="3089118"/>
            <a:ext cx="4038599" cy="1861172"/>
          </a:xfrm>
          <a:prstGeom prst="rect">
            <a:avLst/>
          </a:prstGeom>
        </p:spPr>
      </p:pic>
      <p:pic>
        <p:nvPicPr>
          <p:cNvPr id="7" name="Picture 6"/>
          <p:cNvPicPr>
            <a:picLocks noChangeAspect="1"/>
          </p:cNvPicPr>
          <p:nvPr/>
        </p:nvPicPr>
        <p:blipFill>
          <a:blip r:embed="rId3"/>
          <a:srcRect r="56241"/>
          <a:stretch>
            <a:fillRect/>
          </a:stretch>
        </p:blipFill>
        <p:spPr>
          <a:xfrm>
            <a:off x="4648200" y="3089118"/>
            <a:ext cx="4038600" cy="1753764"/>
          </a:xfrm>
          <a:prstGeom prst="rect">
            <a:avLst/>
          </a:prstGeom>
        </p:spPr>
      </p:pic>
      <p:grpSp>
        <p:nvGrpSpPr>
          <p:cNvPr id="15" name="Group 14"/>
          <p:cNvGrpSpPr/>
          <p:nvPr/>
        </p:nvGrpSpPr>
        <p:grpSpPr>
          <a:xfrm>
            <a:off x="4648200" y="3089118"/>
            <a:ext cx="4038600" cy="1514632"/>
            <a:chOff x="4648200" y="3089118"/>
            <a:chExt cx="4038600" cy="1514632"/>
          </a:xfrm>
        </p:grpSpPr>
        <p:sp>
          <p:nvSpPr>
            <p:cNvPr id="8" name="Rectangle 7"/>
            <p:cNvSpPr/>
            <p:nvPr/>
          </p:nvSpPr>
          <p:spPr>
            <a:xfrm>
              <a:off x="4648200" y="3089118"/>
              <a:ext cx="717550" cy="1514632"/>
            </a:xfrm>
            <a:prstGeom prst="rect">
              <a:avLst/>
            </a:prstGeom>
            <a:solidFill>
              <a:schemeClr val="accent2"/>
            </a:solidFill>
            <a:ln>
              <a:noFill/>
              <a:headEnd type="arrow"/>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Rectangle 8"/>
            <p:cNvSpPr/>
            <p:nvPr/>
          </p:nvSpPr>
          <p:spPr>
            <a:xfrm>
              <a:off x="4648200" y="3089118"/>
              <a:ext cx="4038600" cy="568482"/>
            </a:xfrm>
            <a:prstGeom prst="rect">
              <a:avLst/>
            </a:prstGeom>
            <a:solidFill>
              <a:schemeClr val="accent2"/>
            </a:solidFill>
            <a:ln>
              <a:noFill/>
              <a:headEnd type="arrow"/>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16" name="Group 15"/>
          <p:cNvGrpSpPr/>
          <p:nvPr/>
        </p:nvGrpSpPr>
        <p:grpSpPr>
          <a:xfrm>
            <a:off x="457199" y="3089118"/>
            <a:ext cx="4038600" cy="1514632"/>
            <a:chOff x="457199" y="3089118"/>
            <a:chExt cx="4038600" cy="1514632"/>
          </a:xfrm>
        </p:grpSpPr>
        <p:sp>
          <p:nvSpPr>
            <p:cNvPr id="13" name="Rectangle 12"/>
            <p:cNvSpPr/>
            <p:nvPr/>
          </p:nvSpPr>
          <p:spPr>
            <a:xfrm>
              <a:off x="457199" y="3089118"/>
              <a:ext cx="717550" cy="1514632"/>
            </a:xfrm>
            <a:prstGeom prst="rect">
              <a:avLst/>
            </a:prstGeom>
            <a:solidFill>
              <a:schemeClr val="accent2"/>
            </a:solidFill>
            <a:ln>
              <a:noFill/>
              <a:headEnd type="arrow"/>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Rectangle 13"/>
            <p:cNvSpPr/>
            <p:nvPr/>
          </p:nvSpPr>
          <p:spPr>
            <a:xfrm>
              <a:off x="457199" y="3089118"/>
              <a:ext cx="4038600" cy="568482"/>
            </a:xfrm>
            <a:prstGeom prst="rect">
              <a:avLst/>
            </a:prstGeom>
            <a:solidFill>
              <a:schemeClr val="accent2"/>
            </a:solidFill>
            <a:ln>
              <a:noFill/>
              <a:headEnd type="arrow"/>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16"/>
                                        </p:tgtEl>
                                      </p:cBhvr>
                                    </p:animEffect>
                                    <p:set>
                                      <p:cBhvr>
                                        <p:cTn id="7" dur="1" fill="hold">
                                          <p:stCondLst>
                                            <p:cond delay="1999"/>
                                          </p:stCondLst>
                                        </p:cTn>
                                        <p:tgtEl>
                                          <p:spTgt spid="16"/>
                                        </p:tgtEl>
                                        <p:attrNameLst>
                                          <p:attrName>style.visibility</p:attrName>
                                        </p:attrNameLst>
                                      </p:cBhvr>
                                      <p:to>
                                        <p:strVal val="hidden"/>
                                      </p:to>
                                    </p:set>
                                  </p:childTnLst>
                                </p:cTn>
                              </p:par>
                              <p:par>
                                <p:cTn id="8" presetID="10" presetClass="exit" presetSubtype="0" fill="hold" nodeType="withEffect">
                                  <p:stCondLst>
                                    <p:cond delay="3000"/>
                                  </p:stCondLst>
                                  <p:childTnLst>
                                    <p:animEffect transition="out" filter="fade">
                                      <p:cBhvr>
                                        <p:cTn id="9" dur="2000"/>
                                        <p:tgtEl>
                                          <p:spTgt spid="15"/>
                                        </p:tgtEl>
                                      </p:cBhvr>
                                    </p:animEffect>
                                    <p:set>
                                      <p:cBhvr>
                                        <p:cTn id="10" dur="1" fill="hold">
                                          <p:stCondLst>
                                            <p:cond delay="19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Multivariate regression:</a:t>
            </a:r>
            <a:br>
              <a:rPr lang="en-US" dirty="0" smtClean="0"/>
            </a:br>
            <a:r>
              <a:rPr lang="en-US" dirty="0" smtClean="0"/>
              <a:t>… to one multivariate.  But now look at those </a:t>
            </a:r>
            <a:r>
              <a:rPr lang="en-US" b="1" i="1" dirty="0" err="1" smtClean="0"/>
              <a:t>β</a:t>
            </a:r>
            <a:r>
              <a:rPr lang="en-US" b="1" i="1" baseline="-25000" dirty="0" err="1" smtClean="0"/>
              <a:t>m</a:t>
            </a:r>
            <a:r>
              <a:rPr lang="en-US" dirty="0" err="1" smtClean="0"/>
              <a:t>’s</a:t>
            </a:r>
            <a:endParaRPr lang="en-US" dirty="0"/>
          </a:p>
        </p:txBody>
      </p:sp>
      <p:sp>
        <p:nvSpPr>
          <p:cNvPr id="5" name="Content Placeholder 4"/>
          <p:cNvSpPr>
            <a:spLocks noGrp="1"/>
          </p:cNvSpPr>
          <p:nvPr>
            <p:ph idx="1"/>
          </p:nvPr>
        </p:nvSpPr>
        <p:spPr/>
        <p:txBody>
          <a:bodyPr/>
          <a:lstStyle/>
          <a:p>
            <a:endParaRPr lang="en-US"/>
          </a:p>
        </p:txBody>
      </p:sp>
      <p:sp>
        <p:nvSpPr>
          <p:cNvPr id="6" name="Text Placeholder 5"/>
          <p:cNvSpPr>
            <a:spLocks noGrp="1"/>
          </p:cNvSpPr>
          <p:nvPr>
            <p:ph type="body" sz="half" idx="2"/>
          </p:nvPr>
        </p:nvSpPr>
        <p:spPr/>
        <p:txBody>
          <a:bodyPr/>
          <a:lstStyle/>
          <a:p>
            <a:pPr>
              <a:buFont typeface="Arial"/>
              <a:buChar char="•"/>
            </a:pPr>
            <a:r>
              <a:rPr lang="en-US" dirty="0" smtClean="0"/>
              <a:t>Strong </a:t>
            </a:r>
            <a:r>
              <a:rPr lang="en-US" b="1" i="1" dirty="0" smtClean="0"/>
              <a:t>ρ</a:t>
            </a:r>
            <a:r>
              <a:rPr lang="en-US" b="1" i="1" baseline="30000" dirty="0" smtClean="0"/>
              <a:t>2</a:t>
            </a:r>
            <a:r>
              <a:rPr lang="en-US" dirty="0" smtClean="0"/>
              <a:t>.</a:t>
            </a:r>
          </a:p>
          <a:p>
            <a:pPr>
              <a:buFont typeface="Arial"/>
              <a:buChar char="•"/>
            </a:pPr>
            <a:r>
              <a:rPr lang="en-US" dirty="0" smtClean="0"/>
              <a:t>But adjusted-</a:t>
            </a:r>
            <a:r>
              <a:rPr lang="en-US" b="1" i="1" dirty="0" smtClean="0"/>
              <a:t>ρ</a:t>
            </a:r>
            <a:r>
              <a:rPr lang="en-US" b="1" i="1" baseline="30000" dirty="0" smtClean="0"/>
              <a:t>2</a:t>
            </a:r>
            <a:r>
              <a:rPr lang="en-US" dirty="0" smtClean="0"/>
              <a:t> and </a:t>
            </a:r>
            <a:r>
              <a:rPr lang="en-US" b="1" i="1" dirty="0" smtClean="0"/>
              <a:t>F</a:t>
            </a:r>
            <a:r>
              <a:rPr lang="en-US" dirty="0" smtClean="0"/>
              <a:t> scores are weaker.</a:t>
            </a:r>
          </a:p>
          <a:p>
            <a:pPr>
              <a:buFont typeface="Arial"/>
              <a:buChar char="•"/>
            </a:pPr>
            <a:r>
              <a:rPr lang="en-US" dirty="0" smtClean="0"/>
              <a:t>Goodwill soaks up a higher </a:t>
            </a:r>
            <a:r>
              <a:rPr lang="en-US" b="1" i="1" dirty="0" smtClean="0"/>
              <a:t>β</a:t>
            </a:r>
            <a:r>
              <a:rPr lang="en-US" b="1" i="1" baseline="-25000" dirty="0" smtClean="0"/>
              <a:t>2</a:t>
            </a:r>
            <a:r>
              <a:rPr lang="en-US" dirty="0" smtClean="0"/>
              <a:t>,</a:t>
            </a:r>
          </a:p>
          <a:p>
            <a:pPr>
              <a:buFont typeface="Arial"/>
              <a:buChar char="•"/>
            </a:pPr>
            <a:r>
              <a:rPr lang="en-US" dirty="0" smtClean="0"/>
              <a:t>While R&amp;D sees </a:t>
            </a:r>
            <a:r>
              <a:rPr lang="en-US" b="1" i="1" dirty="0" smtClean="0"/>
              <a:t>β</a:t>
            </a:r>
            <a:r>
              <a:rPr lang="en-US" b="1" i="1" baseline="-25000" dirty="0" smtClean="0"/>
              <a:t>1</a:t>
            </a:r>
            <a:r>
              <a:rPr lang="en-US" dirty="0" smtClean="0"/>
              <a:t> fall erroneously into negative territory</a:t>
            </a:r>
          </a:p>
          <a:p>
            <a:pPr>
              <a:buFont typeface="Arial"/>
              <a:buChar char="•"/>
            </a:pPr>
            <a:r>
              <a:rPr lang="en-US" dirty="0" smtClean="0"/>
              <a:t>And both those </a:t>
            </a:r>
            <a:r>
              <a:rPr lang="en-US" b="1" i="1" dirty="0" err="1" smtClean="0"/>
              <a:t>β</a:t>
            </a:r>
            <a:r>
              <a:rPr lang="en-US" b="1" i="1" baseline="-25000" dirty="0" err="1" smtClean="0"/>
              <a:t>m</a:t>
            </a:r>
            <a:r>
              <a:rPr lang="en-US" dirty="0" err="1" smtClean="0"/>
              <a:t>’s</a:t>
            </a:r>
            <a:r>
              <a:rPr lang="en-US" dirty="0" smtClean="0"/>
              <a:t> have weaker </a:t>
            </a:r>
            <a:r>
              <a:rPr lang="en-US" b="1" i="1" dirty="0" err="1" smtClean="0"/>
              <a:t>t</a:t>
            </a:r>
            <a:r>
              <a:rPr lang="en-US" dirty="0" smtClean="0"/>
              <a:t>-statistic.</a:t>
            </a:r>
          </a:p>
          <a:p>
            <a:pPr>
              <a:buFont typeface="Arial"/>
              <a:buChar char="•"/>
            </a:pPr>
            <a:r>
              <a:rPr lang="en-US" dirty="0" smtClean="0"/>
              <a:t>While </a:t>
            </a:r>
            <a:r>
              <a:rPr lang="en-US" b="1" i="1" dirty="0" smtClean="0"/>
              <a:t>β</a:t>
            </a:r>
            <a:r>
              <a:rPr lang="en-US" b="1" i="1" baseline="-25000" dirty="0" smtClean="0"/>
              <a:t>0</a:t>
            </a:r>
            <a:r>
              <a:rPr lang="en-US" dirty="0" smtClean="0"/>
              <a:t> now gobbles up a stronger </a:t>
            </a:r>
            <a:r>
              <a:rPr lang="en-US" b="1" i="1" dirty="0" err="1" smtClean="0"/>
              <a:t>t</a:t>
            </a:r>
            <a:r>
              <a:rPr lang="en-US" dirty="0" smtClean="0"/>
              <a:t>-statistic.</a:t>
            </a:r>
            <a:endParaRPr lang="en-US" dirty="0"/>
          </a:p>
        </p:txBody>
      </p:sp>
      <p:pic>
        <p:nvPicPr>
          <p:cNvPr id="4" name="Picture 3"/>
          <p:cNvPicPr>
            <a:picLocks noChangeAspect="1"/>
          </p:cNvPicPr>
          <p:nvPr/>
        </p:nvPicPr>
        <p:blipFill>
          <a:blip r:embed="rId2"/>
          <a:srcRect r="56055"/>
          <a:stretch>
            <a:fillRect/>
          </a:stretch>
        </p:blipFill>
        <p:spPr>
          <a:xfrm>
            <a:off x="3575050" y="1952662"/>
            <a:ext cx="5110560" cy="2504502"/>
          </a:xfrm>
          <a:prstGeom prst="rect">
            <a:avLst/>
          </a:prstGeom>
        </p:spPr>
      </p:pic>
      <p:cxnSp>
        <p:nvCxnSpPr>
          <p:cNvPr id="8" name="Straight Arrow Connector 7"/>
          <p:cNvCxnSpPr/>
          <p:nvPr/>
        </p:nvCxnSpPr>
        <p:spPr>
          <a:xfrm rot="10800000">
            <a:off x="1459829" y="1649716"/>
            <a:ext cx="5791873" cy="1255536"/>
          </a:xfrm>
          <a:prstGeom prst="straightConnector1">
            <a:avLst/>
          </a:prstGeom>
          <a:ln>
            <a:solidFill>
              <a:schemeClr val="accent2">
                <a:alpha val="50000"/>
              </a:schemeClr>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rot="10800000">
            <a:off x="2844803" y="2341567"/>
            <a:ext cx="2276473" cy="1738311"/>
          </a:xfrm>
          <a:prstGeom prst="straightConnector1">
            <a:avLst/>
          </a:prstGeom>
          <a:ln>
            <a:solidFill>
              <a:schemeClr val="accent2">
                <a:alpha val="50000"/>
              </a:schemeClr>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rot="10800000">
            <a:off x="2262734" y="2755901"/>
            <a:ext cx="2817472" cy="1133476"/>
          </a:xfrm>
          <a:prstGeom prst="straightConnector1">
            <a:avLst/>
          </a:prstGeom>
          <a:ln>
            <a:solidFill>
              <a:schemeClr val="accent2">
                <a:alpha val="50000"/>
              </a:schemeClr>
            </a:solidFill>
            <a:headEnd type="arrow"/>
            <a:tailEnd type="none"/>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Descriptive statistics: sometimes data are qualitative (here it’s car models)</a:t>
            </a:r>
            <a:endParaRPr lang="en-US" dirty="0"/>
          </a:p>
        </p:txBody>
      </p:sp>
      <p:sp>
        <p:nvSpPr>
          <p:cNvPr id="3" name="Content Placeholder 2"/>
          <p:cNvSpPr>
            <a:spLocks noGrp="1"/>
          </p:cNvSpPr>
          <p:nvPr>
            <p:ph sz="half" idx="1"/>
          </p:nvPr>
        </p:nvSpPr>
        <p:spPr/>
        <p:txBody>
          <a:bodyPr>
            <a:normAutofit fontScale="62500" lnSpcReduction="20000"/>
          </a:bodyPr>
          <a:lstStyle/>
          <a:p>
            <a:r>
              <a:rPr lang="en-US" dirty="0" smtClean="0"/>
              <a:t>We can have an experiment where the results are uncertain but we know all possible outcome in the sample space.</a:t>
            </a:r>
          </a:p>
          <a:p>
            <a:r>
              <a:rPr lang="en-US" dirty="0" smtClean="0"/>
              <a:t>For example, last December (known as December 2012 as current year) approximately a dozen Porsches were sold per store hour in North America.  </a:t>
            </a:r>
          </a:p>
          <a:p>
            <a:r>
              <a:rPr lang="en-US" dirty="0" smtClean="0"/>
              <a:t>Assuming the same quantity and mix of cars is sold in 2013, what is the distribution of Porsche models sold in December 2013?</a:t>
            </a:r>
          </a:p>
          <a:p>
            <a:r>
              <a:rPr lang="en-US" dirty="0" smtClean="0"/>
              <a:t>The sales results up to “Grand total” are from </a:t>
            </a:r>
            <a:r>
              <a:rPr lang="en-US" dirty="0" err="1" smtClean="0"/>
              <a:t>Posche’s</a:t>
            </a:r>
            <a:r>
              <a:rPr lang="en-US" dirty="0" smtClean="0"/>
              <a:t> financial statements are MECE (categories are mutually exclusive and completely exhaustive)</a:t>
            </a:r>
            <a:endParaRPr lang="en-US" dirty="0"/>
          </a:p>
        </p:txBody>
      </p:sp>
      <p:sp>
        <p:nvSpPr>
          <p:cNvPr id="4" name="Content Placeholder 3"/>
          <p:cNvSpPr>
            <a:spLocks noGrp="1"/>
          </p:cNvSpPr>
          <p:nvPr>
            <p:ph sz="half" idx="2"/>
          </p:nvPr>
        </p:nvSpPr>
        <p:spPr/>
        <p:txBody>
          <a:bodyPr>
            <a:normAutofit fontScale="62500" lnSpcReduction="20000"/>
          </a:bodyPr>
          <a:lstStyle/>
          <a:p>
            <a:endParaRPr lang="en-US" dirty="0"/>
          </a:p>
        </p:txBody>
      </p:sp>
      <p:pic>
        <p:nvPicPr>
          <p:cNvPr id="5" name="Picture 4"/>
          <p:cNvPicPr>
            <a:picLocks noChangeAspect="1"/>
          </p:cNvPicPr>
          <p:nvPr/>
        </p:nvPicPr>
        <p:blipFill>
          <a:blip r:embed="rId2"/>
          <a:srcRect r="37560"/>
          <a:stretch>
            <a:fillRect/>
          </a:stretch>
        </p:blipFill>
        <p:spPr>
          <a:xfrm>
            <a:off x="4648200" y="1600200"/>
            <a:ext cx="4038600" cy="1963921"/>
          </a:xfrm>
          <a:prstGeom prst="rect">
            <a:avLst/>
          </a:prstGeom>
        </p:spPr>
      </p:pic>
    </p:spTree>
  </p:cSld>
  <p:clrMapOvr>
    <a:masterClrMapping/>
  </p:clrMapOvr>
  <p:transition spd="slow"/>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1461767" y="1600200"/>
            <a:ext cx="6220466" cy="4525963"/>
          </a:xfrm>
          <a:prstGeom prst="rect">
            <a:avLst/>
          </a:prstGeom>
        </p:spPr>
      </p:pic>
      <p:sp>
        <p:nvSpPr>
          <p:cNvPr id="3" name="Content Placeholder 2"/>
          <p:cNvSpPr>
            <a:spLocks noGrp="1"/>
          </p:cNvSpPr>
          <p:nvPr>
            <p:ph idx="1"/>
          </p:nvPr>
        </p:nvSpPr>
        <p:spPr/>
        <p:txBody>
          <a:bodyPr>
            <a:normAutofit/>
          </a:bodyPr>
          <a:lstStyle/>
          <a:p>
            <a:pPr>
              <a:buNone/>
            </a:pPr>
            <a:endParaRPr lang="en-US" dirty="0" smtClean="0"/>
          </a:p>
        </p:txBody>
      </p:sp>
      <p:sp>
        <p:nvSpPr>
          <p:cNvPr id="5" name="Rectangle 4"/>
          <p:cNvSpPr/>
          <p:nvPr/>
        </p:nvSpPr>
        <p:spPr>
          <a:xfrm flipV="1">
            <a:off x="3723872" y="4613274"/>
            <a:ext cx="527050" cy="523876"/>
          </a:xfrm>
          <a:prstGeom prst="rect">
            <a:avLst/>
          </a:prstGeom>
          <a:ln>
            <a:solidFill>
              <a:srgbClr val="FFFF00">
                <a:alpha val="50000"/>
              </a:srgbClr>
            </a:solidFill>
            <a:headEnd type="arrow"/>
            <a:tailEnd type="none"/>
          </a:ln>
          <a:effectLst>
            <a:glow rad="101600">
              <a:srgbClr val="FFFF00">
                <a:alpha val="50000"/>
              </a:srgbClr>
            </a:glow>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Rectangle 7"/>
          <p:cNvSpPr/>
          <p:nvPr/>
        </p:nvSpPr>
        <p:spPr>
          <a:xfrm flipV="1">
            <a:off x="3057123" y="3924300"/>
            <a:ext cx="527050" cy="523876"/>
          </a:xfrm>
          <a:prstGeom prst="rect">
            <a:avLst/>
          </a:prstGeom>
          <a:ln>
            <a:solidFill>
              <a:srgbClr val="FFFF00">
                <a:alpha val="50000"/>
              </a:srgbClr>
            </a:solidFill>
            <a:headEnd type="arrow"/>
            <a:tailEnd type="none"/>
          </a:ln>
          <a:effectLst>
            <a:glow rad="101600">
              <a:srgbClr val="FFFF00">
                <a:alpha val="50000"/>
              </a:srgbClr>
            </a:glow>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Rectangle 8"/>
          <p:cNvSpPr/>
          <p:nvPr/>
        </p:nvSpPr>
        <p:spPr>
          <a:xfrm flipV="1">
            <a:off x="3057123" y="4613274"/>
            <a:ext cx="527050" cy="523876"/>
          </a:xfrm>
          <a:prstGeom prst="rect">
            <a:avLst/>
          </a:prstGeom>
          <a:ln>
            <a:solidFill>
              <a:srgbClr val="FFFF00">
                <a:alpha val="50000"/>
              </a:srgbClr>
            </a:solidFill>
            <a:headEnd type="arrow"/>
            <a:tailEnd type="none"/>
          </a:ln>
          <a:effectLst>
            <a:glow rad="101600">
              <a:srgbClr val="FFFF00">
                <a:alpha val="50000"/>
              </a:srgbClr>
            </a:glow>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smtClean="0"/>
              <a:t>Multivariate regression: What if we have a new variable </a:t>
            </a:r>
            <a:r>
              <a:rPr lang="en-US" b="1" i="1" dirty="0" smtClean="0"/>
              <a:t>Target</a:t>
            </a:r>
            <a:r>
              <a:rPr lang="en-US" dirty="0" smtClean="0"/>
              <a:t> = –GW?</a:t>
            </a:r>
            <a:endParaRPr lang="en-US" dirty="0"/>
          </a:p>
        </p:txBody>
      </p:sp>
      <p:cxnSp>
        <p:nvCxnSpPr>
          <p:cNvPr id="10" name="Straight Arrow Connector 9"/>
          <p:cNvCxnSpPr/>
          <p:nvPr/>
        </p:nvCxnSpPr>
        <p:spPr>
          <a:xfrm rot="5400000">
            <a:off x="4105520" y="2106847"/>
            <a:ext cx="2262422" cy="884005"/>
          </a:xfrm>
          <a:prstGeom prst="straightConnector1">
            <a:avLst/>
          </a:prstGeom>
          <a:ln w="76200" cmpd="sng">
            <a:solidFill>
              <a:srgbClr val="FFFF00">
                <a:alpha val="50000"/>
              </a:srgbClr>
            </a:solidFill>
            <a:headEnd type="none"/>
            <a:tailEnd type="triangle" w="lg" len="lg"/>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par>
                          <p:cTn id="8" fill="hold">
                            <p:stCondLst>
                              <p:cond delay="3000"/>
                            </p:stCondLst>
                            <p:childTnLst>
                              <p:par>
                                <p:cTn id="9" presetID="10" presetClass="entr" presetSubtype="0" fill="hold" grpId="0" nodeType="afterEffect">
                                  <p:stCondLst>
                                    <p:cond delay="100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3000"/>
                                        <p:tgtEl>
                                          <p:spTgt spid="9"/>
                                        </p:tgtEl>
                                      </p:cBhvr>
                                    </p:animEffect>
                                  </p:childTnLst>
                                </p:cTn>
                              </p:par>
                            </p:childTnLst>
                          </p:cTn>
                        </p:par>
                        <p:par>
                          <p:cTn id="12" fill="hold">
                            <p:stCondLst>
                              <p:cond delay="7000"/>
                            </p:stCondLst>
                            <p:childTnLst>
                              <p:par>
                                <p:cTn id="13" presetID="10" presetClass="entr" presetSubtype="0" fill="hold" grpId="0" nodeType="afterEffect">
                                  <p:stCondLst>
                                    <p:cond delay="100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3000"/>
                                        <p:tgtEl>
                                          <p:spTgt spid="5"/>
                                        </p:tgtEl>
                                      </p:cBhvr>
                                    </p:animEffect>
                                  </p:childTnLst>
                                </p:cTn>
                              </p:par>
                            </p:childTnLst>
                          </p:cTn>
                        </p:par>
                        <p:par>
                          <p:cTn id="16" fill="hold">
                            <p:stCondLst>
                              <p:cond delay="11000"/>
                            </p:stCondLst>
                            <p:childTnLst>
                              <p:par>
                                <p:cTn id="17" presetID="10" presetClass="entr" presetSubtype="0" fill="hold" grpId="0" nodeType="afterEffect">
                                  <p:stCondLst>
                                    <p:cond delay="100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3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Lst>
  </p:timing>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rcRect r="56215"/>
          <a:stretch>
            <a:fillRect/>
          </a:stretch>
        </p:blipFill>
        <p:spPr>
          <a:xfrm>
            <a:off x="3575051" y="2245810"/>
            <a:ext cx="5111750" cy="2366380"/>
          </a:xfrm>
          <a:prstGeom prst="rect">
            <a:avLst/>
          </a:prstGeom>
        </p:spPr>
      </p:pic>
      <p:sp>
        <p:nvSpPr>
          <p:cNvPr id="2" name="Title 1"/>
          <p:cNvSpPr>
            <a:spLocks noGrp="1"/>
          </p:cNvSpPr>
          <p:nvPr>
            <p:ph type="title"/>
          </p:nvPr>
        </p:nvSpPr>
        <p:spPr/>
        <p:txBody>
          <a:bodyPr>
            <a:normAutofit/>
          </a:bodyPr>
          <a:lstStyle/>
          <a:p>
            <a:r>
              <a:rPr lang="en-US" dirty="0" smtClean="0"/>
              <a:t>Multivariate regression:</a:t>
            </a:r>
            <a:br>
              <a:rPr lang="en-US" dirty="0" smtClean="0"/>
            </a:br>
            <a:r>
              <a:rPr lang="en-US" b="1" i="1" dirty="0" err="1" smtClean="0"/>
              <a:t>β</a:t>
            </a:r>
            <a:r>
              <a:rPr lang="en-US" b="1" i="1" baseline="-25000" dirty="0" err="1" smtClean="0"/>
              <a:t>m</a:t>
            </a:r>
            <a:r>
              <a:rPr lang="en-US" dirty="0" err="1" smtClean="0"/>
              <a:t>’s</a:t>
            </a:r>
            <a:r>
              <a:rPr lang="en-US" dirty="0" smtClean="0"/>
              <a:t> are just partially correctly</a:t>
            </a:r>
            <a:endParaRPr lang="en-US" dirty="0"/>
          </a:p>
        </p:txBody>
      </p:sp>
      <p:sp>
        <p:nvSpPr>
          <p:cNvPr id="5" name="Content Placeholder 4"/>
          <p:cNvSpPr>
            <a:spLocks noGrp="1"/>
          </p:cNvSpPr>
          <p:nvPr>
            <p:ph idx="1"/>
          </p:nvPr>
        </p:nvSpPr>
        <p:spPr/>
        <p:txBody>
          <a:bodyPr/>
          <a:lstStyle/>
          <a:p>
            <a:endParaRPr lang="en-US" dirty="0"/>
          </a:p>
        </p:txBody>
      </p:sp>
      <p:sp>
        <p:nvSpPr>
          <p:cNvPr id="6" name="Text Placeholder 5"/>
          <p:cNvSpPr>
            <a:spLocks noGrp="1"/>
          </p:cNvSpPr>
          <p:nvPr>
            <p:ph type="body" sz="half" idx="2"/>
          </p:nvPr>
        </p:nvSpPr>
        <p:spPr/>
        <p:txBody>
          <a:bodyPr/>
          <a:lstStyle/>
          <a:p>
            <a:pPr>
              <a:buFont typeface="Arial"/>
              <a:buChar char="•"/>
            </a:pPr>
            <a:r>
              <a:rPr lang="en-US" dirty="0" smtClean="0"/>
              <a:t>But otherwise the same characteristics as before (where we had </a:t>
            </a:r>
            <a:r>
              <a:rPr lang="en-US" b="1" i="1" dirty="0" smtClean="0"/>
              <a:t>GW </a:t>
            </a:r>
            <a:r>
              <a:rPr lang="en-US" dirty="0" smtClean="0"/>
              <a:t>instead of </a:t>
            </a:r>
            <a:r>
              <a:rPr lang="en-US" b="1" i="1" dirty="0" smtClean="0"/>
              <a:t>Target</a:t>
            </a:r>
            <a:r>
              <a:rPr lang="en-US" dirty="0" smtClean="0"/>
              <a:t>)</a:t>
            </a:r>
          </a:p>
          <a:p>
            <a:pPr>
              <a:buFont typeface="Arial"/>
              <a:buChar char="•"/>
            </a:pPr>
            <a:r>
              <a:rPr lang="en-US" dirty="0" smtClean="0"/>
              <a:t>Strong </a:t>
            </a:r>
            <a:r>
              <a:rPr lang="en-US" b="1" i="1" dirty="0" smtClean="0"/>
              <a:t>ρ</a:t>
            </a:r>
            <a:r>
              <a:rPr lang="en-US" b="1" i="1" baseline="30000" dirty="0" smtClean="0"/>
              <a:t>2</a:t>
            </a:r>
            <a:r>
              <a:rPr lang="en-US" dirty="0" smtClean="0"/>
              <a:t>.</a:t>
            </a:r>
          </a:p>
          <a:p>
            <a:pPr>
              <a:buFont typeface="Arial"/>
              <a:buChar char="•"/>
            </a:pPr>
            <a:r>
              <a:rPr lang="en-US" dirty="0" smtClean="0"/>
              <a:t>But adjusted-</a:t>
            </a:r>
            <a:r>
              <a:rPr lang="en-US" b="1" i="1" dirty="0" smtClean="0"/>
              <a:t>ρ</a:t>
            </a:r>
            <a:r>
              <a:rPr lang="en-US" b="1" i="1" baseline="30000" dirty="0" smtClean="0"/>
              <a:t>2</a:t>
            </a:r>
            <a:r>
              <a:rPr lang="en-US" dirty="0" smtClean="0"/>
              <a:t> and </a:t>
            </a:r>
            <a:r>
              <a:rPr lang="en-US" b="1" i="1" dirty="0" smtClean="0"/>
              <a:t>F</a:t>
            </a:r>
            <a:r>
              <a:rPr lang="en-US" dirty="0" smtClean="0"/>
              <a:t> scores are weaker.</a:t>
            </a:r>
          </a:p>
          <a:p>
            <a:pPr>
              <a:buFont typeface="Arial"/>
              <a:buChar char="•"/>
            </a:pPr>
            <a:r>
              <a:rPr lang="en-US" dirty="0" smtClean="0"/>
              <a:t>Target gets correct negative sign in front of </a:t>
            </a:r>
            <a:r>
              <a:rPr lang="en-US" b="1" i="1" dirty="0" smtClean="0"/>
              <a:t>β</a:t>
            </a:r>
            <a:r>
              <a:rPr lang="en-US" b="1" i="1" baseline="-25000" dirty="0" smtClean="0"/>
              <a:t>2</a:t>
            </a:r>
            <a:r>
              <a:rPr lang="en-US" dirty="0" smtClean="0"/>
              <a:t>,</a:t>
            </a:r>
          </a:p>
          <a:p>
            <a:pPr>
              <a:buFont typeface="Arial"/>
              <a:buChar char="•"/>
            </a:pPr>
            <a:r>
              <a:rPr lang="en-US" dirty="0" smtClean="0"/>
              <a:t>But R&amp;D still has </a:t>
            </a:r>
            <a:r>
              <a:rPr lang="en-US" b="1" i="1" dirty="0" smtClean="0"/>
              <a:t>β</a:t>
            </a:r>
            <a:r>
              <a:rPr lang="en-US" b="1" i="1" baseline="-25000" dirty="0" smtClean="0"/>
              <a:t>1</a:t>
            </a:r>
            <a:r>
              <a:rPr lang="en-US" dirty="0" smtClean="0"/>
              <a:t> with a weaker </a:t>
            </a:r>
            <a:r>
              <a:rPr lang="en-US" b="1" i="1" dirty="0" err="1" smtClean="0"/>
              <a:t>t</a:t>
            </a:r>
            <a:r>
              <a:rPr lang="en-US" dirty="0" smtClean="0"/>
              <a:t>-statistic.</a:t>
            </a:r>
          </a:p>
          <a:p>
            <a:pPr>
              <a:buFont typeface="Arial"/>
              <a:buChar char="•"/>
            </a:pPr>
            <a:r>
              <a:rPr lang="en-US" dirty="0" smtClean="0"/>
              <a:t>While </a:t>
            </a:r>
            <a:r>
              <a:rPr lang="en-US" b="1" i="1" dirty="0" smtClean="0"/>
              <a:t>β</a:t>
            </a:r>
            <a:r>
              <a:rPr lang="en-US" b="1" i="1" baseline="-25000" dirty="0" smtClean="0"/>
              <a:t>0</a:t>
            </a:r>
            <a:r>
              <a:rPr lang="en-US" dirty="0" smtClean="0"/>
              <a:t> now gobbles up a stronger </a:t>
            </a:r>
            <a:r>
              <a:rPr lang="en-US" b="1" i="1" dirty="0" err="1" smtClean="0"/>
              <a:t>t</a:t>
            </a:r>
            <a:r>
              <a:rPr lang="en-US" dirty="0" smtClean="0"/>
              <a:t>-statistic.</a:t>
            </a:r>
            <a:endParaRPr lang="en-US" dirty="0"/>
          </a:p>
        </p:txBody>
      </p:sp>
      <p:cxnSp>
        <p:nvCxnSpPr>
          <p:cNvPr id="8" name="Straight Arrow Connector 7"/>
          <p:cNvCxnSpPr/>
          <p:nvPr/>
        </p:nvCxnSpPr>
        <p:spPr>
          <a:xfrm rot="10800000">
            <a:off x="2262733" y="2590800"/>
            <a:ext cx="4988970" cy="314452"/>
          </a:xfrm>
          <a:prstGeom prst="straightConnector1">
            <a:avLst/>
          </a:prstGeom>
          <a:ln>
            <a:solidFill>
              <a:schemeClr val="accent2">
                <a:alpha val="50000"/>
              </a:schemeClr>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rot="10800000">
            <a:off x="2438400" y="3276602"/>
            <a:ext cx="2641806" cy="958850"/>
          </a:xfrm>
          <a:prstGeom prst="straightConnector1">
            <a:avLst/>
          </a:prstGeom>
          <a:ln>
            <a:solidFill>
              <a:schemeClr val="accent2">
                <a:alpha val="50000"/>
              </a:schemeClr>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rot="10800000">
            <a:off x="2438400" y="3505201"/>
            <a:ext cx="2641813" cy="542929"/>
          </a:xfrm>
          <a:prstGeom prst="straightConnector1">
            <a:avLst/>
          </a:prstGeom>
          <a:ln>
            <a:solidFill>
              <a:schemeClr val="accent2">
                <a:alpha val="50000"/>
              </a:schemeClr>
            </a:solidFill>
            <a:headEnd type="arrow"/>
            <a:tailEnd type="none"/>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Multivariate regression: Summary of </a:t>
            </a:r>
            <a:r>
              <a:rPr lang="en-US" b="1" i="1" dirty="0" err="1" smtClean="0"/>
              <a:t>ρ</a:t>
            </a:r>
            <a:r>
              <a:rPr lang="en-US" dirty="0" err="1" smtClean="0"/>
              <a:t>’s</a:t>
            </a:r>
            <a:r>
              <a:rPr lang="en-US" dirty="0" smtClean="0"/>
              <a:t>={~1,~1,~1}, and </a:t>
            </a:r>
            <a:r>
              <a:rPr lang="en-US" b="1" i="1" dirty="0" err="1" smtClean="0"/>
              <a:t>ρ</a:t>
            </a:r>
            <a:r>
              <a:rPr lang="en-US" dirty="0" err="1" smtClean="0"/>
              <a:t>’s</a:t>
            </a:r>
            <a:r>
              <a:rPr lang="en-US" dirty="0" smtClean="0"/>
              <a:t>={~1,~-1,~-1}</a:t>
            </a:r>
            <a:endParaRPr lang="en-US" dirty="0"/>
          </a:p>
        </p:txBody>
      </p:sp>
      <p:sp>
        <p:nvSpPr>
          <p:cNvPr id="4" name="Content Placeholder 3"/>
          <p:cNvSpPr>
            <a:spLocks noGrp="1"/>
          </p:cNvSpPr>
          <p:nvPr>
            <p:ph sz="half" idx="1"/>
          </p:nvPr>
        </p:nvSpPr>
        <p:spPr/>
        <p:txBody>
          <a:bodyPr/>
          <a:lstStyle/>
          <a:p>
            <a:endParaRPr lang="en-US" dirty="0"/>
          </a:p>
        </p:txBody>
      </p:sp>
      <p:sp>
        <p:nvSpPr>
          <p:cNvPr id="5" name="Content Placeholder 4"/>
          <p:cNvSpPr>
            <a:spLocks noGrp="1"/>
          </p:cNvSpPr>
          <p:nvPr>
            <p:ph sz="half" idx="2"/>
          </p:nvPr>
        </p:nvSpPr>
        <p:spPr/>
        <p:txBody>
          <a:bodyPr/>
          <a:lstStyle/>
          <a:p>
            <a:endParaRPr lang="en-US"/>
          </a:p>
        </p:txBody>
      </p:sp>
      <p:pic>
        <p:nvPicPr>
          <p:cNvPr id="6" name="Picture 5"/>
          <p:cNvPicPr>
            <a:picLocks noChangeAspect="1"/>
          </p:cNvPicPr>
          <p:nvPr/>
        </p:nvPicPr>
        <p:blipFill>
          <a:blip r:embed="rId2"/>
          <a:stretch>
            <a:fillRect/>
          </a:stretch>
        </p:blipFill>
        <p:spPr>
          <a:xfrm>
            <a:off x="457200" y="2300966"/>
            <a:ext cx="4038600" cy="2938454"/>
          </a:xfrm>
          <a:prstGeom prst="rect">
            <a:avLst/>
          </a:prstGeom>
        </p:spPr>
      </p:pic>
      <p:pic>
        <p:nvPicPr>
          <p:cNvPr id="13" name="Picture 12"/>
          <p:cNvPicPr>
            <a:picLocks noChangeAspect="1"/>
          </p:cNvPicPr>
          <p:nvPr/>
        </p:nvPicPr>
        <p:blipFill>
          <a:blip r:embed="rId3"/>
          <a:stretch>
            <a:fillRect/>
          </a:stretch>
        </p:blipFill>
        <p:spPr>
          <a:xfrm>
            <a:off x="4648200" y="2304819"/>
            <a:ext cx="4033305" cy="2934601"/>
          </a:xfrm>
          <a:prstGeom prst="rect">
            <a:avLst/>
          </a:prstGeom>
        </p:spPr>
      </p:pic>
      <p:cxnSp>
        <p:nvCxnSpPr>
          <p:cNvPr id="17" name="Straight Arrow Connector 16"/>
          <p:cNvCxnSpPr/>
          <p:nvPr/>
        </p:nvCxnSpPr>
        <p:spPr>
          <a:xfrm rot="16200000" flipV="1">
            <a:off x="890385" y="2744668"/>
            <a:ext cx="3284835" cy="218974"/>
          </a:xfrm>
          <a:prstGeom prst="straightConnector1">
            <a:avLst/>
          </a:prstGeom>
          <a:ln>
            <a:solidFill>
              <a:schemeClr val="accent2">
                <a:alpha val="50000"/>
              </a:schemeClr>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rot="5400000" flipH="1" flipV="1">
            <a:off x="1054204" y="1769763"/>
            <a:ext cx="2481874" cy="1365824"/>
          </a:xfrm>
          <a:prstGeom prst="straightConnector1">
            <a:avLst/>
          </a:prstGeom>
          <a:ln>
            <a:solidFill>
              <a:schemeClr val="accent2">
                <a:alpha val="50000"/>
              </a:schemeClr>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rot="5400000" flipH="1" flipV="1">
            <a:off x="-146093" y="2554891"/>
            <a:ext cx="3284834" cy="598529"/>
          </a:xfrm>
          <a:prstGeom prst="straightConnector1">
            <a:avLst/>
          </a:prstGeom>
          <a:ln>
            <a:solidFill>
              <a:schemeClr val="accent2">
                <a:alpha val="50000"/>
              </a:schemeClr>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rot="16200000" flipV="1">
            <a:off x="5094692" y="2730069"/>
            <a:ext cx="3284835" cy="248171"/>
          </a:xfrm>
          <a:prstGeom prst="straightConnector1">
            <a:avLst/>
          </a:prstGeom>
          <a:ln>
            <a:solidFill>
              <a:schemeClr val="accent2">
                <a:alpha val="50000"/>
              </a:schemeClr>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rot="5400000" flipH="1" flipV="1">
            <a:off x="5408430" y="1634440"/>
            <a:ext cx="2481875" cy="1636470"/>
          </a:xfrm>
          <a:prstGeom prst="straightConnector1">
            <a:avLst/>
          </a:prstGeom>
          <a:ln>
            <a:solidFill>
              <a:schemeClr val="accent2">
                <a:alpha val="50000"/>
              </a:schemeClr>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rot="5400000" flipH="1" flipV="1">
            <a:off x="3981132" y="2646572"/>
            <a:ext cx="3284833" cy="415167"/>
          </a:xfrm>
          <a:prstGeom prst="straightConnector1">
            <a:avLst/>
          </a:prstGeom>
          <a:ln>
            <a:solidFill>
              <a:schemeClr val="accent2">
                <a:alpha val="50000"/>
              </a:schemeClr>
            </a:solidFill>
            <a:headEnd type="arrow"/>
            <a:tailEnd type="none"/>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11" dirty="0" smtClean="0"/>
              <a:t>Multivariate regression: Now what would </a:t>
            </a:r>
            <a:r>
              <a:rPr lang="en-US" sz="3111" b="1" i="1" dirty="0" err="1" smtClean="0"/>
              <a:t>ρ</a:t>
            </a:r>
            <a:r>
              <a:rPr lang="en-US" sz="3111" dirty="0" err="1" smtClean="0"/>
              <a:t>’s</a:t>
            </a:r>
            <a:r>
              <a:rPr lang="en-US" sz="3111" dirty="0" smtClean="0"/>
              <a:t>={~-1,~-1,~-1} look like?  Animation of </a:t>
            </a:r>
            <a:r>
              <a:rPr lang="en-US" sz="3111" dirty="0" err="1" smtClean="0"/>
              <a:t>x,y,z</a:t>
            </a:r>
            <a:r>
              <a:rPr lang="en-US" sz="3111" dirty="0" smtClean="0"/>
              <a:t> axes. </a:t>
            </a:r>
            <a:r>
              <a:rPr lang="en-US" dirty="0" smtClean="0"/>
              <a:t/>
            </a:r>
            <a:br>
              <a:rPr lang="en-US" dirty="0" smtClean="0"/>
            </a:br>
            <a:r>
              <a:rPr lang="en-US" sz="2000" dirty="0" smtClean="0">
                <a:hlinkClick r:id="rId2"/>
              </a:rPr>
              <a:t>http://statisticalideas.blogspot.com/2013/06/correlated-trivariate-normal.html</a:t>
            </a:r>
            <a:br>
              <a:rPr lang="en-US" sz="2000" dirty="0" smtClean="0">
                <a:hlinkClick r:id="rId2"/>
              </a:rPr>
            </a:br>
            <a:endParaRPr lang="en-US" sz="2000" dirty="0"/>
          </a:p>
        </p:txBody>
      </p:sp>
      <p:sp>
        <p:nvSpPr>
          <p:cNvPr id="4" name="Content Placeholder 3"/>
          <p:cNvSpPr>
            <a:spLocks noGrp="1"/>
          </p:cNvSpPr>
          <p:nvPr>
            <p:ph idx="1"/>
          </p:nvPr>
        </p:nvSpPr>
        <p:spPr/>
        <p:txBody>
          <a:bodyPr/>
          <a:lstStyle/>
          <a:p>
            <a:endParaRPr lang="en-US"/>
          </a:p>
        </p:txBody>
      </p:sp>
    </p:spTree>
  </p:cSld>
  <p:clrMapOvr>
    <a:masterClrMapping/>
  </p:clrMapOvr>
  <p:transition spd="slow"/>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Multiple regression: Multiple and partial correlations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a:t>
            </a:r>
            <a:r>
              <a:rPr lang="en-US" b="1" i="1" dirty="0" smtClean="0"/>
              <a:t>ρ</a:t>
            </a:r>
            <a:r>
              <a:rPr lang="en-US" b="1" i="1" baseline="30000" dirty="0" smtClean="0"/>
              <a:t>2</a:t>
            </a:r>
            <a:r>
              <a:rPr lang="en-US" dirty="0" smtClean="0"/>
              <a:t> we’ve discussed so far, before adjustments, is also used directly for multiple correlation.</a:t>
            </a:r>
          </a:p>
          <a:p>
            <a:r>
              <a:rPr lang="en-US" dirty="0" smtClean="0"/>
              <a:t>Say net income (</a:t>
            </a:r>
            <a:r>
              <a:rPr lang="en-US" b="1" i="1" dirty="0" smtClean="0"/>
              <a:t>NI</a:t>
            </a:r>
            <a:r>
              <a:rPr lang="en-US" dirty="0" smtClean="0"/>
              <a:t>) is correlated to R&amp;D (</a:t>
            </a:r>
            <a:r>
              <a:rPr lang="en-US" b="1" i="1" dirty="0" smtClean="0"/>
              <a:t>RD</a:t>
            </a:r>
            <a:r>
              <a:rPr lang="en-US" dirty="0" smtClean="0"/>
              <a:t>) </a:t>
            </a:r>
            <a:r>
              <a:rPr lang="en-US" u="sng" dirty="0" smtClean="0"/>
              <a:t>and</a:t>
            </a:r>
            <a:r>
              <a:rPr lang="en-US" dirty="0" smtClean="0"/>
              <a:t> goodwill (</a:t>
            </a:r>
            <a:r>
              <a:rPr lang="en-US" b="1" i="1" dirty="0" smtClean="0"/>
              <a:t>GW</a:t>
            </a:r>
            <a:r>
              <a:rPr lang="en-US" dirty="0" smtClean="0"/>
              <a:t>), jointly.  But say we want to isolate the correlation of </a:t>
            </a:r>
            <a:r>
              <a:rPr lang="en-US" b="1" i="1" dirty="0" smtClean="0"/>
              <a:t>GW</a:t>
            </a:r>
            <a:r>
              <a:rPr lang="en-US" dirty="0" smtClean="0"/>
              <a:t>, after accounting for the impact of </a:t>
            </a:r>
            <a:r>
              <a:rPr lang="en-US" b="1" i="1" dirty="0" smtClean="0"/>
              <a:t>RD</a:t>
            </a:r>
            <a:r>
              <a:rPr lang="en-US" dirty="0" smtClean="0"/>
              <a:t> on both </a:t>
            </a:r>
            <a:r>
              <a:rPr lang="en-US" b="1" i="1" dirty="0" smtClean="0"/>
              <a:t>NI</a:t>
            </a:r>
            <a:r>
              <a:rPr lang="en-US" dirty="0" smtClean="0"/>
              <a:t> and </a:t>
            </a:r>
            <a:r>
              <a:rPr lang="en-US" b="1" i="1" dirty="0" smtClean="0"/>
              <a:t>GW</a:t>
            </a:r>
            <a:r>
              <a:rPr lang="en-US" dirty="0" smtClean="0"/>
              <a:t>.  This would be the partial correlation.</a:t>
            </a:r>
          </a:p>
          <a:p>
            <a:r>
              <a:rPr lang="en-US" dirty="0" smtClean="0"/>
              <a:t>So we are looking at the correlation between: </a:t>
            </a:r>
          </a:p>
          <a:p>
            <a:pPr lvl="1">
              <a:buNone/>
            </a:pPr>
            <a:r>
              <a:rPr lang="en-US" dirty="0" smtClean="0"/>
              <a:t>[</a:t>
            </a:r>
            <a:r>
              <a:rPr lang="en-US" b="1" i="1" dirty="0" smtClean="0"/>
              <a:t>NI</a:t>
            </a:r>
            <a:r>
              <a:rPr lang="en-US" dirty="0" smtClean="0"/>
              <a:t> – (</a:t>
            </a:r>
            <a:r>
              <a:rPr lang="en-US" b="1" i="1" dirty="0" err="1" smtClean="0"/>
              <a:t>NI</a:t>
            </a:r>
            <a:r>
              <a:rPr lang="en-US" b="1" i="1" baseline="-25000" dirty="0" err="1" smtClean="0"/>
              <a:t>estimated</a:t>
            </a:r>
            <a:r>
              <a:rPr lang="en-US" b="1" i="1" baseline="-25000" dirty="0" smtClean="0"/>
              <a:t> from RD</a:t>
            </a:r>
            <a:r>
              <a:rPr lang="en-US" dirty="0" smtClean="0"/>
              <a:t>)], and </a:t>
            </a:r>
          </a:p>
          <a:p>
            <a:pPr lvl="1">
              <a:buNone/>
            </a:pPr>
            <a:r>
              <a:rPr lang="en-US" dirty="0" smtClean="0"/>
              <a:t>[</a:t>
            </a:r>
            <a:r>
              <a:rPr lang="en-US" b="1" i="1" dirty="0" smtClean="0"/>
              <a:t>GW</a:t>
            </a:r>
            <a:r>
              <a:rPr lang="en-US" dirty="0" smtClean="0"/>
              <a:t> – (</a:t>
            </a:r>
            <a:r>
              <a:rPr lang="en-US" b="1" i="1" dirty="0" err="1" smtClean="0"/>
              <a:t>GW</a:t>
            </a:r>
            <a:r>
              <a:rPr lang="en-US" b="1" i="1" baseline="-25000" dirty="0" err="1" smtClean="0"/>
              <a:t>estimated</a:t>
            </a:r>
            <a:r>
              <a:rPr lang="en-US" b="1" i="1" baseline="-25000" dirty="0" smtClean="0"/>
              <a:t> from RD</a:t>
            </a:r>
            <a:r>
              <a:rPr lang="en-US" dirty="0" smtClean="0"/>
              <a:t>)] </a:t>
            </a:r>
            <a:endParaRPr lang="en-US" dirty="0"/>
          </a:p>
        </p:txBody>
      </p:sp>
    </p:spTree>
  </p:cSld>
  <p:clrMapOvr>
    <a:masterClrMapping/>
  </p:clrMapOvr>
  <p:transition spd="slow"/>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Multivariate regression:</a:t>
            </a:r>
            <a:br>
              <a:rPr lang="en-US" dirty="0" smtClean="0"/>
            </a:br>
            <a:r>
              <a:rPr lang="en-US" dirty="0" smtClean="0"/>
              <a:t>Nonlinear and interactive term</a:t>
            </a:r>
            <a:endParaRPr lang="en-US" dirty="0"/>
          </a:p>
        </p:txBody>
      </p:sp>
      <p:sp>
        <p:nvSpPr>
          <p:cNvPr id="3" name="Content Placeholder 2"/>
          <p:cNvSpPr>
            <a:spLocks noGrp="1"/>
          </p:cNvSpPr>
          <p:nvPr>
            <p:ph idx="1"/>
          </p:nvPr>
        </p:nvSpPr>
        <p:spPr/>
        <p:txBody>
          <a:bodyPr>
            <a:normAutofit/>
          </a:bodyPr>
          <a:lstStyle/>
          <a:p>
            <a:r>
              <a:rPr lang="en-US" dirty="0" smtClean="0"/>
              <a:t>Other mechanisms to express a multivariate regression other than in </a:t>
            </a:r>
            <a:r>
              <a:rPr lang="en-US" u="sng" dirty="0" smtClean="0"/>
              <a:t>simple linear</a:t>
            </a:r>
            <a:r>
              <a:rPr lang="en-US" dirty="0" smtClean="0"/>
              <a:t> form:</a:t>
            </a:r>
          </a:p>
          <a:p>
            <a:pPr lvl="1">
              <a:buNone/>
            </a:pPr>
            <a:r>
              <a:rPr lang="en-US" b="1" i="1" dirty="0" err="1" smtClean="0"/>
              <a:t>y</a:t>
            </a:r>
            <a:r>
              <a:rPr lang="en-US" b="1" i="1" dirty="0" smtClean="0"/>
              <a:t>		= β</a:t>
            </a:r>
            <a:r>
              <a:rPr lang="en-US" b="1" i="1" baseline="-25000" dirty="0" smtClean="0"/>
              <a:t>0</a:t>
            </a:r>
            <a:r>
              <a:rPr lang="en-US" b="1" i="1" dirty="0" smtClean="0"/>
              <a:t> + β</a:t>
            </a:r>
            <a:r>
              <a:rPr lang="en-US" b="1" i="1" baseline="-25000" dirty="0" smtClean="0"/>
              <a:t>1</a:t>
            </a:r>
            <a:r>
              <a:rPr lang="en-US" b="1" i="1" dirty="0" smtClean="0"/>
              <a:t>x</a:t>
            </a:r>
            <a:r>
              <a:rPr lang="en-US" b="1" i="1" baseline="-25000" dirty="0" smtClean="0"/>
              <a:t>1</a:t>
            </a:r>
            <a:r>
              <a:rPr lang="en-US" b="1" i="1" dirty="0" smtClean="0"/>
              <a:t> + β</a:t>
            </a:r>
            <a:r>
              <a:rPr lang="en-US" b="1" i="1" baseline="-25000" dirty="0" smtClean="0"/>
              <a:t>2</a:t>
            </a:r>
            <a:r>
              <a:rPr lang="en-US" b="1" i="1" dirty="0" smtClean="0"/>
              <a:t>x</a:t>
            </a:r>
            <a:r>
              <a:rPr lang="en-US" b="1" i="1" baseline="-25000" dirty="0" smtClean="0"/>
              <a:t>2</a:t>
            </a:r>
            <a:r>
              <a:rPr lang="en-US" b="1" i="1" dirty="0" smtClean="0"/>
              <a:t> + β</a:t>
            </a:r>
            <a:r>
              <a:rPr lang="en-US" b="1" i="1" baseline="-25000" dirty="0" smtClean="0"/>
              <a:t>3</a:t>
            </a:r>
            <a:r>
              <a:rPr lang="en-US" b="1" i="1" dirty="0" smtClean="0"/>
              <a:t>(x</a:t>
            </a:r>
            <a:r>
              <a:rPr lang="en-US" b="1" i="1" baseline="-25000" dirty="0" smtClean="0"/>
              <a:t>2</a:t>
            </a:r>
            <a:r>
              <a:rPr lang="en-US" b="1" i="1" dirty="0" smtClean="0"/>
              <a:t>)</a:t>
            </a:r>
            <a:r>
              <a:rPr lang="en-US" b="1" i="1" baseline="30000" dirty="0" smtClean="0"/>
              <a:t>2</a:t>
            </a:r>
            <a:r>
              <a:rPr lang="en-US" b="1" i="1" dirty="0" smtClean="0"/>
              <a:t> + … + </a:t>
            </a:r>
            <a:r>
              <a:rPr lang="en-US" b="1" i="1" dirty="0" err="1" smtClean="0"/>
              <a:t>ε</a:t>
            </a:r>
            <a:endParaRPr lang="en-US" b="1" i="1" dirty="0" smtClean="0"/>
          </a:p>
          <a:p>
            <a:pPr lvl="1">
              <a:buNone/>
            </a:pPr>
            <a:r>
              <a:rPr lang="en-US" b="1" i="1" dirty="0" smtClean="0"/>
              <a:t>[square frame price related to (length of frame)</a:t>
            </a:r>
            <a:r>
              <a:rPr lang="en-US" b="1" i="1" baseline="30000" dirty="0" smtClean="0"/>
              <a:t>2</a:t>
            </a:r>
            <a:r>
              <a:rPr lang="en-US" b="1" i="1" dirty="0" smtClean="0"/>
              <a:t>]</a:t>
            </a:r>
          </a:p>
          <a:p>
            <a:pPr lvl="1">
              <a:buNone/>
            </a:pPr>
            <a:endParaRPr lang="en-US" b="1" i="1" dirty="0" smtClean="0"/>
          </a:p>
          <a:p>
            <a:pPr lvl="1">
              <a:buNone/>
            </a:pPr>
            <a:r>
              <a:rPr lang="en-US" b="1" i="1" dirty="0" err="1" smtClean="0"/>
              <a:t>y</a:t>
            </a:r>
            <a:r>
              <a:rPr lang="en-US" b="1" i="1" dirty="0" smtClean="0"/>
              <a:t>		= β</a:t>
            </a:r>
            <a:r>
              <a:rPr lang="en-US" b="1" i="1" baseline="-25000" dirty="0" smtClean="0"/>
              <a:t>0</a:t>
            </a:r>
            <a:r>
              <a:rPr lang="en-US" b="1" i="1" dirty="0" smtClean="0"/>
              <a:t> + β</a:t>
            </a:r>
            <a:r>
              <a:rPr lang="en-US" b="1" i="1" baseline="-25000" dirty="0" smtClean="0"/>
              <a:t>1</a:t>
            </a:r>
            <a:r>
              <a:rPr lang="en-US" b="1" i="1" dirty="0" smtClean="0"/>
              <a:t>x</a:t>
            </a:r>
            <a:r>
              <a:rPr lang="en-US" b="1" i="1" baseline="-25000" dirty="0" smtClean="0"/>
              <a:t>1</a:t>
            </a:r>
            <a:r>
              <a:rPr lang="en-US" b="1" i="1" dirty="0" smtClean="0"/>
              <a:t> + β</a:t>
            </a:r>
            <a:r>
              <a:rPr lang="en-US" b="1" i="1" baseline="-25000" dirty="0" smtClean="0"/>
              <a:t>2</a:t>
            </a:r>
            <a:r>
              <a:rPr lang="en-US" b="1" i="1" dirty="0" smtClean="0"/>
              <a:t>x</a:t>
            </a:r>
            <a:r>
              <a:rPr lang="en-US" b="1" i="1" baseline="-25000" dirty="0" smtClean="0"/>
              <a:t>2</a:t>
            </a:r>
            <a:r>
              <a:rPr lang="en-US" b="1" i="1" dirty="0" smtClean="0"/>
              <a:t> + β</a:t>
            </a:r>
            <a:r>
              <a:rPr lang="en-US" b="1" i="1" baseline="-25000" dirty="0" smtClean="0"/>
              <a:t>3</a:t>
            </a:r>
            <a:r>
              <a:rPr lang="en-US" b="1" i="1" dirty="0" smtClean="0"/>
              <a:t>(x</a:t>
            </a:r>
            <a:r>
              <a:rPr lang="en-US" b="1" i="1" baseline="-25000" dirty="0" smtClean="0"/>
              <a:t>1</a:t>
            </a:r>
            <a:r>
              <a:rPr lang="en-US" b="1" i="1" dirty="0" smtClean="0"/>
              <a:t>x</a:t>
            </a:r>
            <a:r>
              <a:rPr lang="en-US" b="1" i="1" baseline="-25000" dirty="0" smtClean="0"/>
              <a:t>2</a:t>
            </a:r>
            <a:r>
              <a:rPr lang="en-US" b="1" i="1" dirty="0" smtClean="0"/>
              <a:t>) + … + </a:t>
            </a:r>
            <a:r>
              <a:rPr lang="en-US" b="1" i="1" dirty="0" err="1" smtClean="0"/>
              <a:t>ε</a:t>
            </a:r>
            <a:endParaRPr lang="en-US" b="1" i="1" dirty="0" smtClean="0"/>
          </a:p>
          <a:p>
            <a:pPr lvl="1">
              <a:buNone/>
            </a:pPr>
            <a:r>
              <a:rPr lang="en-US" b="1" i="1" dirty="0" smtClean="0"/>
              <a:t>[retained earnings is related to (age)*(earnings)]</a:t>
            </a:r>
          </a:p>
          <a:p>
            <a:pPr lvl="1">
              <a:buNone/>
            </a:pPr>
            <a:endParaRPr lang="en-US" b="1" i="1" dirty="0" smtClean="0"/>
          </a:p>
          <a:p>
            <a:pPr lvl="1">
              <a:buNone/>
            </a:pPr>
            <a:endParaRPr lang="en-US" b="1" i="1" dirty="0" smtClean="0"/>
          </a:p>
          <a:p>
            <a:pPr lvl="1"/>
            <a:endParaRPr lang="en-US" dirty="0" smtClean="0"/>
          </a:p>
        </p:txBody>
      </p:sp>
      <p:cxnSp>
        <p:nvCxnSpPr>
          <p:cNvPr id="4" name="Straight Arrow Connector 3"/>
          <p:cNvCxnSpPr/>
          <p:nvPr/>
        </p:nvCxnSpPr>
        <p:spPr>
          <a:xfrm rot="10800000">
            <a:off x="2209800" y="1211741"/>
            <a:ext cx="2438400" cy="1760062"/>
          </a:xfrm>
          <a:prstGeom prst="straightConnector1">
            <a:avLst/>
          </a:prstGeom>
          <a:ln>
            <a:solidFill>
              <a:schemeClr val="accent2">
                <a:alpha val="50000"/>
              </a:schemeClr>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p:nvPr/>
        </p:nvCxnSpPr>
        <p:spPr>
          <a:xfrm rot="5400000" flipH="1" flipV="1">
            <a:off x="3577672" y="2587072"/>
            <a:ext cx="3284058" cy="533399"/>
          </a:xfrm>
          <a:prstGeom prst="straightConnector1">
            <a:avLst/>
          </a:prstGeom>
          <a:ln>
            <a:solidFill>
              <a:schemeClr val="accent2">
                <a:alpha val="50000"/>
              </a:schemeClr>
            </a:solidFill>
            <a:headEnd type="arrow"/>
            <a:tailEnd type="none"/>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Multivariate regression:</a:t>
            </a:r>
            <a:br>
              <a:rPr lang="en-US" dirty="0" smtClean="0"/>
            </a:br>
            <a:r>
              <a:rPr lang="en-US" dirty="0" smtClean="0"/>
              <a:t>Introducing the “dummy” variable</a:t>
            </a:r>
            <a:endParaRPr lang="en-US" dirty="0"/>
          </a:p>
        </p:txBody>
      </p:sp>
      <p:sp>
        <p:nvSpPr>
          <p:cNvPr id="4" name="Text Placeholder 3"/>
          <p:cNvSpPr>
            <a:spLocks noGrp="1"/>
          </p:cNvSpPr>
          <p:nvPr>
            <p:ph type="body" sz="half" idx="2"/>
          </p:nvPr>
        </p:nvSpPr>
        <p:spPr/>
        <p:txBody>
          <a:bodyPr>
            <a:normAutofit fontScale="92500" lnSpcReduction="10000"/>
          </a:bodyPr>
          <a:lstStyle/>
          <a:p>
            <a:pPr>
              <a:buFont typeface="Arial"/>
              <a:buChar char="•"/>
            </a:pPr>
            <a:r>
              <a:rPr lang="en-US" dirty="0" smtClean="0"/>
              <a:t>Instead of goodwill, we instead introduced a new variable that is a dummy indicator variable for data at R&amp;D $1.5.</a:t>
            </a:r>
          </a:p>
          <a:p>
            <a:pPr>
              <a:buFont typeface="Arial"/>
              <a:buChar char="•"/>
            </a:pPr>
            <a:r>
              <a:rPr lang="en-US" dirty="0" smtClean="0"/>
              <a:t>For example, say this is a unique data, </a:t>
            </a:r>
            <a:r>
              <a:rPr lang="en-US" u="sng" dirty="0" smtClean="0"/>
              <a:t>not dependent</a:t>
            </a:r>
            <a:r>
              <a:rPr lang="en-US" dirty="0" smtClean="0"/>
              <a:t> (or exogenous) of the fact that it has a lower than expected net income relative to R&amp;D.  This regression strategy prevents falsely over-mining the results.</a:t>
            </a:r>
          </a:p>
          <a:p>
            <a:pPr>
              <a:buFont typeface="Arial"/>
              <a:buChar char="•"/>
            </a:pPr>
            <a:r>
              <a:rPr lang="en-US" dirty="0" smtClean="0"/>
              <a:t>For example, say it is the only company that is based overseas, while the other companies as in the US.  And R&amp;D amortization accounting is different under overseas accounting rule.</a:t>
            </a:r>
          </a:p>
          <a:p>
            <a:pPr>
              <a:buFont typeface="Arial"/>
              <a:buChar char="•"/>
            </a:pPr>
            <a:r>
              <a:rPr lang="en-US" dirty="0" smtClean="0"/>
              <a:t>We may not know this overseas accounting impact on net income, so we apply a “1” value for this dummy variable, while “0” for the other data.</a:t>
            </a:r>
          </a:p>
          <a:p>
            <a:pPr>
              <a:buFont typeface="Arial"/>
              <a:buChar char="•"/>
            </a:pPr>
            <a:r>
              <a:rPr lang="en-US" dirty="0" smtClean="0"/>
              <a:t>Be careful since the dummy is just an indicator (e.g., 0,1) and hence not normally distributed.</a:t>
            </a:r>
          </a:p>
          <a:p>
            <a:pPr>
              <a:buFont typeface="Arial"/>
              <a:buChar char="•"/>
            </a:pPr>
            <a:r>
              <a:rPr lang="en-US" dirty="0" smtClean="0"/>
              <a:t>What would be the impact on the </a:t>
            </a:r>
            <a:r>
              <a:rPr lang="en-US" b="1" i="1" dirty="0" smtClean="0"/>
              <a:t>F</a:t>
            </a:r>
            <a:r>
              <a:rPr lang="en-US" dirty="0" smtClean="0"/>
              <a:t> value and on </a:t>
            </a:r>
            <a:r>
              <a:rPr lang="en-US" b="1" i="1" dirty="0" smtClean="0"/>
              <a:t>β</a:t>
            </a:r>
            <a:r>
              <a:rPr lang="en-US" b="1" i="1" baseline="-25000" dirty="0" smtClean="0"/>
              <a:t>1</a:t>
            </a:r>
            <a:r>
              <a:rPr lang="en-US" dirty="0" smtClean="0"/>
              <a:t>?</a:t>
            </a:r>
          </a:p>
          <a:p>
            <a:pPr>
              <a:buFont typeface="Arial"/>
              <a:buChar char="•"/>
            </a:pPr>
            <a:endParaRPr lang="en-US" dirty="0" smtClean="0"/>
          </a:p>
        </p:txBody>
      </p:sp>
      <p:graphicFrame>
        <p:nvGraphicFramePr>
          <p:cNvPr id="9" name="Content Placeholder 8"/>
          <p:cNvGraphicFramePr>
            <a:graphicFrameLocks noGrp="1"/>
          </p:cNvGraphicFramePr>
          <p:nvPr>
            <p:ph idx="1"/>
          </p:nvPr>
        </p:nvGraphicFramePr>
        <p:xfrm>
          <a:off x="3575050" y="273050"/>
          <a:ext cx="5111750" cy="5853113"/>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p:cNvSpPr/>
          <p:nvPr/>
        </p:nvSpPr>
        <p:spPr>
          <a:xfrm flipV="1">
            <a:off x="7678696" y="1390649"/>
            <a:ext cx="646153" cy="898561"/>
          </a:xfrm>
          <a:prstGeom prst="rect">
            <a:avLst/>
          </a:prstGeom>
          <a:ln>
            <a:solidFill>
              <a:srgbClr val="FFFF00">
                <a:alpha val="50000"/>
              </a:srgbClr>
            </a:solidFill>
            <a:headEnd type="arrow"/>
            <a:tailEnd type="none"/>
          </a:ln>
          <a:effectLst>
            <a:glow rad="101600">
              <a:srgbClr val="FFFF00">
                <a:alpha val="50000"/>
              </a:srgbClr>
            </a:glow>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6" name="Straight Arrow Connector 5"/>
          <p:cNvCxnSpPr/>
          <p:nvPr/>
        </p:nvCxnSpPr>
        <p:spPr>
          <a:xfrm flipV="1">
            <a:off x="2895600" y="1435100"/>
            <a:ext cx="4783096" cy="317500"/>
          </a:xfrm>
          <a:prstGeom prst="straightConnector1">
            <a:avLst/>
          </a:prstGeom>
          <a:ln w="76200" cmpd="sng">
            <a:solidFill>
              <a:srgbClr val="FFFF00">
                <a:alpha val="50000"/>
              </a:srgbClr>
            </a:solidFill>
            <a:headEnd type="none"/>
            <a:tailEnd type="triangle" w="lg" len="lg"/>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3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0"/>
                                        <p:tgtEl>
                                          <p:spTgt spid="5"/>
                                        </p:tgtEl>
                                      </p:cBhvr>
                                    </p:animEffect>
                                  </p:childTnLst>
                                </p:cTn>
                              </p:par>
                            </p:childTnLst>
                          </p:cTn>
                        </p:par>
                        <p:par>
                          <p:cTn id="8" fill="hold">
                            <p:stCondLst>
                              <p:cond delay="80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US" dirty="0"/>
          </a:p>
        </p:txBody>
      </p:sp>
      <p:pic>
        <p:nvPicPr>
          <p:cNvPr id="12" name="Picture 11"/>
          <p:cNvPicPr>
            <a:picLocks noChangeAspect="1"/>
          </p:cNvPicPr>
          <p:nvPr/>
        </p:nvPicPr>
        <p:blipFill>
          <a:blip r:embed="rId2"/>
          <a:srcRect r="56215"/>
          <a:stretch>
            <a:fillRect/>
          </a:stretch>
        </p:blipFill>
        <p:spPr>
          <a:xfrm>
            <a:off x="3575050" y="3759783"/>
            <a:ext cx="5111749" cy="2366380"/>
          </a:xfrm>
          <a:prstGeom prst="rect">
            <a:avLst/>
          </a:prstGeom>
          <a:effectLst>
            <a:glow rad="101600">
              <a:srgbClr val="FF6600">
                <a:alpha val="75000"/>
              </a:srgbClr>
            </a:glow>
            <a:outerShdw blurRad="50800" dist="38100" dir="2700000" algn="tl" rotWithShape="0">
              <a:srgbClr val="000000">
                <a:alpha val="43000"/>
              </a:srgbClr>
            </a:outerShdw>
          </a:effectLst>
        </p:spPr>
      </p:pic>
      <p:sp>
        <p:nvSpPr>
          <p:cNvPr id="2" name="Title 1"/>
          <p:cNvSpPr>
            <a:spLocks noGrp="1"/>
          </p:cNvSpPr>
          <p:nvPr>
            <p:ph type="title"/>
          </p:nvPr>
        </p:nvSpPr>
        <p:spPr/>
        <p:txBody>
          <a:bodyPr>
            <a:normAutofit/>
          </a:bodyPr>
          <a:lstStyle/>
          <a:p>
            <a:r>
              <a:rPr lang="en-US" dirty="0" smtClean="0"/>
              <a:t>Multivariate regression:</a:t>
            </a:r>
            <a:br>
              <a:rPr lang="en-US" dirty="0" smtClean="0"/>
            </a:br>
            <a:r>
              <a:rPr lang="en-US" dirty="0" smtClean="0"/>
              <a:t>But now look at those </a:t>
            </a:r>
            <a:r>
              <a:rPr lang="en-US" b="1" i="1" dirty="0" err="1" smtClean="0"/>
              <a:t>β</a:t>
            </a:r>
            <a:r>
              <a:rPr lang="en-US" b="1" i="1" baseline="-25000" dirty="0" err="1" smtClean="0"/>
              <a:t>m</a:t>
            </a:r>
            <a:r>
              <a:rPr lang="en-US" dirty="0" err="1" smtClean="0"/>
              <a:t>’s</a:t>
            </a:r>
            <a:endParaRPr lang="en-US" dirty="0"/>
          </a:p>
        </p:txBody>
      </p:sp>
      <p:sp>
        <p:nvSpPr>
          <p:cNvPr id="6" name="Text Placeholder 5"/>
          <p:cNvSpPr>
            <a:spLocks noGrp="1"/>
          </p:cNvSpPr>
          <p:nvPr>
            <p:ph type="body" sz="half" idx="2"/>
          </p:nvPr>
        </p:nvSpPr>
        <p:spPr/>
        <p:txBody>
          <a:bodyPr/>
          <a:lstStyle/>
          <a:p>
            <a:pPr>
              <a:buFont typeface="Arial"/>
              <a:buChar char="•"/>
            </a:pPr>
            <a:r>
              <a:rPr lang="en-US" dirty="0" smtClean="0"/>
              <a:t>Ignoring the small sample size temporarily, we still have a good </a:t>
            </a:r>
            <a:r>
              <a:rPr lang="en-US" b="1" i="1" dirty="0" smtClean="0"/>
              <a:t>ρ</a:t>
            </a:r>
            <a:r>
              <a:rPr lang="en-US" b="1" i="1" baseline="30000" dirty="0" smtClean="0"/>
              <a:t>2</a:t>
            </a:r>
            <a:r>
              <a:rPr lang="en-US" dirty="0" smtClean="0"/>
              <a:t>.</a:t>
            </a:r>
          </a:p>
          <a:p>
            <a:pPr>
              <a:buFont typeface="Arial"/>
              <a:buChar char="•"/>
            </a:pPr>
            <a:r>
              <a:rPr lang="en-US" dirty="0" smtClean="0"/>
              <a:t>And still adjusted-</a:t>
            </a:r>
            <a:r>
              <a:rPr lang="en-US" b="1" i="1" dirty="0" smtClean="0"/>
              <a:t>ρ</a:t>
            </a:r>
            <a:r>
              <a:rPr lang="en-US" b="1" i="1" baseline="30000" dirty="0" smtClean="0"/>
              <a:t>2</a:t>
            </a:r>
            <a:r>
              <a:rPr lang="en-US" dirty="0" smtClean="0"/>
              <a:t> and </a:t>
            </a:r>
            <a:r>
              <a:rPr lang="en-US" b="1" i="1" dirty="0" smtClean="0"/>
              <a:t>F</a:t>
            </a:r>
            <a:r>
              <a:rPr lang="en-US" dirty="0" smtClean="0"/>
              <a:t> scores are weaker (incidentally these tend to match </a:t>
            </a:r>
            <a:r>
              <a:rPr lang="en-US" dirty="0" err="1" smtClean="0"/>
              <a:t>w</a:t>
            </a:r>
            <a:r>
              <a:rPr lang="en-US" dirty="0" smtClean="0"/>
              <a:t>/ GW).  Shown further below to most likely be a sign of over-fitting.</a:t>
            </a:r>
          </a:p>
          <a:p>
            <a:pPr>
              <a:buFont typeface="Arial"/>
              <a:buChar char="•"/>
            </a:pPr>
            <a:r>
              <a:rPr lang="en-US" dirty="0" smtClean="0"/>
              <a:t>Dummy is directionally correct with not such a significant </a:t>
            </a:r>
            <a:r>
              <a:rPr lang="en-US" b="1" i="1" dirty="0" smtClean="0"/>
              <a:t>β</a:t>
            </a:r>
            <a:r>
              <a:rPr lang="en-US" b="1" i="1" baseline="-25000" dirty="0" smtClean="0"/>
              <a:t>2</a:t>
            </a:r>
            <a:r>
              <a:rPr lang="en-US" dirty="0" smtClean="0"/>
              <a:t> though,</a:t>
            </a:r>
          </a:p>
          <a:p>
            <a:pPr>
              <a:buFont typeface="Arial"/>
              <a:buChar char="•"/>
            </a:pPr>
            <a:r>
              <a:rPr lang="en-US" dirty="0" smtClean="0"/>
              <a:t>While R&amp;D sees </a:t>
            </a:r>
            <a:r>
              <a:rPr lang="en-US" b="1" i="1" dirty="0" smtClean="0"/>
              <a:t>β</a:t>
            </a:r>
            <a:r>
              <a:rPr lang="en-US" b="1" i="1" baseline="-25000" dirty="0" smtClean="0"/>
              <a:t>1</a:t>
            </a:r>
            <a:r>
              <a:rPr lang="en-US" dirty="0" smtClean="0"/>
              <a:t> correct sign again.</a:t>
            </a:r>
          </a:p>
          <a:p>
            <a:pPr>
              <a:buFont typeface="Arial"/>
              <a:buChar char="•"/>
            </a:pPr>
            <a:r>
              <a:rPr lang="en-US" dirty="0" smtClean="0"/>
              <a:t>And </a:t>
            </a:r>
            <a:r>
              <a:rPr lang="en-US" u="sng" dirty="0" smtClean="0"/>
              <a:t>all</a:t>
            </a:r>
            <a:r>
              <a:rPr lang="en-US" dirty="0" smtClean="0"/>
              <a:t> </a:t>
            </a:r>
            <a:r>
              <a:rPr lang="en-US" b="1" i="1" dirty="0" err="1" smtClean="0"/>
              <a:t>t</a:t>
            </a:r>
            <a:r>
              <a:rPr lang="en-US" dirty="0" smtClean="0"/>
              <a:t>-statistics are generally better versus at least the simple regression.</a:t>
            </a:r>
          </a:p>
          <a:p>
            <a:pPr>
              <a:buFont typeface="Arial"/>
              <a:buChar char="•"/>
            </a:pPr>
            <a:endParaRPr lang="en-US" dirty="0" smtClean="0"/>
          </a:p>
        </p:txBody>
      </p:sp>
      <p:cxnSp>
        <p:nvCxnSpPr>
          <p:cNvPr id="9" name="Straight Arrow Connector 8"/>
          <p:cNvCxnSpPr/>
          <p:nvPr/>
        </p:nvCxnSpPr>
        <p:spPr>
          <a:xfrm rot="10800000">
            <a:off x="2397366" y="3276600"/>
            <a:ext cx="2558815" cy="2502652"/>
          </a:xfrm>
          <a:prstGeom prst="straightConnector1">
            <a:avLst/>
          </a:prstGeom>
          <a:ln>
            <a:solidFill>
              <a:schemeClr val="accent2">
                <a:alpha val="50000"/>
              </a:schemeClr>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rot="16200000" flipV="1">
            <a:off x="3069043" y="3547801"/>
            <a:ext cx="2129966" cy="1892364"/>
          </a:xfrm>
          <a:prstGeom prst="straightConnector1">
            <a:avLst/>
          </a:prstGeom>
          <a:ln>
            <a:solidFill>
              <a:schemeClr val="accent2">
                <a:alpha val="50000"/>
              </a:schemeClr>
            </a:solidFill>
            <a:headEnd type="arrow"/>
            <a:tailEnd type="none"/>
          </a:ln>
        </p:spPr>
        <p:style>
          <a:lnRef idx="2">
            <a:schemeClr val="accent1"/>
          </a:lnRef>
          <a:fillRef idx="0">
            <a:schemeClr val="accent1"/>
          </a:fillRef>
          <a:effectRef idx="1">
            <a:schemeClr val="accent1"/>
          </a:effectRef>
          <a:fontRef idx="minor">
            <a:schemeClr val="tx1"/>
          </a:fontRef>
        </p:style>
      </p:cxnSp>
      <p:pic>
        <p:nvPicPr>
          <p:cNvPr id="11" name="Picture 10"/>
          <p:cNvPicPr>
            <a:picLocks noChangeAspect="1"/>
          </p:cNvPicPr>
          <p:nvPr/>
        </p:nvPicPr>
        <p:blipFill>
          <a:blip r:embed="rId3"/>
          <a:srcRect r="56017"/>
          <a:stretch>
            <a:fillRect/>
          </a:stretch>
        </p:blipFill>
        <p:spPr>
          <a:xfrm>
            <a:off x="3575051" y="273050"/>
            <a:ext cx="5111749" cy="2355729"/>
          </a:xfrm>
          <a:prstGeom prst="rect">
            <a:avLst/>
          </a:prstGeom>
        </p:spPr>
      </p:pic>
      <p:cxnSp>
        <p:nvCxnSpPr>
          <p:cNvPr id="8" name="Straight Arrow Connector 7"/>
          <p:cNvCxnSpPr/>
          <p:nvPr/>
        </p:nvCxnSpPr>
        <p:spPr>
          <a:xfrm rot="10800000">
            <a:off x="3187847" y="1852988"/>
            <a:ext cx="4950235" cy="2708214"/>
          </a:xfrm>
          <a:prstGeom prst="straightConnector1">
            <a:avLst/>
          </a:prstGeom>
          <a:ln>
            <a:solidFill>
              <a:schemeClr val="accent2">
                <a:alpha val="50000"/>
              </a:schemeClr>
            </a:solidFill>
            <a:headEnd type="arrow"/>
            <a:tailEnd type="none"/>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anim calcmode="lin" valueType="num">
                                      <p:cBhvr>
                                        <p:cTn id="8" dur="500" fill="hold"/>
                                        <p:tgtEl>
                                          <p:spTgt spid="12"/>
                                        </p:tgtEl>
                                        <p:attrNameLst>
                                          <p:attrName>ppt_x</p:attrName>
                                        </p:attrNameLst>
                                      </p:cBhvr>
                                      <p:tavLst>
                                        <p:tav tm="0">
                                          <p:val>
                                            <p:strVal val="#ppt_x"/>
                                          </p:val>
                                        </p:tav>
                                        <p:tav tm="100000">
                                          <p:val>
                                            <p:strVal val="#ppt_x"/>
                                          </p:val>
                                        </p:tav>
                                      </p:tavLst>
                                    </p:anim>
                                    <p:anim calcmode="lin" valueType="num">
                                      <p:cBhvr>
                                        <p:cTn id="9" dur="450" decel="100000" fill="hold"/>
                                        <p:tgtEl>
                                          <p:spTgt spid="12"/>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12"/>
                                        </p:tgtEl>
                                        <p:attrNameLst>
                                          <p:attrName>ppt_y</p:attrName>
                                        </p:attrNameLst>
                                      </p:cBhvr>
                                      <p:tavLst>
                                        <p:tav tm="0">
                                          <p:val>
                                            <p:strVal val="#ppt_y-.03"/>
                                          </p:val>
                                        </p:tav>
                                        <p:tav tm="100000">
                                          <p:val>
                                            <p:strVal val="#ppt_y"/>
                                          </p:val>
                                        </p:tav>
                                      </p:tavLst>
                                    </p:anim>
                                  </p:childTnLst>
                                </p:cTn>
                              </p:par>
                            </p:childTnLst>
                          </p:cTn>
                        </p:par>
                        <p:par>
                          <p:cTn id="11" fill="hold">
                            <p:stCondLst>
                              <p:cond delay="500"/>
                            </p:stCondLst>
                            <p:childTnLst>
                              <p:par>
                                <p:cTn id="12" presetID="37" presetClass="entr" presetSubtype="0" fill="hold" nodeType="afterEffect">
                                  <p:stCondLst>
                                    <p:cond delay="20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0"/>
                                        <p:tgtEl>
                                          <p:spTgt spid="8"/>
                                        </p:tgtEl>
                                      </p:cBhvr>
                                    </p:animEffect>
                                    <p:anim calcmode="lin" valueType="num">
                                      <p:cBhvr>
                                        <p:cTn id="15" dur="5000" fill="hold"/>
                                        <p:tgtEl>
                                          <p:spTgt spid="8"/>
                                        </p:tgtEl>
                                        <p:attrNameLst>
                                          <p:attrName>ppt_x</p:attrName>
                                        </p:attrNameLst>
                                      </p:cBhvr>
                                      <p:tavLst>
                                        <p:tav tm="0">
                                          <p:val>
                                            <p:strVal val="#ppt_x"/>
                                          </p:val>
                                        </p:tav>
                                        <p:tav tm="100000">
                                          <p:val>
                                            <p:strVal val="#ppt_x"/>
                                          </p:val>
                                        </p:tav>
                                      </p:tavLst>
                                    </p:anim>
                                    <p:anim calcmode="lin" valueType="num">
                                      <p:cBhvr>
                                        <p:cTn id="16" dur="4500" decel="100000" fill="hold"/>
                                        <p:tgtEl>
                                          <p:spTgt spid="8"/>
                                        </p:tgtEl>
                                        <p:attrNameLst>
                                          <p:attrName>ppt_y</p:attrName>
                                        </p:attrNameLst>
                                      </p:cBhvr>
                                      <p:tavLst>
                                        <p:tav tm="0">
                                          <p:val>
                                            <p:strVal val="#ppt_y+1"/>
                                          </p:val>
                                        </p:tav>
                                        <p:tav tm="100000">
                                          <p:val>
                                            <p:strVal val="#ppt_y-.03"/>
                                          </p:val>
                                        </p:tav>
                                      </p:tavLst>
                                    </p:anim>
                                    <p:anim calcmode="lin" valueType="num">
                                      <p:cBhvr>
                                        <p:cTn id="17" dur="500" accel="100000" fill="hold">
                                          <p:stCondLst>
                                            <p:cond delay="4500"/>
                                          </p:stCondLst>
                                        </p:cTn>
                                        <p:tgtEl>
                                          <p:spTgt spid="8"/>
                                        </p:tgtEl>
                                        <p:attrNameLst>
                                          <p:attrName>ppt_y</p:attrName>
                                        </p:attrNameLst>
                                      </p:cBhvr>
                                      <p:tavLst>
                                        <p:tav tm="0">
                                          <p:val>
                                            <p:strVal val="#ppt_y-.03"/>
                                          </p:val>
                                        </p:tav>
                                        <p:tav tm="100000">
                                          <p:val>
                                            <p:strVal val="#ppt_y"/>
                                          </p:val>
                                        </p:tav>
                                      </p:tavLst>
                                    </p:anim>
                                  </p:childTnLst>
                                </p:cTn>
                              </p:par>
                              <p:par>
                                <p:cTn id="18" presetID="37"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0"/>
                                        <p:tgtEl>
                                          <p:spTgt spid="9"/>
                                        </p:tgtEl>
                                      </p:cBhvr>
                                    </p:animEffect>
                                    <p:anim calcmode="lin" valueType="num">
                                      <p:cBhvr>
                                        <p:cTn id="21" dur="5000" fill="hold"/>
                                        <p:tgtEl>
                                          <p:spTgt spid="9"/>
                                        </p:tgtEl>
                                        <p:attrNameLst>
                                          <p:attrName>ppt_x</p:attrName>
                                        </p:attrNameLst>
                                      </p:cBhvr>
                                      <p:tavLst>
                                        <p:tav tm="0">
                                          <p:val>
                                            <p:strVal val="#ppt_x"/>
                                          </p:val>
                                        </p:tav>
                                        <p:tav tm="100000">
                                          <p:val>
                                            <p:strVal val="#ppt_x"/>
                                          </p:val>
                                        </p:tav>
                                      </p:tavLst>
                                    </p:anim>
                                    <p:anim calcmode="lin" valueType="num">
                                      <p:cBhvr>
                                        <p:cTn id="22" dur="4500" decel="100000" fill="hold"/>
                                        <p:tgtEl>
                                          <p:spTgt spid="9"/>
                                        </p:tgtEl>
                                        <p:attrNameLst>
                                          <p:attrName>ppt_y</p:attrName>
                                        </p:attrNameLst>
                                      </p:cBhvr>
                                      <p:tavLst>
                                        <p:tav tm="0">
                                          <p:val>
                                            <p:strVal val="#ppt_y+1"/>
                                          </p:val>
                                        </p:tav>
                                        <p:tav tm="100000">
                                          <p:val>
                                            <p:strVal val="#ppt_y-.03"/>
                                          </p:val>
                                        </p:tav>
                                      </p:tavLst>
                                    </p:anim>
                                    <p:anim calcmode="lin" valueType="num">
                                      <p:cBhvr>
                                        <p:cTn id="23" dur="500" accel="100000" fill="hold">
                                          <p:stCondLst>
                                            <p:cond delay="4500"/>
                                          </p:stCondLst>
                                        </p:cTn>
                                        <p:tgtEl>
                                          <p:spTgt spid="9"/>
                                        </p:tgtEl>
                                        <p:attrNameLst>
                                          <p:attrName>ppt_y</p:attrName>
                                        </p:attrNameLst>
                                      </p:cBhvr>
                                      <p:tavLst>
                                        <p:tav tm="0">
                                          <p:val>
                                            <p:strVal val="#ppt_y-.03"/>
                                          </p:val>
                                        </p:tav>
                                        <p:tav tm="100000">
                                          <p:val>
                                            <p:strVal val="#ppt_y"/>
                                          </p:val>
                                        </p:tav>
                                      </p:tavLst>
                                    </p:anim>
                                  </p:childTnLst>
                                </p:cTn>
                              </p:par>
                              <p:par>
                                <p:cTn id="24" presetID="37"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0"/>
                                        <p:tgtEl>
                                          <p:spTgt spid="10"/>
                                        </p:tgtEl>
                                      </p:cBhvr>
                                    </p:animEffect>
                                    <p:anim calcmode="lin" valueType="num">
                                      <p:cBhvr>
                                        <p:cTn id="27" dur="5000" fill="hold"/>
                                        <p:tgtEl>
                                          <p:spTgt spid="10"/>
                                        </p:tgtEl>
                                        <p:attrNameLst>
                                          <p:attrName>ppt_x</p:attrName>
                                        </p:attrNameLst>
                                      </p:cBhvr>
                                      <p:tavLst>
                                        <p:tav tm="0">
                                          <p:val>
                                            <p:strVal val="#ppt_x"/>
                                          </p:val>
                                        </p:tav>
                                        <p:tav tm="100000">
                                          <p:val>
                                            <p:strVal val="#ppt_x"/>
                                          </p:val>
                                        </p:tav>
                                      </p:tavLst>
                                    </p:anim>
                                    <p:anim calcmode="lin" valueType="num">
                                      <p:cBhvr>
                                        <p:cTn id="28" dur="4500" decel="100000" fill="hold"/>
                                        <p:tgtEl>
                                          <p:spTgt spid="10"/>
                                        </p:tgtEl>
                                        <p:attrNameLst>
                                          <p:attrName>ppt_y</p:attrName>
                                        </p:attrNameLst>
                                      </p:cBhvr>
                                      <p:tavLst>
                                        <p:tav tm="0">
                                          <p:val>
                                            <p:strVal val="#ppt_y+1"/>
                                          </p:val>
                                        </p:tav>
                                        <p:tav tm="100000">
                                          <p:val>
                                            <p:strVal val="#ppt_y-.03"/>
                                          </p:val>
                                        </p:tav>
                                      </p:tavLst>
                                    </p:anim>
                                    <p:anim calcmode="lin" valueType="num">
                                      <p:cBhvr>
                                        <p:cTn id="29" dur="500" accel="100000" fill="hold">
                                          <p:stCondLst>
                                            <p:cond delay="4500"/>
                                          </p:stCondLst>
                                        </p:cTn>
                                        <p:tgtEl>
                                          <p:spTgt spid="1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Regression topics:</a:t>
            </a:r>
            <a:br>
              <a:rPr lang="en-US" dirty="0" smtClean="0"/>
            </a:br>
            <a:r>
              <a:rPr lang="en-US" dirty="0" smtClean="0"/>
              <a:t>Problem 16 Question</a:t>
            </a:r>
            <a:endParaRPr lang="en-US" dirty="0"/>
          </a:p>
        </p:txBody>
      </p:sp>
      <p:graphicFrame>
        <p:nvGraphicFramePr>
          <p:cNvPr id="6" name="Content Placeholder 5"/>
          <p:cNvGraphicFramePr>
            <a:graphicFrameLocks noGrp="1"/>
          </p:cNvGraphicFramePr>
          <p:nvPr>
            <p:ph idx="1"/>
          </p:nvPr>
        </p:nvGraphicFramePr>
        <p:xfrm>
          <a:off x="3575050" y="273050"/>
          <a:ext cx="5111750" cy="585311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4"/>
          <p:cNvSpPr>
            <a:spLocks noGrp="1"/>
          </p:cNvSpPr>
          <p:nvPr>
            <p:ph type="body" sz="half" idx="2"/>
          </p:nvPr>
        </p:nvSpPr>
        <p:spPr/>
        <p:txBody>
          <a:bodyPr/>
          <a:lstStyle/>
          <a:p>
            <a:r>
              <a:rPr lang="en-US" dirty="0" smtClean="0"/>
              <a:t>Which regression for effect (e.g., A, or B) is stronger, or are they the same? What would be the statistics to guide you?  Note there is no value for Effect A&amp;B. </a:t>
            </a:r>
          </a:p>
          <a:p>
            <a:r>
              <a:rPr lang="en-US" dirty="0" smtClean="0"/>
              <a:t>Is there anything which can be done to enhance your conclusion?  And how would one use the </a:t>
            </a:r>
            <a:r>
              <a:rPr lang="en-US" b="1" i="1" dirty="0" smtClean="0"/>
              <a:t>F</a:t>
            </a:r>
            <a:r>
              <a:rPr lang="en-US" dirty="0" smtClean="0"/>
              <a:t>-statistic to assist in the solution?</a:t>
            </a:r>
          </a:p>
          <a:p>
            <a:endParaRPr lang="en-US" dirty="0"/>
          </a:p>
        </p:txBody>
      </p:sp>
    </p:spTree>
  </p:cSld>
  <p:clrMapOvr>
    <a:masterClrMapping/>
  </p:clrMapOvr>
  <p:transition spd="slow"/>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Regression topics:</a:t>
            </a:r>
            <a:br>
              <a:rPr lang="en-US" dirty="0" smtClean="0"/>
            </a:br>
            <a:r>
              <a:rPr lang="en-US" dirty="0" smtClean="0"/>
              <a:t>Problem 16 Solution</a:t>
            </a:r>
            <a:endParaRPr lang="en-US" dirty="0"/>
          </a:p>
        </p:txBody>
      </p:sp>
      <p:sp>
        <p:nvSpPr>
          <p:cNvPr id="6" name="Text Placeholder 5"/>
          <p:cNvSpPr>
            <a:spLocks noGrp="1"/>
          </p:cNvSpPr>
          <p:nvPr>
            <p:ph idx="1"/>
          </p:nvPr>
        </p:nvSpPr>
        <p:spPr/>
        <p:txBody>
          <a:bodyPr>
            <a:normAutofit/>
          </a:bodyPr>
          <a:lstStyle/>
          <a:p>
            <a:endParaRPr lang="en-US" dirty="0"/>
          </a:p>
        </p:txBody>
      </p:sp>
      <p:sp>
        <p:nvSpPr>
          <p:cNvPr id="4" name="Text Placeholder 3"/>
          <p:cNvSpPr>
            <a:spLocks noGrp="1"/>
          </p:cNvSpPr>
          <p:nvPr>
            <p:ph type="body" sz="half" idx="2"/>
          </p:nvPr>
        </p:nvSpPr>
        <p:spPr/>
        <p:txBody>
          <a:bodyPr>
            <a:normAutofit lnSpcReduction="10000"/>
          </a:bodyPr>
          <a:lstStyle/>
          <a:p>
            <a:pPr>
              <a:buFont typeface="Arial"/>
              <a:buChar char="•"/>
            </a:pPr>
            <a:r>
              <a:rPr lang="en-US" dirty="0" smtClean="0"/>
              <a:t>Orthogonally, both would have the same regression characteristics.</a:t>
            </a:r>
          </a:p>
          <a:p>
            <a:pPr>
              <a:buFont typeface="Arial"/>
              <a:buChar char="•"/>
            </a:pPr>
            <a:r>
              <a:rPr lang="en-US" dirty="0" smtClean="0"/>
              <a:t>Except in linear regressions, the line flows towards the highest slope combined with with the least squared errors.</a:t>
            </a:r>
          </a:p>
          <a:p>
            <a:pPr>
              <a:buFont typeface="Arial"/>
              <a:buChar char="•"/>
            </a:pPr>
            <a:r>
              <a:rPr lang="en-US" dirty="0" smtClean="0"/>
              <a:t>So Effect B would have no intercept, and thus a higher </a:t>
            </a:r>
            <a:r>
              <a:rPr lang="en-US" b="1" i="1" dirty="0" smtClean="0"/>
              <a:t>F</a:t>
            </a:r>
            <a:r>
              <a:rPr lang="en-US" dirty="0" smtClean="0"/>
              <a:t> statistic without an intercept.</a:t>
            </a:r>
          </a:p>
          <a:p>
            <a:pPr>
              <a:buFont typeface="Arial"/>
              <a:buChar char="•"/>
            </a:pPr>
            <a:r>
              <a:rPr lang="en-US" dirty="0" smtClean="0"/>
              <a:t>Of course one could also remove the Effect A model intercept and get a higher </a:t>
            </a:r>
            <a:r>
              <a:rPr lang="en-US" b="1" i="1" dirty="0" smtClean="0"/>
              <a:t>F</a:t>
            </a:r>
            <a:r>
              <a:rPr lang="en-US" dirty="0" smtClean="0"/>
              <a:t>-statistic, but this would be unwise since the cost is a higher standard error and now soaking up of the </a:t>
            </a:r>
            <a:r>
              <a:rPr lang="en-US" b="1" i="1" dirty="0" smtClean="0"/>
              <a:t>β</a:t>
            </a:r>
            <a:r>
              <a:rPr lang="en-US" b="1" i="1" baseline="-25000" dirty="0" smtClean="0"/>
              <a:t>0</a:t>
            </a:r>
            <a:r>
              <a:rPr lang="en-US" dirty="0" smtClean="0"/>
              <a:t> coefficient that was most significant. </a:t>
            </a:r>
          </a:p>
          <a:p>
            <a:pPr>
              <a:buFont typeface="Arial"/>
              <a:buChar char="•"/>
            </a:pPr>
            <a:r>
              <a:rPr lang="en-US" dirty="0" smtClean="0"/>
              <a:t>One lesson here is that the removal of the </a:t>
            </a:r>
            <a:r>
              <a:rPr lang="en-US" b="1" i="1" dirty="0" smtClean="0"/>
              <a:t>β</a:t>
            </a:r>
            <a:r>
              <a:rPr lang="en-US" b="1" i="1" baseline="-25000" dirty="0" smtClean="0"/>
              <a:t>0 </a:t>
            </a:r>
            <a:r>
              <a:rPr lang="en-US" dirty="0" smtClean="0"/>
              <a:t>could enhance</a:t>
            </a:r>
            <a:r>
              <a:rPr lang="en-US" b="1" i="1" baseline="-25000" dirty="0" smtClean="0"/>
              <a:t> </a:t>
            </a:r>
            <a:r>
              <a:rPr lang="en-US" dirty="0" smtClean="0"/>
              <a:t>the </a:t>
            </a:r>
            <a:r>
              <a:rPr lang="en-US" b="1" i="1" dirty="0" err="1" smtClean="0"/>
              <a:t>t</a:t>
            </a:r>
            <a:r>
              <a:rPr lang="en-US" dirty="0" smtClean="0"/>
              <a:t> and </a:t>
            </a:r>
            <a:r>
              <a:rPr lang="en-US" b="1" i="1" dirty="0" smtClean="0"/>
              <a:t>F</a:t>
            </a:r>
            <a:r>
              <a:rPr lang="en-US" dirty="0" smtClean="0"/>
              <a:t> statistics especially if one has good reason to remove </a:t>
            </a:r>
            <a:r>
              <a:rPr lang="en-US" b="1" i="1" dirty="0" smtClean="0"/>
              <a:t>β</a:t>
            </a:r>
            <a:r>
              <a:rPr lang="en-US" b="1" i="1" baseline="-25000" dirty="0" smtClean="0"/>
              <a:t>0</a:t>
            </a:r>
            <a:r>
              <a:rPr lang="en-US" dirty="0" smtClean="0"/>
              <a:t>.  Also note that the SSR then oddly rises.</a:t>
            </a:r>
            <a:endParaRPr lang="en-US" dirty="0"/>
          </a:p>
        </p:txBody>
      </p:sp>
      <p:pic>
        <p:nvPicPr>
          <p:cNvPr id="11" name="Picture 10"/>
          <p:cNvPicPr>
            <a:picLocks noChangeAspect="1"/>
          </p:cNvPicPr>
          <p:nvPr/>
        </p:nvPicPr>
        <p:blipFill>
          <a:blip r:embed="rId2"/>
          <a:stretch>
            <a:fillRect/>
          </a:stretch>
        </p:blipFill>
        <p:spPr>
          <a:xfrm>
            <a:off x="3575050" y="273049"/>
            <a:ext cx="5111750" cy="2206511"/>
          </a:xfrm>
          <a:prstGeom prst="rect">
            <a:avLst/>
          </a:prstGeom>
        </p:spPr>
      </p:pic>
      <p:pic>
        <p:nvPicPr>
          <p:cNvPr id="13" name="Picture 12"/>
          <p:cNvPicPr>
            <a:picLocks noChangeAspect="1"/>
          </p:cNvPicPr>
          <p:nvPr/>
        </p:nvPicPr>
        <p:blipFill>
          <a:blip r:embed="rId3"/>
          <a:stretch>
            <a:fillRect/>
          </a:stretch>
        </p:blipFill>
        <p:spPr>
          <a:xfrm>
            <a:off x="3575050" y="3919651"/>
            <a:ext cx="5111750" cy="2206511"/>
          </a:xfrm>
          <a:prstGeom prst="rect">
            <a:avLst/>
          </a:prstGeom>
        </p:spPr>
      </p:pic>
      <p:cxnSp>
        <p:nvCxnSpPr>
          <p:cNvPr id="14" name="Straight Arrow Connector 13"/>
          <p:cNvCxnSpPr/>
          <p:nvPr/>
        </p:nvCxnSpPr>
        <p:spPr>
          <a:xfrm rot="10800000" flipV="1">
            <a:off x="3465514" y="2286000"/>
            <a:ext cx="1182687" cy="762000"/>
          </a:xfrm>
          <a:prstGeom prst="straightConnector1">
            <a:avLst/>
          </a:prstGeom>
          <a:ln>
            <a:solidFill>
              <a:schemeClr val="accent2">
                <a:alpha val="50000"/>
              </a:schemeClr>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rot="16200000" flipV="1">
            <a:off x="3409157" y="4247359"/>
            <a:ext cx="1676401" cy="1563686"/>
          </a:xfrm>
          <a:prstGeom prst="straightConnector1">
            <a:avLst/>
          </a:prstGeom>
          <a:ln>
            <a:solidFill>
              <a:schemeClr val="accent2">
                <a:alpha val="50000"/>
              </a:schemeClr>
            </a:solidFill>
            <a:headEnd type="arrow"/>
            <a:tailEnd type="none"/>
          </a:ln>
        </p:spPr>
        <p:style>
          <a:lnRef idx="2">
            <a:schemeClr val="accent1"/>
          </a:lnRef>
          <a:fillRef idx="0">
            <a:schemeClr val="accent1"/>
          </a:fillRef>
          <a:effectRef idx="1">
            <a:schemeClr val="accent1"/>
          </a:effectRef>
          <a:fontRef idx="minor">
            <a:schemeClr val="tx1"/>
          </a:fontRef>
        </p:style>
      </p:cxnSp>
      <p:pic>
        <p:nvPicPr>
          <p:cNvPr id="20" name="Picture 19"/>
          <p:cNvPicPr>
            <a:picLocks noChangeAspect="1"/>
          </p:cNvPicPr>
          <p:nvPr/>
        </p:nvPicPr>
        <p:blipFill>
          <a:blip r:embed="rId4"/>
          <a:stretch>
            <a:fillRect/>
          </a:stretch>
        </p:blipFill>
        <p:spPr>
          <a:xfrm>
            <a:off x="3575050" y="273049"/>
            <a:ext cx="5111750" cy="2059410"/>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000"/>
                                        <p:tgtEl>
                                          <p:spTgt spid="14"/>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nodeType="clickEffect">
                                  <p:stCondLst>
                                    <p:cond delay="0"/>
                                  </p:stCondLst>
                                  <p:childTnLst>
                                    <p:set>
                                      <p:cBhvr>
                                        <p:cTn id="15" dur="1" fill="hold">
                                          <p:stCondLst>
                                            <p:cond delay="0"/>
                                          </p:stCondLst>
                                        </p:cTn>
                                        <p:tgtEl>
                                          <p:spTgt spid="14"/>
                                        </p:tgtEl>
                                        <p:attrNameLst>
                                          <p:attrName>style.visibility</p:attrName>
                                        </p:attrNameLst>
                                      </p:cBhvr>
                                      <p:to>
                                        <p:strVal val="hidden"/>
                                      </p:to>
                                    </p:set>
                                  </p:childTnLst>
                                </p:cTn>
                              </p:par>
                              <p:par>
                                <p:cTn id="16" presetID="1" presetClass="exit" presetSubtype="0" fill="hold" nodeType="withEffect">
                                  <p:stCondLst>
                                    <p:cond delay="0"/>
                                  </p:stCondLst>
                                  <p:childTnLst>
                                    <p:set>
                                      <p:cBhvr>
                                        <p:cTn id="17" dur="1" fill="hold">
                                          <p:stCondLst>
                                            <p:cond delay="0"/>
                                          </p:stCondLst>
                                        </p:cTn>
                                        <p:tgtEl>
                                          <p:spTgt spid="17"/>
                                        </p:tgtEl>
                                        <p:attrNameLst>
                                          <p:attrName>style.visibility</p:attrName>
                                        </p:attrNameLst>
                                      </p:cBhvr>
                                      <p:to>
                                        <p:strVal val="hidden"/>
                                      </p:to>
                                    </p:set>
                                  </p:childTnLst>
                                </p:cTn>
                              </p:par>
                            </p:childTnLst>
                          </p:cTn>
                        </p:par>
                        <p:par>
                          <p:cTn id="18" fill="hold">
                            <p:stCondLst>
                              <p:cond delay="0"/>
                            </p:stCondLst>
                            <p:childTnLst>
                              <p:par>
                                <p:cTn id="19" presetID="1" presetClass="exit" presetSubtype="0" fill="hold" nodeType="afterEffect">
                                  <p:stCondLst>
                                    <p:cond delay="0"/>
                                  </p:stCondLst>
                                  <p:childTnLst>
                                    <p:set>
                                      <p:cBhvr>
                                        <p:cTn id="20" dur="1" fill="hold">
                                          <p:stCondLst>
                                            <p:cond delay="0"/>
                                          </p:stCondLst>
                                        </p:cTn>
                                        <p:tgtEl>
                                          <p:spTgt spid="11"/>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Descriptive statistics: MECE categories easily morph into relative distributions</a:t>
            </a:r>
            <a:endParaRPr lang="en-US" dirty="0"/>
          </a:p>
        </p:txBody>
      </p:sp>
      <p:graphicFrame>
        <p:nvGraphicFramePr>
          <p:cNvPr id="8" name="Content Placeholder 7"/>
          <p:cNvGraphicFramePr>
            <a:graphicFrameLocks noGrp="1"/>
          </p:cNvGraphicFramePr>
          <p:nvPr>
            <p:ph sz="half" idx="1"/>
          </p:nvPr>
        </p:nvGraphicFramePr>
        <p:xfrm>
          <a:off x="4648200" y="1600199"/>
          <a:ext cx="4038600" cy="4525963"/>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4"/>
          <p:cNvPicPr>
            <a:picLocks noChangeAspect="1"/>
          </p:cNvPicPr>
          <p:nvPr/>
        </p:nvPicPr>
        <p:blipFill>
          <a:blip r:embed="rId3"/>
          <a:srcRect r="37560"/>
          <a:stretch>
            <a:fillRect/>
          </a:stretch>
        </p:blipFill>
        <p:spPr>
          <a:xfrm>
            <a:off x="457200" y="1600200"/>
            <a:ext cx="4038600" cy="1963921"/>
          </a:xfrm>
          <a:prstGeom prst="rect">
            <a:avLst/>
          </a:prstGeom>
        </p:spPr>
      </p:pic>
      <p:sp>
        <p:nvSpPr>
          <p:cNvPr id="6" name="Rectangle 5"/>
          <p:cNvSpPr/>
          <p:nvPr/>
        </p:nvSpPr>
        <p:spPr>
          <a:xfrm>
            <a:off x="214412" y="6126161"/>
            <a:ext cx="8715176" cy="547573"/>
          </a:xfrm>
          <a:prstGeom prst="rect">
            <a:avLst/>
          </a:prstGeom>
          <a:noFill/>
          <a:ln>
            <a:solidFill>
              <a:schemeClr val="accent2">
                <a:alpha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tx1"/>
                </a:solidFill>
              </a:rPr>
              <a:t>With the success of Cayenne, are too much resources going into the 911 and </a:t>
            </a:r>
            <a:r>
              <a:rPr lang="en-US" dirty="0" err="1" smtClean="0">
                <a:solidFill>
                  <a:schemeClr val="tx1"/>
                </a:solidFill>
              </a:rPr>
              <a:t>Panamera</a:t>
            </a:r>
            <a:r>
              <a:rPr lang="en-US" dirty="0" smtClean="0">
                <a:solidFill>
                  <a:schemeClr val="tx1"/>
                </a:solidFill>
              </a:rPr>
              <a:t>?</a:t>
            </a:r>
            <a:endParaRPr lang="en-US" dirty="0">
              <a:solidFill>
                <a:schemeClr val="tx1"/>
              </a:solidFill>
            </a:endParaRPr>
          </a:p>
        </p:txBody>
      </p:sp>
      <p:cxnSp>
        <p:nvCxnSpPr>
          <p:cNvPr id="7" name="Straight Arrow Connector 6"/>
          <p:cNvCxnSpPr/>
          <p:nvPr/>
        </p:nvCxnSpPr>
        <p:spPr>
          <a:xfrm>
            <a:off x="3265600" y="2734129"/>
            <a:ext cx="2980505" cy="1788199"/>
          </a:xfrm>
          <a:prstGeom prst="straightConnector1">
            <a:avLst/>
          </a:prstGeom>
          <a:ln>
            <a:solidFill>
              <a:schemeClr val="accent2">
                <a:alpha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rot="16200000" flipV="1">
            <a:off x="2696555" y="4326914"/>
            <a:ext cx="3392032" cy="206463"/>
          </a:xfrm>
          <a:prstGeom prst="straightConnector1">
            <a:avLst/>
          </a:prstGeom>
          <a:ln>
            <a:solidFill>
              <a:schemeClr val="accent2">
                <a:alpha val="50000"/>
              </a:schemeClr>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Intro clustering: Generally speaking, how many clusters do you see?</a:t>
            </a:r>
            <a:endParaRPr lang="en-US" dirty="0"/>
          </a:p>
        </p:txBody>
      </p:sp>
      <p:graphicFrame>
        <p:nvGraphicFramePr>
          <p:cNvPr id="7" name="Content Placeholder 6"/>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slow"/>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Intro clustering: Now what do you see that is different?</a:t>
            </a:r>
            <a:endParaRPr lang="en-US" dirty="0"/>
          </a:p>
        </p:txBody>
      </p:sp>
      <p:graphicFrame>
        <p:nvGraphicFramePr>
          <p:cNvPr id="7" name="Content Placeholder 6"/>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slow"/>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clustering: R module</a:t>
            </a:r>
            <a:endParaRPr lang="en-US" dirty="0"/>
          </a:p>
        </p:txBody>
      </p:sp>
      <p:sp>
        <p:nvSpPr>
          <p:cNvPr id="3" name="Content Placeholder 2"/>
          <p:cNvSpPr>
            <a:spLocks noGrp="1"/>
          </p:cNvSpPr>
          <p:nvPr>
            <p:ph idx="1"/>
          </p:nvPr>
        </p:nvSpPr>
        <p:spPr/>
        <p:txBody>
          <a:bodyPr/>
          <a:lstStyle/>
          <a:p>
            <a:r>
              <a:rPr lang="en-US" dirty="0" smtClean="0"/>
              <a:t>Examine text data file for download from the web portal.</a:t>
            </a:r>
          </a:p>
          <a:p>
            <a:r>
              <a:rPr lang="en-US" dirty="0" smtClean="0"/>
              <a:t>This file replicates the data for the previous data chart</a:t>
            </a:r>
          </a:p>
          <a:p>
            <a:r>
              <a:rPr lang="en-US" dirty="0" smtClean="0"/>
              <a:t>Import this data into R, and perform the cluster analysis for 2 and 4 clusters </a:t>
            </a:r>
            <a:endParaRPr lang="en-US" dirty="0"/>
          </a:p>
        </p:txBody>
      </p:sp>
    </p:spTree>
  </p:cSld>
  <p:clrMapOvr>
    <a:masterClrMapping/>
  </p:clrMapOvr>
  <p:transition spd="slow"/>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clustering: Main points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Optimizes a cluster that are as far apart as can be, while jointly each cluster is tight as can be.</a:t>
            </a:r>
          </a:p>
          <a:p>
            <a:r>
              <a:rPr lang="en-US" dirty="0" smtClean="0"/>
              <a:t>User generally assigns the number of clusters, with some advanced tools that may help on the margin.</a:t>
            </a:r>
          </a:p>
          <a:p>
            <a:r>
              <a:rPr lang="en-US" dirty="0" smtClean="0"/>
              <a:t>Can be applied to a single vector of numeric data, or something more complex including similarities in text structure (outside the realm of general statistics).</a:t>
            </a:r>
          </a:p>
          <a:p>
            <a:r>
              <a:rPr lang="en-US" dirty="0" smtClean="0"/>
              <a:t>Algorithms are imperfect due to random seed of calculation.</a:t>
            </a:r>
          </a:p>
          <a:p>
            <a:r>
              <a:rPr lang="en-US" dirty="0" smtClean="0"/>
              <a:t>While we use smaller data sets to examine the theory in class, try to use the larger data after experimentation to reduce rounding issues in </a:t>
            </a:r>
            <a:r>
              <a:rPr lang="en-US" smtClean="0"/>
              <a:t>complex algorithms.</a:t>
            </a:r>
          </a:p>
          <a:p>
            <a:r>
              <a:rPr lang="en-US" dirty="0" smtClean="0"/>
              <a:t>Examine results for sensibility.</a:t>
            </a:r>
          </a:p>
          <a:p>
            <a:r>
              <a:rPr lang="en-US" dirty="0" smtClean="0"/>
              <a:t>Final point on analytics is be cautious of interpretations of level of signals, beyond the underlying change in direction (note examples from Challenger, and Google Flu).</a:t>
            </a:r>
            <a:endParaRPr lang="en-US" dirty="0"/>
          </a:p>
        </p:txBody>
      </p:sp>
    </p:spTree>
  </p:cSld>
  <p:clrMapOvr>
    <a:masterClrMapping/>
  </p:clrMapOvr>
  <p:transition spd="slow"/>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It’s been a pleasure discussing the ideas of probability, statistics, and analytics that have been most relevant for industry professionals, as I have seen in recent years.</a:t>
            </a:r>
          </a:p>
          <a:p>
            <a:r>
              <a:rPr lang="en-US" dirty="0" smtClean="0"/>
              <a:t>We leave some time at the end for final thoughts or questions that you have.</a:t>
            </a:r>
          </a:p>
          <a:p>
            <a:r>
              <a:rPr lang="en-US" dirty="0" smtClean="0"/>
              <a:t>Also please complete the course/faculty reviews and submit per the instructions- we have historically enjoyed these and take the feedback seriously.</a:t>
            </a:r>
          </a:p>
          <a:p>
            <a:r>
              <a:rPr lang="en-US" dirty="0" smtClean="0"/>
              <a:t>Do stay in touch, download this presentation anytime from my </a:t>
            </a:r>
            <a:r>
              <a:rPr lang="en-US" dirty="0" smtClean="0">
                <a:hlinkClick r:id="rId2"/>
              </a:rPr>
              <a:t>website</a:t>
            </a:r>
            <a:r>
              <a:rPr lang="en-US" dirty="0" smtClean="0"/>
              <a:t>, and good luck.</a:t>
            </a: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Descriptive statistics: example of looking at quant data (e.g., route mi.)</a:t>
            </a:r>
            <a:endParaRPr lang="en-US" dirty="0"/>
          </a:p>
        </p:txBody>
      </p:sp>
      <p:graphicFrame>
        <p:nvGraphicFramePr>
          <p:cNvPr id="4" name="Content Placeholder 3"/>
          <p:cNvGraphicFramePr>
            <a:graphicFrameLocks noGrp="1"/>
          </p:cNvGraphicFramePr>
          <p:nvPr>
            <p:ph idx="1"/>
          </p:nvPr>
        </p:nvGraphicFramePr>
        <p:xfrm>
          <a:off x="457200" y="1600200"/>
          <a:ext cx="8229600" cy="407924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ctr" fontAlgn="b"/>
                      <a:r>
                        <a:rPr lang="en-US" sz="1800" b="0" i="0" u="none" strike="noStrike" dirty="0">
                          <a:latin typeface="+mj-lt"/>
                          <a:cs typeface="Calibri (Headings)"/>
                        </a:rPr>
                        <a:t>Name</a:t>
                      </a:r>
                    </a:p>
                  </a:txBody>
                  <a:tcPr marL="12700" marR="12700" marT="12700" marB="0" anchor="ctr"/>
                </a:tc>
                <a:tc>
                  <a:txBody>
                    <a:bodyPr/>
                    <a:lstStyle/>
                    <a:p>
                      <a:pPr algn="ctr" fontAlgn="b"/>
                      <a:r>
                        <a:rPr lang="en-US" sz="1800" b="0" i="0" u="none" strike="noStrike" dirty="0">
                          <a:latin typeface="+mj-lt"/>
                          <a:cs typeface="Calibri (Headings)"/>
                        </a:rPr>
                        <a:t>Route </a:t>
                      </a:r>
                      <a:r>
                        <a:rPr lang="en-US" sz="1800" b="0" i="0" u="none" strike="noStrike" dirty="0" smtClean="0">
                          <a:latin typeface="+mj-lt"/>
                          <a:cs typeface="Calibri (Headings)"/>
                        </a:rPr>
                        <a:t>miles (rounded</a:t>
                      </a:r>
                      <a:r>
                        <a:rPr lang="en-US" sz="1800" b="0" i="0" u="none" strike="noStrike" baseline="0" dirty="0" smtClean="0">
                          <a:latin typeface="+mj-lt"/>
                          <a:cs typeface="Calibri (Headings)"/>
                        </a:rPr>
                        <a:t> to nearest 10 miles)</a:t>
                      </a:r>
                      <a:endParaRPr lang="en-US" sz="1800" b="0" i="0" u="none" strike="noStrike" dirty="0">
                        <a:latin typeface="+mj-lt"/>
                        <a:cs typeface="Calibri (Headings)"/>
                      </a:endParaRPr>
                    </a:p>
                  </a:txBody>
                  <a:tcPr marL="12700" marR="12700" marT="12700" marB="0" anchor="ctr"/>
                </a:tc>
              </a:tr>
              <a:tr h="370840">
                <a:tc>
                  <a:txBody>
                    <a:bodyPr/>
                    <a:lstStyle/>
                    <a:p>
                      <a:pPr algn="ctr" fontAlgn="b"/>
                      <a:r>
                        <a:rPr lang="en-US" sz="1800" b="0" i="0" u="none" strike="noStrike" dirty="0">
                          <a:latin typeface="+mj-lt"/>
                          <a:cs typeface="Calibri (Headings)"/>
                        </a:rPr>
                        <a:t>Northeast Regional</a:t>
                      </a:r>
                    </a:p>
                  </a:txBody>
                  <a:tcPr marL="12700" marR="12700" marT="12700" marB="0" anchor="ctr"/>
                </a:tc>
                <a:tc>
                  <a:txBody>
                    <a:bodyPr/>
                    <a:lstStyle/>
                    <a:p>
                      <a:pPr algn="ctr" fontAlgn="b"/>
                      <a:r>
                        <a:rPr lang="en-US" sz="1800" b="0" i="0" u="none" strike="noStrike" dirty="0" smtClean="0">
                          <a:latin typeface="+mj-lt"/>
                          <a:cs typeface="Calibri (Headings)"/>
                        </a:rPr>
                        <a:t>660</a:t>
                      </a:r>
                      <a:endParaRPr lang="en-US" sz="1800" b="0" i="0" u="none" strike="noStrike" dirty="0">
                        <a:latin typeface="+mj-lt"/>
                        <a:cs typeface="Calibri (Headings)"/>
                      </a:endParaRPr>
                    </a:p>
                  </a:txBody>
                  <a:tcPr marL="12700" marR="12700" marT="12700" marB="0" anchor="ctr"/>
                </a:tc>
              </a:tr>
              <a:tr h="370840">
                <a:tc>
                  <a:txBody>
                    <a:bodyPr/>
                    <a:lstStyle/>
                    <a:p>
                      <a:pPr algn="ctr" fontAlgn="b"/>
                      <a:r>
                        <a:rPr lang="en-US" sz="1800" b="0" i="0" u="none" strike="noStrike">
                          <a:latin typeface="+mj-lt"/>
                          <a:cs typeface="Calibri (Headings)"/>
                        </a:rPr>
                        <a:t>Acela Express</a:t>
                      </a:r>
                    </a:p>
                  </a:txBody>
                  <a:tcPr marL="12700" marR="12700" marT="12700" marB="0" anchor="ctr"/>
                </a:tc>
                <a:tc>
                  <a:txBody>
                    <a:bodyPr/>
                    <a:lstStyle/>
                    <a:p>
                      <a:pPr algn="ctr" fontAlgn="b"/>
                      <a:r>
                        <a:rPr lang="en-US" sz="1800" b="0" i="0" u="none" strike="noStrike" dirty="0" smtClean="0">
                          <a:latin typeface="+mj-lt"/>
                          <a:cs typeface="Calibri (Headings)"/>
                        </a:rPr>
                        <a:t>460</a:t>
                      </a:r>
                      <a:endParaRPr lang="en-US" sz="1800" b="0" i="0" u="none" strike="noStrike" dirty="0">
                        <a:latin typeface="+mj-lt"/>
                        <a:cs typeface="Calibri (Headings)"/>
                      </a:endParaRPr>
                    </a:p>
                  </a:txBody>
                  <a:tcPr marL="12700" marR="12700" marT="12700" marB="0" anchor="ctr"/>
                </a:tc>
              </a:tr>
              <a:tr h="370840">
                <a:tc>
                  <a:txBody>
                    <a:bodyPr/>
                    <a:lstStyle/>
                    <a:p>
                      <a:pPr algn="ctr" fontAlgn="b"/>
                      <a:r>
                        <a:rPr lang="en-US" sz="1800" b="0" i="0" u="none" strike="noStrike">
                          <a:latin typeface="+mj-lt"/>
                          <a:cs typeface="Calibri (Headings)"/>
                        </a:rPr>
                        <a:t>Pacific Surfliner</a:t>
                      </a:r>
                    </a:p>
                  </a:txBody>
                  <a:tcPr marL="12700" marR="12700" marT="12700" marB="0" anchor="ctr"/>
                </a:tc>
                <a:tc>
                  <a:txBody>
                    <a:bodyPr/>
                    <a:lstStyle/>
                    <a:p>
                      <a:pPr algn="ctr" fontAlgn="b"/>
                      <a:r>
                        <a:rPr lang="en-US" sz="1800" b="0" i="0" u="none" strike="noStrike" dirty="0">
                          <a:latin typeface="+mj-lt"/>
                          <a:cs typeface="Calibri (Headings)"/>
                        </a:rPr>
                        <a:t>350</a:t>
                      </a:r>
                    </a:p>
                  </a:txBody>
                  <a:tcPr marL="12700" marR="12700" marT="12700" marB="0" anchor="ctr"/>
                </a:tc>
              </a:tr>
              <a:tr h="370840">
                <a:tc>
                  <a:txBody>
                    <a:bodyPr/>
                    <a:lstStyle/>
                    <a:p>
                      <a:pPr algn="ctr" fontAlgn="b"/>
                      <a:r>
                        <a:rPr lang="en-US" sz="1800" b="0" i="0" u="none" strike="noStrike">
                          <a:latin typeface="+mj-lt"/>
                          <a:cs typeface="Calibri (Headings)"/>
                        </a:rPr>
                        <a:t>Capitol Corridor</a:t>
                      </a:r>
                    </a:p>
                  </a:txBody>
                  <a:tcPr marL="12700" marR="12700" marT="12700" marB="0" anchor="ctr"/>
                </a:tc>
                <a:tc>
                  <a:txBody>
                    <a:bodyPr/>
                    <a:lstStyle/>
                    <a:p>
                      <a:pPr algn="ctr" fontAlgn="b"/>
                      <a:r>
                        <a:rPr lang="en-US" sz="1800" b="0" i="0" u="none" strike="noStrike" dirty="0" smtClean="0">
                          <a:latin typeface="+mj-lt"/>
                          <a:cs typeface="Calibri (Headings)"/>
                        </a:rPr>
                        <a:t>170</a:t>
                      </a:r>
                      <a:endParaRPr lang="en-US" sz="1800" b="0" i="0" u="none" strike="noStrike" dirty="0">
                        <a:latin typeface="+mj-lt"/>
                        <a:cs typeface="Calibri (Headings)"/>
                      </a:endParaRPr>
                    </a:p>
                  </a:txBody>
                  <a:tcPr marL="12700" marR="12700" marT="12700" marB="0" anchor="ctr"/>
                </a:tc>
              </a:tr>
              <a:tr h="370840">
                <a:tc>
                  <a:txBody>
                    <a:bodyPr/>
                    <a:lstStyle/>
                    <a:p>
                      <a:pPr algn="ctr" fontAlgn="b"/>
                      <a:r>
                        <a:rPr lang="en-US" sz="1800" b="0" i="0" u="none" strike="noStrike">
                          <a:latin typeface="+mj-lt"/>
                          <a:cs typeface="Calibri (Headings)"/>
                        </a:rPr>
                        <a:t>Keystone Service</a:t>
                      </a:r>
                    </a:p>
                  </a:txBody>
                  <a:tcPr marL="12700" marR="12700" marT="12700" marB="0" anchor="ctr"/>
                </a:tc>
                <a:tc>
                  <a:txBody>
                    <a:bodyPr/>
                    <a:lstStyle/>
                    <a:p>
                      <a:pPr algn="ctr" fontAlgn="b"/>
                      <a:r>
                        <a:rPr lang="en-US" sz="1800" b="0" i="0" u="none" strike="noStrike" dirty="0" smtClean="0">
                          <a:latin typeface="+mj-lt"/>
                          <a:cs typeface="Calibri (Headings)"/>
                        </a:rPr>
                        <a:t>200</a:t>
                      </a:r>
                      <a:endParaRPr lang="en-US" sz="1800" b="0" i="0" u="none" strike="noStrike" dirty="0">
                        <a:latin typeface="+mj-lt"/>
                        <a:cs typeface="Calibri (Headings)"/>
                      </a:endParaRPr>
                    </a:p>
                  </a:txBody>
                  <a:tcPr marL="12700" marR="12700" marT="12700" marB="0" anchor="ctr"/>
                </a:tc>
              </a:tr>
              <a:tr h="370840">
                <a:tc>
                  <a:txBody>
                    <a:bodyPr/>
                    <a:lstStyle/>
                    <a:p>
                      <a:pPr algn="ctr" fontAlgn="b"/>
                      <a:r>
                        <a:rPr lang="en-US" sz="1800" b="0" i="0" u="none" strike="noStrike">
                          <a:latin typeface="+mj-lt"/>
                          <a:cs typeface="Calibri (Headings)"/>
                        </a:rPr>
                        <a:t>San Joaquins</a:t>
                      </a:r>
                    </a:p>
                  </a:txBody>
                  <a:tcPr marL="12700" marR="12700" marT="12700" marB="0" anchor="ctr"/>
                </a:tc>
                <a:tc>
                  <a:txBody>
                    <a:bodyPr/>
                    <a:lstStyle/>
                    <a:p>
                      <a:pPr algn="ctr" fontAlgn="b"/>
                      <a:r>
                        <a:rPr lang="en-US" sz="1800" b="0" i="0" u="none" strike="noStrike" dirty="0" smtClean="0">
                          <a:latin typeface="+mj-lt"/>
                          <a:cs typeface="Calibri (Headings)"/>
                        </a:rPr>
                        <a:t>300</a:t>
                      </a:r>
                      <a:endParaRPr lang="en-US" sz="1800" b="0" i="0" u="none" strike="noStrike" dirty="0">
                        <a:latin typeface="+mj-lt"/>
                        <a:cs typeface="Calibri (Headings)"/>
                      </a:endParaRPr>
                    </a:p>
                  </a:txBody>
                  <a:tcPr marL="12700" marR="12700" marT="12700" marB="0" anchor="ctr"/>
                </a:tc>
              </a:tr>
              <a:tr h="370840">
                <a:tc>
                  <a:txBody>
                    <a:bodyPr/>
                    <a:lstStyle/>
                    <a:p>
                      <a:pPr algn="ctr" fontAlgn="b"/>
                      <a:r>
                        <a:rPr lang="en-US" sz="1800" b="0" i="0" u="none" strike="noStrike">
                          <a:latin typeface="+mj-lt"/>
                          <a:cs typeface="Calibri (Headings)"/>
                        </a:rPr>
                        <a:t>Empire Service</a:t>
                      </a:r>
                    </a:p>
                  </a:txBody>
                  <a:tcPr marL="12700" marR="12700" marT="12700" marB="0" anchor="ctr"/>
                </a:tc>
                <a:tc>
                  <a:txBody>
                    <a:bodyPr/>
                    <a:lstStyle/>
                    <a:p>
                      <a:pPr algn="ctr" fontAlgn="b"/>
                      <a:r>
                        <a:rPr lang="en-US" sz="1800" b="0" i="0" u="none" strike="noStrike" dirty="0">
                          <a:latin typeface="+mj-lt"/>
                          <a:cs typeface="Calibri (Headings)"/>
                        </a:rPr>
                        <a:t>460</a:t>
                      </a:r>
                    </a:p>
                  </a:txBody>
                  <a:tcPr marL="12700" marR="12700" marT="12700" marB="0" anchor="ctr"/>
                </a:tc>
              </a:tr>
              <a:tr h="370840">
                <a:tc>
                  <a:txBody>
                    <a:bodyPr/>
                    <a:lstStyle/>
                    <a:p>
                      <a:pPr algn="ctr" fontAlgn="b"/>
                      <a:r>
                        <a:rPr lang="en-US" sz="1800" b="0" i="0" u="none" strike="noStrike">
                          <a:latin typeface="+mj-lt"/>
                          <a:cs typeface="Calibri (Headings)"/>
                        </a:rPr>
                        <a:t>Amtrak Cascades</a:t>
                      </a:r>
                    </a:p>
                  </a:txBody>
                  <a:tcPr marL="12700" marR="12700" marT="12700" marB="0" anchor="ctr"/>
                </a:tc>
                <a:tc>
                  <a:txBody>
                    <a:bodyPr/>
                    <a:lstStyle/>
                    <a:p>
                      <a:pPr algn="ctr" fontAlgn="b"/>
                      <a:r>
                        <a:rPr lang="en-US" sz="1800" b="0" i="0" u="none" strike="noStrike" dirty="0" smtClean="0">
                          <a:latin typeface="+mj-lt"/>
                          <a:cs typeface="Calibri (Headings)"/>
                        </a:rPr>
                        <a:t>470</a:t>
                      </a:r>
                      <a:endParaRPr lang="en-US" sz="1800" b="0" i="0" u="none" strike="noStrike" dirty="0">
                        <a:latin typeface="+mj-lt"/>
                        <a:cs typeface="Calibri (Headings)"/>
                      </a:endParaRPr>
                    </a:p>
                  </a:txBody>
                  <a:tcPr marL="12700" marR="12700" marT="12700" marB="0" anchor="ctr"/>
                </a:tc>
              </a:tr>
              <a:tr h="370840">
                <a:tc>
                  <a:txBody>
                    <a:bodyPr/>
                    <a:lstStyle/>
                    <a:p>
                      <a:pPr algn="ctr" fontAlgn="b"/>
                      <a:r>
                        <a:rPr lang="en-US" sz="1800" b="0" i="0" u="none" strike="noStrike">
                          <a:latin typeface="+mj-lt"/>
                          <a:cs typeface="Calibri (Headings)"/>
                        </a:rPr>
                        <a:t>Hiawatha Service</a:t>
                      </a:r>
                    </a:p>
                  </a:txBody>
                  <a:tcPr marL="12700" marR="12700" marT="12700" marB="0" anchor="ctr"/>
                </a:tc>
                <a:tc>
                  <a:txBody>
                    <a:bodyPr/>
                    <a:lstStyle/>
                    <a:p>
                      <a:pPr algn="ctr" fontAlgn="b"/>
                      <a:r>
                        <a:rPr lang="en-US" sz="1800" b="0" i="0" u="none" strike="noStrike" dirty="0" smtClean="0">
                          <a:latin typeface="+mj-lt"/>
                          <a:cs typeface="Calibri (Headings)"/>
                        </a:rPr>
                        <a:t>90</a:t>
                      </a:r>
                      <a:endParaRPr lang="en-US" sz="1800" b="0" i="0" u="none" strike="noStrike" dirty="0">
                        <a:latin typeface="+mj-lt"/>
                        <a:cs typeface="Calibri (Headings)"/>
                      </a:endParaRPr>
                    </a:p>
                  </a:txBody>
                  <a:tcPr marL="12700" marR="12700" marT="12700" marB="0" anchor="ctr"/>
                </a:tc>
              </a:tr>
              <a:tr h="370840">
                <a:tc>
                  <a:txBody>
                    <a:bodyPr/>
                    <a:lstStyle/>
                    <a:p>
                      <a:pPr algn="ctr" fontAlgn="b"/>
                      <a:r>
                        <a:rPr lang="en-US" sz="1800" b="0" i="0" u="none" strike="noStrike">
                          <a:latin typeface="+mj-lt"/>
                          <a:cs typeface="Calibri (Headings)"/>
                        </a:rPr>
                        <a:t>Empire Builder</a:t>
                      </a:r>
                    </a:p>
                  </a:txBody>
                  <a:tcPr marL="12700" marR="12700" marT="12700" marB="0" anchor="ctr"/>
                </a:tc>
                <a:tc>
                  <a:txBody>
                    <a:bodyPr/>
                    <a:lstStyle/>
                    <a:p>
                      <a:pPr algn="ctr" fontAlgn="b"/>
                      <a:r>
                        <a:rPr lang="en-US" sz="1800" b="0" i="0" u="none" strike="noStrike" dirty="0" smtClean="0">
                          <a:latin typeface="+mj-lt"/>
                          <a:cs typeface="Calibri (Headings)"/>
                        </a:rPr>
                        <a:t>2230</a:t>
                      </a:r>
                      <a:endParaRPr lang="en-US" sz="1800" b="0" i="0" u="none" strike="noStrike" dirty="0">
                        <a:latin typeface="+mj-lt"/>
                        <a:cs typeface="Calibri (Headings)"/>
                      </a:endParaRPr>
                    </a:p>
                  </a:txBody>
                  <a:tcPr marL="12700" marR="12700" marT="12700" marB="0" anchor="ctr"/>
                </a:tc>
              </a:tr>
            </a:tbl>
          </a:graphicData>
        </a:graphic>
      </p:graphicFrame>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Descriptive statistics: a visual (tool) is needed but doesn’t show everything.</a:t>
            </a:r>
            <a:endParaRPr lang="en-US" dirty="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Descriptive statistics?  Which central tendency, &amp; which dispersion is ~100?</a:t>
            </a:r>
            <a:endParaRPr lang="en-US" dirty="0"/>
          </a:p>
        </p:txBody>
      </p:sp>
      <p:graphicFrame>
        <p:nvGraphicFramePr>
          <p:cNvPr id="6" name="Content Placeholder 5"/>
          <p:cNvGraphicFramePr>
            <a:graphicFrameLocks noGrp="1"/>
          </p:cNvGraphicFramePr>
          <p:nvPr>
            <p:ph sz="half" idx="1"/>
          </p:nvPr>
        </p:nvGraphicFramePr>
        <p:xfrm>
          <a:off x="457200" y="1600200"/>
          <a:ext cx="4038600" cy="3708400"/>
        </p:xfrm>
        <a:graphic>
          <a:graphicData uri="http://schemas.openxmlformats.org/drawingml/2006/table">
            <a:tbl>
              <a:tblPr bandRow="1">
                <a:tableStyleId>{5C22544A-7EE6-4342-B048-85BDC9FD1C3A}</a:tableStyleId>
              </a:tblPr>
              <a:tblGrid>
                <a:gridCol w="4038600"/>
              </a:tblGrid>
              <a:tr h="370840">
                <a:tc>
                  <a:txBody>
                    <a:bodyPr/>
                    <a:lstStyle/>
                    <a:p>
                      <a:pPr algn="ctr" fontAlgn="b"/>
                      <a:r>
                        <a:rPr lang="en-US" sz="1600" b="1" i="0" u="none" strike="noStrike">
                          <a:latin typeface="Verdana"/>
                        </a:rPr>
                        <a:t>210</a:t>
                      </a:r>
                    </a:p>
                  </a:txBody>
                  <a:tcPr marL="12700" marR="12700" marT="12700" marB="0" anchor="b"/>
                </a:tc>
              </a:tr>
              <a:tr h="370840">
                <a:tc>
                  <a:txBody>
                    <a:bodyPr/>
                    <a:lstStyle/>
                    <a:p>
                      <a:pPr algn="ctr" fontAlgn="b"/>
                      <a:r>
                        <a:rPr lang="en-US" sz="1600" b="1" i="0" u="none" strike="noStrike">
                          <a:latin typeface="Verdana"/>
                        </a:rPr>
                        <a:t>-36</a:t>
                      </a:r>
                    </a:p>
                  </a:txBody>
                  <a:tcPr marL="12700" marR="12700" marT="12700" marB="0" anchor="b"/>
                </a:tc>
              </a:tr>
              <a:tr h="370840">
                <a:tc>
                  <a:txBody>
                    <a:bodyPr/>
                    <a:lstStyle/>
                    <a:p>
                      <a:pPr algn="ctr" fontAlgn="b"/>
                      <a:r>
                        <a:rPr lang="en-US" sz="1600" b="1" i="0" u="none" strike="noStrike">
                          <a:latin typeface="Verdana"/>
                        </a:rPr>
                        <a:t>2</a:t>
                      </a:r>
                    </a:p>
                  </a:txBody>
                  <a:tcPr marL="12700" marR="12700" marT="12700" marB="0" anchor="b"/>
                </a:tc>
              </a:tr>
              <a:tr h="370840">
                <a:tc>
                  <a:txBody>
                    <a:bodyPr/>
                    <a:lstStyle/>
                    <a:p>
                      <a:pPr algn="ctr" fontAlgn="b"/>
                      <a:r>
                        <a:rPr lang="en-US" sz="1600" b="1" i="0" u="none" strike="noStrike">
                          <a:latin typeface="Verdana"/>
                        </a:rPr>
                        <a:t>142</a:t>
                      </a:r>
                    </a:p>
                  </a:txBody>
                  <a:tcPr marL="12700" marR="12700" marT="12700" marB="0" anchor="b"/>
                </a:tc>
              </a:tr>
              <a:tr h="370840">
                <a:tc>
                  <a:txBody>
                    <a:bodyPr/>
                    <a:lstStyle/>
                    <a:p>
                      <a:pPr algn="ctr" fontAlgn="b"/>
                      <a:r>
                        <a:rPr lang="en-US" sz="1600" b="1" i="0" u="none" strike="noStrike">
                          <a:latin typeface="Verdana"/>
                        </a:rPr>
                        <a:t>225</a:t>
                      </a:r>
                    </a:p>
                  </a:txBody>
                  <a:tcPr marL="12700" marR="12700" marT="12700" marB="0" anchor="b"/>
                </a:tc>
              </a:tr>
              <a:tr h="370840">
                <a:tc>
                  <a:txBody>
                    <a:bodyPr/>
                    <a:lstStyle/>
                    <a:p>
                      <a:pPr algn="ctr" fontAlgn="b"/>
                      <a:r>
                        <a:rPr lang="en-US" sz="1600" b="1" i="0" u="none" strike="noStrike">
                          <a:latin typeface="Verdana"/>
                        </a:rPr>
                        <a:t>70</a:t>
                      </a:r>
                    </a:p>
                  </a:txBody>
                  <a:tcPr marL="12700" marR="12700" marT="12700" marB="0" anchor="b"/>
                </a:tc>
              </a:tr>
              <a:tr h="370840">
                <a:tc>
                  <a:txBody>
                    <a:bodyPr/>
                    <a:lstStyle/>
                    <a:p>
                      <a:pPr algn="ctr" fontAlgn="b"/>
                      <a:r>
                        <a:rPr lang="en-US" sz="1600" b="1" i="0" u="none" strike="noStrike">
                          <a:latin typeface="Verdana"/>
                        </a:rPr>
                        <a:t>161</a:t>
                      </a:r>
                    </a:p>
                  </a:txBody>
                  <a:tcPr marL="12700" marR="12700" marT="12700" marB="0" anchor="b"/>
                </a:tc>
              </a:tr>
              <a:tr h="370840">
                <a:tc>
                  <a:txBody>
                    <a:bodyPr/>
                    <a:lstStyle/>
                    <a:p>
                      <a:pPr algn="ctr" fontAlgn="b"/>
                      <a:r>
                        <a:rPr lang="en-US" sz="1600" b="1" i="0" u="none" strike="noStrike">
                          <a:latin typeface="Verdana"/>
                        </a:rPr>
                        <a:t>183</a:t>
                      </a:r>
                    </a:p>
                  </a:txBody>
                  <a:tcPr marL="12700" marR="12700" marT="12700" marB="0" anchor="b"/>
                </a:tc>
              </a:tr>
              <a:tr h="370840">
                <a:tc>
                  <a:txBody>
                    <a:bodyPr/>
                    <a:lstStyle/>
                    <a:p>
                      <a:pPr algn="ctr" fontAlgn="b"/>
                      <a:r>
                        <a:rPr lang="en-US" sz="1600" b="1" i="0" u="none" strike="noStrike">
                          <a:latin typeface="Verdana"/>
                        </a:rPr>
                        <a:t>-75</a:t>
                      </a:r>
                    </a:p>
                  </a:txBody>
                  <a:tcPr marL="12700" marR="12700" marT="12700" marB="0" anchor="b"/>
                </a:tc>
              </a:tr>
              <a:tr h="370840">
                <a:tc>
                  <a:txBody>
                    <a:bodyPr/>
                    <a:lstStyle/>
                    <a:p>
                      <a:pPr algn="ctr" fontAlgn="b"/>
                      <a:r>
                        <a:rPr lang="en-US" sz="1600" b="1" i="0" u="none" strike="noStrike" dirty="0">
                          <a:latin typeface="Verdana"/>
                        </a:rPr>
                        <a:t>118</a:t>
                      </a:r>
                    </a:p>
                  </a:txBody>
                  <a:tcPr marL="12700" marR="12700" marT="12700" marB="0" anchor="b"/>
                </a:tc>
              </a:tr>
            </a:tbl>
          </a:graphicData>
        </a:graphic>
      </p:graphicFrame>
      <p:graphicFrame>
        <p:nvGraphicFramePr>
          <p:cNvPr id="7" name="Content Placeholder 6"/>
          <p:cNvGraphicFramePr>
            <a:graphicFrameLocks noGrp="1"/>
          </p:cNvGraphicFramePr>
          <p:nvPr>
            <p:ph sz="half" idx="2"/>
          </p:nvPr>
        </p:nvGraphicFramePr>
        <p:xfrm>
          <a:off x="4648200" y="1600200"/>
          <a:ext cx="4038600" cy="452596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slow"/>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Descriptive statistics: a visual is needed but doesn’t show everything.</a:t>
            </a:r>
            <a:endParaRPr lang="en-US" dirty="0"/>
          </a:p>
        </p:txBody>
      </p:sp>
      <p:sp>
        <p:nvSpPr>
          <p:cNvPr id="5" name="Content Placeholder 4"/>
          <p:cNvSpPr>
            <a:spLocks noGrp="1"/>
          </p:cNvSpPr>
          <p:nvPr>
            <p:ph idx="1"/>
          </p:nvPr>
        </p:nvSpPr>
        <p:spPr/>
        <p:txBody>
          <a:bodyPr>
            <a:normAutofit fontScale="85000" lnSpcReduction="10000"/>
          </a:bodyPr>
          <a:lstStyle/>
          <a:p>
            <a:r>
              <a:rPr lang="en-US" dirty="0" smtClean="0"/>
              <a:t>Looking at previous slides, see if which one is easier to assess (and what would be the values for each?)</a:t>
            </a:r>
          </a:p>
          <a:p>
            <a:pPr lvl="1"/>
            <a:r>
              <a:rPr lang="en-US" dirty="0" smtClean="0"/>
              <a:t>Average (write this down as we will use it in about 5 slides).</a:t>
            </a:r>
          </a:p>
          <a:p>
            <a:pPr lvl="1"/>
            <a:r>
              <a:rPr lang="en-US" dirty="0" smtClean="0"/>
              <a:t>Dispersion.</a:t>
            </a:r>
          </a:p>
          <a:p>
            <a:r>
              <a:rPr lang="en-US" dirty="0" smtClean="0"/>
              <a:t>On an aside, the term inclusive versus exclusive for a data range is described as follows, and generally applies to continues data:</a:t>
            </a:r>
          </a:p>
          <a:p>
            <a:pPr lvl="1"/>
            <a:r>
              <a:rPr lang="en-US" i="1" dirty="0" smtClean="0"/>
              <a:t>(</a:t>
            </a:r>
            <a:r>
              <a:rPr lang="en-US" i="1" dirty="0" err="1" smtClean="0"/>
              <a:t>x,y</a:t>
            </a:r>
            <a:r>
              <a:rPr lang="en-US" b="1" i="1" dirty="0" smtClean="0">
                <a:solidFill>
                  <a:srgbClr val="000000"/>
                </a:solidFill>
              </a:rPr>
              <a:t>)</a:t>
            </a:r>
            <a:r>
              <a:rPr lang="en-US" dirty="0" smtClean="0"/>
              <a:t> means the entire range of data up to, but </a:t>
            </a:r>
            <a:r>
              <a:rPr lang="en-US" u="sng" dirty="0" smtClean="0"/>
              <a:t>not</a:t>
            </a:r>
            <a:r>
              <a:rPr lang="en-US" dirty="0" smtClean="0"/>
              <a:t> including </a:t>
            </a:r>
            <a:r>
              <a:rPr lang="en-US" dirty="0" err="1" smtClean="0"/>
              <a:t>y</a:t>
            </a:r>
            <a:r>
              <a:rPr lang="en-US" dirty="0" smtClean="0"/>
              <a:t>.</a:t>
            </a:r>
          </a:p>
          <a:p>
            <a:pPr lvl="1"/>
            <a:r>
              <a:rPr lang="en-US" i="1" dirty="0" smtClean="0"/>
              <a:t>(</a:t>
            </a:r>
            <a:r>
              <a:rPr lang="en-US" i="1" dirty="0" err="1" smtClean="0"/>
              <a:t>x,y</a:t>
            </a:r>
            <a:r>
              <a:rPr lang="en-US" b="1" i="1" dirty="0" smtClean="0"/>
              <a:t>]</a:t>
            </a:r>
            <a:r>
              <a:rPr lang="en-US" dirty="0" smtClean="0"/>
              <a:t> means the entire range of data up to, and including </a:t>
            </a:r>
            <a:r>
              <a:rPr lang="en-US" dirty="0" err="1" smtClean="0"/>
              <a:t>y</a:t>
            </a:r>
            <a:r>
              <a:rPr lang="en-US" dirty="0" smtClean="0"/>
              <a:t>.</a:t>
            </a:r>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Descriptive statistics: so grouping numerical data into some bins is better</a:t>
            </a:r>
            <a:endParaRPr lang="en-US" dirty="0"/>
          </a:p>
        </p:txBody>
      </p:sp>
      <p:graphicFrame>
        <p:nvGraphicFramePr>
          <p:cNvPr id="4" name="Content Placeholder 3"/>
          <p:cNvGraphicFramePr>
            <a:graphicFrameLocks noGrp="1"/>
          </p:cNvGraphicFramePr>
          <p:nvPr>
            <p:ph idx="1"/>
          </p:nvPr>
        </p:nvGraphicFramePr>
        <p:xfrm>
          <a:off x="457200" y="1600200"/>
          <a:ext cx="8229600" cy="222504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ctr" fontAlgn="b"/>
                      <a:r>
                        <a:rPr lang="en-US" sz="1800" b="0" i="0" u="none" strike="noStrike">
                          <a:latin typeface="+mj-lt"/>
                          <a:cs typeface="Calibri (Headings)"/>
                        </a:rPr>
                        <a:t>Route miles</a:t>
                      </a:r>
                    </a:p>
                  </a:txBody>
                  <a:tcPr marL="12700" marR="12700" marT="12700" marB="0" anchor="ctr"/>
                </a:tc>
                <a:tc>
                  <a:txBody>
                    <a:bodyPr/>
                    <a:lstStyle/>
                    <a:p>
                      <a:pPr algn="ctr" fontAlgn="b"/>
                      <a:r>
                        <a:rPr lang="en-US" sz="1800" b="0" i="0" u="none" strike="noStrike" dirty="0" smtClean="0">
                          <a:latin typeface="+mj-lt"/>
                          <a:cs typeface="Calibri (Headings)"/>
                        </a:rPr>
                        <a:t>Frequency</a:t>
                      </a:r>
                      <a:endParaRPr lang="en-US" sz="1800" b="0" i="0" u="none" strike="noStrike" dirty="0">
                        <a:latin typeface="+mj-lt"/>
                        <a:cs typeface="Calibri (Headings)"/>
                      </a:endParaRPr>
                    </a:p>
                  </a:txBody>
                  <a:tcPr marL="12700" marR="12700" marT="12700" marB="0" anchor="ctr"/>
                </a:tc>
              </a:tr>
              <a:tr h="370840">
                <a:tc>
                  <a:txBody>
                    <a:bodyPr/>
                    <a:lstStyle/>
                    <a:p>
                      <a:pPr algn="ctr" fontAlgn="b"/>
                      <a:r>
                        <a:rPr lang="en-US" sz="1800" b="0" i="0" u="none" strike="noStrike" dirty="0" smtClean="0">
                          <a:latin typeface="+mj-lt"/>
                          <a:cs typeface="Calibri (Headings)"/>
                        </a:rPr>
                        <a:t>(0, 200]</a:t>
                      </a:r>
                      <a:endParaRPr lang="en-US" sz="1800" b="0" i="0" u="none" strike="noStrike" dirty="0">
                        <a:latin typeface="+mj-lt"/>
                        <a:cs typeface="Calibri (Headings)"/>
                      </a:endParaRPr>
                    </a:p>
                  </a:txBody>
                  <a:tcPr marL="12700" marR="12700" marT="12700" marB="0" anchor="ctr"/>
                </a:tc>
                <a:tc>
                  <a:txBody>
                    <a:bodyPr/>
                    <a:lstStyle/>
                    <a:p>
                      <a:pPr algn="ctr" fontAlgn="b"/>
                      <a:r>
                        <a:rPr lang="en-US" sz="1800" b="0" i="0" u="none" strike="noStrike" dirty="0" smtClean="0">
                          <a:latin typeface="+mj-lt"/>
                          <a:cs typeface="Calibri (Headings)"/>
                        </a:rPr>
                        <a:t>3</a:t>
                      </a:r>
                      <a:endParaRPr lang="en-US" sz="1800" b="0" i="0" u="none" strike="noStrike" dirty="0">
                        <a:latin typeface="+mj-lt"/>
                        <a:cs typeface="Calibri (Headings)"/>
                      </a:endParaRPr>
                    </a:p>
                  </a:txBody>
                  <a:tcPr marL="12700" marR="12700" marT="12700" marB="0" anchor="ctr"/>
                </a:tc>
              </a:tr>
              <a:tr h="370840">
                <a:tc>
                  <a:txBody>
                    <a:bodyPr/>
                    <a:lstStyle/>
                    <a:p>
                      <a:pPr algn="ctr" fontAlgn="b"/>
                      <a:r>
                        <a:rPr lang="en-US" sz="1800" b="0" i="0" u="none" strike="noStrike" baseline="0" dirty="0" smtClean="0">
                          <a:latin typeface="+mj-lt"/>
                          <a:cs typeface="Calibri (Headings)"/>
                        </a:rPr>
                        <a:t>(200, 400] </a:t>
                      </a:r>
                      <a:endParaRPr lang="en-US" sz="1800" b="0" i="0" u="none" strike="noStrike" dirty="0">
                        <a:latin typeface="+mj-lt"/>
                        <a:cs typeface="Calibri (Headings)"/>
                      </a:endParaRPr>
                    </a:p>
                  </a:txBody>
                  <a:tcPr marL="12700" marR="12700" marT="12700" marB="0" anchor="ctr"/>
                </a:tc>
                <a:tc>
                  <a:txBody>
                    <a:bodyPr/>
                    <a:lstStyle/>
                    <a:p>
                      <a:pPr algn="ctr" fontAlgn="b"/>
                      <a:r>
                        <a:rPr lang="en-US" sz="1800" b="0" i="0" u="none" strike="noStrike" dirty="0" smtClean="0">
                          <a:latin typeface="+mj-lt"/>
                          <a:cs typeface="Calibri (Headings)"/>
                        </a:rPr>
                        <a:t>2</a:t>
                      </a:r>
                      <a:endParaRPr lang="en-US" sz="1800" b="0" i="0" u="none" strike="noStrike" dirty="0">
                        <a:latin typeface="+mj-lt"/>
                        <a:cs typeface="Calibri (Headings)"/>
                      </a:endParaRPr>
                    </a:p>
                  </a:txBody>
                  <a:tcPr marL="12700" marR="12700" marT="12700" marB="0" anchor="ctr"/>
                </a:tc>
              </a:tr>
              <a:tr h="370840">
                <a:tc>
                  <a:txBody>
                    <a:bodyPr/>
                    <a:lstStyle/>
                    <a:p>
                      <a:pPr algn="ctr" fontAlgn="b"/>
                      <a:r>
                        <a:rPr lang="en-US" sz="1800" b="0" i="0" u="none" strike="noStrike" dirty="0" smtClean="0">
                          <a:latin typeface="+mj-lt"/>
                          <a:cs typeface="Calibri (Headings)"/>
                        </a:rPr>
                        <a:t>(400,</a:t>
                      </a:r>
                      <a:r>
                        <a:rPr lang="en-US" sz="1800" b="0" i="0" u="none" strike="noStrike" baseline="0" dirty="0" smtClean="0">
                          <a:latin typeface="+mj-lt"/>
                          <a:cs typeface="Calibri (Headings)"/>
                        </a:rPr>
                        <a:t> 600]</a:t>
                      </a:r>
                      <a:endParaRPr lang="en-US" sz="1800" b="0" i="0" u="none" strike="noStrike" dirty="0">
                        <a:latin typeface="+mj-lt"/>
                        <a:cs typeface="Calibri (Headings)"/>
                      </a:endParaRPr>
                    </a:p>
                  </a:txBody>
                  <a:tcPr marL="12700" marR="12700" marT="12700" marB="0" anchor="ctr"/>
                </a:tc>
                <a:tc>
                  <a:txBody>
                    <a:bodyPr/>
                    <a:lstStyle/>
                    <a:p>
                      <a:pPr algn="ctr" fontAlgn="b"/>
                      <a:r>
                        <a:rPr lang="en-US" sz="1800" b="0" i="0" u="none" strike="noStrike" dirty="0" smtClean="0">
                          <a:latin typeface="+mj-lt"/>
                          <a:cs typeface="Calibri (Headings)"/>
                        </a:rPr>
                        <a:t>3</a:t>
                      </a:r>
                      <a:endParaRPr lang="en-US" sz="1800" b="0" i="0" u="none" strike="noStrike" dirty="0">
                        <a:latin typeface="+mj-lt"/>
                        <a:cs typeface="Calibri (Headings)"/>
                      </a:endParaRPr>
                    </a:p>
                  </a:txBody>
                  <a:tcPr marL="12700" marR="12700" marT="12700" marB="0" anchor="ctr"/>
                </a:tc>
              </a:tr>
              <a:tr h="370840">
                <a:tc>
                  <a:txBody>
                    <a:bodyPr/>
                    <a:lstStyle/>
                    <a:p>
                      <a:pPr algn="ctr" fontAlgn="b"/>
                      <a:r>
                        <a:rPr lang="en-US" sz="1800" b="0" i="0" u="none" strike="noStrike" dirty="0" smtClean="0">
                          <a:latin typeface="+mj-lt"/>
                          <a:cs typeface="Calibri (Headings)"/>
                        </a:rPr>
                        <a:t>(600,</a:t>
                      </a:r>
                      <a:r>
                        <a:rPr lang="en-US" sz="1800" b="0" i="0" u="none" strike="noStrike" baseline="0" dirty="0" smtClean="0">
                          <a:latin typeface="+mj-lt"/>
                          <a:cs typeface="Calibri (Headings)"/>
                        </a:rPr>
                        <a:t> 800]</a:t>
                      </a:r>
                      <a:endParaRPr lang="en-US" sz="1800" b="0" i="0" u="none" strike="noStrike" dirty="0">
                        <a:latin typeface="+mj-lt"/>
                        <a:cs typeface="Calibri (Headings)"/>
                      </a:endParaRPr>
                    </a:p>
                  </a:txBody>
                  <a:tcPr marL="12700" marR="12700" marT="12700" marB="0" anchor="ctr"/>
                </a:tc>
                <a:tc>
                  <a:txBody>
                    <a:bodyPr/>
                    <a:lstStyle/>
                    <a:p>
                      <a:pPr algn="ctr" fontAlgn="b"/>
                      <a:r>
                        <a:rPr lang="en-US" sz="1800" b="0" i="0" u="none" strike="noStrike" dirty="0" smtClean="0">
                          <a:latin typeface="+mj-lt"/>
                          <a:cs typeface="Calibri (Headings)"/>
                        </a:rPr>
                        <a:t>1</a:t>
                      </a:r>
                      <a:endParaRPr lang="en-US" sz="1800" b="0" i="0" u="none" strike="noStrike" dirty="0">
                        <a:latin typeface="+mj-lt"/>
                        <a:cs typeface="Calibri (Headings)"/>
                      </a:endParaRPr>
                    </a:p>
                  </a:txBody>
                  <a:tcPr marL="12700" marR="12700" marT="12700" marB="0" anchor="ctr"/>
                </a:tc>
              </a:tr>
              <a:tr h="370840">
                <a:tc>
                  <a:txBody>
                    <a:bodyPr/>
                    <a:lstStyle/>
                    <a:p>
                      <a:pPr algn="ctr" fontAlgn="b"/>
                      <a:r>
                        <a:rPr lang="en-US" sz="1800" b="0" i="0" u="none" strike="noStrike" dirty="0" smtClean="0">
                          <a:latin typeface="+mj-lt"/>
                          <a:cs typeface="Calibri (Headings)"/>
                        </a:rPr>
                        <a:t>(800,</a:t>
                      </a:r>
                      <a:r>
                        <a:rPr lang="en-US" sz="1800" b="0" i="0" u="none" strike="noStrike" baseline="0" dirty="0" smtClean="0">
                          <a:latin typeface="+mj-lt"/>
                          <a:cs typeface="Calibri (Headings)"/>
                        </a:rPr>
                        <a:t> ∞)</a:t>
                      </a:r>
                      <a:endParaRPr lang="en-US" sz="1800" b="0" i="0" u="none" strike="noStrike" dirty="0">
                        <a:latin typeface="+mj-lt"/>
                        <a:cs typeface="Calibri (Headings)"/>
                      </a:endParaRPr>
                    </a:p>
                  </a:txBody>
                  <a:tcPr marL="12700" marR="12700" marT="12700" marB="0" anchor="ctr"/>
                </a:tc>
                <a:tc>
                  <a:txBody>
                    <a:bodyPr/>
                    <a:lstStyle/>
                    <a:p>
                      <a:pPr algn="ctr" fontAlgn="b"/>
                      <a:r>
                        <a:rPr lang="en-US" sz="1800" b="0" i="0" u="none" strike="noStrike" dirty="0" smtClean="0">
                          <a:latin typeface="+mj-lt"/>
                          <a:cs typeface="Calibri (Headings)"/>
                        </a:rPr>
                        <a:t>1</a:t>
                      </a:r>
                      <a:endParaRPr lang="en-US" sz="1800" b="0" i="0" u="none" strike="noStrike" dirty="0">
                        <a:latin typeface="+mj-lt"/>
                        <a:cs typeface="Calibri (Headings)"/>
                      </a:endParaRPr>
                    </a:p>
                  </a:txBody>
                  <a:tcPr marL="12700" marR="12700" marT="12700" marB="0" anchor="ctr"/>
                </a:tc>
              </a:tr>
            </a:tbl>
          </a:graphicData>
        </a:graphic>
      </p:graphicFrame>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2"/>
          <a:stretch>
            <a:fillRect/>
          </a:stretch>
        </p:blipFill>
        <p:spPr>
          <a:xfrm>
            <a:off x="4645025" y="2895600"/>
            <a:ext cx="4049086" cy="2438400"/>
          </a:xfrm>
          <a:prstGeom prst="rect">
            <a:avLst/>
          </a:prstGeom>
        </p:spPr>
      </p:pic>
      <p:sp>
        <p:nvSpPr>
          <p:cNvPr id="2" name="Title 1"/>
          <p:cNvSpPr>
            <a:spLocks noGrp="1"/>
          </p:cNvSpPr>
          <p:nvPr>
            <p:ph type="title"/>
          </p:nvPr>
        </p:nvSpPr>
        <p:spPr/>
        <p:txBody>
          <a:bodyPr>
            <a:normAutofit fontScale="90000"/>
          </a:bodyPr>
          <a:lstStyle/>
          <a:p>
            <a:r>
              <a:rPr lang="en-US" dirty="0" smtClean="0"/>
              <a:t>Descriptive statistics: let’s see impact of grouping based on bin choice</a:t>
            </a:r>
            <a:endParaRPr lang="en-US" dirty="0"/>
          </a:p>
        </p:txBody>
      </p:sp>
      <p:sp>
        <p:nvSpPr>
          <p:cNvPr id="4" name="Text Placeholder 3"/>
          <p:cNvSpPr>
            <a:spLocks noGrp="1"/>
          </p:cNvSpPr>
          <p:nvPr>
            <p:ph type="body" idx="1"/>
          </p:nvPr>
        </p:nvSpPr>
        <p:spPr/>
        <p:txBody>
          <a:bodyPr/>
          <a:lstStyle/>
          <a:p>
            <a:r>
              <a:rPr lang="en-US" dirty="0" smtClean="0"/>
              <a:t>(0, 300], (300, 600], etc.</a:t>
            </a:r>
            <a:endParaRPr lang="en-US" dirty="0"/>
          </a:p>
        </p:txBody>
      </p:sp>
      <p:sp>
        <p:nvSpPr>
          <p:cNvPr id="6" name="Text Placeholder 5"/>
          <p:cNvSpPr>
            <a:spLocks noGrp="1"/>
          </p:cNvSpPr>
          <p:nvPr>
            <p:ph type="body" sz="quarter" idx="3"/>
          </p:nvPr>
        </p:nvSpPr>
        <p:spPr/>
        <p:txBody>
          <a:bodyPr/>
          <a:lstStyle/>
          <a:p>
            <a:r>
              <a:rPr lang="en-US" dirty="0" smtClean="0"/>
              <a:t>(60, 260], (260, 460], etc.</a:t>
            </a:r>
            <a:endParaRPr lang="en-US" dirty="0"/>
          </a:p>
        </p:txBody>
      </p:sp>
      <p:pic>
        <p:nvPicPr>
          <p:cNvPr id="13" name="Picture 12"/>
          <p:cNvPicPr>
            <a:picLocks noChangeAspect="1"/>
          </p:cNvPicPr>
          <p:nvPr/>
        </p:nvPicPr>
        <p:blipFill>
          <a:blip r:embed="rId3"/>
          <a:stretch>
            <a:fillRect/>
          </a:stretch>
        </p:blipFill>
        <p:spPr>
          <a:xfrm>
            <a:off x="457200" y="2895600"/>
            <a:ext cx="4049086" cy="2438400"/>
          </a:xfrm>
          <a:prstGeom prst="rect">
            <a:avLst/>
          </a:prstGeom>
        </p:spPr>
      </p:pic>
      <p:sp>
        <p:nvSpPr>
          <p:cNvPr id="15" name="TextBox 14"/>
          <p:cNvSpPr txBox="1"/>
          <p:nvPr/>
        </p:nvSpPr>
        <p:spPr>
          <a:xfrm>
            <a:off x="587795" y="3415209"/>
            <a:ext cx="8403805" cy="369332"/>
          </a:xfrm>
          <a:prstGeom prst="rect">
            <a:avLst/>
          </a:prstGeom>
          <a:noFill/>
        </p:spPr>
        <p:txBody>
          <a:bodyPr wrap="square" rtlCol="0">
            <a:spAutoFit/>
          </a:bodyPr>
          <a:lstStyle/>
          <a:p>
            <a:r>
              <a:rPr lang="en-US" dirty="0" smtClean="0"/>
              <a:t> 4      4       1        1 (for 900+)                                3    4   2     1 (for 660+)</a:t>
            </a:r>
            <a:endParaRPr lang="en-US" dirty="0"/>
          </a:p>
        </p:txBody>
      </p:sp>
      <p:cxnSp>
        <p:nvCxnSpPr>
          <p:cNvPr id="18" name="Straight Arrow Connector 17"/>
          <p:cNvCxnSpPr/>
          <p:nvPr/>
        </p:nvCxnSpPr>
        <p:spPr>
          <a:xfrm>
            <a:off x="5943600" y="3785334"/>
            <a:ext cx="2133600" cy="1016059"/>
          </a:xfrm>
          <a:prstGeom prst="straightConnector1">
            <a:avLst/>
          </a:prstGeom>
          <a:ln>
            <a:solidFill>
              <a:schemeClr val="accent2">
                <a:alpha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2286000" y="3785334"/>
            <a:ext cx="1599407" cy="1016059"/>
          </a:xfrm>
          <a:prstGeom prst="straightConnector1">
            <a:avLst/>
          </a:prstGeom>
          <a:ln>
            <a:solidFill>
              <a:schemeClr val="accent2">
                <a:alpha val="50000"/>
              </a:schemeClr>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0"/>
                                        <p:tgtEl>
                                          <p:spTgt spid="17"/>
                                        </p:tgtEl>
                                      </p:cBhvr>
                                    </p:animEffect>
                                  </p:childTnLst>
                                </p:cTn>
                              </p:par>
                            </p:childTnLst>
                          </p:cTn>
                        </p:par>
                        <p:par>
                          <p:cTn id="11" fill="hold">
                            <p:stCondLst>
                              <p:cond delay="5000"/>
                            </p:stCondLst>
                            <p:childTnLst>
                              <p:par>
                                <p:cTn id="12" presetID="1" presetClass="entr" presetSubtype="0" fill="hold" grpId="0" nodeType="afterEffect">
                                  <p:stCondLst>
                                    <p:cond delay="2000"/>
                                  </p:stCondLst>
                                  <p:iterate type="wd">
                                    <p:tmAbs val="500"/>
                                  </p:iterate>
                                  <p:childTnLst>
                                    <p:set>
                                      <p:cBhvr>
                                        <p:cTn id="13" dur="1" fill="hold">
                                          <p:stCondLst>
                                            <p:cond delay="0"/>
                                          </p:stCondLst>
                                        </p:cTn>
                                        <p:tgtEl>
                                          <p:spTgt spid="15"/>
                                        </p:tgtEl>
                                        <p:attrNameLst>
                                          <p:attrName>style.visibility</p:attrName>
                                        </p:attrNameLst>
                                      </p:cBhvr>
                                      <p:to>
                                        <p:strVal val="visible"/>
                                      </p:to>
                                    </p:set>
                                  </p:childTnLst>
                                </p:cTn>
                              </p:par>
                            </p:childTnLst>
                          </p:cTn>
                        </p:par>
                        <p:par>
                          <p:cTn id="14" fill="hold">
                            <p:stCondLst>
                              <p:cond delay="16001"/>
                            </p:stCondLst>
                            <p:childTnLst>
                              <p:par>
                                <p:cTn id="15" presetID="10" presetClass="entr" presetSubtype="0" fill="hold"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0"/>
                                        <p:tgtEl>
                                          <p:spTgt spid="18"/>
                                        </p:tgtEl>
                                      </p:cBhvr>
                                    </p:animEffect>
                                  </p:childTnLst>
                                </p:cTn>
                              </p:par>
                              <p:par>
                                <p:cTn id="18" presetID="10" presetClass="entr" presetSubtype="0"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Statistics:</a:t>
            </a:r>
            <a:br>
              <a:rPr lang="en-US" dirty="0" smtClean="0"/>
            </a:br>
            <a:r>
              <a:rPr lang="en-US" dirty="0" smtClean="0"/>
              <a:t>Course logistics</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In-class problems about once every 90 minutes.  If you ever need to take a quick unscheduled mental break, please let me know and we can take one soon thereafter.</a:t>
            </a:r>
          </a:p>
          <a:p>
            <a:r>
              <a:rPr lang="en-US" dirty="0" smtClean="0"/>
              <a:t>Bring a spreadsheet software to class.  But a calculator is also good, preferably one with statistics functions (e.g., </a:t>
            </a:r>
            <a:r>
              <a:rPr lang="en-US" b="1" i="1" dirty="0" err="1" smtClean="0"/>
              <a:t>Σx</a:t>
            </a:r>
            <a:r>
              <a:rPr lang="en-US" dirty="0" smtClean="0"/>
              <a:t>, </a:t>
            </a:r>
            <a:r>
              <a:rPr lang="en-US" b="1" i="1" dirty="0" smtClean="0"/>
              <a:t>Σx</a:t>
            </a:r>
            <a:r>
              <a:rPr lang="en-US" b="1" i="1" baseline="30000" dirty="0" smtClean="0"/>
              <a:t>2</a:t>
            </a:r>
            <a:r>
              <a:rPr lang="en-US" dirty="0" smtClean="0"/>
              <a:t>, </a:t>
            </a:r>
            <a:r>
              <a:rPr lang="en-US" b="1" i="1" dirty="0" err="1" smtClean="0"/>
              <a:t>n</a:t>
            </a:r>
            <a:r>
              <a:rPr lang="en-US" dirty="0" smtClean="0"/>
              <a:t>, etc.)  Software such as R, and/or Python will be used.</a:t>
            </a:r>
          </a:p>
          <a:p>
            <a:r>
              <a:rPr lang="en-US" dirty="0" smtClean="0"/>
              <a:t>Grading is based on full participation and attendance, in addition to any other quizzes.</a:t>
            </a:r>
          </a:p>
          <a:p>
            <a:r>
              <a:rPr lang="en-US" dirty="0" smtClean="0"/>
              <a:t>Supplementary reading and course material can be found at </a:t>
            </a:r>
            <a:r>
              <a:rPr lang="en-US" dirty="0" smtClean="0">
                <a:hlinkClick r:id="rId2" action="ppaction://hlinkfile"/>
              </a:rPr>
              <a:t>statisticalideas.blogspot.com</a:t>
            </a:r>
            <a:r>
              <a:rPr lang="en-US" dirty="0" smtClean="0"/>
              <a:t>, and a paper draft of the book “Topics in statistics” can optionally be </a:t>
            </a:r>
            <a:r>
              <a:rPr lang="en-US" dirty="0" err="1" smtClean="0"/>
              <a:t>e</a:t>
            </a:r>
            <a:r>
              <a:rPr lang="en-US" dirty="0" smtClean="0"/>
              <a:t>-mailed out for specific chapters.</a:t>
            </a:r>
          </a:p>
          <a:p>
            <a:r>
              <a:rPr lang="en-US" dirty="0" smtClean="0"/>
              <a:t>The lecture slides here are by themselves, however, sufficient to get through the course.</a:t>
            </a:r>
          </a:p>
          <a:p>
            <a:r>
              <a:rPr lang="en-US" dirty="0" smtClean="0"/>
              <a:t>Class is meant to be interactive so speak up often in terms of what is making sense and what needs to be reviewed again.</a:t>
            </a:r>
          </a:p>
          <a:p>
            <a:r>
              <a:rPr lang="en-US" dirty="0" smtClean="0"/>
              <a:t>Encourage –today if possible- submitting other statistical problems you are thinking about or have recently experienced.</a:t>
            </a:r>
          </a:p>
          <a:p>
            <a:r>
              <a:rPr lang="en-US" dirty="0" smtClean="0"/>
              <a:t>Instead of online, also encourage contact me anytime with questions:</a:t>
            </a:r>
          </a:p>
          <a:p>
            <a:pPr lvl="1"/>
            <a:r>
              <a:rPr lang="en-US" dirty="0" smtClean="0"/>
              <a:t>Cell phone number provided in class, or </a:t>
            </a:r>
            <a:r>
              <a:rPr lang="en-US" dirty="0" err="1" smtClean="0">
                <a:hlinkClick r:id="rId3"/>
              </a:rPr>
              <a:t>mehta@post.harvard.edu</a:t>
            </a:r>
            <a:endParaRPr lang="en-US" dirty="0" smtClean="0"/>
          </a:p>
          <a:p>
            <a:r>
              <a:rPr lang="en-US" dirty="0" smtClean="0"/>
              <a:t>Any questions now, before we go into the syllabus?</a:t>
            </a: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Descriptive statistics: A variety of measures to analyze the statistics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Notice why bin size matters?  What if we picked 300 instead of 200?</a:t>
            </a:r>
          </a:p>
          <a:p>
            <a:r>
              <a:rPr lang="en-US" dirty="0" smtClean="0"/>
              <a:t>Measures that focuses on describing characteristics of the data:</a:t>
            </a:r>
          </a:p>
          <a:p>
            <a:pPr lvl="1"/>
            <a:r>
              <a:rPr lang="en-US" dirty="0" smtClean="0"/>
              <a:t>Mean (or average)</a:t>
            </a:r>
          </a:p>
          <a:p>
            <a:pPr lvl="1"/>
            <a:r>
              <a:rPr lang="en-US" dirty="0" smtClean="0"/>
              <a:t>Median</a:t>
            </a:r>
          </a:p>
          <a:p>
            <a:pPr lvl="1"/>
            <a:r>
              <a:rPr lang="en-US" dirty="0" smtClean="0"/>
              <a:t>Mode (multiple modes can exist, such as bimodal, </a:t>
            </a:r>
            <a:r>
              <a:rPr lang="en-US" dirty="0" err="1" smtClean="0"/>
              <a:t>trimodal</a:t>
            </a:r>
            <a:r>
              <a:rPr lang="en-US" dirty="0" smtClean="0"/>
              <a:t>, etc.)</a:t>
            </a:r>
          </a:p>
          <a:p>
            <a:pPr lvl="1"/>
            <a:r>
              <a:rPr lang="en-US" dirty="0" smtClean="0"/>
              <a:t>Dispersion (standard deviation, variance, range, </a:t>
            </a:r>
            <a:r>
              <a:rPr lang="en-US" b="1" i="1" dirty="0" smtClean="0"/>
              <a:t>MAD</a:t>
            </a:r>
            <a:r>
              <a:rPr lang="en-US" dirty="0" smtClean="0"/>
              <a:t>, </a:t>
            </a:r>
            <a:r>
              <a:rPr lang="en-US" b="1" i="1" dirty="0" smtClean="0"/>
              <a:t>CV</a:t>
            </a:r>
            <a:r>
              <a:rPr lang="en-US" dirty="0" smtClean="0"/>
              <a:t>, </a:t>
            </a:r>
            <a:r>
              <a:rPr lang="en-US" b="1" i="1" dirty="0" smtClean="0"/>
              <a:t>IQR</a:t>
            </a:r>
            <a:r>
              <a:rPr lang="en-US" dirty="0" smtClean="0"/>
              <a:t>)</a:t>
            </a:r>
          </a:p>
          <a:p>
            <a:pPr lvl="1"/>
            <a:r>
              <a:rPr lang="en-US" dirty="0" smtClean="0"/>
              <a:t>The general shape (e.g., the typical location of any modes)</a:t>
            </a:r>
          </a:p>
          <a:p>
            <a:pPr lvl="1"/>
            <a:r>
              <a:rPr lang="en-US" dirty="0" smtClean="0"/>
              <a:t>Outliers</a:t>
            </a:r>
          </a:p>
          <a:p>
            <a:r>
              <a:rPr lang="en-US" dirty="0" smtClean="0"/>
              <a:t>And relationships within data (when applicable):</a:t>
            </a:r>
          </a:p>
          <a:p>
            <a:pPr lvl="1"/>
            <a:r>
              <a:rPr lang="en-US" dirty="0" smtClean="0"/>
              <a:t>Differences across time (e.g., in moving averages, or standard deviations)</a:t>
            </a:r>
          </a:p>
          <a:p>
            <a:r>
              <a:rPr lang="en-US" dirty="0" smtClean="0"/>
              <a:t>And relationships between data (when applicable):</a:t>
            </a:r>
          </a:p>
          <a:p>
            <a:pPr lvl="1"/>
            <a:r>
              <a:rPr lang="en-US" dirty="0" smtClean="0"/>
              <a:t>Differences among groups</a:t>
            </a:r>
          </a:p>
          <a:p>
            <a:pPr lvl="1"/>
            <a:r>
              <a:rPr lang="en-US" dirty="0" smtClean="0"/>
              <a:t>Correlation</a:t>
            </a:r>
          </a:p>
          <a:p>
            <a:pPr lvl="1"/>
            <a:r>
              <a:rPr lang="en-US" b="1" i="1" dirty="0" smtClean="0"/>
              <a:t>ρ</a:t>
            </a:r>
            <a:r>
              <a:rPr lang="en-US" b="1" i="1" baseline="30000" dirty="0" smtClean="0"/>
              <a:t>2</a:t>
            </a:r>
            <a:endParaRPr lang="en-US" b="1" i="1" dirty="0" smtClean="0"/>
          </a:p>
          <a:p>
            <a:pPr lvl="1"/>
            <a:r>
              <a:rPr lang="en-US" dirty="0" smtClean="0"/>
              <a:t>Regression slope</a:t>
            </a: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Descriptive statistics:</a:t>
            </a:r>
            <a:br>
              <a:rPr lang="en-US" dirty="0" smtClean="0"/>
            </a:br>
            <a:r>
              <a:rPr lang="en-US" dirty="0" smtClean="0"/>
              <a:t>Problem 3 questions</a:t>
            </a:r>
            <a:endParaRPr lang="en-US" dirty="0"/>
          </a:p>
        </p:txBody>
      </p:sp>
      <p:sp>
        <p:nvSpPr>
          <p:cNvPr id="6" name="Content Placeholder 5"/>
          <p:cNvSpPr>
            <a:spLocks noGrp="1"/>
          </p:cNvSpPr>
          <p:nvPr>
            <p:ph sz="half" idx="1"/>
          </p:nvPr>
        </p:nvSpPr>
        <p:spPr/>
        <p:txBody>
          <a:bodyPr>
            <a:normAutofit fontScale="62500" lnSpcReduction="20000"/>
          </a:bodyPr>
          <a:lstStyle/>
          <a:p>
            <a:r>
              <a:rPr lang="en-US" dirty="0" smtClean="0"/>
              <a:t>Examine the 2012 automotive production statistics from International Organization of Motor Vehicle Manufacturers (OICA).</a:t>
            </a:r>
          </a:p>
          <a:p>
            <a:r>
              <a:rPr lang="en-US" dirty="0" smtClean="0"/>
              <a:t>Is the data here qualitative or quantitative?</a:t>
            </a:r>
          </a:p>
          <a:p>
            <a:r>
              <a:rPr lang="en-US" dirty="0" smtClean="0"/>
              <a:t>What was the total number of commercial vehicles produced?</a:t>
            </a:r>
          </a:p>
          <a:p>
            <a:r>
              <a:rPr lang="en-US" dirty="0" smtClean="0"/>
              <a:t>How many cars were made in North America (NA)?</a:t>
            </a:r>
          </a:p>
          <a:p>
            <a:r>
              <a:rPr lang="en-US" dirty="0" smtClean="0"/>
              <a:t>In NA were there more cars or more commercial vehicles, which were produced? </a:t>
            </a:r>
          </a:p>
          <a:p>
            <a:r>
              <a:rPr lang="en-US" dirty="0" smtClean="0"/>
              <a:t>All of these questions can be answered from the data on the right.</a:t>
            </a:r>
            <a:endParaRPr lang="en-US" dirty="0"/>
          </a:p>
        </p:txBody>
      </p:sp>
      <p:sp>
        <p:nvSpPr>
          <p:cNvPr id="7" name="Content Placeholder 6"/>
          <p:cNvSpPr>
            <a:spLocks noGrp="1"/>
          </p:cNvSpPr>
          <p:nvPr>
            <p:ph sz="half" idx="2"/>
          </p:nvPr>
        </p:nvSpPr>
        <p:spPr/>
        <p:txBody>
          <a:bodyPr>
            <a:normAutofit fontScale="62500" lnSpcReduction="20000"/>
          </a:bodyPr>
          <a:lstStyle/>
          <a:p>
            <a:r>
              <a:rPr lang="en-US" dirty="0" smtClean="0"/>
              <a:t>Cars (MECE)</a:t>
            </a:r>
          </a:p>
          <a:p>
            <a:pPr lvl="1"/>
            <a:r>
              <a:rPr lang="en-US" b="1" i="1" dirty="0" smtClean="0"/>
              <a:t>U.S.A., 4.1m</a:t>
            </a:r>
          </a:p>
          <a:p>
            <a:pPr lvl="1"/>
            <a:r>
              <a:rPr lang="en-US" b="1" i="1" dirty="0" smtClean="0"/>
              <a:t>Canada, 1.0m</a:t>
            </a:r>
          </a:p>
          <a:p>
            <a:pPr lvl="1"/>
            <a:r>
              <a:rPr lang="en-US" b="1" i="1" dirty="0" smtClean="0"/>
              <a:t>Mexico, 1.8m</a:t>
            </a:r>
          </a:p>
          <a:p>
            <a:pPr lvl="1"/>
            <a:r>
              <a:rPr lang="en-US" b="1" i="1" dirty="0" smtClean="0"/>
              <a:t>Major NNA* countries, 55.8m</a:t>
            </a:r>
          </a:p>
          <a:p>
            <a:pPr lvl="1"/>
            <a:r>
              <a:rPr lang="en-US" b="1" i="1" dirty="0" smtClean="0"/>
              <a:t>“Other”, 0.4m</a:t>
            </a:r>
          </a:p>
          <a:p>
            <a:r>
              <a:rPr lang="en-US" dirty="0" smtClean="0"/>
              <a:t>Commercial vehicles</a:t>
            </a:r>
          </a:p>
          <a:p>
            <a:pPr lvl="1"/>
            <a:r>
              <a:rPr lang="en-US" b="1" i="1" dirty="0" smtClean="0"/>
              <a:t>Major NNA* countries, 12.2m</a:t>
            </a:r>
          </a:p>
          <a:p>
            <a:pPr lvl="1"/>
            <a:r>
              <a:rPr lang="en-US" b="1" i="1" dirty="0" smtClean="0"/>
              <a:t>“Other”, 0.1m</a:t>
            </a:r>
          </a:p>
          <a:p>
            <a:r>
              <a:rPr lang="en-US" dirty="0" smtClean="0"/>
              <a:t>Total vehicles</a:t>
            </a:r>
          </a:p>
          <a:p>
            <a:pPr lvl="1"/>
            <a:r>
              <a:rPr lang="en-US" b="1" i="1" dirty="0" err="1" smtClean="0"/>
              <a:t>Cars+Commercial</a:t>
            </a:r>
            <a:r>
              <a:rPr lang="en-US" b="1" i="1" dirty="0" smtClean="0"/>
              <a:t>, 84.1m</a:t>
            </a:r>
            <a:endParaRPr lang="en-US" dirty="0" smtClean="0"/>
          </a:p>
          <a:p>
            <a:pPr>
              <a:buNone/>
            </a:pPr>
            <a:endParaRPr lang="en-US" sz="2880" b="1" i="1" dirty="0" smtClean="0"/>
          </a:p>
          <a:p>
            <a:pPr>
              <a:buNone/>
            </a:pPr>
            <a:r>
              <a:rPr lang="en-US" sz="2880" b="1" i="1" dirty="0" smtClean="0"/>
              <a:t>*NNA = non-North America</a:t>
            </a:r>
            <a:endParaRPr lang="en-US" sz="2880" b="1" i="1" dirty="0"/>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Descriptive statistics:</a:t>
            </a:r>
            <a:br>
              <a:rPr lang="en-US" dirty="0" smtClean="0"/>
            </a:br>
            <a:r>
              <a:rPr lang="en-US" dirty="0" smtClean="0"/>
              <a:t>Problem 3 solutions</a:t>
            </a:r>
            <a:endParaRPr lang="en-US" dirty="0"/>
          </a:p>
        </p:txBody>
      </p:sp>
      <p:sp>
        <p:nvSpPr>
          <p:cNvPr id="6" name="Content Placeholder 5"/>
          <p:cNvSpPr>
            <a:spLocks noGrp="1"/>
          </p:cNvSpPr>
          <p:nvPr>
            <p:ph sz="half" idx="1"/>
          </p:nvPr>
        </p:nvSpPr>
        <p:spPr/>
        <p:txBody>
          <a:bodyPr>
            <a:normAutofit fontScale="62500" lnSpcReduction="20000"/>
          </a:bodyPr>
          <a:lstStyle/>
          <a:p>
            <a:r>
              <a:rPr lang="en-US" dirty="0" smtClean="0"/>
              <a:t>Focus on geographic regions, imply qualitative data.</a:t>
            </a:r>
          </a:p>
          <a:p>
            <a:r>
              <a:rPr lang="en-US" dirty="0" smtClean="0"/>
              <a:t>What was the total number of commercial vehicles produced?</a:t>
            </a:r>
          </a:p>
          <a:p>
            <a:pPr lvl="1">
              <a:buNone/>
            </a:pPr>
            <a:r>
              <a:rPr lang="en-US" i="1" dirty="0" smtClean="0"/>
              <a:t>Create a table or diagram if necessary to determine gaps.</a:t>
            </a:r>
          </a:p>
          <a:p>
            <a:pPr lvl="1">
              <a:buNone/>
            </a:pPr>
            <a:r>
              <a:rPr lang="en-US" b="1" i="1" dirty="0" smtClean="0"/>
              <a:t>84.1-(4.1+1.0+1.8+55.8+0.4) = 21.2m</a:t>
            </a:r>
          </a:p>
          <a:p>
            <a:r>
              <a:rPr lang="en-US" dirty="0" smtClean="0"/>
              <a:t>How many cars were made in North America (NA)?</a:t>
            </a:r>
          </a:p>
          <a:p>
            <a:pPr lvl="1">
              <a:buNone/>
            </a:pPr>
            <a:r>
              <a:rPr lang="en-US" i="1" dirty="0" smtClean="0">
                <a:solidFill>
                  <a:srgbClr val="000000"/>
                </a:solidFill>
              </a:rPr>
              <a:t>Unknown since </a:t>
            </a:r>
            <a:r>
              <a:rPr lang="en-US" b="1" i="1" dirty="0" smtClean="0">
                <a:solidFill>
                  <a:srgbClr val="000000"/>
                </a:solidFill>
              </a:rPr>
              <a:t>“Other”</a:t>
            </a:r>
            <a:r>
              <a:rPr lang="en-US" i="1" dirty="0" smtClean="0">
                <a:solidFill>
                  <a:srgbClr val="000000"/>
                </a:solidFill>
              </a:rPr>
              <a:t> is not defined and can include some part NA vehicles.</a:t>
            </a:r>
          </a:p>
          <a:p>
            <a:r>
              <a:rPr lang="en-US" dirty="0" smtClean="0"/>
              <a:t>In NA were there more cars or more commercial vehicles produced? </a:t>
            </a:r>
          </a:p>
          <a:p>
            <a:pPr lvl="1">
              <a:buNone/>
            </a:pPr>
            <a:r>
              <a:rPr lang="en-US" b="1" i="1" dirty="0" smtClean="0">
                <a:solidFill>
                  <a:srgbClr val="000000"/>
                </a:solidFill>
              </a:rPr>
              <a:t>Cars</a:t>
            </a:r>
          </a:p>
          <a:p>
            <a:pPr lvl="1">
              <a:buNone/>
            </a:pPr>
            <a:r>
              <a:rPr lang="en-US" b="1" i="1" dirty="0" smtClean="0">
                <a:solidFill>
                  <a:srgbClr val="000000"/>
                </a:solidFill>
              </a:rPr>
              <a:t>= 4.1+1.0+1.8+(0,0.4) &lt; 7.3m</a:t>
            </a:r>
          </a:p>
          <a:p>
            <a:pPr lvl="1">
              <a:buNone/>
            </a:pPr>
            <a:r>
              <a:rPr lang="en-US" b="1" i="1" dirty="0" smtClean="0">
                <a:solidFill>
                  <a:srgbClr val="000000"/>
                </a:solidFill>
              </a:rPr>
              <a:t>Commercial vehicles</a:t>
            </a:r>
          </a:p>
          <a:p>
            <a:pPr lvl="1">
              <a:buNone/>
            </a:pPr>
            <a:r>
              <a:rPr lang="en-US" b="1" i="1" dirty="0" smtClean="0">
                <a:solidFill>
                  <a:srgbClr val="000000"/>
                </a:solidFill>
              </a:rPr>
              <a:t>= 21.2-12.2-(0,0.1) &gt; 8.9m</a:t>
            </a:r>
          </a:p>
        </p:txBody>
      </p:sp>
      <p:sp>
        <p:nvSpPr>
          <p:cNvPr id="7" name="Content Placeholder 6"/>
          <p:cNvSpPr>
            <a:spLocks noGrp="1"/>
          </p:cNvSpPr>
          <p:nvPr>
            <p:ph sz="half" idx="2"/>
          </p:nvPr>
        </p:nvSpPr>
        <p:spPr/>
        <p:txBody>
          <a:bodyPr>
            <a:normAutofit fontScale="62500" lnSpcReduction="20000"/>
          </a:bodyPr>
          <a:lstStyle/>
          <a:p>
            <a:r>
              <a:rPr lang="en-US" dirty="0" smtClean="0"/>
              <a:t>Cars (MECE)</a:t>
            </a:r>
          </a:p>
          <a:p>
            <a:pPr lvl="1"/>
            <a:r>
              <a:rPr lang="en-US" b="1" i="1" dirty="0" smtClean="0"/>
              <a:t>U.S.A., 4.1m</a:t>
            </a:r>
          </a:p>
          <a:p>
            <a:pPr lvl="1"/>
            <a:r>
              <a:rPr lang="en-US" b="1" i="1" dirty="0" smtClean="0"/>
              <a:t>Canada, 1.0m</a:t>
            </a:r>
          </a:p>
          <a:p>
            <a:pPr lvl="1"/>
            <a:r>
              <a:rPr lang="en-US" b="1" i="1" dirty="0" smtClean="0"/>
              <a:t>Mexico, 1.8m</a:t>
            </a:r>
          </a:p>
          <a:p>
            <a:pPr lvl="1"/>
            <a:r>
              <a:rPr lang="en-US" b="1" i="1" dirty="0" smtClean="0"/>
              <a:t>Major NNA* countries, 55.8m</a:t>
            </a:r>
          </a:p>
          <a:p>
            <a:pPr lvl="1"/>
            <a:r>
              <a:rPr lang="en-US" b="1" i="1" dirty="0" smtClean="0"/>
              <a:t>“Other”, 0.4m</a:t>
            </a:r>
          </a:p>
          <a:p>
            <a:r>
              <a:rPr lang="en-US" dirty="0" smtClean="0"/>
              <a:t>Commercial vehicles</a:t>
            </a:r>
          </a:p>
          <a:p>
            <a:pPr lvl="1"/>
            <a:r>
              <a:rPr lang="en-US" b="1" i="1" dirty="0" smtClean="0"/>
              <a:t>Major NNA* countries, 12.2m</a:t>
            </a:r>
          </a:p>
          <a:p>
            <a:pPr lvl="1"/>
            <a:r>
              <a:rPr lang="en-US" b="1" i="1" dirty="0" smtClean="0"/>
              <a:t>“Other”, 0.1m</a:t>
            </a:r>
          </a:p>
          <a:p>
            <a:r>
              <a:rPr lang="en-US" dirty="0" smtClean="0"/>
              <a:t>Total vehicles</a:t>
            </a:r>
          </a:p>
          <a:p>
            <a:pPr lvl="1"/>
            <a:r>
              <a:rPr lang="en-US" b="1" i="1" dirty="0" err="1" smtClean="0"/>
              <a:t>Cars+Commercial</a:t>
            </a:r>
            <a:r>
              <a:rPr lang="en-US" b="1" i="1" dirty="0" smtClean="0"/>
              <a:t>, 84.1m</a:t>
            </a:r>
          </a:p>
          <a:p>
            <a:pPr lvl="1">
              <a:buNone/>
            </a:pPr>
            <a:endParaRPr lang="en-US" sz="2880" b="1" i="1" dirty="0" smtClean="0"/>
          </a:p>
          <a:p>
            <a:pPr>
              <a:buNone/>
            </a:pPr>
            <a:r>
              <a:rPr lang="en-US" sz="2880" b="1" i="1" dirty="0" smtClean="0"/>
              <a:t>*NNA = non-North America</a:t>
            </a:r>
            <a:endParaRPr lang="en-US" sz="2880" b="1" i="1" dirty="0"/>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Descriptive statistics: </a:t>
            </a:r>
            <a:br>
              <a:rPr lang="en-US" dirty="0" smtClean="0"/>
            </a:br>
            <a:r>
              <a:rPr lang="en-US" dirty="0" smtClean="0"/>
              <a:t>Focus on central tendency</a:t>
            </a:r>
            <a:endParaRPr lang="en-US" dirty="0"/>
          </a:p>
        </p:txBody>
      </p:sp>
      <p:graphicFrame>
        <p:nvGraphicFramePr>
          <p:cNvPr id="4" name="Content Placeholder 3"/>
          <p:cNvGraphicFramePr>
            <a:graphicFrameLocks noGrp="1"/>
          </p:cNvGraphicFramePr>
          <p:nvPr>
            <p:ph sz="half" idx="1"/>
          </p:nvPr>
        </p:nvGraphicFramePr>
        <p:xfrm>
          <a:off x="4648200" y="1600200"/>
          <a:ext cx="4038600" cy="4460240"/>
        </p:xfrm>
        <a:graphic>
          <a:graphicData uri="http://schemas.openxmlformats.org/drawingml/2006/table">
            <a:tbl>
              <a:tblPr firstRow="1" bandRow="1">
                <a:tableStyleId>{5C22544A-7EE6-4342-B048-85BDC9FD1C3A}</a:tableStyleId>
              </a:tblPr>
              <a:tblGrid>
                <a:gridCol w="2019300"/>
                <a:gridCol w="2019300"/>
              </a:tblGrid>
              <a:tr h="370840">
                <a:tc>
                  <a:txBody>
                    <a:bodyPr/>
                    <a:lstStyle/>
                    <a:p>
                      <a:pPr algn="ctr" fontAlgn="b"/>
                      <a:r>
                        <a:rPr lang="en-US" sz="1800" b="0" i="0" u="none" strike="noStrike" dirty="0" smtClean="0">
                          <a:latin typeface="+mj-lt"/>
                          <a:cs typeface="Calibri (Headings)"/>
                        </a:rPr>
                        <a:t>Rank</a:t>
                      </a:r>
                      <a:r>
                        <a:rPr lang="en-US" sz="1800" b="0" i="0" u="none" strike="noStrike" baseline="0" dirty="0" smtClean="0">
                          <a:latin typeface="+mj-lt"/>
                          <a:cs typeface="Calibri (Headings)"/>
                        </a:rPr>
                        <a:t>. </a:t>
                      </a:r>
                      <a:r>
                        <a:rPr lang="en-US" sz="1800" b="0" i="0" u="none" strike="noStrike" dirty="0" smtClean="0">
                          <a:latin typeface="+mj-lt"/>
                          <a:cs typeface="Calibri (Headings)"/>
                        </a:rPr>
                        <a:t>Name</a:t>
                      </a:r>
                      <a:endParaRPr lang="en-US" sz="1800" b="0" i="0" u="none" strike="noStrike" dirty="0">
                        <a:latin typeface="+mj-lt"/>
                        <a:cs typeface="Calibri (Headings)"/>
                      </a:endParaRPr>
                    </a:p>
                  </a:txBody>
                  <a:tcPr marL="6232" marR="6232" marT="12700" marB="0" anchor="ctr"/>
                </a:tc>
                <a:tc>
                  <a:txBody>
                    <a:bodyPr/>
                    <a:lstStyle/>
                    <a:p>
                      <a:pPr algn="ctr" fontAlgn="b"/>
                      <a:r>
                        <a:rPr lang="en-US" sz="1800" b="0" i="0" u="none" strike="noStrike" dirty="0">
                          <a:latin typeface="+mj-lt"/>
                          <a:cs typeface="Calibri (Headings)"/>
                        </a:rPr>
                        <a:t>Route </a:t>
                      </a:r>
                      <a:r>
                        <a:rPr lang="en-US" sz="1800" b="0" i="0" u="none" strike="noStrike" dirty="0" smtClean="0">
                          <a:latin typeface="+mj-lt"/>
                          <a:cs typeface="Calibri (Headings)"/>
                        </a:rPr>
                        <a:t>miles (rounded</a:t>
                      </a:r>
                      <a:r>
                        <a:rPr lang="en-US" sz="1800" b="0" i="0" u="none" strike="noStrike" baseline="0" dirty="0" smtClean="0">
                          <a:latin typeface="+mj-lt"/>
                          <a:cs typeface="Calibri (Headings)"/>
                        </a:rPr>
                        <a:t> to nearest 10 miles)</a:t>
                      </a:r>
                      <a:endParaRPr lang="en-US" sz="1800" b="0" i="0" u="none" strike="noStrike" dirty="0">
                        <a:latin typeface="+mj-lt"/>
                        <a:cs typeface="Calibri (Headings)"/>
                      </a:endParaRPr>
                    </a:p>
                  </a:txBody>
                  <a:tcPr marL="6232" marR="6232" marT="12700" marB="0" anchor="ctr"/>
                </a:tc>
              </a:tr>
              <a:tr h="370840">
                <a:tc>
                  <a:txBody>
                    <a:bodyPr/>
                    <a:lstStyle/>
                    <a:p>
                      <a:pPr algn="ctr" fontAlgn="b"/>
                      <a:r>
                        <a:rPr lang="en-US" sz="1800" b="0" i="0" u="none" strike="noStrike" dirty="0" smtClean="0">
                          <a:solidFill>
                            <a:srgbClr val="000000"/>
                          </a:solidFill>
                          <a:latin typeface="Calibri"/>
                        </a:rPr>
                        <a:t>1.</a:t>
                      </a:r>
                      <a:r>
                        <a:rPr lang="en-US" sz="1800" b="0" i="0" u="none" strike="noStrike" baseline="0" dirty="0" smtClean="0">
                          <a:solidFill>
                            <a:srgbClr val="000000"/>
                          </a:solidFill>
                          <a:latin typeface="Calibri"/>
                        </a:rPr>
                        <a:t> </a:t>
                      </a:r>
                      <a:r>
                        <a:rPr lang="en-US" sz="1800" b="0" i="0" u="none" strike="noStrike" dirty="0" smtClean="0">
                          <a:solidFill>
                            <a:srgbClr val="000000"/>
                          </a:solidFill>
                          <a:latin typeface="Calibri"/>
                        </a:rPr>
                        <a:t>Hiawatha Service</a:t>
                      </a:r>
                      <a:endParaRPr lang="en-US" sz="1800" b="0" i="0" u="none" strike="noStrike" dirty="0">
                        <a:solidFill>
                          <a:srgbClr val="000000"/>
                        </a:solidFill>
                        <a:latin typeface="Calibri"/>
                      </a:endParaRPr>
                    </a:p>
                  </a:txBody>
                  <a:tcPr marL="12700" marR="12700" marT="12700" marB="0" anchor="b"/>
                </a:tc>
                <a:tc>
                  <a:txBody>
                    <a:bodyPr/>
                    <a:lstStyle/>
                    <a:p>
                      <a:pPr algn="ctr" fontAlgn="b"/>
                      <a:r>
                        <a:rPr lang="en-US" sz="1800" b="0" i="0" u="none" strike="noStrike" dirty="0">
                          <a:solidFill>
                            <a:srgbClr val="000000"/>
                          </a:solidFill>
                          <a:latin typeface="Calibri"/>
                        </a:rPr>
                        <a:t>90</a:t>
                      </a:r>
                    </a:p>
                  </a:txBody>
                  <a:tcPr marL="12700" marR="12700" marT="12700" marB="0" anchor="b"/>
                </a:tc>
              </a:tr>
              <a:tr h="370840">
                <a:tc>
                  <a:txBody>
                    <a:bodyPr/>
                    <a:lstStyle/>
                    <a:p>
                      <a:pPr algn="ctr" fontAlgn="b"/>
                      <a:r>
                        <a:rPr lang="en-US" sz="1800" b="0" i="0" u="none" strike="noStrike" dirty="0" smtClean="0">
                          <a:solidFill>
                            <a:srgbClr val="000000"/>
                          </a:solidFill>
                          <a:latin typeface="Calibri"/>
                        </a:rPr>
                        <a:t>2. Capitol </a:t>
                      </a:r>
                      <a:r>
                        <a:rPr lang="en-US" sz="1800" b="0" i="0" u="none" strike="noStrike" dirty="0">
                          <a:solidFill>
                            <a:srgbClr val="000000"/>
                          </a:solidFill>
                          <a:latin typeface="Calibri"/>
                        </a:rPr>
                        <a:t>Corridor</a:t>
                      </a:r>
                    </a:p>
                  </a:txBody>
                  <a:tcPr marL="12700" marR="12700" marT="12700" marB="0" anchor="b"/>
                </a:tc>
                <a:tc>
                  <a:txBody>
                    <a:bodyPr/>
                    <a:lstStyle/>
                    <a:p>
                      <a:pPr algn="ctr" fontAlgn="b"/>
                      <a:r>
                        <a:rPr lang="en-US" sz="1800" b="0" i="0" u="none" strike="noStrike" dirty="0">
                          <a:solidFill>
                            <a:srgbClr val="000000"/>
                          </a:solidFill>
                          <a:latin typeface="Calibri"/>
                        </a:rPr>
                        <a:t>170</a:t>
                      </a:r>
                    </a:p>
                  </a:txBody>
                  <a:tcPr marL="12700" marR="12700" marT="12700" marB="0" anchor="b"/>
                </a:tc>
              </a:tr>
              <a:tr h="370840">
                <a:tc>
                  <a:txBody>
                    <a:bodyPr/>
                    <a:lstStyle/>
                    <a:p>
                      <a:pPr algn="ctr" fontAlgn="b"/>
                      <a:r>
                        <a:rPr lang="en-US" sz="1800" b="0" i="0" u="none" strike="noStrike" dirty="0" smtClean="0">
                          <a:solidFill>
                            <a:srgbClr val="000000"/>
                          </a:solidFill>
                          <a:latin typeface="Calibri"/>
                        </a:rPr>
                        <a:t>3. Keystone </a:t>
                      </a:r>
                      <a:r>
                        <a:rPr lang="en-US" sz="1800" b="0" i="0" u="none" strike="noStrike" dirty="0">
                          <a:solidFill>
                            <a:srgbClr val="000000"/>
                          </a:solidFill>
                          <a:latin typeface="Calibri"/>
                        </a:rPr>
                        <a:t>Service</a:t>
                      </a:r>
                    </a:p>
                  </a:txBody>
                  <a:tcPr marL="12700" marR="12700" marT="12700" marB="0" anchor="b"/>
                </a:tc>
                <a:tc>
                  <a:txBody>
                    <a:bodyPr/>
                    <a:lstStyle/>
                    <a:p>
                      <a:pPr algn="ctr" fontAlgn="b"/>
                      <a:r>
                        <a:rPr lang="en-US" sz="1800" b="0" i="0" u="none" strike="noStrike">
                          <a:solidFill>
                            <a:srgbClr val="000000"/>
                          </a:solidFill>
                          <a:latin typeface="Calibri"/>
                        </a:rPr>
                        <a:t>200</a:t>
                      </a:r>
                    </a:p>
                  </a:txBody>
                  <a:tcPr marL="12700" marR="12700" marT="12700" marB="0" anchor="b"/>
                </a:tc>
              </a:tr>
              <a:tr h="370840">
                <a:tc>
                  <a:txBody>
                    <a:bodyPr/>
                    <a:lstStyle/>
                    <a:p>
                      <a:pPr algn="ctr" fontAlgn="b"/>
                      <a:r>
                        <a:rPr lang="en-US" sz="1800" b="0" i="0" u="none" strike="noStrike" dirty="0" smtClean="0">
                          <a:solidFill>
                            <a:srgbClr val="000000"/>
                          </a:solidFill>
                          <a:latin typeface="Calibri"/>
                        </a:rPr>
                        <a:t>4. San </a:t>
                      </a:r>
                      <a:r>
                        <a:rPr lang="en-US" sz="1800" b="0" i="0" u="none" strike="noStrike" dirty="0" err="1">
                          <a:solidFill>
                            <a:srgbClr val="000000"/>
                          </a:solidFill>
                          <a:latin typeface="Calibri"/>
                        </a:rPr>
                        <a:t>Joaquins</a:t>
                      </a:r>
                      <a:endParaRPr lang="en-US" sz="1800" b="0" i="0" u="none" strike="noStrike" dirty="0">
                        <a:solidFill>
                          <a:srgbClr val="000000"/>
                        </a:solidFill>
                        <a:latin typeface="Calibri"/>
                      </a:endParaRPr>
                    </a:p>
                  </a:txBody>
                  <a:tcPr marL="12700" marR="12700" marT="12700" marB="0" anchor="b"/>
                </a:tc>
                <a:tc>
                  <a:txBody>
                    <a:bodyPr/>
                    <a:lstStyle/>
                    <a:p>
                      <a:pPr algn="ctr" fontAlgn="b"/>
                      <a:r>
                        <a:rPr lang="en-US" sz="1800" b="0" i="0" u="none" strike="noStrike">
                          <a:solidFill>
                            <a:srgbClr val="000000"/>
                          </a:solidFill>
                          <a:latin typeface="Calibri"/>
                        </a:rPr>
                        <a:t>300</a:t>
                      </a:r>
                    </a:p>
                  </a:txBody>
                  <a:tcPr marL="12700" marR="12700" marT="12700" marB="0" anchor="b"/>
                </a:tc>
              </a:tr>
              <a:tr h="370840">
                <a:tc>
                  <a:txBody>
                    <a:bodyPr/>
                    <a:lstStyle/>
                    <a:p>
                      <a:pPr algn="ctr" fontAlgn="b"/>
                      <a:r>
                        <a:rPr lang="en-US" sz="1800" b="0" i="0" u="none" strike="noStrike" dirty="0" smtClean="0">
                          <a:solidFill>
                            <a:srgbClr val="000000"/>
                          </a:solidFill>
                          <a:latin typeface="Calibri"/>
                        </a:rPr>
                        <a:t>5. Pacific </a:t>
                      </a:r>
                      <a:r>
                        <a:rPr lang="en-US" sz="1800" b="0" i="0" u="none" strike="noStrike" dirty="0" err="1">
                          <a:solidFill>
                            <a:srgbClr val="000000"/>
                          </a:solidFill>
                          <a:latin typeface="Calibri"/>
                        </a:rPr>
                        <a:t>Surfliner</a:t>
                      </a:r>
                      <a:endParaRPr lang="en-US" sz="1800" b="0" i="0" u="none" strike="noStrike" dirty="0">
                        <a:solidFill>
                          <a:srgbClr val="000000"/>
                        </a:solidFill>
                        <a:latin typeface="Calibri"/>
                      </a:endParaRPr>
                    </a:p>
                  </a:txBody>
                  <a:tcPr marL="12700" marR="12700" marT="12700" marB="0" anchor="b"/>
                </a:tc>
                <a:tc>
                  <a:txBody>
                    <a:bodyPr/>
                    <a:lstStyle/>
                    <a:p>
                      <a:pPr algn="ctr" fontAlgn="b"/>
                      <a:r>
                        <a:rPr lang="en-US" sz="1800" b="0" i="0" u="none" strike="noStrike">
                          <a:solidFill>
                            <a:srgbClr val="000000"/>
                          </a:solidFill>
                          <a:latin typeface="Calibri"/>
                        </a:rPr>
                        <a:t>350</a:t>
                      </a:r>
                    </a:p>
                  </a:txBody>
                  <a:tcPr marL="12700" marR="12700" marT="12700" marB="0" anchor="b"/>
                </a:tc>
              </a:tr>
              <a:tr h="370840">
                <a:tc>
                  <a:txBody>
                    <a:bodyPr/>
                    <a:lstStyle/>
                    <a:p>
                      <a:pPr algn="ctr" fontAlgn="b"/>
                      <a:r>
                        <a:rPr lang="en-US" sz="1800" b="0" i="0" u="none" strike="noStrike" dirty="0" smtClean="0">
                          <a:solidFill>
                            <a:srgbClr val="000000"/>
                          </a:solidFill>
                          <a:latin typeface="Calibri"/>
                        </a:rPr>
                        <a:t>6. </a:t>
                      </a:r>
                      <a:r>
                        <a:rPr lang="en-US" sz="1800" b="0" i="0" u="none" strike="noStrike" dirty="0" err="1" smtClean="0">
                          <a:solidFill>
                            <a:srgbClr val="000000"/>
                          </a:solidFill>
                          <a:latin typeface="Calibri"/>
                        </a:rPr>
                        <a:t>Acela</a:t>
                      </a:r>
                      <a:r>
                        <a:rPr lang="en-US" sz="1800" b="0" i="0" u="none" strike="noStrike" dirty="0" smtClean="0">
                          <a:solidFill>
                            <a:srgbClr val="000000"/>
                          </a:solidFill>
                          <a:latin typeface="Calibri"/>
                        </a:rPr>
                        <a:t> </a:t>
                      </a:r>
                      <a:r>
                        <a:rPr lang="en-US" sz="1800" b="0" i="0" u="none" strike="noStrike" dirty="0">
                          <a:solidFill>
                            <a:srgbClr val="000000"/>
                          </a:solidFill>
                          <a:latin typeface="Calibri"/>
                        </a:rPr>
                        <a:t>Express</a:t>
                      </a:r>
                    </a:p>
                  </a:txBody>
                  <a:tcPr marL="12700" marR="12700" marT="12700" marB="0" anchor="b"/>
                </a:tc>
                <a:tc>
                  <a:txBody>
                    <a:bodyPr/>
                    <a:lstStyle/>
                    <a:p>
                      <a:pPr algn="ctr" fontAlgn="b"/>
                      <a:r>
                        <a:rPr lang="en-US" sz="1800" b="0" i="0" u="none" strike="noStrike">
                          <a:solidFill>
                            <a:srgbClr val="000000"/>
                          </a:solidFill>
                          <a:latin typeface="Calibri"/>
                        </a:rPr>
                        <a:t>460</a:t>
                      </a:r>
                    </a:p>
                  </a:txBody>
                  <a:tcPr marL="12700" marR="12700" marT="12700" marB="0" anchor="b"/>
                </a:tc>
              </a:tr>
              <a:tr h="370840">
                <a:tc>
                  <a:txBody>
                    <a:bodyPr/>
                    <a:lstStyle/>
                    <a:p>
                      <a:pPr algn="ctr" fontAlgn="b"/>
                      <a:r>
                        <a:rPr lang="en-US" sz="1800" b="0" i="0" u="none" strike="noStrike" dirty="0" smtClean="0">
                          <a:solidFill>
                            <a:srgbClr val="000000"/>
                          </a:solidFill>
                          <a:latin typeface="Calibri"/>
                        </a:rPr>
                        <a:t>7. Empire </a:t>
                      </a:r>
                      <a:r>
                        <a:rPr lang="en-US" sz="1800" b="0" i="0" u="none" strike="noStrike" dirty="0">
                          <a:solidFill>
                            <a:srgbClr val="000000"/>
                          </a:solidFill>
                          <a:latin typeface="Calibri"/>
                        </a:rPr>
                        <a:t>Service</a:t>
                      </a:r>
                    </a:p>
                  </a:txBody>
                  <a:tcPr marL="12700" marR="12700" marT="12700" marB="0" anchor="b"/>
                </a:tc>
                <a:tc>
                  <a:txBody>
                    <a:bodyPr/>
                    <a:lstStyle/>
                    <a:p>
                      <a:pPr algn="ctr" fontAlgn="b"/>
                      <a:r>
                        <a:rPr lang="en-US" sz="1800" b="0" i="0" u="none" strike="noStrike">
                          <a:solidFill>
                            <a:srgbClr val="000000"/>
                          </a:solidFill>
                          <a:latin typeface="Calibri"/>
                        </a:rPr>
                        <a:t>460</a:t>
                      </a:r>
                    </a:p>
                  </a:txBody>
                  <a:tcPr marL="12700" marR="12700" marT="12700" marB="0" anchor="b"/>
                </a:tc>
              </a:tr>
              <a:tr h="370840">
                <a:tc>
                  <a:txBody>
                    <a:bodyPr/>
                    <a:lstStyle/>
                    <a:p>
                      <a:pPr algn="ctr" fontAlgn="b"/>
                      <a:r>
                        <a:rPr lang="en-US" sz="1800" b="0" i="0" u="none" strike="noStrike" dirty="0" smtClean="0">
                          <a:solidFill>
                            <a:srgbClr val="000000"/>
                          </a:solidFill>
                          <a:latin typeface="Calibri"/>
                        </a:rPr>
                        <a:t>8. Amtrak </a:t>
                      </a:r>
                      <a:r>
                        <a:rPr lang="en-US" sz="1800" b="0" i="0" u="none" strike="noStrike" dirty="0">
                          <a:solidFill>
                            <a:srgbClr val="000000"/>
                          </a:solidFill>
                          <a:latin typeface="Calibri"/>
                        </a:rPr>
                        <a:t>Cascades</a:t>
                      </a:r>
                    </a:p>
                  </a:txBody>
                  <a:tcPr marL="12700" marR="12700" marT="12700" marB="0" anchor="b"/>
                </a:tc>
                <a:tc>
                  <a:txBody>
                    <a:bodyPr/>
                    <a:lstStyle/>
                    <a:p>
                      <a:pPr algn="ctr" fontAlgn="b"/>
                      <a:r>
                        <a:rPr lang="en-US" sz="1800" b="0" i="0" u="none" strike="noStrike">
                          <a:solidFill>
                            <a:srgbClr val="000000"/>
                          </a:solidFill>
                          <a:latin typeface="Calibri"/>
                        </a:rPr>
                        <a:t>470</a:t>
                      </a:r>
                    </a:p>
                  </a:txBody>
                  <a:tcPr marL="12700" marR="12700" marT="12700" marB="0" anchor="b"/>
                </a:tc>
              </a:tr>
              <a:tr h="370840">
                <a:tc>
                  <a:txBody>
                    <a:bodyPr/>
                    <a:lstStyle/>
                    <a:p>
                      <a:pPr algn="ctr" fontAlgn="b"/>
                      <a:r>
                        <a:rPr lang="en-US" sz="1800" b="0" i="0" u="none" strike="noStrike" dirty="0" smtClean="0">
                          <a:solidFill>
                            <a:srgbClr val="000000"/>
                          </a:solidFill>
                          <a:latin typeface="Calibri"/>
                        </a:rPr>
                        <a:t>9. Northeast </a:t>
                      </a:r>
                      <a:r>
                        <a:rPr lang="en-US" sz="1800" b="0" i="0" u="none" strike="noStrike" dirty="0">
                          <a:solidFill>
                            <a:srgbClr val="000000"/>
                          </a:solidFill>
                          <a:latin typeface="Calibri"/>
                        </a:rPr>
                        <a:t>Regional</a:t>
                      </a:r>
                    </a:p>
                  </a:txBody>
                  <a:tcPr marL="12700" marR="12700" marT="12700" marB="0" anchor="b"/>
                </a:tc>
                <a:tc>
                  <a:txBody>
                    <a:bodyPr/>
                    <a:lstStyle/>
                    <a:p>
                      <a:pPr algn="ctr" fontAlgn="b"/>
                      <a:r>
                        <a:rPr lang="en-US" sz="1800" b="0" i="0" u="none" strike="noStrike" dirty="0">
                          <a:solidFill>
                            <a:srgbClr val="000000"/>
                          </a:solidFill>
                          <a:latin typeface="Calibri"/>
                        </a:rPr>
                        <a:t>660</a:t>
                      </a:r>
                    </a:p>
                  </a:txBody>
                  <a:tcPr marL="12700" marR="12700" marT="12700" marB="0" anchor="b"/>
                </a:tc>
              </a:tr>
              <a:tr h="370840">
                <a:tc>
                  <a:txBody>
                    <a:bodyPr/>
                    <a:lstStyle/>
                    <a:p>
                      <a:pPr algn="ctr" fontAlgn="b"/>
                      <a:r>
                        <a:rPr lang="en-US" sz="1800" b="0" i="0" u="none" strike="noStrike" dirty="0" smtClean="0">
                          <a:solidFill>
                            <a:srgbClr val="000000"/>
                          </a:solidFill>
                          <a:latin typeface="Calibri"/>
                        </a:rPr>
                        <a:t>10.Empire </a:t>
                      </a:r>
                      <a:r>
                        <a:rPr lang="en-US" sz="1800" b="0" i="0" u="none" strike="noStrike" dirty="0">
                          <a:solidFill>
                            <a:srgbClr val="000000"/>
                          </a:solidFill>
                          <a:latin typeface="Calibri"/>
                        </a:rPr>
                        <a:t>Builder</a:t>
                      </a:r>
                    </a:p>
                  </a:txBody>
                  <a:tcPr marL="12700" marR="12700" marT="12700" marB="0" anchor="b"/>
                </a:tc>
                <a:tc>
                  <a:txBody>
                    <a:bodyPr/>
                    <a:lstStyle/>
                    <a:p>
                      <a:pPr algn="ctr" fontAlgn="b"/>
                      <a:r>
                        <a:rPr lang="en-US" sz="1800" b="0" i="0" u="none" strike="noStrike" dirty="0">
                          <a:solidFill>
                            <a:srgbClr val="000000"/>
                          </a:solidFill>
                          <a:latin typeface="Calibri"/>
                        </a:rPr>
                        <a:t>2230</a:t>
                      </a:r>
                    </a:p>
                  </a:txBody>
                  <a:tcPr marL="12700" marR="12700" marT="12700" marB="0" anchor="b"/>
                </a:tc>
              </a:tr>
            </a:tbl>
          </a:graphicData>
        </a:graphic>
      </p:graphicFrame>
      <p:sp>
        <p:nvSpPr>
          <p:cNvPr id="5" name="Content Placeholder 4"/>
          <p:cNvSpPr>
            <a:spLocks noGrp="1"/>
          </p:cNvSpPr>
          <p:nvPr>
            <p:ph sz="half" idx="2"/>
          </p:nvPr>
        </p:nvSpPr>
        <p:spPr>
          <a:xfrm>
            <a:off x="457200" y="1600200"/>
            <a:ext cx="4038600" cy="4525963"/>
          </a:xfrm>
        </p:spPr>
        <p:txBody>
          <a:bodyPr>
            <a:normAutofit fontScale="92500" lnSpcReduction="20000"/>
          </a:bodyPr>
          <a:lstStyle/>
          <a:p>
            <a:r>
              <a:rPr lang="en-US" dirty="0" smtClean="0"/>
              <a:t>Revisiting the train route data, and then sorting it.</a:t>
            </a:r>
          </a:p>
          <a:p>
            <a:r>
              <a:rPr lang="en-US" dirty="0" smtClean="0"/>
              <a:t>The histogram data from before shows a central value of just under 400</a:t>
            </a:r>
          </a:p>
          <a:p>
            <a:r>
              <a:rPr lang="en-US" dirty="0" smtClean="0"/>
              <a:t>Mean (or average) </a:t>
            </a:r>
          </a:p>
          <a:p>
            <a:pPr lvl="1">
              <a:buNone/>
            </a:pPr>
            <a:r>
              <a:rPr lang="en-US" b="1" dirty="0" smtClean="0"/>
              <a:t>= </a:t>
            </a:r>
            <a:r>
              <a:rPr lang="en-US" b="1" i="1" dirty="0" err="1" smtClean="0"/>
              <a:t>Σx</a:t>
            </a:r>
            <a:r>
              <a:rPr lang="en-US" b="1" i="1" baseline="-25000" dirty="0" err="1" smtClean="0"/>
              <a:t>i</a:t>
            </a:r>
            <a:r>
              <a:rPr lang="en-US" b="1" i="1" dirty="0" err="1" smtClean="0"/>
              <a:t>/n</a:t>
            </a:r>
            <a:r>
              <a:rPr lang="en-US" b="1" i="1" dirty="0" smtClean="0"/>
              <a:t> = 5390/10 = 539</a:t>
            </a:r>
          </a:p>
          <a:p>
            <a:r>
              <a:rPr lang="en-US" dirty="0" smtClean="0"/>
              <a:t>Median </a:t>
            </a:r>
          </a:p>
          <a:p>
            <a:pPr lvl="1">
              <a:buNone/>
            </a:pPr>
            <a:r>
              <a:rPr lang="en-US" b="1" i="1" dirty="0" smtClean="0"/>
              <a:t>= x</a:t>
            </a:r>
            <a:r>
              <a:rPr lang="en-US" b="1" i="1" baseline="-25000" dirty="0" smtClean="0"/>
              <a:t>(n+1)/2</a:t>
            </a:r>
            <a:r>
              <a:rPr lang="en-US" b="1" i="1" dirty="0" smtClean="0"/>
              <a:t> = x</a:t>
            </a:r>
            <a:r>
              <a:rPr lang="en-US" b="1" i="1" baseline="-25000" dirty="0" smtClean="0"/>
              <a:t>5.5</a:t>
            </a:r>
            <a:r>
              <a:rPr lang="en-US" b="1" i="1" dirty="0" smtClean="0"/>
              <a:t> = 405</a:t>
            </a:r>
          </a:p>
          <a:p>
            <a:r>
              <a:rPr lang="en-US" dirty="0" smtClean="0"/>
              <a:t>Mode</a:t>
            </a:r>
          </a:p>
          <a:p>
            <a:pPr lvl="1">
              <a:buNone/>
            </a:pPr>
            <a:r>
              <a:rPr lang="en-US" b="1" i="1" dirty="0" smtClean="0"/>
              <a:t>= </a:t>
            </a:r>
            <a:r>
              <a:rPr lang="en-US" b="1" i="1" dirty="0" err="1" smtClean="0"/>
              <a:t>x</a:t>
            </a:r>
            <a:r>
              <a:rPr lang="en-US" b="1" i="1" dirty="0" smtClean="0"/>
              <a:t> value with max frequency</a:t>
            </a:r>
          </a:p>
          <a:p>
            <a:pPr lvl="1">
              <a:buNone/>
            </a:pPr>
            <a:r>
              <a:rPr lang="en-US" b="1" i="1" dirty="0" smtClean="0"/>
              <a:t>= 460 has frequency of 2</a:t>
            </a:r>
          </a:p>
          <a:p>
            <a:pPr lvl="1">
              <a:buNone/>
            </a:pPr>
            <a:endParaRPr lang="en-US" baseline="-25000" dirty="0" smtClean="0"/>
          </a:p>
          <a:p>
            <a:endParaRPr lang="en-US" dirty="0"/>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Descriptive statistics: </a:t>
            </a:r>
            <a:br>
              <a:rPr lang="en-US" dirty="0" smtClean="0"/>
            </a:br>
            <a:r>
              <a:rPr lang="en-US" dirty="0" smtClean="0"/>
              <a:t>Focus on central tendency</a:t>
            </a:r>
            <a:endParaRPr lang="en-US" dirty="0"/>
          </a:p>
        </p:txBody>
      </p:sp>
      <p:graphicFrame>
        <p:nvGraphicFramePr>
          <p:cNvPr id="4" name="Content Placeholder 3"/>
          <p:cNvGraphicFramePr>
            <a:graphicFrameLocks noGrp="1"/>
          </p:cNvGraphicFramePr>
          <p:nvPr>
            <p:ph sz="half" idx="1"/>
          </p:nvPr>
        </p:nvGraphicFramePr>
        <p:xfrm>
          <a:off x="4648200" y="1600200"/>
          <a:ext cx="4038600" cy="4460240"/>
        </p:xfrm>
        <a:graphic>
          <a:graphicData uri="http://schemas.openxmlformats.org/drawingml/2006/table">
            <a:tbl>
              <a:tblPr firstRow="1" bandRow="1">
                <a:tableStyleId>{5C22544A-7EE6-4342-B048-85BDC9FD1C3A}</a:tableStyleId>
              </a:tblPr>
              <a:tblGrid>
                <a:gridCol w="2019300"/>
                <a:gridCol w="2019300"/>
              </a:tblGrid>
              <a:tr h="370840">
                <a:tc>
                  <a:txBody>
                    <a:bodyPr/>
                    <a:lstStyle/>
                    <a:p>
                      <a:pPr algn="ctr" fontAlgn="b"/>
                      <a:r>
                        <a:rPr lang="en-US" sz="1800" b="0" i="0" u="none" strike="noStrike" dirty="0" smtClean="0">
                          <a:latin typeface="+mj-lt"/>
                          <a:cs typeface="Calibri (Headings)"/>
                        </a:rPr>
                        <a:t>Rank</a:t>
                      </a:r>
                      <a:r>
                        <a:rPr lang="en-US" sz="1800" b="0" i="0" u="none" strike="noStrike" baseline="0" dirty="0" smtClean="0">
                          <a:latin typeface="+mj-lt"/>
                          <a:cs typeface="Calibri (Headings)"/>
                        </a:rPr>
                        <a:t>. </a:t>
                      </a:r>
                      <a:r>
                        <a:rPr lang="en-US" sz="1800" b="0" i="0" u="none" strike="noStrike" dirty="0" smtClean="0">
                          <a:latin typeface="+mj-lt"/>
                          <a:cs typeface="Calibri (Headings)"/>
                        </a:rPr>
                        <a:t>Name</a:t>
                      </a:r>
                      <a:endParaRPr lang="en-US" sz="1800" b="0" i="0" u="none" strike="noStrike" dirty="0">
                        <a:latin typeface="+mj-lt"/>
                        <a:cs typeface="Calibri (Headings)"/>
                      </a:endParaRPr>
                    </a:p>
                  </a:txBody>
                  <a:tcPr marL="6232" marR="6232" marT="12700" marB="0" anchor="ctr"/>
                </a:tc>
                <a:tc>
                  <a:txBody>
                    <a:bodyPr/>
                    <a:lstStyle/>
                    <a:p>
                      <a:pPr algn="ctr" fontAlgn="b"/>
                      <a:r>
                        <a:rPr lang="en-US" sz="1800" b="0" i="0" u="none" strike="noStrike" dirty="0">
                          <a:latin typeface="+mj-lt"/>
                          <a:cs typeface="Calibri (Headings)"/>
                        </a:rPr>
                        <a:t>Route </a:t>
                      </a:r>
                      <a:r>
                        <a:rPr lang="en-US" sz="1800" b="0" i="0" u="none" strike="noStrike" dirty="0" smtClean="0">
                          <a:latin typeface="+mj-lt"/>
                          <a:cs typeface="Calibri (Headings)"/>
                        </a:rPr>
                        <a:t>miles (rounded</a:t>
                      </a:r>
                      <a:r>
                        <a:rPr lang="en-US" sz="1800" b="0" i="0" u="none" strike="noStrike" baseline="0" dirty="0" smtClean="0">
                          <a:latin typeface="+mj-lt"/>
                          <a:cs typeface="Calibri (Headings)"/>
                        </a:rPr>
                        <a:t> to nearest 10 miles)</a:t>
                      </a:r>
                      <a:endParaRPr lang="en-US" sz="1800" b="0" i="0" u="none" strike="noStrike" dirty="0">
                        <a:latin typeface="+mj-lt"/>
                        <a:cs typeface="Calibri (Headings)"/>
                      </a:endParaRPr>
                    </a:p>
                  </a:txBody>
                  <a:tcPr marL="6232" marR="6232" marT="12700" marB="0" anchor="ctr"/>
                </a:tc>
              </a:tr>
              <a:tr h="370840">
                <a:tc>
                  <a:txBody>
                    <a:bodyPr/>
                    <a:lstStyle/>
                    <a:p>
                      <a:pPr algn="ctr" fontAlgn="b"/>
                      <a:r>
                        <a:rPr lang="en-US" sz="1800" b="0" i="0" u="none" strike="noStrike" dirty="0" smtClean="0">
                          <a:solidFill>
                            <a:srgbClr val="000000"/>
                          </a:solidFill>
                          <a:latin typeface="Calibri"/>
                        </a:rPr>
                        <a:t>1.</a:t>
                      </a:r>
                      <a:r>
                        <a:rPr lang="en-US" sz="1800" b="0" i="0" u="none" strike="noStrike" baseline="0" dirty="0" smtClean="0">
                          <a:solidFill>
                            <a:srgbClr val="000000"/>
                          </a:solidFill>
                          <a:latin typeface="Calibri"/>
                        </a:rPr>
                        <a:t> </a:t>
                      </a:r>
                      <a:r>
                        <a:rPr lang="en-US" sz="1800" b="0" i="0" u="none" strike="noStrike" dirty="0" smtClean="0">
                          <a:solidFill>
                            <a:srgbClr val="000000"/>
                          </a:solidFill>
                          <a:latin typeface="Calibri"/>
                        </a:rPr>
                        <a:t>Hiawatha Service</a:t>
                      </a:r>
                      <a:endParaRPr lang="en-US" sz="1800" b="0" i="0" u="none" strike="noStrike" dirty="0">
                        <a:solidFill>
                          <a:srgbClr val="000000"/>
                        </a:solidFill>
                        <a:latin typeface="Calibri"/>
                      </a:endParaRPr>
                    </a:p>
                  </a:txBody>
                  <a:tcPr marL="12700" marR="12700" marT="12700" marB="0" anchor="b"/>
                </a:tc>
                <a:tc>
                  <a:txBody>
                    <a:bodyPr/>
                    <a:lstStyle/>
                    <a:p>
                      <a:pPr algn="ctr" fontAlgn="b"/>
                      <a:r>
                        <a:rPr lang="en-US" sz="1800" b="0" i="0" u="none" strike="noStrike" dirty="0">
                          <a:solidFill>
                            <a:srgbClr val="000000"/>
                          </a:solidFill>
                          <a:latin typeface="Calibri"/>
                        </a:rPr>
                        <a:t>90</a:t>
                      </a:r>
                    </a:p>
                  </a:txBody>
                  <a:tcPr marL="12700" marR="12700" marT="12700" marB="0" anchor="b"/>
                </a:tc>
              </a:tr>
              <a:tr h="370840">
                <a:tc>
                  <a:txBody>
                    <a:bodyPr/>
                    <a:lstStyle/>
                    <a:p>
                      <a:pPr algn="ctr" fontAlgn="b"/>
                      <a:r>
                        <a:rPr lang="en-US" sz="1800" b="0" i="0" u="none" strike="noStrike" dirty="0" smtClean="0">
                          <a:solidFill>
                            <a:srgbClr val="000000"/>
                          </a:solidFill>
                          <a:latin typeface="Calibri"/>
                        </a:rPr>
                        <a:t>2. Capitol </a:t>
                      </a:r>
                      <a:r>
                        <a:rPr lang="en-US" sz="1800" b="0" i="0" u="none" strike="noStrike" dirty="0">
                          <a:solidFill>
                            <a:srgbClr val="000000"/>
                          </a:solidFill>
                          <a:latin typeface="Calibri"/>
                        </a:rPr>
                        <a:t>Corridor</a:t>
                      </a:r>
                    </a:p>
                  </a:txBody>
                  <a:tcPr marL="12700" marR="12700" marT="12700" marB="0" anchor="b"/>
                </a:tc>
                <a:tc>
                  <a:txBody>
                    <a:bodyPr/>
                    <a:lstStyle/>
                    <a:p>
                      <a:pPr algn="ctr" fontAlgn="b"/>
                      <a:r>
                        <a:rPr lang="en-US" sz="1800" b="0" i="0" u="none" strike="noStrike" dirty="0">
                          <a:solidFill>
                            <a:srgbClr val="000000"/>
                          </a:solidFill>
                          <a:latin typeface="Calibri"/>
                        </a:rPr>
                        <a:t>170</a:t>
                      </a:r>
                    </a:p>
                  </a:txBody>
                  <a:tcPr marL="12700" marR="12700" marT="12700" marB="0" anchor="b"/>
                </a:tc>
              </a:tr>
              <a:tr h="370840">
                <a:tc>
                  <a:txBody>
                    <a:bodyPr/>
                    <a:lstStyle/>
                    <a:p>
                      <a:pPr algn="ctr" fontAlgn="b"/>
                      <a:r>
                        <a:rPr lang="en-US" sz="1800" b="0" i="0" u="none" strike="noStrike" dirty="0" smtClean="0">
                          <a:solidFill>
                            <a:srgbClr val="000000"/>
                          </a:solidFill>
                          <a:latin typeface="Calibri"/>
                        </a:rPr>
                        <a:t>3. Keystone </a:t>
                      </a:r>
                      <a:r>
                        <a:rPr lang="en-US" sz="1800" b="0" i="0" u="none" strike="noStrike" dirty="0">
                          <a:solidFill>
                            <a:srgbClr val="000000"/>
                          </a:solidFill>
                          <a:latin typeface="Calibri"/>
                        </a:rPr>
                        <a:t>Service</a:t>
                      </a:r>
                    </a:p>
                  </a:txBody>
                  <a:tcPr marL="12700" marR="12700" marT="12700" marB="0" anchor="b"/>
                </a:tc>
                <a:tc>
                  <a:txBody>
                    <a:bodyPr/>
                    <a:lstStyle/>
                    <a:p>
                      <a:pPr algn="ctr" fontAlgn="b"/>
                      <a:r>
                        <a:rPr lang="en-US" sz="1800" b="0" i="0" u="none" strike="noStrike">
                          <a:solidFill>
                            <a:srgbClr val="000000"/>
                          </a:solidFill>
                          <a:latin typeface="Calibri"/>
                        </a:rPr>
                        <a:t>200</a:t>
                      </a:r>
                    </a:p>
                  </a:txBody>
                  <a:tcPr marL="12700" marR="12700" marT="12700" marB="0" anchor="b"/>
                </a:tc>
              </a:tr>
              <a:tr h="370840">
                <a:tc>
                  <a:txBody>
                    <a:bodyPr/>
                    <a:lstStyle/>
                    <a:p>
                      <a:pPr algn="ctr" fontAlgn="b"/>
                      <a:r>
                        <a:rPr lang="en-US" sz="1800" b="0" i="0" u="none" strike="noStrike" dirty="0" smtClean="0">
                          <a:solidFill>
                            <a:srgbClr val="000000"/>
                          </a:solidFill>
                          <a:latin typeface="Calibri"/>
                        </a:rPr>
                        <a:t>4. San </a:t>
                      </a:r>
                      <a:r>
                        <a:rPr lang="en-US" sz="1800" b="0" i="0" u="none" strike="noStrike" dirty="0" err="1">
                          <a:solidFill>
                            <a:srgbClr val="000000"/>
                          </a:solidFill>
                          <a:latin typeface="Calibri"/>
                        </a:rPr>
                        <a:t>Joaquins</a:t>
                      </a:r>
                      <a:endParaRPr lang="en-US" sz="1800" b="0" i="0" u="none" strike="noStrike" dirty="0">
                        <a:solidFill>
                          <a:srgbClr val="000000"/>
                        </a:solidFill>
                        <a:latin typeface="Calibri"/>
                      </a:endParaRPr>
                    </a:p>
                  </a:txBody>
                  <a:tcPr marL="12700" marR="12700" marT="12700" marB="0" anchor="b"/>
                </a:tc>
                <a:tc>
                  <a:txBody>
                    <a:bodyPr/>
                    <a:lstStyle/>
                    <a:p>
                      <a:pPr algn="ctr" fontAlgn="b"/>
                      <a:r>
                        <a:rPr lang="en-US" sz="1800" b="0" i="0" u="none" strike="noStrike">
                          <a:solidFill>
                            <a:srgbClr val="000000"/>
                          </a:solidFill>
                          <a:latin typeface="Calibri"/>
                        </a:rPr>
                        <a:t>300</a:t>
                      </a:r>
                    </a:p>
                  </a:txBody>
                  <a:tcPr marL="12700" marR="12700" marT="12700" marB="0" anchor="b"/>
                </a:tc>
              </a:tr>
              <a:tr h="370840">
                <a:tc>
                  <a:txBody>
                    <a:bodyPr/>
                    <a:lstStyle/>
                    <a:p>
                      <a:pPr algn="ctr" fontAlgn="b"/>
                      <a:r>
                        <a:rPr lang="en-US" sz="1800" b="0" i="0" u="none" strike="noStrike" dirty="0" smtClean="0">
                          <a:solidFill>
                            <a:srgbClr val="000000"/>
                          </a:solidFill>
                          <a:latin typeface="Calibri"/>
                        </a:rPr>
                        <a:t>5. Pacific </a:t>
                      </a:r>
                      <a:r>
                        <a:rPr lang="en-US" sz="1800" b="0" i="0" u="none" strike="noStrike" dirty="0" err="1">
                          <a:solidFill>
                            <a:srgbClr val="000000"/>
                          </a:solidFill>
                          <a:latin typeface="Calibri"/>
                        </a:rPr>
                        <a:t>Surfliner</a:t>
                      </a:r>
                      <a:endParaRPr lang="en-US" sz="1800" b="0" i="0" u="none" strike="noStrike" dirty="0">
                        <a:solidFill>
                          <a:srgbClr val="000000"/>
                        </a:solidFill>
                        <a:latin typeface="Calibri"/>
                      </a:endParaRPr>
                    </a:p>
                  </a:txBody>
                  <a:tcPr marL="12700" marR="12700" marT="12700" marB="0" anchor="b"/>
                </a:tc>
                <a:tc>
                  <a:txBody>
                    <a:bodyPr/>
                    <a:lstStyle/>
                    <a:p>
                      <a:pPr algn="ctr" fontAlgn="b"/>
                      <a:r>
                        <a:rPr lang="en-US" sz="1800" b="0" i="0" u="none" strike="noStrike">
                          <a:solidFill>
                            <a:srgbClr val="000000"/>
                          </a:solidFill>
                          <a:latin typeface="Calibri"/>
                        </a:rPr>
                        <a:t>350</a:t>
                      </a:r>
                    </a:p>
                  </a:txBody>
                  <a:tcPr marL="12700" marR="12700" marT="12700" marB="0" anchor="b"/>
                </a:tc>
              </a:tr>
              <a:tr h="370840">
                <a:tc>
                  <a:txBody>
                    <a:bodyPr/>
                    <a:lstStyle/>
                    <a:p>
                      <a:pPr algn="ctr" fontAlgn="b"/>
                      <a:r>
                        <a:rPr lang="en-US" sz="1800" b="0" i="0" u="none" strike="noStrike" dirty="0" smtClean="0">
                          <a:solidFill>
                            <a:srgbClr val="000000"/>
                          </a:solidFill>
                          <a:latin typeface="Calibri"/>
                        </a:rPr>
                        <a:t>6. </a:t>
                      </a:r>
                      <a:r>
                        <a:rPr lang="en-US" sz="1800" b="0" i="0" u="none" strike="noStrike" dirty="0" err="1" smtClean="0">
                          <a:solidFill>
                            <a:srgbClr val="000000"/>
                          </a:solidFill>
                          <a:latin typeface="Calibri"/>
                        </a:rPr>
                        <a:t>Acela</a:t>
                      </a:r>
                      <a:r>
                        <a:rPr lang="en-US" sz="1800" b="0" i="0" u="none" strike="noStrike" dirty="0" smtClean="0">
                          <a:solidFill>
                            <a:srgbClr val="000000"/>
                          </a:solidFill>
                          <a:latin typeface="Calibri"/>
                        </a:rPr>
                        <a:t> </a:t>
                      </a:r>
                      <a:r>
                        <a:rPr lang="en-US" sz="1800" b="0" i="0" u="none" strike="noStrike" dirty="0">
                          <a:solidFill>
                            <a:srgbClr val="000000"/>
                          </a:solidFill>
                          <a:latin typeface="Calibri"/>
                        </a:rPr>
                        <a:t>Express</a:t>
                      </a:r>
                    </a:p>
                  </a:txBody>
                  <a:tcPr marL="12700" marR="12700" marT="12700" marB="0" anchor="b"/>
                </a:tc>
                <a:tc>
                  <a:txBody>
                    <a:bodyPr/>
                    <a:lstStyle/>
                    <a:p>
                      <a:pPr algn="ctr" fontAlgn="b"/>
                      <a:r>
                        <a:rPr lang="en-US" sz="1800" b="0" i="0" u="none" strike="noStrike">
                          <a:solidFill>
                            <a:srgbClr val="000000"/>
                          </a:solidFill>
                          <a:latin typeface="Calibri"/>
                        </a:rPr>
                        <a:t>460</a:t>
                      </a:r>
                    </a:p>
                  </a:txBody>
                  <a:tcPr marL="12700" marR="12700" marT="12700" marB="0" anchor="b"/>
                </a:tc>
              </a:tr>
              <a:tr h="370840">
                <a:tc>
                  <a:txBody>
                    <a:bodyPr/>
                    <a:lstStyle/>
                    <a:p>
                      <a:pPr algn="ctr" fontAlgn="b"/>
                      <a:r>
                        <a:rPr lang="en-US" sz="1800" b="0" i="0" u="none" strike="noStrike" dirty="0" smtClean="0">
                          <a:solidFill>
                            <a:srgbClr val="000000"/>
                          </a:solidFill>
                          <a:latin typeface="Calibri"/>
                        </a:rPr>
                        <a:t>7. Empire </a:t>
                      </a:r>
                      <a:r>
                        <a:rPr lang="en-US" sz="1800" b="0" i="0" u="none" strike="noStrike" dirty="0">
                          <a:solidFill>
                            <a:srgbClr val="000000"/>
                          </a:solidFill>
                          <a:latin typeface="Calibri"/>
                        </a:rPr>
                        <a:t>Service</a:t>
                      </a:r>
                    </a:p>
                  </a:txBody>
                  <a:tcPr marL="12700" marR="12700" marT="12700" marB="0" anchor="b"/>
                </a:tc>
                <a:tc>
                  <a:txBody>
                    <a:bodyPr/>
                    <a:lstStyle/>
                    <a:p>
                      <a:pPr algn="ctr" fontAlgn="b"/>
                      <a:r>
                        <a:rPr lang="en-US" sz="1800" b="0" i="0" u="none" strike="noStrike">
                          <a:solidFill>
                            <a:srgbClr val="000000"/>
                          </a:solidFill>
                          <a:latin typeface="Calibri"/>
                        </a:rPr>
                        <a:t>460</a:t>
                      </a:r>
                    </a:p>
                  </a:txBody>
                  <a:tcPr marL="12700" marR="12700" marT="12700" marB="0" anchor="b"/>
                </a:tc>
              </a:tr>
              <a:tr h="370840">
                <a:tc>
                  <a:txBody>
                    <a:bodyPr/>
                    <a:lstStyle/>
                    <a:p>
                      <a:pPr algn="ctr" fontAlgn="b"/>
                      <a:r>
                        <a:rPr lang="en-US" sz="1800" b="0" i="0" u="none" strike="noStrike" dirty="0" smtClean="0">
                          <a:solidFill>
                            <a:srgbClr val="000000"/>
                          </a:solidFill>
                          <a:latin typeface="Calibri"/>
                        </a:rPr>
                        <a:t>8. Amtrak </a:t>
                      </a:r>
                      <a:r>
                        <a:rPr lang="en-US" sz="1800" b="0" i="0" u="none" strike="noStrike" dirty="0">
                          <a:solidFill>
                            <a:srgbClr val="000000"/>
                          </a:solidFill>
                          <a:latin typeface="Calibri"/>
                        </a:rPr>
                        <a:t>Cascades</a:t>
                      </a:r>
                    </a:p>
                  </a:txBody>
                  <a:tcPr marL="12700" marR="12700" marT="12700" marB="0" anchor="b"/>
                </a:tc>
                <a:tc>
                  <a:txBody>
                    <a:bodyPr/>
                    <a:lstStyle/>
                    <a:p>
                      <a:pPr algn="ctr" fontAlgn="b"/>
                      <a:r>
                        <a:rPr lang="en-US" sz="1800" b="0" i="0" u="none" strike="noStrike">
                          <a:solidFill>
                            <a:srgbClr val="000000"/>
                          </a:solidFill>
                          <a:latin typeface="Calibri"/>
                        </a:rPr>
                        <a:t>470</a:t>
                      </a:r>
                    </a:p>
                  </a:txBody>
                  <a:tcPr marL="12700" marR="12700" marT="12700" marB="0" anchor="b"/>
                </a:tc>
              </a:tr>
              <a:tr h="370840">
                <a:tc>
                  <a:txBody>
                    <a:bodyPr/>
                    <a:lstStyle/>
                    <a:p>
                      <a:pPr algn="ctr" fontAlgn="b"/>
                      <a:r>
                        <a:rPr lang="en-US" sz="1800" b="0" i="0" u="none" strike="noStrike" dirty="0" smtClean="0">
                          <a:solidFill>
                            <a:srgbClr val="000000"/>
                          </a:solidFill>
                          <a:latin typeface="Calibri"/>
                        </a:rPr>
                        <a:t>9. Northeast </a:t>
                      </a:r>
                      <a:r>
                        <a:rPr lang="en-US" sz="1800" b="0" i="0" u="none" strike="noStrike" dirty="0">
                          <a:solidFill>
                            <a:srgbClr val="000000"/>
                          </a:solidFill>
                          <a:latin typeface="Calibri"/>
                        </a:rPr>
                        <a:t>Regional</a:t>
                      </a:r>
                    </a:p>
                  </a:txBody>
                  <a:tcPr marL="12700" marR="12700" marT="12700" marB="0" anchor="b"/>
                </a:tc>
                <a:tc>
                  <a:txBody>
                    <a:bodyPr/>
                    <a:lstStyle/>
                    <a:p>
                      <a:pPr algn="ctr" fontAlgn="b"/>
                      <a:r>
                        <a:rPr lang="en-US" sz="1800" b="0" i="0" u="none" strike="noStrike" dirty="0">
                          <a:solidFill>
                            <a:srgbClr val="000000"/>
                          </a:solidFill>
                          <a:latin typeface="Calibri"/>
                        </a:rPr>
                        <a:t>660</a:t>
                      </a:r>
                    </a:p>
                  </a:txBody>
                  <a:tcPr marL="12700" marR="12700" marT="12700" marB="0" anchor="b"/>
                </a:tc>
              </a:tr>
              <a:tr h="370840">
                <a:tc>
                  <a:txBody>
                    <a:bodyPr/>
                    <a:lstStyle/>
                    <a:p>
                      <a:pPr algn="ctr" fontAlgn="b"/>
                      <a:r>
                        <a:rPr lang="en-US" sz="1800" b="0" i="0" u="none" strike="noStrike" dirty="0" smtClean="0">
                          <a:solidFill>
                            <a:srgbClr val="000000"/>
                          </a:solidFill>
                          <a:latin typeface="Calibri"/>
                        </a:rPr>
                        <a:t>10.Empire </a:t>
                      </a:r>
                      <a:r>
                        <a:rPr lang="en-US" sz="1800" b="0" i="0" u="none" strike="noStrike" dirty="0">
                          <a:solidFill>
                            <a:srgbClr val="000000"/>
                          </a:solidFill>
                          <a:latin typeface="Calibri"/>
                        </a:rPr>
                        <a:t>Builder</a:t>
                      </a:r>
                    </a:p>
                  </a:txBody>
                  <a:tcPr marL="12700" marR="12700" marT="12700" marB="0" anchor="b"/>
                </a:tc>
                <a:tc>
                  <a:txBody>
                    <a:bodyPr/>
                    <a:lstStyle/>
                    <a:p>
                      <a:pPr algn="ctr" fontAlgn="b"/>
                      <a:r>
                        <a:rPr lang="en-US" sz="1800" b="0" i="0" u="none" strike="noStrike" dirty="0">
                          <a:solidFill>
                            <a:srgbClr val="000000"/>
                          </a:solidFill>
                          <a:latin typeface="Calibri"/>
                        </a:rPr>
                        <a:t>2230</a:t>
                      </a:r>
                    </a:p>
                  </a:txBody>
                  <a:tcPr marL="12700" marR="12700" marT="12700" marB="0" anchor="b"/>
                </a:tc>
              </a:tr>
            </a:tbl>
          </a:graphicData>
        </a:graphic>
      </p:graphicFrame>
      <p:sp>
        <p:nvSpPr>
          <p:cNvPr id="5" name="Content Placeholder 4"/>
          <p:cNvSpPr>
            <a:spLocks noGrp="1"/>
          </p:cNvSpPr>
          <p:nvPr>
            <p:ph sz="half" idx="2"/>
          </p:nvPr>
        </p:nvSpPr>
        <p:spPr>
          <a:xfrm>
            <a:off x="457200" y="1600200"/>
            <a:ext cx="4038600" cy="4525963"/>
          </a:xfrm>
        </p:spPr>
        <p:txBody>
          <a:bodyPr>
            <a:normAutofit fontScale="70000" lnSpcReduction="20000"/>
          </a:bodyPr>
          <a:lstStyle/>
          <a:p>
            <a:r>
              <a:rPr lang="en-US" dirty="0" smtClean="0"/>
              <a:t>Revisiting the train route data, and then sorting it.</a:t>
            </a:r>
          </a:p>
          <a:p>
            <a:r>
              <a:rPr lang="en-US" dirty="0" smtClean="0"/>
              <a:t>The histogram data from before shows a central value of just under 400</a:t>
            </a:r>
          </a:p>
          <a:p>
            <a:r>
              <a:rPr lang="en-US" dirty="0" smtClean="0"/>
              <a:t>Mean (or average) </a:t>
            </a:r>
          </a:p>
          <a:p>
            <a:pPr lvl="1">
              <a:buNone/>
            </a:pPr>
            <a:r>
              <a:rPr lang="en-US" b="1" dirty="0" smtClean="0"/>
              <a:t>= </a:t>
            </a:r>
            <a:r>
              <a:rPr lang="en-US" b="1" i="1" dirty="0" err="1" smtClean="0"/>
              <a:t>Σx</a:t>
            </a:r>
            <a:r>
              <a:rPr lang="en-US" b="1" i="1" baseline="-25000" dirty="0" err="1" smtClean="0"/>
              <a:t>i</a:t>
            </a:r>
            <a:r>
              <a:rPr lang="en-US" b="1" i="1" dirty="0" err="1" smtClean="0"/>
              <a:t>/n</a:t>
            </a:r>
            <a:r>
              <a:rPr lang="en-US" b="1" i="1" dirty="0" smtClean="0"/>
              <a:t> = 5390/10 = 539</a:t>
            </a:r>
          </a:p>
          <a:p>
            <a:r>
              <a:rPr lang="en-US" dirty="0" smtClean="0"/>
              <a:t>Median </a:t>
            </a:r>
          </a:p>
          <a:p>
            <a:pPr lvl="1">
              <a:buNone/>
            </a:pPr>
            <a:r>
              <a:rPr lang="en-US" b="1" i="1" dirty="0" smtClean="0"/>
              <a:t>= x</a:t>
            </a:r>
            <a:r>
              <a:rPr lang="en-US" b="1" i="1" baseline="-25000" dirty="0" smtClean="0"/>
              <a:t>(n+1)/2</a:t>
            </a:r>
            <a:r>
              <a:rPr lang="en-US" b="1" i="1" dirty="0" smtClean="0"/>
              <a:t> = x</a:t>
            </a:r>
            <a:r>
              <a:rPr lang="en-US" b="1" i="1" baseline="-25000" dirty="0" smtClean="0"/>
              <a:t>5.5</a:t>
            </a:r>
            <a:r>
              <a:rPr lang="en-US" b="1" i="1" dirty="0" smtClean="0"/>
              <a:t> = 405</a:t>
            </a:r>
          </a:p>
          <a:p>
            <a:r>
              <a:rPr lang="en-US" dirty="0" smtClean="0"/>
              <a:t>Mode</a:t>
            </a:r>
          </a:p>
          <a:p>
            <a:pPr lvl="1">
              <a:buNone/>
            </a:pPr>
            <a:r>
              <a:rPr lang="en-US" b="1" i="1" dirty="0" smtClean="0"/>
              <a:t>= </a:t>
            </a:r>
            <a:r>
              <a:rPr lang="en-US" b="1" i="1" dirty="0" err="1" smtClean="0"/>
              <a:t>x</a:t>
            </a:r>
            <a:r>
              <a:rPr lang="en-US" b="1" i="1" dirty="0" smtClean="0"/>
              <a:t> value with max frequency</a:t>
            </a:r>
          </a:p>
          <a:p>
            <a:pPr lvl="1">
              <a:buNone/>
            </a:pPr>
            <a:r>
              <a:rPr lang="en-US" b="1" i="1" dirty="0" smtClean="0"/>
              <a:t>= 460 has frequency of 2</a:t>
            </a:r>
          </a:p>
          <a:p>
            <a:r>
              <a:rPr lang="en-US" dirty="0" smtClean="0"/>
              <a:t>All central values above are within (data) </a:t>
            </a:r>
            <a:r>
              <a:rPr lang="en-US" u="sng" dirty="0" smtClean="0"/>
              <a:t>range</a:t>
            </a:r>
            <a:r>
              <a:rPr lang="en-US" dirty="0" smtClean="0"/>
              <a:t> of 90 and 2230.</a:t>
            </a:r>
          </a:p>
          <a:p>
            <a:pPr lvl="1">
              <a:buNone/>
            </a:pPr>
            <a:endParaRPr lang="en-US" b="1" i="1" dirty="0" smtClean="0"/>
          </a:p>
          <a:p>
            <a:pPr lvl="1">
              <a:buNone/>
            </a:pPr>
            <a:endParaRPr lang="en-US" baseline="-25000" dirty="0" smtClean="0"/>
          </a:p>
          <a:p>
            <a:endParaRPr lang="en-US" dirty="0"/>
          </a:p>
        </p:txBody>
      </p:sp>
      <p:cxnSp>
        <p:nvCxnSpPr>
          <p:cNvPr id="7" name="Straight Arrow Connector 6"/>
          <p:cNvCxnSpPr/>
          <p:nvPr/>
        </p:nvCxnSpPr>
        <p:spPr>
          <a:xfrm>
            <a:off x="3357605" y="3429000"/>
            <a:ext cx="4072921" cy="1826732"/>
          </a:xfrm>
          <a:prstGeom prst="straightConnector1">
            <a:avLst/>
          </a:prstGeom>
          <a:ln>
            <a:solidFill>
              <a:schemeClr val="accent2">
                <a:alpha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V="1">
            <a:off x="3357605" y="4613365"/>
            <a:ext cx="4072921" cy="218988"/>
          </a:xfrm>
          <a:prstGeom prst="straightConnector1">
            <a:avLst/>
          </a:prstGeom>
          <a:ln>
            <a:solidFill>
              <a:schemeClr val="accent2">
                <a:alpha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V="1">
            <a:off x="3357605" y="4306781"/>
            <a:ext cx="4072921" cy="525572"/>
          </a:xfrm>
          <a:prstGeom prst="straightConnector1">
            <a:avLst/>
          </a:prstGeom>
          <a:ln>
            <a:solidFill>
              <a:schemeClr val="accent2">
                <a:alpha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2889796" y="4058593"/>
            <a:ext cx="4540730" cy="1588"/>
          </a:xfrm>
          <a:prstGeom prst="straightConnector1">
            <a:avLst/>
          </a:prstGeom>
          <a:ln>
            <a:solidFill>
              <a:schemeClr val="accent2">
                <a:alpha val="50000"/>
              </a:schemeClr>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Descriptive statistics: </a:t>
            </a:r>
            <a:br>
              <a:rPr lang="en-US" dirty="0" smtClean="0"/>
            </a:br>
            <a:r>
              <a:rPr lang="en-US" dirty="0" smtClean="0"/>
              <a:t>Most popular dispersion formulas</a:t>
            </a:r>
            <a:endParaRPr lang="en-US" dirty="0"/>
          </a:p>
        </p:txBody>
      </p:sp>
      <p:graphicFrame>
        <p:nvGraphicFramePr>
          <p:cNvPr id="4" name="Content Placeholder 3"/>
          <p:cNvGraphicFramePr>
            <a:graphicFrameLocks noGrp="1"/>
          </p:cNvGraphicFramePr>
          <p:nvPr>
            <p:ph sz="half" idx="1"/>
          </p:nvPr>
        </p:nvGraphicFramePr>
        <p:xfrm>
          <a:off x="4648200" y="1600200"/>
          <a:ext cx="4038600" cy="4544059"/>
        </p:xfrm>
        <a:graphic>
          <a:graphicData uri="http://schemas.openxmlformats.org/drawingml/2006/table">
            <a:tbl>
              <a:tblPr firstRow="1" bandRow="1">
                <a:tableStyleId>{5C22544A-7EE6-4342-B048-85BDC9FD1C3A}</a:tableStyleId>
              </a:tblPr>
              <a:tblGrid>
                <a:gridCol w="1346200"/>
                <a:gridCol w="1346200"/>
                <a:gridCol w="1346200"/>
              </a:tblGrid>
              <a:tr h="370840">
                <a:tc>
                  <a:txBody>
                    <a:bodyPr/>
                    <a:lstStyle/>
                    <a:p>
                      <a:pPr algn="ctr" fontAlgn="b"/>
                      <a:r>
                        <a:rPr lang="en-US" sz="1800" b="0" i="0" u="none" strike="noStrike" dirty="0">
                          <a:latin typeface="+mj-lt"/>
                          <a:cs typeface="Calibri (Headings)"/>
                        </a:rPr>
                        <a:t>Route </a:t>
                      </a:r>
                      <a:r>
                        <a:rPr lang="en-US" sz="1800" b="0" i="0" u="none" strike="noStrike" dirty="0" smtClean="0">
                          <a:latin typeface="+mj-lt"/>
                          <a:cs typeface="Calibri (Headings)"/>
                        </a:rPr>
                        <a:t>miles</a:t>
                      </a:r>
                      <a:endParaRPr lang="en-US" sz="1800" b="0" i="0" u="none" strike="noStrike" dirty="0">
                        <a:latin typeface="+mj-lt"/>
                        <a:cs typeface="Calibri (Headings)"/>
                      </a:endParaRPr>
                    </a:p>
                  </a:txBody>
                  <a:tcPr marL="6232" marR="6232" marT="12700" marB="0" anchor="ctr"/>
                </a:tc>
                <a:tc>
                  <a:txBody>
                    <a:bodyPr/>
                    <a:lstStyle/>
                    <a:p>
                      <a:pPr algn="ctr" fontAlgn="b"/>
                      <a:r>
                        <a:rPr lang="en-US" sz="1800" b="0" i="0" u="none" strike="noStrike" dirty="0" smtClean="0">
                          <a:latin typeface="+mj-lt"/>
                          <a:cs typeface="Calibri (Headings)"/>
                        </a:rPr>
                        <a:t>Difference with route average</a:t>
                      </a:r>
                      <a:endParaRPr lang="en-US" sz="1800" b="0" i="0" u="none" strike="noStrike" dirty="0">
                        <a:latin typeface="+mj-lt"/>
                        <a:cs typeface="Calibri (Headings)"/>
                      </a:endParaRPr>
                    </a:p>
                  </a:txBody>
                  <a:tcPr marL="6232" marR="6232" marT="12700" marB="0" anchor="ctr"/>
                </a:tc>
                <a:tc>
                  <a:txBody>
                    <a:bodyPr/>
                    <a:lstStyle/>
                    <a:p>
                      <a:pPr algn="ctr" fontAlgn="b"/>
                      <a:r>
                        <a:rPr lang="en-US" sz="1800" b="0" i="0" u="none" strike="noStrike" dirty="0" smtClean="0">
                          <a:latin typeface="+mj-lt"/>
                          <a:cs typeface="Calibri (Headings)"/>
                        </a:rPr>
                        <a:t>(Difference with route average)</a:t>
                      </a:r>
                      <a:r>
                        <a:rPr lang="en-US" sz="1800" b="0" i="0" u="none" strike="noStrike" baseline="30000" dirty="0" smtClean="0">
                          <a:latin typeface="+mj-lt"/>
                          <a:cs typeface="Calibri (Headings)"/>
                        </a:rPr>
                        <a:t>2</a:t>
                      </a:r>
                      <a:endParaRPr lang="en-US" sz="1800" b="0" i="0" u="none" strike="noStrike" dirty="0">
                        <a:latin typeface="+mj-lt"/>
                        <a:cs typeface="Calibri (Headings)"/>
                      </a:endParaRPr>
                    </a:p>
                  </a:txBody>
                  <a:tcPr marL="6232" marR="6232" marT="12700" marB="0" anchor="ctr"/>
                </a:tc>
              </a:tr>
              <a:tr h="370840">
                <a:tc>
                  <a:txBody>
                    <a:bodyPr/>
                    <a:lstStyle/>
                    <a:p>
                      <a:pPr algn="ctr" fontAlgn="b"/>
                      <a:r>
                        <a:rPr lang="en-US" sz="1800" b="0" i="0" u="none" strike="noStrike" dirty="0">
                          <a:solidFill>
                            <a:srgbClr val="000000"/>
                          </a:solidFill>
                          <a:latin typeface="Calibri"/>
                        </a:rPr>
                        <a:t>90</a:t>
                      </a:r>
                    </a:p>
                  </a:txBody>
                  <a:tcPr marL="12700" marR="12700" marT="12700" marB="0" anchor="ctr"/>
                </a:tc>
                <a:tc>
                  <a:txBody>
                    <a:bodyPr/>
                    <a:lstStyle/>
                    <a:p>
                      <a:pPr algn="ctr" fontAlgn="b"/>
                      <a:r>
                        <a:rPr lang="en-US" sz="1800" b="0" i="0" u="none" strike="noStrike" dirty="0">
                          <a:latin typeface="Calibri"/>
                          <a:cs typeface="Calibri"/>
                        </a:rPr>
                        <a:t>-449</a:t>
                      </a:r>
                    </a:p>
                  </a:txBody>
                  <a:tcPr marL="12700" marR="12700" marT="12700" marB="0" anchor="ctr"/>
                </a:tc>
                <a:tc>
                  <a:txBody>
                    <a:bodyPr/>
                    <a:lstStyle/>
                    <a:p>
                      <a:pPr algn="ctr" fontAlgn="b"/>
                      <a:r>
                        <a:rPr lang="en-US" sz="1800" b="0" i="0" u="none" strike="noStrike" dirty="0" smtClean="0">
                          <a:latin typeface="Calibri"/>
                          <a:cs typeface="Calibri"/>
                        </a:rPr>
                        <a:t>201,601</a:t>
                      </a:r>
                      <a:endParaRPr lang="en-US" sz="1800" b="0" i="0" u="none" strike="noStrike" dirty="0">
                        <a:latin typeface="Calibri"/>
                        <a:cs typeface="Calibri"/>
                      </a:endParaRPr>
                    </a:p>
                  </a:txBody>
                  <a:tcPr marL="12700" marR="12700" marT="12700" marB="0" anchor="ctr"/>
                </a:tc>
              </a:tr>
              <a:tr h="370840">
                <a:tc>
                  <a:txBody>
                    <a:bodyPr/>
                    <a:lstStyle/>
                    <a:p>
                      <a:pPr algn="ctr" fontAlgn="b"/>
                      <a:r>
                        <a:rPr lang="en-US" sz="1800" b="0" i="0" u="none" strike="noStrike" dirty="0">
                          <a:solidFill>
                            <a:srgbClr val="000000"/>
                          </a:solidFill>
                          <a:latin typeface="Calibri"/>
                        </a:rPr>
                        <a:t>170</a:t>
                      </a:r>
                    </a:p>
                  </a:txBody>
                  <a:tcPr marL="12700" marR="12700" marT="12700" marB="0" anchor="ctr"/>
                </a:tc>
                <a:tc>
                  <a:txBody>
                    <a:bodyPr/>
                    <a:lstStyle/>
                    <a:p>
                      <a:pPr algn="ctr" fontAlgn="b"/>
                      <a:r>
                        <a:rPr lang="en-US" sz="1800" b="0" i="0" u="none" strike="noStrike" dirty="0">
                          <a:latin typeface="Calibri"/>
                          <a:cs typeface="Calibri"/>
                        </a:rPr>
                        <a:t>-369</a:t>
                      </a:r>
                    </a:p>
                  </a:txBody>
                  <a:tcPr marL="12700" marR="12700" marT="12700" marB="0" anchor="ctr"/>
                </a:tc>
                <a:tc>
                  <a:txBody>
                    <a:bodyPr/>
                    <a:lstStyle/>
                    <a:p>
                      <a:pPr algn="ctr" fontAlgn="b"/>
                      <a:r>
                        <a:rPr lang="en-US" sz="1800" b="0" i="0" u="none" strike="noStrike" dirty="0" smtClean="0">
                          <a:latin typeface="Calibri"/>
                          <a:cs typeface="Calibri"/>
                        </a:rPr>
                        <a:t>136,161</a:t>
                      </a:r>
                      <a:endParaRPr lang="en-US" sz="1800" b="0" i="0" u="none" strike="noStrike" dirty="0">
                        <a:latin typeface="Calibri"/>
                        <a:cs typeface="Calibri"/>
                      </a:endParaRPr>
                    </a:p>
                  </a:txBody>
                  <a:tcPr marL="12700" marR="12700" marT="12700" marB="0" anchor="ctr"/>
                </a:tc>
              </a:tr>
              <a:tr h="370840">
                <a:tc>
                  <a:txBody>
                    <a:bodyPr/>
                    <a:lstStyle/>
                    <a:p>
                      <a:pPr algn="ctr" fontAlgn="b"/>
                      <a:r>
                        <a:rPr lang="en-US" sz="1800" b="0" i="0" u="none" strike="noStrike">
                          <a:solidFill>
                            <a:srgbClr val="000000"/>
                          </a:solidFill>
                          <a:latin typeface="Calibri"/>
                        </a:rPr>
                        <a:t>200</a:t>
                      </a:r>
                    </a:p>
                  </a:txBody>
                  <a:tcPr marL="12700" marR="12700" marT="12700" marB="0" anchor="ctr"/>
                </a:tc>
                <a:tc>
                  <a:txBody>
                    <a:bodyPr/>
                    <a:lstStyle/>
                    <a:p>
                      <a:pPr algn="ctr" fontAlgn="b"/>
                      <a:r>
                        <a:rPr lang="en-US" sz="1800" b="0" i="0" u="none" strike="noStrike" dirty="0">
                          <a:latin typeface="Calibri"/>
                          <a:cs typeface="Calibri"/>
                        </a:rPr>
                        <a:t>-339</a:t>
                      </a:r>
                    </a:p>
                  </a:txBody>
                  <a:tcPr marL="12700" marR="12700" marT="12700" marB="0" anchor="ctr"/>
                </a:tc>
                <a:tc>
                  <a:txBody>
                    <a:bodyPr/>
                    <a:lstStyle/>
                    <a:p>
                      <a:pPr algn="ctr" fontAlgn="b"/>
                      <a:r>
                        <a:rPr lang="en-US" sz="1800" b="0" i="0" u="none" strike="noStrike" dirty="0" smtClean="0">
                          <a:latin typeface="Calibri"/>
                          <a:cs typeface="Calibri"/>
                        </a:rPr>
                        <a:t>114,921</a:t>
                      </a:r>
                      <a:endParaRPr lang="en-US" sz="1800" b="0" i="0" u="none" strike="noStrike" dirty="0">
                        <a:latin typeface="Calibri"/>
                        <a:cs typeface="Calibri"/>
                      </a:endParaRPr>
                    </a:p>
                  </a:txBody>
                  <a:tcPr marL="12700" marR="12700" marT="12700" marB="0" anchor="ctr"/>
                </a:tc>
              </a:tr>
              <a:tr h="370840">
                <a:tc>
                  <a:txBody>
                    <a:bodyPr/>
                    <a:lstStyle/>
                    <a:p>
                      <a:pPr algn="ctr" fontAlgn="b"/>
                      <a:r>
                        <a:rPr lang="en-US" sz="1800" b="0" i="0" u="none" strike="noStrike">
                          <a:solidFill>
                            <a:srgbClr val="000000"/>
                          </a:solidFill>
                          <a:latin typeface="Calibri"/>
                        </a:rPr>
                        <a:t>300</a:t>
                      </a:r>
                    </a:p>
                  </a:txBody>
                  <a:tcPr marL="12700" marR="12700" marT="12700" marB="0" anchor="ctr"/>
                </a:tc>
                <a:tc>
                  <a:txBody>
                    <a:bodyPr/>
                    <a:lstStyle/>
                    <a:p>
                      <a:pPr algn="ctr" fontAlgn="b"/>
                      <a:r>
                        <a:rPr lang="en-US" sz="1800" b="0" i="0" u="none" strike="noStrike">
                          <a:latin typeface="Calibri"/>
                          <a:cs typeface="Calibri"/>
                        </a:rPr>
                        <a:t>-239</a:t>
                      </a:r>
                    </a:p>
                  </a:txBody>
                  <a:tcPr marL="12700" marR="12700" marT="12700" marB="0" anchor="ctr"/>
                </a:tc>
                <a:tc>
                  <a:txBody>
                    <a:bodyPr/>
                    <a:lstStyle/>
                    <a:p>
                      <a:pPr algn="ctr" fontAlgn="b"/>
                      <a:r>
                        <a:rPr lang="en-US" sz="1800" b="0" i="0" u="none" strike="noStrike" dirty="0" smtClean="0">
                          <a:latin typeface="Calibri"/>
                          <a:cs typeface="Calibri"/>
                        </a:rPr>
                        <a:t>57,121</a:t>
                      </a:r>
                      <a:endParaRPr lang="en-US" sz="1800" b="0" i="0" u="none" strike="noStrike" dirty="0">
                        <a:latin typeface="Calibri"/>
                        <a:cs typeface="Calibri"/>
                      </a:endParaRPr>
                    </a:p>
                  </a:txBody>
                  <a:tcPr marL="12700" marR="12700" marT="12700" marB="0" anchor="ctr"/>
                </a:tc>
              </a:tr>
              <a:tr h="370840">
                <a:tc>
                  <a:txBody>
                    <a:bodyPr/>
                    <a:lstStyle/>
                    <a:p>
                      <a:pPr algn="ctr" fontAlgn="b"/>
                      <a:r>
                        <a:rPr lang="en-US" sz="1800" b="0" i="0" u="none" strike="noStrike">
                          <a:solidFill>
                            <a:srgbClr val="000000"/>
                          </a:solidFill>
                          <a:latin typeface="Calibri"/>
                        </a:rPr>
                        <a:t>350</a:t>
                      </a:r>
                    </a:p>
                  </a:txBody>
                  <a:tcPr marL="12700" marR="12700" marT="12700" marB="0" anchor="ctr"/>
                </a:tc>
                <a:tc>
                  <a:txBody>
                    <a:bodyPr/>
                    <a:lstStyle/>
                    <a:p>
                      <a:pPr algn="ctr" fontAlgn="b"/>
                      <a:r>
                        <a:rPr lang="en-US" sz="1800" b="0" i="0" u="none" strike="noStrike">
                          <a:latin typeface="Calibri"/>
                          <a:cs typeface="Calibri"/>
                        </a:rPr>
                        <a:t>-189</a:t>
                      </a:r>
                    </a:p>
                  </a:txBody>
                  <a:tcPr marL="12700" marR="12700" marT="12700" marB="0" anchor="ctr"/>
                </a:tc>
                <a:tc>
                  <a:txBody>
                    <a:bodyPr/>
                    <a:lstStyle/>
                    <a:p>
                      <a:pPr algn="ctr" fontAlgn="b"/>
                      <a:r>
                        <a:rPr lang="en-US" sz="1800" b="0" i="0" u="none" strike="noStrike" dirty="0" smtClean="0">
                          <a:latin typeface="Calibri"/>
                          <a:cs typeface="Calibri"/>
                        </a:rPr>
                        <a:t>35,721</a:t>
                      </a:r>
                      <a:endParaRPr lang="en-US" sz="1800" b="0" i="0" u="none" strike="noStrike" dirty="0">
                        <a:latin typeface="Calibri"/>
                        <a:cs typeface="Calibri"/>
                      </a:endParaRPr>
                    </a:p>
                  </a:txBody>
                  <a:tcPr marL="12700" marR="12700" marT="12700" marB="0" anchor="ctr"/>
                </a:tc>
              </a:tr>
              <a:tr h="370840">
                <a:tc>
                  <a:txBody>
                    <a:bodyPr/>
                    <a:lstStyle/>
                    <a:p>
                      <a:pPr algn="ctr" fontAlgn="b"/>
                      <a:r>
                        <a:rPr lang="en-US" sz="1800" b="0" i="0" u="none" strike="noStrike">
                          <a:solidFill>
                            <a:srgbClr val="000000"/>
                          </a:solidFill>
                          <a:latin typeface="Calibri"/>
                        </a:rPr>
                        <a:t>460</a:t>
                      </a:r>
                    </a:p>
                  </a:txBody>
                  <a:tcPr marL="12700" marR="12700" marT="12700" marB="0" anchor="ctr"/>
                </a:tc>
                <a:tc>
                  <a:txBody>
                    <a:bodyPr/>
                    <a:lstStyle/>
                    <a:p>
                      <a:pPr algn="ctr" fontAlgn="b"/>
                      <a:r>
                        <a:rPr lang="en-US" sz="1800" b="0" i="0" u="none" strike="noStrike" dirty="0">
                          <a:latin typeface="Calibri"/>
                          <a:cs typeface="Calibri"/>
                        </a:rPr>
                        <a:t>-79</a:t>
                      </a:r>
                    </a:p>
                  </a:txBody>
                  <a:tcPr marL="12700" marR="12700" marT="12700" marB="0" anchor="ctr"/>
                </a:tc>
                <a:tc>
                  <a:txBody>
                    <a:bodyPr/>
                    <a:lstStyle/>
                    <a:p>
                      <a:pPr algn="ctr" fontAlgn="b"/>
                      <a:r>
                        <a:rPr lang="en-US" sz="1800" b="0" i="0" u="none" strike="noStrike" dirty="0" smtClean="0">
                          <a:latin typeface="Calibri"/>
                          <a:cs typeface="Calibri"/>
                        </a:rPr>
                        <a:t>6,241</a:t>
                      </a:r>
                      <a:endParaRPr lang="en-US" sz="1800" b="0" i="0" u="none" strike="noStrike" dirty="0">
                        <a:latin typeface="Calibri"/>
                        <a:cs typeface="Calibri"/>
                      </a:endParaRPr>
                    </a:p>
                  </a:txBody>
                  <a:tcPr marL="12700" marR="12700" marT="12700" marB="0" anchor="ctr"/>
                </a:tc>
              </a:tr>
              <a:tr h="370840">
                <a:tc>
                  <a:txBody>
                    <a:bodyPr/>
                    <a:lstStyle/>
                    <a:p>
                      <a:pPr algn="ctr" fontAlgn="b"/>
                      <a:r>
                        <a:rPr lang="en-US" sz="1800" b="0" i="0" u="none" strike="noStrike">
                          <a:solidFill>
                            <a:srgbClr val="000000"/>
                          </a:solidFill>
                          <a:latin typeface="Calibri"/>
                        </a:rPr>
                        <a:t>460</a:t>
                      </a:r>
                    </a:p>
                  </a:txBody>
                  <a:tcPr marL="12700" marR="12700" marT="12700" marB="0" anchor="ctr"/>
                </a:tc>
                <a:tc>
                  <a:txBody>
                    <a:bodyPr/>
                    <a:lstStyle/>
                    <a:p>
                      <a:pPr algn="ctr" fontAlgn="b"/>
                      <a:r>
                        <a:rPr lang="en-US" sz="1800" b="0" i="0" u="none" strike="noStrike" dirty="0">
                          <a:latin typeface="Calibri"/>
                          <a:cs typeface="Calibri"/>
                        </a:rPr>
                        <a:t>-79</a:t>
                      </a:r>
                    </a:p>
                  </a:txBody>
                  <a:tcPr marL="12700" marR="12700" marT="12700" marB="0" anchor="ctr"/>
                </a:tc>
                <a:tc>
                  <a:txBody>
                    <a:bodyPr/>
                    <a:lstStyle/>
                    <a:p>
                      <a:pPr algn="ctr" fontAlgn="b"/>
                      <a:r>
                        <a:rPr lang="en-US" sz="1800" b="0" i="0" u="none" strike="noStrike" dirty="0" smtClean="0">
                          <a:latin typeface="Calibri"/>
                          <a:cs typeface="Calibri"/>
                        </a:rPr>
                        <a:t>6,241</a:t>
                      </a:r>
                      <a:endParaRPr lang="en-US" sz="1800" b="0" i="0" u="none" strike="noStrike" dirty="0">
                        <a:latin typeface="Calibri"/>
                        <a:cs typeface="Calibri"/>
                      </a:endParaRPr>
                    </a:p>
                  </a:txBody>
                  <a:tcPr marL="12700" marR="12700" marT="12700" marB="0" anchor="ctr"/>
                </a:tc>
              </a:tr>
              <a:tr h="370840">
                <a:tc>
                  <a:txBody>
                    <a:bodyPr/>
                    <a:lstStyle/>
                    <a:p>
                      <a:pPr algn="ctr" fontAlgn="b"/>
                      <a:r>
                        <a:rPr lang="en-US" sz="1800" b="0" i="0" u="none" strike="noStrike">
                          <a:solidFill>
                            <a:srgbClr val="000000"/>
                          </a:solidFill>
                          <a:latin typeface="Calibri"/>
                        </a:rPr>
                        <a:t>470</a:t>
                      </a:r>
                    </a:p>
                  </a:txBody>
                  <a:tcPr marL="12700" marR="12700" marT="12700" marB="0" anchor="ctr"/>
                </a:tc>
                <a:tc>
                  <a:txBody>
                    <a:bodyPr/>
                    <a:lstStyle/>
                    <a:p>
                      <a:pPr algn="ctr" fontAlgn="b"/>
                      <a:r>
                        <a:rPr lang="en-US" sz="1800" b="0" i="0" u="none" strike="noStrike" dirty="0">
                          <a:latin typeface="Calibri"/>
                          <a:cs typeface="Calibri"/>
                        </a:rPr>
                        <a:t>-69</a:t>
                      </a:r>
                    </a:p>
                  </a:txBody>
                  <a:tcPr marL="12700" marR="12700" marT="12700" marB="0" anchor="ctr"/>
                </a:tc>
                <a:tc>
                  <a:txBody>
                    <a:bodyPr/>
                    <a:lstStyle/>
                    <a:p>
                      <a:pPr algn="ctr" fontAlgn="b"/>
                      <a:r>
                        <a:rPr lang="en-US" sz="1800" b="0" i="0" u="none" strike="noStrike" dirty="0" smtClean="0">
                          <a:latin typeface="Calibri"/>
                          <a:cs typeface="Calibri"/>
                        </a:rPr>
                        <a:t>4,761</a:t>
                      </a:r>
                      <a:endParaRPr lang="en-US" sz="1800" b="0" i="0" u="none" strike="noStrike" dirty="0">
                        <a:latin typeface="Calibri"/>
                        <a:cs typeface="Calibri"/>
                      </a:endParaRPr>
                    </a:p>
                  </a:txBody>
                  <a:tcPr marL="12700" marR="12700" marT="12700" marB="0" anchor="ctr"/>
                </a:tc>
              </a:tr>
              <a:tr h="370840">
                <a:tc>
                  <a:txBody>
                    <a:bodyPr/>
                    <a:lstStyle/>
                    <a:p>
                      <a:pPr algn="ctr" fontAlgn="b"/>
                      <a:r>
                        <a:rPr lang="en-US" sz="1800" b="0" i="0" u="none" strike="noStrike" dirty="0">
                          <a:solidFill>
                            <a:srgbClr val="000000"/>
                          </a:solidFill>
                          <a:latin typeface="Calibri"/>
                        </a:rPr>
                        <a:t>660</a:t>
                      </a:r>
                    </a:p>
                  </a:txBody>
                  <a:tcPr marL="12700" marR="12700" marT="12700" marB="0" anchor="ctr"/>
                </a:tc>
                <a:tc>
                  <a:txBody>
                    <a:bodyPr/>
                    <a:lstStyle/>
                    <a:p>
                      <a:pPr algn="ctr" fontAlgn="b"/>
                      <a:r>
                        <a:rPr lang="en-US" sz="1800" b="0" i="0" u="none" strike="noStrike" dirty="0">
                          <a:latin typeface="Calibri"/>
                          <a:cs typeface="Calibri"/>
                        </a:rPr>
                        <a:t>121</a:t>
                      </a:r>
                    </a:p>
                  </a:txBody>
                  <a:tcPr marL="12700" marR="12700" marT="12700" marB="0" anchor="ctr"/>
                </a:tc>
                <a:tc>
                  <a:txBody>
                    <a:bodyPr/>
                    <a:lstStyle/>
                    <a:p>
                      <a:pPr algn="ctr" fontAlgn="b"/>
                      <a:r>
                        <a:rPr lang="en-US" sz="1800" b="0" i="0" u="none" strike="noStrike" dirty="0" smtClean="0">
                          <a:latin typeface="Calibri"/>
                          <a:cs typeface="Calibri"/>
                        </a:rPr>
                        <a:t>14,641</a:t>
                      </a:r>
                      <a:endParaRPr lang="en-US" sz="1800" b="0" i="0" u="none" strike="noStrike" dirty="0">
                        <a:latin typeface="Calibri"/>
                        <a:cs typeface="Calibri"/>
                      </a:endParaRPr>
                    </a:p>
                  </a:txBody>
                  <a:tcPr marL="12700" marR="12700" marT="12700" marB="0" anchor="ctr"/>
                </a:tc>
              </a:tr>
              <a:tr h="370840">
                <a:tc>
                  <a:txBody>
                    <a:bodyPr/>
                    <a:lstStyle/>
                    <a:p>
                      <a:pPr algn="ctr" fontAlgn="b"/>
                      <a:r>
                        <a:rPr lang="en-US" sz="1800" b="0" i="0" u="none" strike="noStrike" dirty="0">
                          <a:solidFill>
                            <a:srgbClr val="000000"/>
                          </a:solidFill>
                          <a:latin typeface="Calibri"/>
                        </a:rPr>
                        <a:t>2230</a:t>
                      </a:r>
                    </a:p>
                  </a:txBody>
                  <a:tcPr marL="12700" marR="12700" marT="12700" marB="0" anchor="ctr"/>
                </a:tc>
                <a:tc>
                  <a:txBody>
                    <a:bodyPr/>
                    <a:lstStyle/>
                    <a:p>
                      <a:pPr algn="ctr" fontAlgn="b"/>
                      <a:r>
                        <a:rPr lang="en-US" sz="1800" b="0" i="0" u="none" strike="noStrike" dirty="0" smtClean="0">
                          <a:latin typeface="Calibri"/>
                          <a:cs typeface="Calibri"/>
                        </a:rPr>
                        <a:t>1,691</a:t>
                      </a:r>
                      <a:endParaRPr lang="en-US" sz="1800" b="0" i="0" u="none" strike="noStrike" dirty="0">
                        <a:latin typeface="Calibri"/>
                        <a:cs typeface="Calibri"/>
                      </a:endParaRPr>
                    </a:p>
                  </a:txBody>
                  <a:tcPr marL="12700" marR="12700" marT="12700" marB="0" anchor="ctr"/>
                </a:tc>
                <a:tc>
                  <a:txBody>
                    <a:bodyPr/>
                    <a:lstStyle/>
                    <a:p>
                      <a:pPr algn="ctr" fontAlgn="b"/>
                      <a:r>
                        <a:rPr lang="en-US" sz="1800" b="0" i="0" u="none" strike="noStrike" dirty="0" smtClean="0">
                          <a:latin typeface="Calibri"/>
                          <a:cs typeface="Calibri"/>
                        </a:rPr>
                        <a:t>2,859,481</a:t>
                      </a:r>
                      <a:endParaRPr lang="en-US" sz="1800" b="0" i="0" u="none" strike="noStrike" dirty="0">
                        <a:latin typeface="Calibri"/>
                        <a:cs typeface="Calibri"/>
                      </a:endParaRPr>
                    </a:p>
                  </a:txBody>
                  <a:tcPr marL="12700" marR="12700" marT="12700" marB="0" anchor="ctr"/>
                </a:tc>
              </a:tr>
            </a:tbl>
          </a:graphicData>
        </a:graphic>
      </p:graphicFrame>
      <p:sp>
        <p:nvSpPr>
          <p:cNvPr id="5" name="Content Placeholder 4"/>
          <p:cNvSpPr>
            <a:spLocks noGrp="1"/>
          </p:cNvSpPr>
          <p:nvPr>
            <p:ph sz="half" idx="2"/>
          </p:nvPr>
        </p:nvSpPr>
        <p:spPr>
          <a:xfrm>
            <a:off x="457200" y="1600200"/>
            <a:ext cx="4038600" cy="4525963"/>
          </a:xfrm>
        </p:spPr>
        <p:txBody>
          <a:bodyPr>
            <a:normAutofit fontScale="55000" lnSpcReduction="20000"/>
          </a:bodyPr>
          <a:lstStyle/>
          <a:p>
            <a:r>
              <a:rPr lang="en-US" dirty="0" smtClean="0"/>
              <a:t>Staying with train route data.</a:t>
            </a:r>
          </a:p>
          <a:p>
            <a:r>
              <a:rPr lang="en-US" dirty="0" smtClean="0"/>
              <a:t>The histogram data shows typical spread of </a:t>
            </a:r>
            <a:r>
              <a:rPr lang="en-US" u="sng" dirty="0" smtClean="0"/>
              <a:t>+</a:t>
            </a:r>
            <a:r>
              <a:rPr lang="en-US" dirty="0" smtClean="0"/>
              <a:t>200 of the 539 average</a:t>
            </a:r>
          </a:p>
          <a:p>
            <a:r>
              <a:rPr lang="en-US" u="sng" dirty="0" smtClean="0"/>
              <a:t>Sample</a:t>
            </a:r>
            <a:r>
              <a:rPr lang="en-US" dirty="0" smtClean="0"/>
              <a:t> variance (</a:t>
            </a:r>
            <a:r>
              <a:rPr lang="en-US" b="1" i="1" dirty="0" smtClean="0"/>
              <a:t>s</a:t>
            </a:r>
            <a:r>
              <a:rPr lang="en-US" b="1" i="1" baseline="30000" dirty="0" smtClean="0"/>
              <a:t>2</a:t>
            </a:r>
            <a:r>
              <a:rPr lang="en-US" dirty="0" smtClean="0"/>
              <a:t>) </a:t>
            </a:r>
          </a:p>
          <a:p>
            <a:pPr lvl="1">
              <a:buNone/>
            </a:pPr>
            <a:r>
              <a:rPr lang="en-US" b="1" dirty="0" smtClean="0"/>
              <a:t>= </a:t>
            </a:r>
            <a:r>
              <a:rPr lang="en-US" b="1" i="1" dirty="0" smtClean="0"/>
              <a:t>Σ(x</a:t>
            </a:r>
            <a:r>
              <a:rPr lang="en-US" b="1" i="1" baseline="-25000" dirty="0" smtClean="0"/>
              <a:t>i-</a:t>
            </a:r>
            <a:r>
              <a:rPr lang="en-US" b="1" i="1" dirty="0" smtClean="0"/>
              <a:t>-x</a:t>
            </a:r>
            <a:r>
              <a:rPr lang="en-US" b="1" i="1" baseline="-25000" dirty="0" smtClean="0"/>
              <a:t>average</a:t>
            </a:r>
            <a:r>
              <a:rPr lang="en-US" b="1" i="1" dirty="0" smtClean="0"/>
              <a:t>)</a:t>
            </a:r>
            <a:r>
              <a:rPr lang="en-US" b="1" i="1" baseline="30000" dirty="0" smtClean="0"/>
              <a:t>2</a:t>
            </a:r>
            <a:r>
              <a:rPr lang="en-US" b="1" i="1" dirty="0" smtClean="0"/>
              <a:t>/(n-1) </a:t>
            </a:r>
          </a:p>
          <a:p>
            <a:pPr lvl="1">
              <a:buNone/>
            </a:pPr>
            <a:r>
              <a:rPr lang="en-US" b="1" i="1" dirty="0" smtClean="0"/>
              <a:t>= 3.44m/9 = 382,000</a:t>
            </a:r>
          </a:p>
          <a:p>
            <a:r>
              <a:rPr lang="en-US" dirty="0" smtClean="0"/>
              <a:t>Keep in mind the variance of a sample is </a:t>
            </a:r>
            <a:r>
              <a:rPr lang="en-US" b="1" i="1" dirty="0" smtClean="0"/>
              <a:t>s</a:t>
            </a:r>
            <a:r>
              <a:rPr lang="en-US" b="1" i="1" baseline="30000" dirty="0" smtClean="0"/>
              <a:t>2</a:t>
            </a:r>
            <a:r>
              <a:rPr lang="en-US" dirty="0" smtClean="0"/>
              <a:t>, while for the population it is </a:t>
            </a:r>
            <a:r>
              <a:rPr lang="en-US" b="1" i="1" dirty="0" smtClean="0"/>
              <a:t>σ</a:t>
            </a:r>
            <a:r>
              <a:rPr lang="en-US" b="1" i="1" baseline="30000" dirty="0" smtClean="0"/>
              <a:t>2</a:t>
            </a:r>
            <a:r>
              <a:rPr lang="en-US" dirty="0" smtClean="0"/>
              <a:t>.</a:t>
            </a:r>
          </a:p>
          <a:p>
            <a:r>
              <a:rPr lang="en-US" u="sng" dirty="0" smtClean="0"/>
              <a:t>Sample</a:t>
            </a:r>
            <a:r>
              <a:rPr lang="en-US" dirty="0" smtClean="0"/>
              <a:t> standard deviation (</a:t>
            </a:r>
            <a:r>
              <a:rPr lang="en-US" b="1" i="1" dirty="0" err="1" smtClean="0"/>
              <a:t>s</a:t>
            </a:r>
            <a:r>
              <a:rPr lang="en-US" dirty="0" smtClean="0"/>
              <a:t>) </a:t>
            </a:r>
          </a:p>
          <a:p>
            <a:pPr lvl="1">
              <a:buNone/>
            </a:pPr>
            <a:r>
              <a:rPr lang="en-US" b="1" dirty="0" smtClean="0"/>
              <a:t>=</a:t>
            </a:r>
            <a:r>
              <a:rPr lang="en-US" b="1" i="1" dirty="0" smtClean="0"/>
              <a:t> √(s</a:t>
            </a:r>
            <a:r>
              <a:rPr lang="en-US" b="1" i="1" baseline="30000" dirty="0" smtClean="0"/>
              <a:t>2</a:t>
            </a:r>
            <a:r>
              <a:rPr lang="en-US" b="1" i="1" dirty="0" smtClean="0"/>
              <a:t>) = √382,000 = 618 </a:t>
            </a:r>
          </a:p>
          <a:p>
            <a:r>
              <a:rPr lang="en-US" dirty="0" smtClean="0"/>
              <a:t>Unlike with the mean, the sample statistics above are biased from the less the full population sample.  Hence we use </a:t>
            </a:r>
            <a:r>
              <a:rPr lang="en-US" b="1" i="1" dirty="0" smtClean="0"/>
              <a:t>n-1</a:t>
            </a:r>
            <a:r>
              <a:rPr lang="en-US" dirty="0" smtClean="0"/>
              <a:t> instead of </a:t>
            </a:r>
            <a:r>
              <a:rPr lang="en-US" b="1" i="1" dirty="0" err="1" smtClean="0"/>
              <a:t>n</a:t>
            </a:r>
            <a:r>
              <a:rPr lang="en-US" dirty="0" smtClean="0"/>
              <a:t>.</a:t>
            </a:r>
            <a:endParaRPr lang="en-US" i="1" dirty="0" smtClean="0"/>
          </a:p>
          <a:p>
            <a:r>
              <a:rPr lang="en-US" dirty="0" smtClean="0"/>
              <a:t>Also the standard deviation is always less than the range:</a:t>
            </a:r>
          </a:p>
          <a:p>
            <a:pPr lvl="1">
              <a:buNone/>
            </a:pPr>
            <a:r>
              <a:rPr lang="en-US" b="1" i="1" dirty="0" smtClean="0"/>
              <a:t>Range = </a:t>
            </a:r>
            <a:r>
              <a:rPr lang="en-US" b="1" i="1" dirty="0" err="1" smtClean="0"/>
              <a:t>x</a:t>
            </a:r>
            <a:r>
              <a:rPr lang="en-US" b="1" i="1" baseline="-25000" dirty="0" err="1" smtClean="0"/>
              <a:t>max</a:t>
            </a:r>
            <a:r>
              <a:rPr lang="en-US" b="1" i="1" dirty="0" err="1" smtClean="0"/>
              <a:t>-x</a:t>
            </a:r>
            <a:r>
              <a:rPr lang="en-US" b="1" i="1" baseline="-25000" dirty="0" err="1" smtClean="0"/>
              <a:t>min</a:t>
            </a:r>
            <a:r>
              <a:rPr lang="en-US" b="1" i="1" dirty="0" smtClean="0"/>
              <a:t> = 2230-90 = 2140</a:t>
            </a:r>
          </a:p>
          <a:p>
            <a:r>
              <a:rPr lang="en-US" dirty="0" smtClean="0"/>
              <a:t>Does anyone know why standard deviation &lt; range?</a:t>
            </a:r>
            <a:endParaRPr lang="en-US" dirty="0"/>
          </a:p>
        </p:txBody>
      </p:sp>
      <p:cxnSp>
        <p:nvCxnSpPr>
          <p:cNvPr id="6" name="Straight Arrow Connector 5"/>
          <p:cNvCxnSpPr/>
          <p:nvPr/>
        </p:nvCxnSpPr>
        <p:spPr>
          <a:xfrm>
            <a:off x="2895600" y="2189895"/>
            <a:ext cx="3324588" cy="1588"/>
          </a:xfrm>
          <a:prstGeom prst="straightConnector1">
            <a:avLst/>
          </a:prstGeom>
          <a:ln>
            <a:solidFill>
              <a:schemeClr val="accent2">
                <a:alpha val="50000"/>
              </a:schemeClr>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Descriptive statistics: </a:t>
            </a:r>
            <a:br>
              <a:rPr lang="en-US" dirty="0" smtClean="0"/>
            </a:br>
            <a:r>
              <a:rPr lang="en-US" dirty="0" smtClean="0"/>
              <a:t>Additional dispersion formulas</a:t>
            </a:r>
            <a:endParaRPr lang="en-US" dirty="0"/>
          </a:p>
        </p:txBody>
      </p:sp>
      <p:graphicFrame>
        <p:nvGraphicFramePr>
          <p:cNvPr id="4" name="Content Placeholder 3"/>
          <p:cNvGraphicFramePr>
            <a:graphicFrameLocks noGrp="1"/>
          </p:cNvGraphicFramePr>
          <p:nvPr>
            <p:ph sz="half" idx="1"/>
          </p:nvPr>
        </p:nvGraphicFramePr>
        <p:xfrm>
          <a:off x="4648200" y="1600200"/>
          <a:ext cx="4038600" cy="4269740"/>
        </p:xfrm>
        <a:graphic>
          <a:graphicData uri="http://schemas.openxmlformats.org/drawingml/2006/table">
            <a:tbl>
              <a:tblPr firstRow="1" bandRow="1">
                <a:tableStyleId>{5C22544A-7EE6-4342-B048-85BDC9FD1C3A}</a:tableStyleId>
              </a:tblPr>
              <a:tblGrid>
                <a:gridCol w="2019300"/>
                <a:gridCol w="2019300"/>
              </a:tblGrid>
              <a:tr h="370840">
                <a:tc>
                  <a:txBody>
                    <a:bodyPr/>
                    <a:lstStyle/>
                    <a:p>
                      <a:pPr algn="ctr" fontAlgn="b"/>
                      <a:r>
                        <a:rPr lang="en-US" sz="1800" b="0" i="0" u="none" strike="noStrike" dirty="0">
                          <a:latin typeface="+mj-lt"/>
                          <a:cs typeface="Calibri (Headings)"/>
                        </a:rPr>
                        <a:t>Route </a:t>
                      </a:r>
                      <a:r>
                        <a:rPr lang="en-US" sz="1800" b="0" i="0" u="none" strike="noStrike" dirty="0" smtClean="0">
                          <a:latin typeface="+mj-lt"/>
                          <a:cs typeface="Calibri (Headings)"/>
                        </a:rPr>
                        <a:t>miles</a:t>
                      </a:r>
                      <a:endParaRPr lang="en-US" sz="1800" b="0" i="0" u="none" strike="noStrike" dirty="0">
                        <a:latin typeface="+mj-lt"/>
                        <a:cs typeface="Calibri (Headings)"/>
                      </a:endParaRPr>
                    </a:p>
                  </a:txBody>
                  <a:tcPr marL="6232" marR="6232" marT="12700" marB="0" anchor="ctr"/>
                </a:tc>
                <a:tc>
                  <a:txBody>
                    <a:bodyPr/>
                    <a:lstStyle/>
                    <a:p>
                      <a:pPr algn="ctr" fontAlgn="b"/>
                      <a:r>
                        <a:rPr lang="en-US" sz="1800" b="0" i="0" u="none" strike="noStrike" dirty="0" smtClean="0">
                          <a:latin typeface="+mj-lt"/>
                          <a:cs typeface="Calibri (Headings)"/>
                        </a:rPr>
                        <a:t>Absolute</a:t>
                      </a:r>
                      <a:r>
                        <a:rPr lang="en-US" sz="1800" b="0" i="0" u="none" strike="noStrike" baseline="0" dirty="0" smtClean="0">
                          <a:latin typeface="+mj-lt"/>
                          <a:cs typeface="Calibri (Headings)"/>
                        </a:rPr>
                        <a:t> d</a:t>
                      </a:r>
                      <a:r>
                        <a:rPr lang="en-US" sz="1800" b="0" i="0" u="none" strike="noStrike" dirty="0" smtClean="0">
                          <a:latin typeface="+mj-lt"/>
                          <a:cs typeface="Calibri (Headings)"/>
                        </a:rPr>
                        <a:t>ifference with route average</a:t>
                      </a:r>
                      <a:endParaRPr lang="en-US" sz="1800" b="0" i="0" u="none" strike="noStrike" dirty="0">
                        <a:latin typeface="+mj-lt"/>
                        <a:cs typeface="Calibri (Headings)"/>
                      </a:endParaRPr>
                    </a:p>
                  </a:txBody>
                  <a:tcPr marL="6232" marR="6232" marT="12700" marB="0" anchor="ctr"/>
                </a:tc>
              </a:tr>
              <a:tr h="370840">
                <a:tc>
                  <a:txBody>
                    <a:bodyPr/>
                    <a:lstStyle/>
                    <a:p>
                      <a:pPr algn="ctr" fontAlgn="b"/>
                      <a:r>
                        <a:rPr lang="en-US" sz="1800" b="0" i="0" u="none" strike="noStrike" dirty="0">
                          <a:solidFill>
                            <a:srgbClr val="000000"/>
                          </a:solidFill>
                          <a:latin typeface="Calibri"/>
                        </a:rPr>
                        <a:t>90</a:t>
                      </a:r>
                    </a:p>
                  </a:txBody>
                  <a:tcPr marL="12700" marR="12700" marT="12700" marB="0" anchor="ctr"/>
                </a:tc>
                <a:tc>
                  <a:txBody>
                    <a:bodyPr/>
                    <a:lstStyle/>
                    <a:p>
                      <a:pPr algn="ctr" fontAlgn="b"/>
                      <a:r>
                        <a:rPr lang="en-US" sz="1800" b="0" i="0" u="none" strike="noStrike" dirty="0">
                          <a:latin typeface="Calibri"/>
                          <a:cs typeface="Calibri"/>
                        </a:rPr>
                        <a:t>-</a:t>
                      </a:r>
                      <a:r>
                        <a:rPr lang="en-US" sz="1800" b="0" i="0" u="none" strike="noStrike" dirty="0" smtClean="0">
                          <a:latin typeface="Calibri"/>
                          <a:cs typeface="Calibri"/>
                        </a:rPr>
                        <a:t>449 </a:t>
                      </a:r>
                      <a:r>
                        <a:rPr lang="en-US" sz="1800" b="0" i="0" u="none" strike="noStrike" dirty="0" err="1" smtClean="0">
                          <a:latin typeface="Calibri"/>
                          <a:cs typeface="Calibri"/>
                          <a:sym typeface="Wingdings"/>
                        </a:rPr>
                        <a:t></a:t>
                      </a:r>
                      <a:r>
                        <a:rPr lang="en-US" sz="1800" b="0" i="0" u="none" strike="noStrike" dirty="0" smtClean="0">
                          <a:latin typeface="Calibri"/>
                          <a:cs typeface="Calibri"/>
                          <a:sym typeface="Wingdings"/>
                        </a:rPr>
                        <a:t> 449</a:t>
                      </a:r>
                      <a:endParaRPr lang="en-US" sz="1800" b="0" i="0" u="none" strike="noStrike" dirty="0">
                        <a:latin typeface="Calibri"/>
                        <a:cs typeface="Calibri"/>
                      </a:endParaRPr>
                    </a:p>
                  </a:txBody>
                  <a:tcPr marL="12700" marR="12700" marT="12700" marB="0" anchor="ctr"/>
                </a:tc>
              </a:tr>
              <a:tr h="370840">
                <a:tc>
                  <a:txBody>
                    <a:bodyPr/>
                    <a:lstStyle/>
                    <a:p>
                      <a:pPr algn="ctr" fontAlgn="b"/>
                      <a:r>
                        <a:rPr lang="en-US" sz="1800" b="0" i="0" u="none" strike="noStrike" dirty="0">
                          <a:solidFill>
                            <a:srgbClr val="000000"/>
                          </a:solidFill>
                          <a:latin typeface="Calibri"/>
                        </a:rPr>
                        <a:t>170</a:t>
                      </a:r>
                    </a:p>
                  </a:txBody>
                  <a:tcPr marL="12700" marR="12700" marT="12700" marB="0" anchor="ctr"/>
                </a:tc>
                <a:tc>
                  <a:txBody>
                    <a:bodyPr/>
                    <a:lstStyle/>
                    <a:p>
                      <a:pPr algn="ctr" fontAlgn="b"/>
                      <a:r>
                        <a:rPr lang="en-US" sz="1800" b="0" i="0" u="none" strike="noStrike" dirty="0">
                          <a:latin typeface="Calibri"/>
                          <a:cs typeface="Calibri"/>
                        </a:rPr>
                        <a:t>-</a:t>
                      </a:r>
                      <a:r>
                        <a:rPr lang="en-US" sz="1800" b="0" i="0" u="none" strike="noStrike" dirty="0" smtClean="0">
                          <a:latin typeface="Calibri"/>
                          <a:cs typeface="Calibri"/>
                        </a:rPr>
                        <a:t>369 </a:t>
                      </a:r>
                      <a:r>
                        <a:rPr lang="en-US" sz="1800" b="0" i="0" u="none" strike="noStrike" dirty="0" err="1" smtClean="0">
                          <a:latin typeface="Calibri"/>
                          <a:cs typeface="Calibri"/>
                          <a:sym typeface="Wingdings"/>
                        </a:rPr>
                        <a:t></a:t>
                      </a:r>
                      <a:r>
                        <a:rPr lang="en-US" sz="1800" b="0" i="0" u="none" strike="noStrike" dirty="0" smtClean="0">
                          <a:latin typeface="Calibri"/>
                          <a:cs typeface="Calibri"/>
                          <a:sym typeface="Wingdings"/>
                        </a:rPr>
                        <a:t> 369</a:t>
                      </a:r>
                      <a:endParaRPr lang="en-US" sz="1800" b="0" i="0" u="none" strike="noStrike" dirty="0">
                        <a:latin typeface="Calibri"/>
                        <a:cs typeface="Calibri"/>
                      </a:endParaRPr>
                    </a:p>
                  </a:txBody>
                  <a:tcPr marL="12700" marR="12700" marT="12700" marB="0" anchor="ctr"/>
                </a:tc>
              </a:tr>
              <a:tr h="370840">
                <a:tc>
                  <a:txBody>
                    <a:bodyPr/>
                    <a:lstStyle/>
                    <a:p>
                      <a:pPr algn="ctr" fontAlgn="b"/>
                      <a:r>
                        <a:rPr lang="en-US" sz="1800" b="0" i="0" u="none" strike="noStrike">
                          <a:solidFill>
                            <a:srgbClr val="000000"/>
                          </a:solidFill>
                          <a:latin typeface="Calibri"/>
                        </a:rPr>
                        <a:t>200</a:t>
                      </a:r>
                    </a:p>
                  </a:txBody>
                  <a:tcPr marL="12700" marR="12700" marT="12700" marB="0" anchor="ctr"/>
                </a:tc>
                <a:tc>
                  <a:txBody>
                    <a:bodyPr/>
                    <a:lstStyle/>
                    <a:p>
                      <a:pPr algn="ctr" fontAlgn="b"/>
                      <a:r>
                        <a:rPr lang="en-US" sz="1800" b="0" i="0" u="none" strike="noStrike" dirty="0">
                          <a:latin typeface="Calibri"/>
                          <a:cs typeface="Calibri"/>
                        </a:rPr>
                        <a:t>-</a:t>
                      </a:r>
                      <a:r>
                        <a:rPr lang="en-US" sz="1800" b="0" i="0" u="none" strike="noStrike" dirty="0" smtClean="0">
                          <a:latin typeface="Calibri"/>
                          <a:cs typeface="Calibri"/>
                        </a:rPr>
                        <a:t>339 </a:t>
                      </a:r>
                      <a:r>
                        <a:rPr lang="en-US" sz="1800" b="0" i="0" u="none" strike="noStrike" dirty="0" err="1" smtClean="0">
                          <a:latin typeface="Calibri"/>
                          <a:cs typeface="Calibri"/>
                          <a:sym typeface="Wingdings"/>
                        </a:rPr>
                        <a:t></a:t>
                      </a:r>
                      <a:r>
                        <a:rPr lang="en-US" sz="1800" b="0" i="0" u="none" strike="noStrike" dirty="0" smtClean="0">
                          <a:latin typeface="Calibri"/>
                          <a:cs typeface="Calibri"/>
                          <a:sym typeface="Wingdings"/>
                        </a:rPr>
                        <a:t> 339</a:t>
                      </a:r>
                      <a:endParaRPr lang="en-US" sz="1800" b="0" i="0" u="none" strike="noStrike" dirty="0">
                        <a:latin typeface="Calibri"/>
                        <a:cs typeface="Calibri"/>
                      </a:endParaRPr>
                    </a:p>
                  </a:txBody>
                  <a:tcPr marL="12700" marR="12700" marT="12700" marB="0" anchor="ctr"/>
                </a:tc>
              </a:tr>
              <a:tr h="370840">
                <a:tc>
                  <a:txBody>
                    <a:bodyPr/>
                    <a:lstStyle/>
                    <a:p>
                      <a:pPr algn="ctr" fontAlgn="b"/>
                      <a:r>
                        <a:rPr lang="en-US" sz="1800" b="0" i="0" u="none" strike="noStrike">
                          <a:solidFill>
                            <a:srgbClr val="000000"/>
                          </a:solidFill>
                          <a:latin typeface="Calibri"/>
                        </a:rPr>
                        <a:t>300</a:t>
                      </a:r>
                    </a:p>
                  </a:txBody>
                  <a:tcPr marL="12700" marR="12700" marT="12700" marB="0" anchor="ctr"/>
                </a:tc>
                <a:tc>
                  <a:txBody>
                    <a:bodyPr/>
                    <a:lstStyle/>
                    <a:p>
                      <a:pPr algn="ctr" fontAlgn="b"/>
                      <a:r>
                        <a:rPr lang="en-US" sz="1800" b="0" i="0" u="none" strike="noStrike" dirty="0">
                          <a:latin typeface="Calibri"/>
                          <a:cs typeface="Calibri"/>
                        </a:rPr>
                        <a:t>-</a:t>
                      </a:r>
                      <a:r>
                        <a:rPr lang="en-US" sz="1800" b="0" i="0" u="none" strike="noStrike" dirty="0" smtClean="0">
                          <a:latin typeface="Calibri"/>
                          <a:cs typeface="Calibri"/>
                        </a:rPr>
                        <a:t>239 </a:t>
                      </a:r>
                      <a:r>
                        <a:rPr lang="en-US" sz="1800" b="0" i="0" u="none" strike="noStrike" dirty="0" err="1" smtClean="0">
                          <a:latin typeface="Calibri"/>
                          <a:cs typeface="Calibri"/>
                          <a:sym typeface="Wingdings"/>
                        </a:rPr>
                        <a:t></a:t>
                      </a:r>
                      <a:r>
                        <a:rPr lang="en-US" sz="1800" b="0" i="0" u="none" strike="noStrike" dirty="0" smtClean="0">
                          <a:latin typeface="Calibri"/>
                          <a:cs typeface="Calibri"/>
                          <a:sym typeface="Wingdings"/>
                        </a:rPr>
                        <a:t> 239</a:t>
                      </a:r>
                      <a:endParaRPr lang="en-US" sz="1800" b="0" i="0" u="none" strike="noStrike" dirty="0">
                        <a:latin typeface="Calibri"/>
                        <a:cs typeface="Calibri"/>
                      </a:endParaRPr>
                    </a:p>
                  </a:txBody>
                  <a:tcPr marL="12700" marR="12700" marT="12700" marB="0" anchor="ctr"/>
                </a:tc>
              </a:tr>
              <a:tr h="370840">
                <a:tc>
                  <a:txBody>
                    <a:bodyPr/>
                    <a:lstStyle/>
                    <a:p>
                      <a:pPr algn="ctr" fontAlgn="b"/>
                      <a:r>
                        <a:rPr lang="en-US" sz="1800" b="0" i="0" u="none" strike="noStrike">
                          <a:solidFill>
                            <a:srgbClr val="000000"/>
                          </a:solidFill>
                          <a:latin typeface="Calibri"/>
                        </a:rPr>
                        <a:t>350</a:t>
                      </a:r>
                    </a:p>
                  </a:txBody>
                  <a:tcPr marL="12700" marR="12700" marT="12700" marB="0" anchor="ctr"/>
                </a:tc>
                <a:tc>
                  <a:txBody>
                    <a:bodyPr/>
                    <a:lstStyle/>
                    <a:p>
                      <a:pPr algn="ctr" fontAlgn="b"/>
                      <a:r>
                        <a:rPr lang="en-US" sz="1800" b="0" i="0" u="none" strike="noStrike" dirty="0">
                          <a:latin typeface="Calibri"/>
                          <a:cs typeface="Calibri"/>
                        </a:rPr>
                        <a:t>-</a:t>
                      </a:r>
                      <a:r>
                        <a:rPr lang="en-US" sz="1800" b="0" i="0" u="none" strike="noStrike" dirty="0" smtClean="0">
                          <a:latin typeface="Calibri"/>
                          <a:cs typeface="Calibri"/>
                        </a:rPr>
                        <a:t>189 </a:t>
                      </a:r>
                      <a:r>
                        <a:rPr lang="en-US" sz="1800" b="0" i="0" u="none" strike="noStrike" dirty="0" err="1" smtClean="0">
                          <a:latin typeface="Calibri"/>
                          <a:cs typeface="Calibri"/>
                          <a:sym typeface="Wingdings"/>
                        </a:rPr>
                        <a:t></a:t>
                      </a:r>
                      <a:r>
                        <a:rPr lang="en-US" sz="1800" b="0" i="0" u="none" strike="noStrike" dirty="0" smtClean="0">
                          <a:latin typeface="Calibri"/>
                          <a:cs typeface="Calibri"/>
                          <a:sym typeface="Wingdings"/>
                        </a:rPr>
                        <a:t> 189</a:t>
                      </a:r>
                      <a:endParaRPr lang="en-US" sz="1800" b="0" i="0" u="none" strike="noStrike" dirty="0">
                        <a:latin typeface="Calibri"/>
                        <a:cs typeface="Calibri"/>
                      </a:endParaRPr>
                    </a:p>
                  </a:txBody>
                  <a:tcPr marL="12700" marR="12700" marT="12700" marB="0" anchor="ctr"/>
                </a:tc>
              </a:tr>
              <a:tr h="370840">
                <a:tc>
                  <a:txBody>
                    <a:bodyPr/>
                    <a:lstStyle/>
                    <a:p>
                      <a:pPr algn="ctr" fontAlgn="b"/>
                      <a:r>
                        <a:rPr lang="en-US" sz="1800" b="0" i="0" u="none" strike="noStrike">
                          <a:solidFill>
                            <a:srgbClr val="000000"/>
                          </a:solidFill>
                          <a:latin typeface="Calibri"/>
                        </a:rPr>
                        <a:t>460</a:t>
                      </a:r>
                    </a:p>
                  </a:txBody>
                  <a:tcPr marL="12700" marR="12700" marT="12700" marB="0" anchor="ctr"/>
                </a:tc>
                <a:tc>
                  <a:txBody>
                    <a:bodyPr/>
                    <a:lstStyle/>
                    <a:p>
                      <a:pPr algn="ctr" fontAlgn="b"/>
                      <a:r>
                        <a:rPr lang="en-US" sz="1800" b="0" i="0" u="none" strike="noStrike" dirty="0">
                          <a:latin typeface="Calibri"/>
                          <a:cs typeface="Calibri"/>
                        </a:rPr>
                        <a:t>-</a:t>
                      </a:r>
                      <a:r>
                        <a:rPr lang="en-US" sz="1800" b="0" i="0" u="none" strike="noStrike" dirty="0" smtClean="0">
                          <a:latin typeface="Calibri"/>
                          <a:cs typeface="Calibri"/>
                        </a:rPr>
                        <a:t>79 </a:t>
                      </a:r>
                      <a:r>
                        <a:rPr lang="en-US" sz="1800" b="0" i="0" u="none" strike="noStrike" dirty="0" err="1" smtClean="0">
                          <a:latin typeface="Calibri"/>
                          <a:cs typeface="Calibri"/>
                          <a:sym typeface="Wingdings"/>
                        </a:rPr>
                        <a:t></a:t>
                      </a:r>
                      <a:r>
                        <a:rPr lang="en-US" sz="1800" b="0" i="0" u="none" strike="noStrike" dirty="0" smtClean="0">
                          <a:latin typeface="Calibri"/>
                          <a:cs typeface="Calibri"/>
                          <a:sym typeface="Wingdings"/>
                        </a:rPr>
                        <a:t> 79</a:t>
                      </a:r>
                      <a:endParaRPr lang="en-US" sz="1800" b="0" i="0" u="none" strike="noStrike" dirty="0">
                        <a:latin typeface="Calibri"/>
                        <a:cs typeface="Calibri"/>
                      </a:endParaRPr>
                    </a:p>
                  </a:txBody>
                  <a:tcPr marL="12700" marR="12700" marT="12700" marB="0" anchor="ctr"/>
                </a:tc>
              </a:tr>
              <a:tr h="370840">
                <a:tc>
                  <a:txBody>
                    <a:bodyPr/>
                    <a:lstStyle/>
                    <a:p>
                      <a:pPr algn="ctr" fontAlgn="b"/>
                      <a:r>
                        <a:rPr lang="en-US" sz="1800" b="0" i="0" u="none" strike="noStrike">
                          <a:solidFill>
                            <a:srgbClr val="000000"/>
                          </a:solidFill>
                          <a:latin typeface="Calibri"/>
                        </a:rPr>
                        <a:t>460</a:t>
                      </a:r>
                    </a:p>
                  </a:txBody>
                  <a:tcPr marL="12700" marR="12700" marT="12700" marB="0" anchor="ctr"/>
                </a:tc>
                <a:tc>
                  <a:txBody>
                    <a:bodyPr/>
                    <a:lstStyle/>
                    <a:p>
                      <a:pPr algn="ctr" fontAlgn="b"/>
                      <a:r>
                        <a:rPr lang="en-US" sz="1800" b="0" i="0" u="none" strike="noStrike" dirty="0">
                          <a:latin typeface="Calibri"/>
                          <a:cs typeface="Calibri"/>
                        </a:rPr>
                        <a:t>-</a:t>
                      </a:r>
                      <a:r>
                        <a:rPr lang="en-US" sz="1800" b="0" i="0" u="none" strike="noStrike" dirty="0" smtClean="0">
                          <a:latin typeface="Calibri"/>
                          <a:cs typeface="Calibri"/>
                        </a:rPr>
                        <a:t>79 </a:t>
                      </a:r>
                      <a:r>
                        <a:rPr lang="en-US" sz="1800" b="0" i="0" u="none" strike="noStrike" dirty="0" err="1" smtClean="0">
                          <a:latin typeface="Calibri"/>
                          <a:cs typeface="Calibri"/>
                          <a:sym typeface="Wingdings"/>
                        </a:rPr>
                        <a:t></a:t>
                      </a:r>
                      <a:r>
                        <a:rPr lang="en-US" sz="1800" b="0" i="0" u="none" strike="noStrike" dirty="0" smtClean="0">
                          <a:latin typeface="Calibri"/>
                          <a:cs typeface="Calibri"/>
                          <a:sym typeface="Wingdings"/>
                        </a:rPr>
                        <a:t> 79</a:t>
                      </a:r>
                      <a:endParaRPr lang="en-US" sz="1800" b="0" i="0" u="none" strike="noStrike" dirty="0">
                        <a:latin typeface="Calibri"/>
                        <a:cs typeface="Calibri"/>
                      </a:endParaRPr>
                    </a:p>
                  </a:txBody>
                  <a:tcPr marL="12700" marR="12700" marT="12700" marB="0" anchor="ctr"/>
                </a:tc>
              </a:tr>
              <a:tr h="370840">
                <a:tc>
                  <a:txBody>
                    <a:bodyPr/>
                    <a:lstStyle/>
                    <a:p>
                      <a:pPr algn="ctr" fontAlgn="b"/>
                      <a:r>
                        <a:rPr lang="en-US" sz="1800" b="0" i="0" u="none" strike="noStrike">
                          <a:solidFill>
                            <a:srgbClr val="000000"/>
                          </a:solidFill>
                          <a:latin typeface="Calibri"/>
                        </a:rPr>
                        <a:t>470</a:t>
                      </a:r>
                    </a:p>
                  </a:txBody>
                  <a:tcPr marL="12700" marR="12700" marT="12700" marB="0" anchor="ctr"/>
                </a:tc>
                <a:tc>
                  <a:txBody>
                    <a:bodyPr/>
                    <a:lstStyle/>
                    <a:p>
                      <a:pPr algn="ctr" fontAlgn="b"/>
                      <a:r>
                        <a:rPr lang="en-US" sz="1800" b="0" i="0" u="none" strike="noStrike" dirty="0">
                          <a:latin typeface="Calibri"/>
                          <a:cs typeface="Calibri"/>
                        </a:rPr>
                        <a:t>-</a:t>
                      </a:r>
                      <a:r>
                        <a:rPr lang="en-US" sz="1800" b="0" i="0" u="none" strike="noStrike" dirty="0" smtClean="0">
                          <a:latin typeface="Calibri"/>
                          <a:cs typeface="Calibri"/>
                        </a:rPr>
                        <a:t>69 </a:t>
                      </a:r>
                      <a:r>
                        <a:rPr lang="en-US" sz="1800" b="0" i="0" u="none" strike="noStrike" dirty="0" err="1" smtClean="0">
                          <a:latin typeface="Calibri"/>
                          <a:cs typeface="Calibri"/>
                          <a:sym typeface="Wingdings"/>
                        </a:rPr>
                        <a:t></a:t>
                      </a:r>
                      <a:r>
                        <a:rPr lang="en-US" sz="1800" b="0" i="0" u="none" strike="noStrike" dirty="0" smtClean="0">
                          <a:latin typeface="Calibri"/>
                          <a:cs typeface="Calibri"/>
                          <a:sym typeface="Wingdings"/>
                        </a:rPr>
                        <a:t> 69</a:t>
                      </a:r>
                      <a:endParaRPr lang="en-US" sz="1800" b="0" i="0" u="none" strike="noStrike" dirty="0">
                        <a:latin typeface="Calibri"/>
                        <a:cs typeface="Calibri"/>
                      </a:endParaRPr>
                    </a:p>
                  </a:txBody>
                  <a:tcPr marL="12700" marR="12700" marT="12700" marB="0" anchor="ctr"/>
                </a:tc>
              </a:tr>
              <a:tr h="370840">
                <a:tc>
                  <a:txBody>
                    <a:bodyPr/>
                    <a:lstStyle/>
                    <a:p>
                      <a:pPr algn="ctr" fontAlgn="b"/>
                      <a:r>
                        <a:rPr lang="en-US" sz="1800" b="0" i="0" u="none" strike="noStrike" dirty="0">
                          <a:solidFill>
                            <a:srgbClr val="000000"/>
                          </a:solidFill>
                          <a:latin typeface="Calibri"/>
                        </a:rPr>
                        <a:t>660</a:t>
                      </a:r>
                    </a:p>
                  </a:txBody>
                  <a:tcPr marL="12700" marR="12700" marT="12700" marB="0" anchor="ctr"/>
                </a:tc>
                <a:tc>
                  <a:txBody>
                    <a:bodyPr/>
                    <a:lstStyle/>
                    <a:p>
                      <a:pPr algn="ctr" fontAlgn="b"/>
                      <a:r>
                        <a:rPr lang="en-US" sz="1800" b="0" i="0" u="none" strike="noStrike" dirty="0" smtClean="0">
                          <a:latin typeface="Calibri"/>
                          <a:cs typeface="Calibri"/>
                        </a:rPr>
                        <a:t>121 </a:t>
                      </a:r>
                      <a:r>
                        <a:rPr lang="en-US" sz="1800" b="0" i="0" u="none" strike="noStrike" dirty="0" err="1" smtClean="0">
                          <a:latin typeface="Calibri"/>
                          <a:cs typeface="Calibri"/>
                          <a:sym typeface="Wingdings"/>
                        </a:rPr>
                        <a:t></a:t>
                      </a:r>
                      <a:r>
                        <a:rPr lang="en-US" sz="1800" b="0" i="0" u="none" strike="noStrike" dirty="0" smtClean="0">
                          <a:latin typeface="Calibri"/>
                          <a:cs typeface="Calibri"/>
                          <a:sym typeface="Wingdings"/>
                        </a:rPr>
                        <a:t> 121</a:t>
                      </a:r>
                      <a:endParaRPr lang="en-US" sz="1800" b="0" i="0" u="none" strike="noStrike" dirty="0">
                        <a:latin typeface="Calibri"/>
                        <a:cs typeface="Calibri"/>
                      </a:endParaRPr>
                    </a:p>
                  </a:txBody>
                  <a:tcPr marL="12700" marR="12700" marT="12700" marB="0" anchor="ctr"/>
                </a:tc>
              </a:tr>
              <a:tr h="370840">
                <a:tc>
                  <a:txBody>
                    <a:bodyPr/>
                    <a:lstStyle/>
                    <a:p>
                      <a:pPr algn="ctr" fontAlgn="b"/>
                      <a:r>
                        <a:rPr lang="en-US" sz="1800" b="0" i="0" u="none" strike="noStrike" dirty="0">
                          <a:solidFill>
                            <a:srgbClr val="000000"/>
                          </a:solidFill>
                          <a:latin typeface="Calibri"/>
                        </a:rPr>
                        <a:t>2230</a:t>
                      </a:r>
                    </a:p>
                  </a:txBody>
                  <a:tcPr marL="12700" marR="12700" marT="12700" marB="0" anchor="ctr"/>
                </a:tc>
                <a:tc>
                  <a:txBody>
                    <a:bodyPr/>
                    <a:lstStyle/>
                    <a:p>
                      <a:pPr algn="ctr" fontAlgn="b"/>
                      <a:r>
                        <a:rPr lang="en-US" sz="1800" b="0" i="0" u="none" strike="noStrike" dirty="0" smtClean="0">
                          <a:latin typeface="Calibri"/>
                          <a:cs typeface="Calibri"/>
                        </a:rPr>
                        <a:t>1,691 </a:t>
                      </a:r>
                      <a:r>
                        <a:rPr lang="en-US" sz="1800" b="0" i="0" u="none" strike="noStrike" dirty="0" err="1" smtClean="0">
                          <a:latin typeface="Calibri"/>
                          <a:cs typeface="Calibri"/>
                          <a:sym typeface="Wingdings"/>
                        </a:rPr>
                        <a:t></a:t>
                      </a:r>
                      <a:r>
                        <a:rPr lang="en-US" sz="1800" b="0" i="0" u="none" strike="noStrike" dirty="0" smtClean="0">
                          <a:latin typeface="Calibri"/>
                          <a:cs typeface="Calibri"/>
                          <a:sym typeface="Wingdings"/>
                        </a:rPr>
                        <a:t> 1,691</a:t>
                      </a:r>
                      <a:endParaRPr lang="en-US" sz="1800" b="0" i="0" u="none" strike="noStrike" dirty="0">
                        <a:latin typeface="Calibri"/>
                        <a:cs typeface="Calibri"/>
                      </a:endParaRPr>
                    </a:p>
                  </a:txBody>
                  <a:tcPr marL="12700" marR="12700" marT="12700" marB="0" anchor="ctr"/>
                </a:tc>
              </a:tr>
            </a:tbl>
          </a:graphicData>
        </a:graphic>
      </p:graphicFrame>
      <p:sp>
        <p:nvSpPr>
          <p:cNvPr id="5" name="Content Placeholder 4"/>
          <p:cNvSpPr>
            <a:spLocks noGrp="1"/>
          </p:cNvSpPr>
          <p:nvPr>
            <p:ph sz="half" idx="2"/>
          </p:nvPr>
        </p:nvSpPr>
        <p:spPr>
          <a:xfrm>
            <a:off x="457200" y="1600200"/>
            <a:ext cx="4038600" cy="4525963"/>
          </a:xfrm>
        </p:spPr>
        <p:txBody>
          <a:bodyPr>
            <a:normAutofit fontScale="62500" lnSpcReduction="20000"/>
          </a:bodyPr>
          <a:lstStyle/>
          <a:p>
            <a:r>
              <a:rPr lang="en-US" dirty="0" smtClean="0"/>
              <a:t>Staying with train route data.</a:t>
            </a:r>
          </a:p>
          <a:p>
            <a:r>
              <a:rPr lang="en-US" dirty="0" smtClean="0"/>
              <a:t>Mean absolute deviation (</a:t>
            </a:r>
            <a:r>
              <a:rPr lang="en-US" b="1" i="1" dirty="0" smtClean="0"/>
              <a:t>MAD</a:t>
            </a:r>
            <a:r>
              <a:rPr lang="en-US" dirty="0" smtClean="0"/>
              <a:t>) is less than biased standard deviation</a:t>
            </a:r>
          </a:p>
          <a:p>
            <a:pPr lvl="1">
              <a:buNone/>
            </a:pPr>
            <a:r>
              <a:rPr lang="en-US" b="1" dirty="0" smtClean="0"/>
              <a:t>= </a:t>
            </a:r>
            <a:r>
              <a:rPr lang="en-US" b="1" i="1" dirty="0" err="1" smtClean="0"/>
              <a:t>Σ|x</a:t>
            </a:r>
            <a:r>
              <a:rPr lang="en-US" b="1" i="1" baseline="-25000" dirty="0" err="1" smtClean="0"/>
              <a:t>i</a:t>
            </a:r>
            <a:r>
              <a:rPr lang="en-US" b="1" i="1" dirty="0" err="1" smtClean="0"/>
              <a:t>-x</a:t>
            </a:r>
            <a:r>
              <a:rPr lang="en-US" b="1" i="1" baseline="-25000" dirty="0" err="1" smtClean="0"/>
              <a:t>average</a:t>
            </a:r>
            <a:r>
              <a:rPr lang="en-US" b="1" i="1" dirty="0" err="1" smtClean="0"/>
              <a:t>|/n</a:t>
            </a:r>
            <a:r>
              <a:rPr lang="en-US" b="1" i="1" dirty="0" smtClean="0"/>
              <a:t> </a:t>
            </a:r>
          </a:p>
          <a:p>
            <a:pPr lvl="1">
              <a:buNone/>
            </a:pPr>
            <a:r>
              <a:rPr lang="en-US" b="1" i="1" dirty="0" smtClean="0"/>
              <a:t>= 3624/10 = 362</a:t>
            </a:r>
          </a:p>
          <a:p>
            <a:r>
              <a:rPr lang="en-US" dirty="0" smtClean="0"/>
              <a:t>Does anyone know why </a:t>
            </a:r>
            <a:r>
              <a:rPr lang="en-US" b="1" i="1" dirty="0" smtClean="0"/>
              <a:t>MAD</a:t>
            </a:r>
            <a:r>
              <a:rPr lang="en-US" dirty="0" smtClean="0"/>
              <a:t> &lt; </a:t>
            </a:r>
            <a:r>
              <a:rPr lang="en-US" b="1" i="1" dirty="0" err="1" smtClean="0"/>
              <a:t>s</a:t>
            </a:r>
            <a:r>
              <a:rPr lang="en-US" dirty="0" smtClean="0"/>
              <a:t>?</a:t>
            </a:r>
          </a:p>
          <a:p>
            <a:r>
              <a:rPr lang="en-US" dirty="0" smtClean="0"/>
              <a:t>Coefficient of variation (</a:t>
            </a:r>
            <a:r>
              <a:rPr lang="en-US" b="1" i="1" dirty="0" smtClean="0"/>
              <a:t>CV</a:t>
            </a:r>
            <a:r>
              <a:rPr lang="en-US" dirty="0" smtClean="0"/>
              <a:t>)</a:t>
            </a:r>
            <a:r>
              <a:rPr lang="en-US" b="1" i="1" dirty="0" smtClean="0"/>
              <a:t> </a:t>
            </a:r>
            <a:r>
              <a:rPr lang="en-US" dirty="0" smtClean="0"/>
              <a:t>looks at spread relative to the average</a:t>
            </a:r>
          </a:p>
          <a:p>
            <a:pPr lvl="1">
              <a:buNone/>
            </a:pPr>
            <a:r>
              <a:rPr lang="en-US" b="1" i="1" dirty="0" smtClean="0"/>
              <a:t>= </a:t>
            </a:r>
            <a:r>
              <a:rPr lang="en-US" b="1" i="1" dirty="0" err="1" smtClean="0"/>
              <a:t>s/x</a:t>
            </a:r>
            <a:r>
              <a:rPr lang="en-US" b="1" i="1" baseline="-25000" dirty="0" err="1" smtClean="0"/>
              <a:t>average</a:t>
            </a:r>
            <a:r>
              <a:rPr lang="en-US" b="1" i="1" dirty="0" smtClean="0"/>
              <a:t> = 618/539 = 1.1</a:t>
            </a:r>
            <a:endParaRPr lang="en-US" b="1" i="1" baseline="-25000" dirty="0" smtClean="0"/>
          </a:p>
          <a:p>
            <a:r>
              <a:rPr lang="en-US" dirty="0" smtClean="0"/>
              <a:t>The IQR is </a:t>
            </a:r>
            <a:r>
              <a:rPr lang="en-US" b="1" i="1" dirty="0" smtClean="0"/>
              <a:t>Q</a:t>
            </a:r>
            <a:r>
              <a:rPr lang="en-US" b="1" i="1" baseline="-25000" dirty="0" smtClean="0"/>
              <a:t>3</a:t>
            </a:r>
            <a:r>
              <a:rPr lang="en-US" b="1" i="1" dirty="0" smtClean="0"/>
              <a:t>-Q</a:t>
            </a:r>
            <a:r>
              <a:rPr lang="en-US" b="1" i="1" baseline="-25000" dirty="0" smtClean="0"/>
              <a:t>1</a:t>
            </a:r>
          </a:p>
          <a:p>
            <a:pPr lvl="1">
              <a:buNone/>
            </a:pPr>
            <a:r>
              <a:rPr lang="en-US" b="1" i="1" dirty="0" smtClean="0"/>
              <a:t>= 75</a:t>
            </a:r>
            <a:r>
              <a:rPr lang="en-US" b="1" i="1" baseline="30000" dirty="0" smtClean="0"/>
              <a:t>th</a:t>
            </a:r>
            <a:r>
              <a:rPr lang="en-US" b="1" i="1" dirty="0" smtClean="0"/>
              <a:t> percentile – 25</a:t>
            </a:r>
            <a:r>
              <a:rPr lang="en-US" b="1" i="1" baseline="30000" dirty="0" smtClean="0"/>
              <a:t>th</a:t>
            </a:r>
            <a:r>
              <a:rPr lang="en-US" b="1" i="1" dirty="0" smtClean="0"/>
              <a:t> percentile</a:t>
            </a:r>
          </a:p>
          <a:p>
            <a:pPr lvl="1">
              <a:buNone/>
            </a:pPr>
            <a:r>
              <a:rPr lang="en-US" b="1" i="1" dirty="0" smtClean="0"/>
              <a:t>= x</a:t>
            </a:r>
            <a:r>
              <a:rPr lang="en-US" b="1" i="1" baseline="-25000" dirty="0" smtClean="0"/>
              <a:t>.75(n+1) </a:t>
            </a:r>
            <a:r>
              <a:rPr lang="en-US" b="1" i="1" dirty="0" smtClean="0"/>
              <a:t>–x</a:t>
            </a:r>
            <a:r>
              <a:rPr lang="en-US" b="1" i="1" baseline="-25000" dirty="0" smtClean="0"/>
              <a:t>.25(n+1)</a:t>
            </a:r>
            <a:r>
              <a:rPr lang="en-US" b="1" i="1" dirty="0" smtClean="0"/>
              <a:t> = x</a:t>
            </a:r>
            <a:r>
              <a:rPr lang="en-US" b="1" i="1" baseline="-25000" dirty="0" smtClean="0"/>
              <a:t>8.25 </a:t>
            </a:r>
            <a:r>
              <a:rPr lang="en-US" b="1" i="1" dirty="0" smtClean="0"/>
              <a:t>–x</a:t>
            </a:r>
            <a:r>
              <a:rPr lang="en-US" b="1" i="1" baseline="-25000" dirty="0" smtClean="0"/>
              <a:t>2.75</a:t>
            </a:r>
            <a:endParaRPr lang="en-US" b="1" i="1" dirty="0" smtClean="0"/>
          </a:p>
          <a:p>
            <a:pPr lvl="1">
              <a:buNone/>
            </a:pPr>
            <a:r>
              <a:rPr lang="en-US" b="1" i="1" dirty="0" smtClean="0"/>
              <a:t>= 518-193 = 325 (Excel errs w/243)</a:t>
            </a:r>
          </a:p>
          <a:p>
            <a:r>
              <a:rPr lang="en-US" b="1" i="1" dirty="0" smtClean="0"/>
              <a:t>IQR</a:t>
            </a:r>
            <a:r>
              <a:rPr lang="en-US" dirty="0" smtClean="0"/>
              <a:t> is most </a:t>
            </a:r>
            <a:r>
              <a:rPr lang="en-US" u="sng" dirty="0" smtClean="0"/>
              <a:t>insensitive</a:t>
            </a:r>
            <a:r>
              <a:rPr lang="en-US" dirty="0" smtClean="0"/>
              <a:t> to outliers, as we see it is less than even </a:t>
            </a:r>
            <a:r>
              <a:rPr lang="en-US" b="1" i="1" dirty="0" smtClean="0"/>
              <a:t>MAD</a:t>
            </a:r>
            <a:r>
              <a:rPr lang="en-US" dirty="0" smtClean="0"/>
              <a:t>.</a:t>
            </a:r>
          </a:p>
          <a:p>
            <a:r>
              <a:rPr lang="en-US" dirty="0" smtClean="0"/>
              <a:t>So generally </a:t>
            </a:r>
            <a:r>
              <a:rPr lang="en-US" b="1" i="1" dirty="0" smtClean="0"/>
              <a:t>IQR&lt;MAD&lt;</a:t>
            </a:r>
            <a:r>
              <a:rPr lang="en-US" b="1" i="1" dirty="0" err="1" smtClean="0"/>
              <a:t>σ</a:t>
            </a:r>
            <a:r>
              <a:rPr lang="en-US" b="1" i="1" dirty="0" smtClean="0"/>
              <a:t>&lt;</a:t>
            </a:r>
            <a:r>
              <a:rPr lang="en-US" b="1" i="1" dirty="0" err="1" smtClean="0"/>
              <a:t>s</a:t>
            </a:r>
            <a:r>
              <a:rPr lang="en-US" b="1" i="1" dirty="0" smtClean="0"/>
              <a:t>&lt;range</a:t>
            </a:r>
          </a:p>
        </p:txBody>
      </p:sp>
      <p:cxnSp>
        <p:nvCxnSpPr>
          <p:cNvPr id="6" name="Straight Arrow Connector 5"/>
          <p:cNvCxnSpPr/>
          <p:nvPr/>
        </p:nvCxnSpPr>
        <p:spPr>
          <a:xfrm flipV="1">
            <a:off x="3291516" y="2992848"/>
            <a:ext cx="2168242" cy="1412858"/>
          </a:xfrm>
          <a:prstGeom prst="straightConnector1">
            <a:avLst/>
          </a:prstGeom>
          <a:ln>
            <a:solidFill>
              <a:schemeClr val="accent2">
                <a:alpha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2895600" y="4405706"/>
            <a:ext cx="2564158" cy="674835"/>
          </a:xfrm>
          <a:prstGeom prst="straightConnector1">
            <a:avLst/>
          </a:prstGeom>
          <a:ln>
            <a:solidFill>
              <a:schemeClr val="accent2">
                <a:alpha val="50000"/>
              </a:schemeClr>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Descriptive statistics: Fraction within </a:t>
            </a:r>
            <a:r>
              <a:rPr lang="en-US" b="1" i="1" dirty="0" smtClean="0"/>
              <a:t>IQR</a:t>
            </a:r>
            <a:r>
              <a:rPr lang="en-US" dirty="0" smtClean="0"/>
              <a:t>, and 1, and 2 </a:t>
            </a:r>
            <a:r>
              <a:rPr lang="en-US" b="1" i="1" dirty="0" err="1" smtClean="0"/>
              <a:t>s</a:t>
            </a:r>
            <a:r>
              <a:rPr lang="en-US" dirty="0" smtClean="0"/>
              <a:t> for route miles</a:t>
            </a:r>
            <a:endParaRPr lang="en-US" dirty="0"/>
          </a:p>
        </p:txBody>
      </p:sp>
      <p:sp>
        <p:nvSpPr>
          <p:cNvPr id="3" name="Content Placeholder 2"/>
          <p:cNvSpPr>
            <a:spLocks noGrp="1"/>
          </p:cNvSpPr>
          <p:nvPr>
            <p:ph sz="half" idx="1"/>
          </p:nvPr>
        </p:nvSpPr>
        <p:spPr/>
        <p:txBody>
          <a:bodyPr>
            <a:normAutofit fontScale="92500" lnSpcReduction="20000"/>
          </a:bodyPr>
          <a:lstStyle/>
          <a:p>
            <a:pPr fontAlgn="b"/>
            <a:r>
              <a:rPr lang="en-US" dirty="0" smtClean="0"/>
              <a:t>Sample: {90,170,200,300,350, 460,460,470,660,2230}</a:t>
            </a:r>
          </a:p>
          <a:p>
            <a:pPr fontAlgn="b"/>
            <a:r>
              <a:rPr lang="en-US" dirty="0" smtClean="0"/>
              <a:t>From (193,518]?</a:t>
            </a:r>
          </a:p>
          <a:p>
            <a:pPr lvl="1" fontAlgn="b"/>
            <a:r>
              <a:rPr lang="en-US" dirty="0" smtClean="0"/>
              <a:t>6 (or 60%)</a:t>
            </a:r>
          </a:p>
          <a:p>
            <a:pPr fontAlgn="b"/>
            <a:r>
              <a:rPr lang="en-US" dirty="0" smtClean="0"/>
              <a:t>Within </a:t>
            </a:r>
            <a:r>
              <a:rPr lang="en-US" u="sng" dirty="0" smtClean="0"/>
              <a:t>+</a:t>
            </a:r>
            <a:r>
              <a:rPr lang="en-US" dirty="0" smtClean="0"/>
              <a:t>618 of 539?</a:t>
            </a:r>
          </a:p>
          <a:p>
            <a:pPr lvl="1" fontAlgn="b"/>
            <a:r>
              <a:rPr lang="en-US" dirty="0" smtClean="0"/>
              <a:t>9 (or 90%)</a:t>
            </a:r>
          </a:p>
          <a:p>
            <a:pPr fontAlgn="b"/>
            <a:r>
              <a:rPr lang="en-US" dirty="0" smtClean="0"/>
              <a:t>Within </a:t>
            </a:r>
            <a:r>
              <a:rPr lang="en-US" u="sng" dirty="0" smtClean="0"/>
              <a:t>+</a:t>
            </a:r>
            <a:r>
              <a:rPr lang="en-US" dirty="0" smtClean="0"/>
              <a:t>628*2 of 539?</a:t>
            </a:r>
          </a:p>
          <a:p>
            <a:pPr lvl="1" fontAlgn="b"/>
            <a:r>
              <a:rPr lang="en-US" dirty="0" smtClean="0"/>
              <a:t>9 (or 90%)</a:t>
            </a:r>
          </a:p>
          <a:p>
            <a:pPr fontAlgn="b"/>
            <a:r>
              <a:rPr lang="en-US" dirty="0" smtClean="0"/>
              <a:t>Weren’t these questions easier when we show the data sorted?</a:t>
            </a:r>
          </a:p>
        </p:txBody>
      </p:sp>
      <p:sp>
        <p:nvSpPr>
          <p:cNvPr id="4" name="Content Placeholder 3"/>
          <p:cNvSpPr>
            <a:spLocks noGrp="1"/>
          </p:cNvSpPr>
          <p:nvPr>
            <p:ph sz="half" idx="2"/>
          </p:nvPr>
        </p:nvSpPr>
        <p:spPr/>
        <p:txBody>
          <a:bodyPr>
            <a:normAutofit fontScale="92500" lnSpcReduction="20000"/>
          </a:bodyPr>
          <a:lstStyle/>
          <a:p>
            <a:endParaRPr lang="en-US" dirty="0"/>
          </a:p>
        </p:txBody>
      </p:sp>
      <p:pic>
        <p:nvPicPr>
          <p:cNvPr id="5" name="Picture 4"/>
          <p:cNvPicPr>
            <a:picLocks noChangeAspect="1"/>
          </p:cNvPicPr>
          <p:nvPr/>
        </p:nvPicPr>
        <p:blipFill>
          <a:blip r:embed="rId2"/>
          <a:stretch>
            <a:fillRect/>
          </a:stretch>
        </p:blipFill>
        <p:spPr>
          <a:xfrm>
            <a:off x="4648200" y="2468563"/>
            <a:ext cx="4049086" cy="2438400"/>
          </a:xfrm>
          <a:prstGeom prst="rect">
            <a:avLst/>
          </a:prstGeom>
        </p:spPr>
      </p:pic>
      <p:sp>
        <p:nvSpPr>
          <p:cNvPr id="6" name="Rectangle 5"/>
          <p:cNvSpPr/>
          <p:nvPr/>
        </p:nvSpPr>
        <p:spPr>
          <a:xfrm>
            <a:off x="1981200" y="1981200"/>
            <a:ext cx="1752600" cy="304800"/>
          </a:xfrm>
          <a:prstGeom prst="rect">
            <a:avLst/>
          </a:prstGeom>
          <a:solidFill>
            <a:srgbClr val="FFFF00">
              <a:alpha val="51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838200" y="2316163"/>
            <a:ext cx="1752600" cy="304800"/>
          </a:xfrm>
          <a:prstGeom prst="rect">
            <a:avLst/>
          </a:prstGeom>
          <a:solidFill>
            <a:srgbClr val="FFFF00">
              <a:alpha val="51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5105400" y="2590800"/>
            <a:ext cx="457200" cy="1981200"/>
          </a:xfrm>
          <a:prstGeom prst="rect">
            <a:avLst/>
          </a:prstGeom>
          <a:solidFill>
            <a:srgbClr val="FFFF00">
              <a:alpha val="51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990600" y="2011363"/>
            <a:ext cx="2743200" cy="304800"/>
          </a:xfrm>
          <a:prstGeom prst="rect">
            <a:avLst/>
          </a:prstGeom>
          <a:solidFill>
            <a:srgbClr val="FFFF00">
              <a:alpha val="51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838200" y="2316163"/>
            <a:ext cx="2286000" cy="274637"/>
          </a:xfrm>
          <a:prstGeom prst="rect">
            <a:avLst/>
          </a:prstGeom>
          <a:solidFill>
            <a:srgbClr val="FFFF00">
              <a:alpha val="51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4495800" y="2590800"/>
            <a:ext cx="1905000" cy="1981200"/>
          </a:xfrm>
          <a:prstGeom prst="rect">
            <a:avLst/>
          </a:prstGeom>
          <a:solidFill>
            <a:srgbClr val="FFFF00">
              <a:alpha val="51000"/>
            </a:srgbClr>
          </a:solidFill>
          <a:ln w="7620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rot="5400000">
            <a:off x="4929981" y="3108326"/>
            <a:ext cx="1036640" cy="1589"/>
          </a:xfrm>
          <a:prstGeom prst="straightConnector1">
            <a:avLst/>
          </a:prstGeom>
          <a:ln w="76200" cmpd="sng">
            <a:solidFill>
              <a:schemeClr val="tx1">
                <a:alpha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3733006" y="2590800"/>
            <a:ext cx="3429000" cy="1981200"/>
          </a:xfrm>
          <a:prstGeom prst="rect">
            <a:avLst/>
          </a:prstGeom>
          <a:solidFill>
            <a:srgbClr val="FFFF00">
              <a:alpha val="51000"/>
            </a:srgbClr>
          </a:solidFill>
          <a:ln w="7620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0"/>
                                        <p:tgtEl>
                                          <p:spTgt spid="7"/>
                                        </p:tgtEl>
                                      </p:cBhvr>
                                    </p:animEffect>
                                  </p:childTnLst>
                                </p:cTn>
                              </p:par>
                            </p:childTnLst>
                          </p:cTn>
                        </p:par>
                        <p:par>
                          <p:cTn id="22" fill="hold">
                            <p:stCondLst>
                              <p:cond delay="5000"/>
                            </p:stCondLst>
                            <p:childTnLst>
                              <p:par>
                                <p:cTn id="23" presetID="1" presetClass="exit" presetSubtype="0" fill="hold" grpId="1" nodeType="afterEffect">
                                  <p:stCondLst>
                                    <p:cond delay="3000"/>
                                  </p:stCondLst>
                                  <p:childTnLst>
                                    <p:set>
                                      <p:cBhvr>
                                        <p:cTn id="24" dur="1" fill="hold">
                                          <p:stCondLst>
                                            <p:cond delay="0"/>
                                          </p:stCondLst>
                                        </p:cTn>
                                        <p:tgtEl>
                                          <p:spTgt spid="6"/>
                                        </p:tgtEl>
                                        <p:attrNameLst>
                                          <p:attrName>style.visibility</p:attrName>
                                        </p:attrNameLst>
                                      </p:cBhvr>
                                      <p:to>
                                        <p:strVal val="hidden"/>
                                      </p:to>
                                    </p:set>
                                  </p:childTnLst>
                                </p:cTn>
                              </p:par>
                              <p:par>
                                <p:cTn id="25" presetID="1" presetClass="exit" presetSubtype="0" fill="hold" grpId="1" nodeType="withEffect">
                                  <p:stCondLst>
                                    <p:cond delay="3000"/>
                                  </p:stCondLst>
                                  <p:childTnLst>
                                    <p:set>
                                      <p:cBhvr>
                                        <p:cTn id="26" dur="1" fill="hold">
                                          <p:stCondLst>
                                            <p:cond delay="0"/>
                                          </p:stCondLst>
                                        </p:cTn>
                                        <p:tgtEl>
                                          <p:spTgt spid="8"/>
                                        </p:tgtEl>
                                        <p:attrNameLst>
                                          <p:attrName>style.visibility</p:attrName>
                                        </p:attrNameLst>
                                      </p:cBhvr>
                                      <p:to>
                                        <p:strVal val="hidden"/>
                                      </p:to>
                                    </p:set>
                                  </p:childTnLst>
                                </p:cTn>
                              </p:par>
                              <p:par>
                                <p:cTn id="27" presetID="1" presetClass="exit" presetSubtype="0" fill="hold" grpId="1" nodeType="withEffect">
                                  <p:stCondLst>
                                    <p:cond delay="3000"/>
                                  </p:stCondLst>
                                  <p:childTnLst>
                                    <p:set>
                                      <p:cBhvr>
                                        <p:cTn id="28" dur="1" fill="hold">
                                          <p:stCondLst>
                                            <p:cond delay="0"/>
                                          </p:stCondLst>
                                        </p:cTn>
                                        <p:tgtEl>
                                          <p:spTgt spid="7"/>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par>
                                <p:cTn id="35" presetID="10"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0"/>
                                        <p:tgtEl>
                                          <p:spTgt spid="10"/>
                                        </p:tgtEl>
                                      </p:cBhvr>
                                    </p:animEffect>
                                  </p:childTnLst>
                                </p:cTn>
                              </p:par>
                              <p:par>
                                <p:cTn id="38" presetID="10" presetClass="entr" presetSubtype="0" fill="hold"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0"/>
                                        <p:tgtEl>
                                          <p:spTgt spid="1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0"/>
                                        <p:tgtEl>
                                          <p:spTgt spid="1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5000"/>
                                        <p:tgtEl>
                                          <p:spTgt spid="9"/>
                                        </p:tgtEl>
                                      </p:cBhvr>
                                    </p:animEffect>
                                  </p:childTnLst>
                                </p:cTn>
                              </p:par>
                            </p:childTnLst>
                          </p:cTn>
                        </p:par>
                        <p:par>
                          <p:cTn id="47" fill="hold">
                            <p:stCondLst>
                              <p:cond delay="5000"/>
                            </p:stCondLst>
                            <p:childTnLst>
                              <p:par>
                                <p:cTn id="48" presetID="1" presetClass="exit" presetSubtype="0" fill="hold" grpId="1" nodeType="afterEffect">
                                  <p:stCondLst>
                                    <p:cond delay="3000"/>
                                  </p:stCondLst>
                                  <p:childTnLst>
                                    <p:set>
                                      <p:cBhvr>
                                        <p:cTn id="49" dur="1" fill="hold">
                                          <p:stCondLst>
                                            <p:cond delay="0"/>
                                          </p:stCondLst>
                                        </p:cTn>
                                        <p:tgtEl>
                                          <p:spTgt spid="10"/>
                                        </p:tgtEl>
                                        <p:attrNameLst>
                                          <p:attrName>style.visibility</p:attrName>
                                        </p:attrNameLst>
                                      </p:cBhvr>
                                      <p:to>
                                        <p:strVal val="hidden"/>
                                      </p:to>
                                    </p:set>
                                  </p:childTnLst>
                                </p:cTn>
                              </p:par>
                              <p:par>
                                <p:cTn id="50" presetID="1" presetClass="exit" presetSubtype="0" fill="hold" nodeType="withEffect">
                                  <p:stCondLst>
                                    <p:cond delay="3000"/>
                                  </p:stCondLst>
                                  <p:childTnLst>
                                    <p:set>
                                      <p:cBhvr>
                                        <p:cTn id="51" dur="1" fill="hold">
                                          <p:stCondLst>
                                            <p:cond delay="0"/>
                                          </p:stCondLst>
                                        </p:cTn>
                                        <p:tgtEl>
                                          <p:spTgt spid="13"/>
                                        </p:tgtEl>
                                        <p:attrNameLst>
                                          <p:attrName>style.visibility</p:attrName>
                                        </p:attrNameLst>
                                      </p:cBhvr>
                                      <p:to>
                                        <p:strVal val="hidden"/>
                                      </p:to>
                                    </p:set>
                                  </p:childTnLst>
                                </p:cTn>
                              </p:par>
                              <p:par>
                                <p:cTn id="52" presetID="1" presetClass="exit" presetSubtype="0" fill="hold" grpId="1" nodeType="withEffect">
                                  <p:stCondLst>
                                    <p:cond delay="3000"/>
                                  </p:stCondLst>
                                  <p:childTnLst>
                                    <p:set>
                                      <p:cBhvr>
                                        <p:cTn id="53" dur="1" fill="hold">
                                          <p:stCondLst>
                                            <p:cond delay="0"/>
                                          </p:stCondLst>
                                        </p:cTn>
                                        <p:tgtEl>
                                          <p:spTgt spid="11"/>
                                        </p:tgtEl>
                                        <p:attrNameLst>
                                          <p:attrName>style.visibility</p:attrName>
                                        </p:attrNameLst>
                                      </p:cBhvr>
                                      <p:to>
                                        <p:strVal val="hidden"/>
                                      </p:to>
                                    </p:set>
                                  </p:childTnLst>
                                </p:cTn>
                              </p:par>
                              <p:par>
                                <p:cTn id="54" presetID="1" presetClass="exit" presetSubtype="0" fill="hold" grpId="1" nodeType="withEffect">
                                  <p:stCondLst>
                                    <p:cond delay="3000"/>
                                  </p:stCondLst>
                                  <p:childTnLst>
                                    <p:set>
                                      <p:cBhvr>
                                        <p:cTn id="55" dur="1" fill="hold">
                                          <p:stCondLst>
                                            <p:cond delay="0"/>
                                          </p:stCondLst>
                                        </p:cTn>
                                        <p:tgtEl>
                                          <p:spTgt spid="9"/>
                                        </p:tgtEl>
                                        <p:attrNameLst>
                                          <p:attrName>style.visibility</p:attrName>
                                        </p:attrNameLst>
                                      </p:cBhvr>
                                      <p:to>
                                        <p:strVal val="hidden"/>
                                      </p:to>
                                    </p:set>
                                  </p:childTnLst>
                                </p:cTn>
                              </p:par>
                              <p:par>
                                <p:cTn id="56" presetID="1" presetClass="entr" presetSubtype="0" fill="hold" grpId="0" nodeType="withEffect">
                                  <p:stCondLst>
                                    <p:cond delay="0"/>
                                  </p:stCondLst>
                                  <p:childTnLst>
                                    <p:set>
                                      <p:cBhvr>
                                        <p:cTn id="5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
                                            <p:txEl>
                                              <p:pRg st="6" end="6"/>
                                            </p:txEl>
                                          </p:spTgt>
                                        </p:tgtEl>
                                        <p:attrNameLst>
                                          <p:attrName>style.visibility</p:attrName>
                                        </p:attrNameLst>
                                      </p:cBhvr>
                                      <p:to>
                                        <p:strVal val="visible"/>
                                      </p:to>
                                    </p:set>
                                  </p:childTnLst>
                                </p:cTn>
                              </p:par>
                              <p:par>
                                <p:cTn id="62" presetID="10" presetClass="entr" presetSubtype="0" fill="hold" grpId="2" nodeType="with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fade">
                                      <p:cBhvr>
                                        <p:cTn id="64" dur="5000"/>
                                        <p:tgtEl>
                                          <p:spTgt spid="10"/>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fade">
                                      <p:cBhvr>
                                        <p:cTn id="67" dur="5000"/>
                                        <p:tgtEl>
                                          <p:spTgt spid="15"/>
                                        </p:tgtEl>
                                      </p:cBhvr>
                                    </p:animEffect>
                                  </p:childTnLst>
                                </p:cTn>
                              </p:par>
                              <p:par>
                                <p:cTn id="68" presetID="10" presetClass="entr" presetSubtype="0" fill="hold" nodeType="withEffect">
                                  <p:stCondLst>
                                    <p:cond delay="0"/>
                                  </p:stCondLst>
                                  <p:childTnLst>
                                    <p:set>
                                      <p:cBhvr>
                                        <p:cTn id="69" dur="1" fill="hold">
                                          <p:stCondLst>
                                            <p:cond delay="0"/>
                                          </p:stCondLst>
                                        </p:cTn>
                                        <p:tgtEl>
                                          <p:spTgt spid="13"/>
                                        </p:tgtEl>
                                        <p:attrNameLst>
                                          <p:attrName>style.visibility</p:attrName>
                                        </p:attrNameLst>
                                      </p:cBhvr>
                                      <p:to>
                                        <p:strVal val="visible"/>
                                      </p:to>
                                    </p:set>
                                    <p:animEffect transition="in" filter="fade">
                                      <p:cBhvr>
                                        <p:cTn id="70" dur="5000"/>
                                        <p:tgtEl>
                                          <p:spTgt spid="13"/>
                                        </p:tgtEl>
                                      </p:cBhvr>
                                    </p:animEffect>
                                  </p:childTnLst>
                                </p:cTn>
                              </p:par>
                              <p:par>
                                <p:cTn id="71" presetID="10" presetClass="entr" presetSubtype="0" fill="hold" grpId="2" nodeType="withEffect">
                                  <p:stCondLst>
                                    <p:cond delay="0"/>
                                  </p:stCondLst>
                                  <p:childTnLst>
                                    <p:set>
                                      <p:cBhvr>
                                        <p:cTn id="72" dur="1" fill="hold">
                                          <p:stCondLst>
                                            <p:cond delay="0"/>
                                          </p:stCondLst>
                                        </p:cTn>
                                        <p:tgtEl>
                                          <p:spTgt spid="9"/>
                                        </p:tgtEl>
                                        <p:attrNameLst>
                                          <p:attrName>style.visibility</p:attrName>
                                        </p:attrNameLst>
                                      </p:cBhvr>
                                      <p:to>
                                        <p:strVal val="visible"/>
                                      </p:to>
                                    </p:set>
                                    <p:animEffect transition="in" filter="fade">
                                      <p:cBhvr>
                                        <p:cTn id="73" dur="5000"/>
                                        <p:tgtEl>
                                          <p:spTgt spid="9"/>
                                        </p:tgtEl>
                                      </p:cBhvr>
                                    </p:animEffect>
                                  </p:childTnLst>
                                </p:cTn>
                              </p:par>
                            </p:childTnLst>
                          </p:cTn>
                        </p:par>
                        <p:par>
                          <p:cTn id="74" fill="hold">
                            <p:stCondLst>
                              <p:cond delay="5000"/>
                            </p:stCondLst>
                            <p:childTnLst>
                              <p:par>
                                <p:cTn id="75" presetID="1" presetClass="exit" presetSubtype="0" fill="hold" grpId="3" nodeType="afterEffect">
                                  <p:stCondLst>
                                    <p:cond delay="3000"/>
                                  </p:stCondLst>
                                  <p:childTnLst>
                                    <p:set>
                                      <p:cBhvr>
                                        <p:cTn id="76" dur="1" fill="hold">
                                          <p:stCondLst>
                                            <p:cond delay="0"/>
                                          </p:stCondLst>
                                        </p:cTn>
                                        <p:tgtEl>
                                          <p:spTgt spid="10"/>
                                        </p:tgtEl>
                                        <p:attrNameLst>
                                          <p:attrName>style.visibility</p:attrName>
                                        </p:attrNameLst>
                                      </p:cBhvr>
                                      <p:to>
                                        <p:strVal val="hidden"/>
                                      </p:to>
                                    </p:set>
                                  </p:childTnLst>
                                </p:cTn>
                              </p:par>
                              <p:par>
                                <p:cTn id="77" presetID="1" presetClass="exit" presetSubtype="0" fill="hold" grpId="1" nodeType="withEffect">
                                  <p:stCondLst>
                                    <p:cond delay="3000"/>
                                  </p:stCondLst>
                                  <p:childTnLst>
                                    <p:set>
                                      <p:cBhvr>
                                        <p:cTn id="78" dur="1" fill="hold">
                                          <p:stCondLst>
                                            <p:cond delay="0"/>
                                          </p:stCondLst>
                                        </p:cTn>
                                        <p:tgtEl>
                                          <p:spTgt spid="15"/>
                                        </p:tgtEl>
                                        <p:attrNameLst>
                                          <p:attrName>style.visibility</p:attrName>
                                        </p:attrNameLst>
                                      </p:cBhvr>
                                      <p:to>
                                        <p:strVal val="hidden"/>
                                      </p:to>
                                    </p:set>
                                  </p:childTnLst>
                                </p:cTn>
                              </p:par>
                              <p:par>
                                <p:cTn id="79" presetID="1" presetClass="exit" presetSubtype="0" fill="hold" nodeType="withEffect">
                                  <p:stCondLst>
                                    <p:cond delay="3000"/>
                                  </p:stCondLst>
                                  <p:childTnLst>
                                    <p:set>
                                      <p:cBhvr>
                                        <p:cTn id="80" dur="1" fill="hold">
                                          <p:stCondLst>
                                            <p:cond delay="0"/>
                                          </p:stCondLst>
                                        </p:cTn>
                                        <p:tgtEl>
                                          <p:spTgt spid="13"/>
                                        </p:tgtEl>
                                        <p:attrNameLst>
                                          <p:attrName>style.visibility</p:attrName>
                                        </p:attrNameLst>
                                      </p:cBhvr>
                                      <p:to>
                                        <p:strVal val="hidden"/>
                                      </p:to>
                                    </p:set>
                                  </p:childTnLst>
                                </p:cTn>
                              </p:par>
                              <p:par>
                                <p:cTn id="81" presetID="1" presetClass="exit" presetSubtype="0" fill="hold" grpId="3" nodeType="withEffect">
                                  <p:stCondLst>
                                    <p:cond delay="3000"/>
                                  </p:stCondLst>
                                  <p:childTnLst>
                                    <p:set>
                                      <p:cBhvr>
                                        <p:cTn id="82" dur="1" fill="hold">
                                          <p:stCondLst>
                                            <p:cond delay="0"/>
                                          </p:stCondLst>
                                        </p:cTn>
                                        <p:tgtEl>
                                          <p:spTgt spid="9"/>
                                        </p:tgtEl>
                                        <p:attrNameLst>
                                          <p:attrName>style.visibility</p:attrName>
                                        </p:attrNameLst>
                                      </p:cBhvr>
                                      <p:to>
                                        <p:strVal val="hidden"/>
                                      </p:to>
                                    </p:set>
                                  </p:childTnLst>
                                </p:cTn>
                              </p:par>
                              <p:par>
                                <p:cTn id="83" presetID="1" presetClass="entr" presetSubtype="0" fill="hold" grpId="0" nodeType="withEffect">
                                  <p:stCondLst>
                                    <p:cond delay="3000"/>
                                  </p:stCondLst>
                                  <p:childTnLst>
                                    <p:set>
                                      <p:cBhvr>
                                        <p:cTn id="8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6" grpId="1" animBg="1"/>
      <p:bldP spid="7" grpId="0" animBg="1"/>
      <p:bldP spid="7" grpId="1" animBg="1"/>
      <p:bldP spid="8" grpId="0" animBg="1"/>
      <p:bldP spid="8" grpId="1" animBg="1"/>
      <p:bldP spid="9" grpId="0" animBg="1"/>
      <p:bldP spid="9" grpId="1" animBg="1"/>
      <p:bldP spid="9" grpId="2" animBg="1"/>
      <p:bldP spid="9" grpId="3" animBg="1"/>
      <p:bldP spid="10" grpId="0" animBg="1"/>
      <p:bldP spid="10" grpId="1" animBg="1"/>
      <p:bldP spid="10" grpId="2" animBg="1"/>
      <p:bldP spid="10" grpId="3" animBg="1"/>
      <p:bldP spid="11" grpId="0" animBg="1"/>
      <p:bldP spid="11" grpId="1" animBg="1"/>
      <p:bldP spid="15" grpId="0" animBg="1"/>
      <p:bldP spid="15" grpId="1" animBg="1"/>
    </p:bld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Descriptive statistics:</a:t>
            </a:r>
            <a:br>
              <a:rPr lang="en-US" dirty="0" smtClean="0"/>
            </a:br>
            <a:r>
              <a:rPr lang="en-US" dirty="0" smtClean="0"/>
              <a:t>Problem 4 questions</a:t>
            </a:r>
            <a:endParaRPr lang="en-US" dirty="0"/>
          </a:p>
        </p:txBody>
      </p:sp>
      <p:sp>
        <p:nvSpPr>
          <p:cNvPr id="6" name="Content Placeholder 5"/>
          <p:cNvSpPr>
            <a:spLocks noGrp="1"/>
          </p:cNvSpPr>
          <p:nvPr>
            <p:ph sz="half" idx="1"/>
          </p:nvPr>
        </p:nvSpPr>
        <p:spPr/>
        <p:txBody>
          <a:bodyPr>
            <a:normAutofit fontScale="92500" lnSpcReduction="10000"/>
          </a:bodyPr>
          <a:lstStyle/>
          <a:p>
            <a:r>
              <a:rPr lang="en-US" dirty="0" smtClean="0"/>
              <a:t>Staying with train route data.</a:t>
            </a:r>
          </a:p>
          <a:p>
            <a:r>
              <a:rPr lang="en-US" dirty="0" smtClean="0"/>
              <a:t>What would the largest route mileage in this series of 10 values need to be to make the mean equal the median?</a:t>
            </a:r>
          </a:p>
          <a:p>
            <a:r>
              <a:rPr lang="en-US" dirty="0" smtClean="0"/>
              <a:t>What would be the </a:t>
            </a:r>
            <a:r>
              <a:rPr lang="en-US" b="1" i="1" dirty="0" smtClean="0"/>
              <a:t>MAD</a:t>
            </a:r>
            <a:r>
              <a:rPr lang="en-US" dirty="0" smtClean="0"/>
              <a:t> be, in such case?</a:t>
            </a:r>
          </a:p>
          <a:p>
            <a:r>
              <a:rPr lang="en-US" dirty="0" smtClean="0"/>
              <a:t>What would be the </a:t>
            </a:r>
            <a:r>
              <a:rPr lang="en-US" b="1" i="1" dirty="0" err="1" smtClean="0"/>
              <a:t>s</a:t>
            </a:r>
            <a:r>
              <a:rPr lang="en-US" dirty="0" smtClean="0"/>
              <a:t> be, in such case?</a:t>
            </a:r>
          </a:p>
          <a:p>
            <a:endParaRPr lang="en-US" dirty="0" smtClean="0"/>
          </a:p>
        </p:txBody>
      </p:sp>
      <p:graphicFrame>
        <p:nvGraphicFramePr>
          <p:cNvPr id="5" name="Content Placeholder 3"/>
          <p:cNvGraphicFramePr>
            <a:graphicFrameLocks noGrp="1"/>
          </p:cNvGraphicFramePr>
          <p:nvPr>
            <p:ph sz="half" idx="1"/>
          </p:nvPr>
        </p:nvGraphicFramePr>
        <p:xfrm>
          <a:off x="4648200" y="1600200"/>
          <a:ext cx="4038600" cy="4544059"/>
        </p:xfrm>
        <a:graphic>
          <a:graphicData uri="http://schemas.openxmlformats.org/drawingml/2006/table">
            <a:tbl>
              <a:tblPr firstRow="1" bandRow="1">
                <a:tableStyleId>{5C22544A-7EE6-4342-B048-85BDC9FD1C3A}</a:tableStyleId>
              </a:tblPr>
              <a:tblGrid>
                <a:gridCol w="1346200"/>
                <a:gridCol w="1346200"/>
                <a:gridCol w="1346200"/>
              </a:tblGrid>
              <a:tr h="370840">
                <a:tc>
                  <a:txBody>
                    <a:bodyPr/>
                    <a:lstStyle/>
                    <a:p>
                      <a:pPr algn="ctr" fontAlgn="b"/>
                      <a:r>
                        <a:rPr lang="en-US" sz="1800" b="0" i="0" u="none" strike="noStrike" dirty="0">
                          <a:latin typeface="+mj-lt"/>
                          <a:cs typeface="Calibri (Headings)"/>
                        </a:rPr>
                        <a:t>Route </a:t>
                      </a:r>
                      <a:r>
                        <a:rPr lang="en-US" sz="1800" b="0" i="0" u="none" strike="noStrike" dirty="0" smtClean="0">
                          <a:latin typeface="+mj-lt"/>
                          <a:cs typeface="Calibri (Headings)"/>
                        </a:rPr>
                        <a:t>miles</a:t>
                      </a:r>
                      <a:endParaRPr lang="en-US" sz="1800" b="0" i="0" u="none" strike="noStrike" dirty="0">
                        <a:latin typeface="+mj-lt"/>
                        <a:cs typeface="Calibri (Headings)"/>
                      </a:endParaRPr>
                    </a:p>
                  </a:txBody>
                  <a:tcPr marL="6232" marR="6232" marT="12700" marB="0" anchor="ctr"/>
                </a:tc>
                <a:tc>
                  <a:txBody>
                    <a:bodyPr/>
                    <a:lstStyle/>
                    <a:p>
                      <a:pPr algn="ctr" fontAlgn="b"/>
                      <a:r>
                        <a:rPr lang="en-US" sz="1800" b="0" i="0" u="none" strike="noStrike" baseline="0" dirty="0" smtClean="0">
                          <a:latin typeface="+mj-lt"/>
                          <a:cs typeface="Calibri (Headings)"/>
                        </a:rPr>
                        <a:t>Absolute d</a:t>
                      </a:r>
                      <a:r>
                        <a:rPr lang="en-US" sz="1800" b="0" i="0" u="none" strike="noStrike" dirty="0" smtClean="0">
                          <a:latin typeface="+mj-lt"/>
                          <a:cs typeface="Calibri (Headings)"/>
                        </a:rPr>
                        <a:t>ifference with average</a:t>
                      </a:r>
                      <a:endParaRPr lang="en-US" sz="1800" b="0" i="0" u="none" strike="noStrike" dirty="0">
                        <a:latin typeface="+mj-lt"/>
                        <a:cs typeface="Calibri (Headings)"/>
                      </a:endParaRPr>
                    </a:p>
                  </a:txBody>
                  <a:tcPr marL="6232" marR="6232" marT="12700" marB="0" anchor="ctr"/>
                </a:tc>
                <a:tc>
                  <a:txBody>
                    <a:bodyPr/>
                    <a:lstStyle/>
                    <a:p>
                      <a:pPr algn="ctr" fontAlgn="b"/>
                      <a:r>
                        <a:rPr lang="en-US" sz="1800" b="0" i="0" u="none" strike="noStrike" baseline="0" dirty="0" smtClean="0">
                          <a:latin typeface="+mj-lt"/>
                          <a:cs typeface="Calibri (Headings)"/>
                        </a:rPr>
                        <a:t>Relative d</a:t>
                      </a:r>
                      <a:r>
                        <a:rPr lang="en-US" sz="1800" b="0" i="0" u="none" strike="noStrike" dirty="0" smtClean="0">
                          <a:latin typeface="+mj-lt"/>
                          <a:cs typeface="Calibri (Headings)"/>
                        </a:rPr>
                        <a:t>ifference with average</a:t>
                      </a:r>
                      <a:endParaRPr lang="en-US" sz="1800" b="0" i="0" u="none" strike="noStrike" dirty="0">
                        <a:latin typeface="+mj-lt"/>
                        <a:cs typeface="Calibri (Headings)"/>
                      </a:endParaRPr>
                    </a:p>
                  </a:txBody>
                  <a:tcPr marL="6232" marR="6232" marT="12700" marB="0" anchor="ctr"/>
                </a:tc>
              </a:tr>
              <a:tr h="370840">
                <a:tc>
                  <a:txBody>
                    <a:bodyPr/>
                    <a:lstStyle/>
                    <a:p>
                      <a:pPr algn="ctr" fontAlgn="b"/>
                      <a:r>
                        <a:rPr lang="en-US" sz="1800" b="0" i="0" u="none" strike="noStrike" dirty="0">
                          <a:solidFill>
                            <a:srgbClr val="000000"/>
                          </a:solidFill>
                          <a:latin typeface="Calibri"/>
                        </a:rPr>
                        <a:t>90</a:t>
                      </a:r>
                    </a:p>
                  </a:txBody>
                  <a:tcPr marL="12700" marR="12700" marT="12700" marB="0" anchor="ctr"/>
                </a:tc>
                <a:tc>
                  <a:txBody>
                    <a:bodyPr/>
                    <a:lstStyle/>
                    <a:p>
                      <a:pPr algn="ctr" fontAlgn="b"/>
                      <a:endParaRPr lang="en-US" sz="1800" b="0" i="0" u="none" strike="noStrike" dirty="0">
                        <a:latin typeface="Calibri"/>
                        <a:cs typeface="Calibri"/>
                      </a:endParaRPr>
                    </a:p>
                  </a:txBody>
                  <a:tcPr marL="12700" marR="12700" marT="12700" marB="0" anchor="ctr"/>
                </a:tc>
                <a:tc>
                  <a:txBody>
                    <a:bodyPr/>
                    <a:lstStyle/>
                    <a:p>
                      <a:pPr algn="ctr" fontAlgn="b"/>
                      <a:endParaRPr lang="en-US" sz="1800" b="0" i="0" u="none" strike="noStrike" dirty="0">
                        <a:latin typeface="Calibri"/>
                        <a:cs typeface="Calibri"/>
                      </a:endParaRPr>
                    </a:p>
                  </a:txBody>
                  <a:tcPr marL="12700" marR="12700" marT="12700" marB="0" anchor="ctr"/>
                </a:tc>
              </a:tr>
              <a:tr h="370840">
                <a:tc>
                  <a:txBody>
                    <a:bodyPr/>
                    <a:lstStyle/>
                    <a:p>
                      <a:pPr algn="ctr" fontAlgn="b"/>
                      <a:r>
                        <a:rPr lang="en-US" sz="1800" b="0" i="0" u="none" strike="noStrike" dirty="0">
                          <a:solidFill>
                            <a:srgbClr val="000000"/>
                          </a:solidFill>
                          <a:latin typeface="Calibri"/>
                        </a:rPr>
                        <a:t>170</a:t>
                      </a:r>
                    </a:p>
                  </a:txBody>
                  <a:tcPr marL="12700" marR="12700" marT="12700" marB="0" anchor="ctr"/>
                </a:tc>
                <a:tc>
                  <a:txBody>
                    <a:bodyPr/>
                    <a:lstStyle/>
                    <a:p>
                      <a:pPr algn="ctr" fontAlgn="b"/>
                      <a:endParaRPr lang="en-US" sz="1800" b="0" i="0" u="none" strike="noStrike" dirty="0">
                        <a:latin typeface="Calibri"/>
                        <a:cs typeface="Calibri"/>
                      </a:endParaRPr>
                    </a:p>
                  </a:txBody>
                  <a:tcPr marL="12700" marR="12700" marT="12700" marB="0" anchor="ctr"/>
                </a:tc>
                <a:tc>
                  <a:txBody>
                    <a:bodyPr/>
                    <a:lstStyle/>
                    <a:p>
                      <a:pPr algn="ctr" fontAlgn="b"/>
                      <a:endParaRPr lang="en-US" sz="1800" b="0" i="0" u="none" strike="noStrike" dirty="0">
                        <a:latin typeface="Calibri"/>
                        <a:cs typeface="Calibri"/>
                      </a:endParaRPr>
                    </a:p>
                  </a:txBody>
                  <a:tcPr marL="12700" marR="12700" marT="12700" marB="0" anchor="ctr"/>
                </a:tc>
              </a:tr>
              <a:tr h="370840">
                <a:tc>
                  <a:txBody>
                    <a:bodyPr/>
                    <a:lstStyle/>
                    <a:p>
                      <a:pPr algn="ctr" fontAlgn="b"/>
                      <a:r>
                        <a:rPr lang="en-US" sz="1800" b="0" i="0" u="none" strike="noStrike">
                          <a:solidFill>
                            <a:srgbClr val="000000"/>
                          </a:solidFill>
                          <a:latin typeface="Calibri"/>
                        </a:rPr>
                        <a:t>200</a:t>
                      </a:r>
                    </a:p>
                  </a:txBody>
                  <a:tcPr marL="12700" marR="12700" marT="12700" marB="0" anchor="ctr"/>
                </a:tc>
                <a:tc>
                  <a:txBody>
                    <a:bodyPr/>
                    <a:lstStyle/>
                    <a:p>
                      <a:pPr algn="ctr" fontAlgn="b"/>
                      <a:endParaRPr lang="en-US" sz="1800" b="0" i="0" u="none" strike="noStrike" dirty="0">
                        <a:latin typeface="Calibri"/>
                        <a:cs typeface="Calibri"/>
                      </a:endParaRPr>
                    </a:p>
                  </a:txBody>
                  <a:tcPr marL="12700" marR="12700" marT="12700" marB="0" anchor="ctr"/>
                </a:tc>
                <a:tc>
                  <a:txBody>
                    <a:bodyPr/>
                    <a:lstStyle/>
                    <a:p>
                      <a:pPr algn="ctr" fontAlgn="b"/>
                      <a:endParaRPr lang="en-US" sz="1800" b="0" i="0" u="none" strike="noStrike" dirty="0">
                        <a:latin typeface="Calibri"/>
                        <a:cs typeface="Calibri"/>
                      </a:endParaRPr>
                    </a:p>
                  </a:txBody>
                  <a:tcPr marL="12700" marR="12700" marT="12700" marB="0" anchor="ctr"/>
                </a:tc>
              </a:tr>
              <a:tr h="370840">
                <a:tc>
                  <a:txBody>
                    <a:bodyPr/>
                    <a:lstStyle/>
                    <a:p>
                      <a:pPr algn="ctr" fontAlgn="b"/>
                      <a:r>
                        <a:rPr lang="en-US" sz="1800" b="0" i="0" u="none" strike="noStrike">
                          <a:solidFill>
                            <a:srgbClr val="000000"/>
                          </a:solidFill>
                          <a:latin typeface="Calibri"/>
                        </a:rPr>
                        <a:t>300</a:t>
                      </a:r>
                    </a:p>
                  </a:txBody>
                  <a:tcPr marL="12700" marR="12700" marT="12700" marB="0" anchor="ctr"/>
                </a:tc>
                <a:tc>
                  <a:txBody>
                    <a:bodyPr/>
                    <a:lstStyle/>
                    <a:p>
                      <a:pPr algn="ctr" fontAlgn="b"/>
                      <a:endParaRPr lang="en-US" sz="1800" b="0" i="0" u="none" strike="noStrike" dirty="0">
                        <a:latin typeface="Calibri"/>
                        <a:cs typeface="Calibri"/>
                      </a:endParaRPr>
                    </a:p>
                  </a:txBody>
                  <a:tcPr marL="12700" marR="12700" marT="12700" marB="0" anchor="ctr"/>
                </a:tc>
                <a:tc>
                  <a:txBody>
                    <a:bodyPr/>
                    <a:lstStyle/>
                    <a:p>
                      <a:pPr algn="ctr" fontAlgn="b"/>
                      <a:endParaRPr lang="en-US" sz="1800" b="0" i="0" u="none" strike="noStrike" dirty="0">
                        <a:latin typeface="Calibri"/>
                        <a:cs typeface="Calibri"/>
                      </a:endParaRPr>
                    </a:p>
                  </a:txBody>
                  <a:tcPr marL="12700" marR="12700" marT="12700" marB="0" anchor="ctr"/>
                </a:tc>
              </a:tr>
              <a:tr h="370840">
                <a:tc>
                  <a:txBody>
                    <a:bodyPr/>
                    <a:lstStyle/>
                    <a:p>
                      <a:pPr algn="ctr" fontAlgn="b"/>
                      <a:r>
                        <a:rPr lang="en-US" sz="1800" b="0" i="0" u="none" strike="noStrike">
                          <a:solidFill>
                            <a:srgbClr val="000000"/>
                          </a:solidFill>
                          <a:latin typeface="Calibri"/>
                        </a:rPr>
                        <a:t>350</a:t>
                      </a:r>
                    </a:p>
                  </a:txBody>
                  <a:tcPr marL="12700" marR="12700" marT="12700" marB="0" anchor="ctr"/>
                </a:tc>
                <a:tc>
                  <a:txBody>
                    <a:bodyPr/>
                    <a:lstStyle/>
                    <a:p>
                      <a:pPr algn="ctr" fontAlgn="b"/>
                      <a:endParaRPr lang="en-US" sz="1800" b="0" i="0" u="none" strike="noStrike" dirty="0">
                        <a:latin typeface="Calibri"/>
                        <a:cs typeface="Calibri"/>
                      </a:endParaRPr>
                    </a:p>
                  </a:txBody>
                  <a:tcPr marL="12700" marR="12700" marT="12700" marB="0" anchor="ctr"/>
                </a:tc>
                <a:tc>
                  <a:txBody>
                    <a:bodyPr/>
                    <a:lstStyle/>
                    <a:p>
                      <a:pPr algn="ctr" fontAlgn="b"/>
                      <a:endParaRPr lang="en-US" sz="1800" b="0" i="0" u="none" strike="noStrike" dirty="0">
                        <a:latin typeface="Calibri"/>
                        <a:cs typeface="Calibri"/>
                      </a:endParaRPr>
                    </a:p>
                  </a:txBody>
                  <a:tcPr marL="12700" marR="12700" marT="12700" marB="0" anchor="ctr"/>
                </a:tc>
              </a:tr>
              <a:tr h="370840">
                <a:tc>
                  <a:txBody>
                    <a:bodyPr/>
                    <a:lstStyle/>
                    <a:p>
                      <a:pPr algn="ctr" fontAlgn="b"/>
                      <a:r>
                        <a:rPr lang="en-US" sz="1800" b="0" i="0" u="none" strike="noStrike">
                          <a:solidFill>
                            <a:srgbClr val="000000"/>
                          </a:solidFill>
                          <a:latin typeface="Calibri"/>
                        </a:rPr>
                        <a:t>460</a:t>
                      </a:r>
                    </a:p>
                  </a:txBody>
                  <a:tcPr marL="12700" marR="12700" marT="12700" marB="0" anchor="ctr"/>
                </a:tc>
                <a:tc>
                  <a:txBody>
                    <a:bodyPr/>
                    <a:lstStyle/>
                    <a:p>
                      <a:pPr algn="ctr" fontAlgn="b"/>
                      <a:endParaRPr lang="en-US" sz="1800" b="0" i="0" u="none" strike="noStrike" dirty="0">
                        <a:latin typeface="Calibri"/>
                        <a:cs typeface="Calibri"/>
                      </a:endParaRPr>
                    </a:p>
                  </a:txBody>
                  <a:tcPr marL="12700" marR="12700" marT="12700" marB="0" anchor="ctr"/>
                </a:tc>
                <a:tc>
                  <a:txBody>
                    <a:bodyPr/>
                    <a:lstStyle/>
                    <a:p>
                      <a:pPr algn="ctr" fontAlgn="b"/>
                      <a:endParaRPr lang="en-US" sz="1800" b="0" i="0" u="none" strike="noStrike" dirty="0">
                        <a:latin typeface="Calibri"/>
                        <a:cs typeface="Calibri"/>
                      </a:endParaRPr>
                    </a:p>
                  </a:txBody>
                  <a:tcPr marL="12700" marR="12700" marT="12700" marB="0" anchor="ctr"/>
                </a:tc>
              </a:tr>
              <a:tr h="370840">
                <a:tc>
                  <a:txBody>
                    <a:bodyPr/>
                    <a:lstStyle/>
                    <a:p>
                      <a:pPr algn="ctr" fontAlgn="b"/>
                      <a:r>
                        <a:rPr lang="en-US" sz="1800" b="0" i="0" u="none" strike="noStrike">
                          <a:solidFill>
                            <a:srgbClr val="000000"/>
                          </a:solidFill>
                          <a:latin typeface="Calibri"/>
                        </a:rPr>
                        <a:t>460</a:t>
                      </a:r>
                    </a:p>
                  </a:txBody>
                  <a:tcPr marL="12700" marR="12700" marT="12700" marB="0" anchor="ctr"/>
                </a:tc>
                <a:tc>
                  <a:txBody>
                    <a:bodyPr/>
                    <a:lstStyle/>
                    <a:p>
                      <a:pPr algn="ctr" fontAlgn="b"/>
                      <a:endParaRPr lang="en-US" sz="1800" b="0" i="0" u="none" strike="noStrike" dirty="0">
                        <a:latin typeface="Calibri"/>
                        <a:cs typeface="Calibri"/>
                      </a:endParaRPr>
                    </a:p>
                  </a:txBody>
                  <a:tcPr marL="12700" marR="12700" marT="12700" marB="0" anchor="ctr"/>
                </a:tc>
                <a:tc>
                  <a:txBody>
                    <a:bodyPr/>
                    <a:lstStyle/>
                    <a:p>
                      <a:pPr algn="ctr" fontAlgn="b"/>
                      <a:endParaRPr lang="en-US" sz="1800" b="0" i="0" u="none" strike="noStrike" dirty="0">
                        <a:latin typeface="Calibri"/>
                        <a:cs typeface="Calibri"/>
                      </a:endParaRPr>
                    </a:p>
                  </a:txBody>
                  <a:tcPr marL="12700" marR="12700" marT="12700" marB="0" anchor="ctr"/>
                </a:tc>
              </a:tr>
              <a:tr h="370840">
                <a:tc>
                  <a:txBody>
                    <a:bodyPr/>
                    <a:lstStyle/>
                    <a:p>
                      <a:pPr algn="ctr" fontAlgn="b"/>
                      <a:r>
                        <a:rPr lang="en-US" sz="1800" b="0" i="0" u="none" strike="noStrike">
                          <a:solidFill>
                            <a:srgbClr val="000000"/>
                          </a:solidFill>
                          <a:latin typeface="Calibri"/>
                        </a:rPr>
                        <a:t>470</a:t>
                      </a:r>
                    </a:p>
                  </a:txBody>
                  <a:tcPr marL="12700" marR="12700" marT="12700" marB="0" anchor="ctr"/>
                </a:tc>
                <a:tc>
                  <a:txBody>
                    <a:bodyPr/>
                    <a:lstStyle/>
                    <a:p>
                      <a:pPr algn="ctr" fontAlgn="b"/>
                      <a:endParaRPr lang="en-US" sz="1800" b="0" i="0" u="none" strike="noStrike" dirty="0">
                        <a:latin typeface="Calibri"/>
                        <a:cs typeface="Calibri"/>
                      </a:endParaRPr>
                    </a:p>
                  </a:txBody>
                  <a:tcPr marL="12700" marR="12700" marT="12700" marB="0" anchor="ctr"/>
                </a:tc>
                <a:tc>
                  <a:txBody>
                    <a:bodyPr/>
                    <a:lstStyle/>
                    <a:p>
                      <a:pPr algn="ctr" fontAlgn="b"/>
                      <a:endParaRPr lang="en-US" sz="1800" b="0" i="0" u="none" strike="noStrike" dirty="0">
                        <a:latin typeface="Calibri"/>
                        <a:cs typeface="Calibri"/>
                      </a:endParaRPr>
                    </a:p>
                  </a:txBody>
                  <a:tcPr marL="12700" marR="12700" marT="12700" marB="0" anchor="ctr"/>
                </a:tc>
              </a:tr>
              <a:tr h="370840">
                <a:tc>
                  <a:txBody>
                    <a:bodyPr/>
                    <a:lstStyle/>
                    <a:p>
                      <a:pPr algn="ctr" fontAlgn="b"/>
                      <a:r>
                        <a:rPr lang="en-US" sz="1800" b="0" i="0" u="none" strike="noStrike" dirty="0">
                          <a:solidFill>
                            <a:srgbClr val="000000"/>
                          </a:solidFill>
                          <a:latin typeface="Calibri"/>
                        </a:rPr>
                        <a:t>660</a:t>
                      </a:r>
                    </a:p>
                  </a:txBody>
                  <a:tcPr marL="12700" marR="12700" marT="12700" marB="0" anchor="ctr"/>
                </a:tc>
                <a:tc>
                  <a:txBody>
                    <a:bodyPr/>
                    <a:lstStyle/>
                    <a:p>
                      <a:pPr algn="ctr" fontAlgn="b"/>
                      <a:endParaRPr lang="en-US" sz="1800" b="0" i="0" u="none" strike="noStrike" dirty="0">
                        <a:latin typeface="Calibri"/>
                        <a:cs typeface="Calibri"/>
                      </a:endParaRPr>
                    </a:p>
                  </a:txBody>
                  <a:tcPr marL="12700" marR="12700" marT="12700" marB="0" anchor="ctr"/>
                </a:tc>
                <a:tc>
                  <a:txBody>
                    <a:bodyPr/>
                    <a:lstStyle/>
                    <a:p>
                      <a:pPr algn="ctr" fontAlgn="b"/>
                      <a:endParaRPr lang="en-US" sz="1800" b="0" i="0" u="none" strike="noStrike" dirty="0">
                        <a:latin typeface="Calibri"/>
                        <a:cs typeface="Calibri"/>
                      </a:endParaRPr>
                    </a:p>
                  </a:txBody>
                  <a:tcPr marL="12700" marR="12700" marT="12700" marB="0" anchor="ctr"/>
                </a:tc>
              </a:tr>
              <a:tr h="370840">
                <a:tc>
                  <a:txBody>
                    <a:bodyPr/>
                    <a:lstStyle/>
                    <a:p>
                      <a:pPr algn="ctr" fontAlgn="b"/>
                      <a:r>
                        <a:rPr lang="en-US" sz="1800" b="0" i="0" u="none" strike="noStrike" dirty="0" smtClean="0">
                          <a:solidFill>
                            <a:srgbClr val="000000"/>
                          </a:solidFill>
                          <a:latin typeface="Calibri"/>
                        </a:rPr>
                        <a:t>?</a:t>
                      </a:r>
                      <a:endParaRPr lang="en-US" sz="1800" b="0" i="0" u="none" strike="noStrike" dirty="0">
                        <a:solidFill>
                          <a:srgbClr val="000000"/>
                        </a:solidFill>
                        <a:latin typeface="Calibri"/>
                      </a:endParaRPr>
                    </a:p>
                  </a:txBody>
                  <a:tcPr marL="12700" marR="12700" marT="12700" marB="0" anchor="ctr"/>
                </a:tc>
                <a:tc>
                  <a:txBody>
                    <a:bodyPr/>
                    <a:lstStyle/>
                    <a:p>
                      <a:pPr algn="ctr" fontAlgn="b"/>
                      <a:endParaRPr lang="en-US" sz="1800" b="0" i="0" u="none" strike="noStrike" dirty="0">
                        <a:latin typeface="Calibri"/>
                        <a:cs typeface="Calibri"/>
                      </a:endParaRPr>
                    </a:p>
                  </a:txBody>
                  <a:tcPr marL="12700" marR="12700" marT="12700" marB="0" anchor="ctr"/>
                </a:tc>
                <a:tc>
                  <a:txBody>
                    <a:bodyPr/>
                    <a:lstStyle/>
                    <a:p>
                      <a:pPr algn="ctr" fontAlgn="b"/>
                      <a:endParaRPr lang="en-US" sz="1800" b="0" i="0" u="none" strike="noStrike" dirty="0">
                        <a:latin typeface="Calibri"/>
                        <a:cs typeface="Calibri"/>
                      </a:endParaRPr>
                    </a:p>
                  </a:txBody>
                  <a:tcPr marL="12700" marR="12700" marT="12700" marB="0" anchor="ctr"/>
                </a:tc>
              </a:tr>
            </a:tbl>
          </a:graphicData>
        </a:graphic>
      </p:graphicFrame>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Descriptive statistics:</a:t>
            </a:r>
            <a:br>
              <a:rPr lang="en-US" dirty="0" smtClean="0"/>
            </a:br>
            <a:r>
              <a:rPr lang="en-US" dirty="0" smtClean="0"/>
              <a:t>Problem 4 solutions</a:t>
            </a:r>
            <a:endParaRPr lang="en-US" dirty="0"/>
          </a:p>
        </p:txBody>
      </p:sp>
      <p:sp>
        <p:nvSpPr>
          <p:cNvPr id="6" name="Content Placeholder 5"/>
          <p:cNvSpPr>
            <a:spLocks noGrp="1"/>
          </p:cNvSpPr>
          <p:nvPr>
            <p:ph sz="half" idx="1"/>
          </p:nvPr>
        </p:nvSpPr>
        <p:spPr/>
        <p:txBody>
          <a:bodyPr>
            <a:normAutofit fontScale="62500" lnSpcReduction="20000"/>
          </a:bodyPr>
          <a:lstStyle/>
          <a:p>
            <a:r>
              <a:rPr lang="en-US" dirty="0" smtClean="0"/>
              <a:t>What would the largest route mileage in this series of 10 values need to be to make the mean equal the median?</a:t>
            </a:r>
          </a:p>
          <a:p>
            <a:pPr lvl="1">
              <a:buNone/>
            </a:pPr>
            <a:r>
              <a:rPr lang="en-US" b="1" i="1" dirty="0" smtClean="0"/>
              <a:t>405 = Σx</a:t>
            </a:r>
            <a:r>
              <a:rPr lang="en-US" b="1" i="1" baseline="-25000" dirty="0" smtClean="0"/>
              <a:t>i</a:t>
            </a:r>
            <a:r>
              <a:rPr lang="en-US" b="1" i="1" dirty="0" smtClean="0"/>
              <a:t>/10</a:t>
            </a:r>
          </a:p>
          <a:p>
            <a:pPr lvl="1">
              <a:buNone/>
            </a:pPr>
            <a:r>
              <a:rPr lang="en-US" b="1" i="1" dirty="0" smtClean="0"/>
              <a:t>4050 = </a:t>
            </a:r>
            <a:r>
              <a:rPr lang="en-US" b="1" i="1" dirty="0" err="1" smtClean="0"/>
              <a:t>Σx</a:t>
            </a:r>
            <a:r>
              <a:rPr lang="en-US" b="1" i="1" baseline="-25000" dirty="0" err="1" smtClean="0"/>
              <a:t>i</a:t>
            </a:r>
            <a:r>
              <a:rPr lang="en-US" b="1" i="1" dirty="0" smtClean="0"/>
              <a:t> = 3160+x</a:t>
            </a:r>
            <a:r>
              <a:rPr lang="en-US" b="1" i="1" baseline="-25000" dirty="0" smtClean="0"/>
              <a:t>10</a:t>
            </a:r>
          </a:p>
          <a:p>
            <a:r>
              <a:rPr lang="en-US" dirty="0" smtClean="0"/>
              <a:t>What would be the </a:t>
            </a:r>
            <a:r>
              <a:rPr lang="en-US" b="1" i="1" dirty="0" smtClean="0"/>
              <a:t>MAD</a:t>
            </a:r>
            <a:r>
              <a:rPr lang="en-US" dirty="0" smtClean="0"/>
              <a:t> be, in such case?</a:t>
            </a:r>
          </a:p>
          <a:p>
            <a:pPr lvl="1">
              <a:buNone/>
            </a:pPr>
            <a:r>
              <a:rPr lang="en-US" b="1" dirty="0" smtClean="0"/>
              <a:t>= </a:t>
            </a:r>
            <a:r>
              <a:rPr lang="en-US" b="1" i="1" dirty="0" smtClean="0"/>
              <a:t>Σ|x</a:t>
            </a:r>
            <a:r>
              <a:rPr lang="en-US" b="1" i="1" baseline="-25000" dirty="0" smtClean="0"/>
              <a:t>i</a:t>
            </a:r>
            <a:r>
              <a:rPr lang="en-US" b="1" i="1" dirty="0" smtClean="0"/>
              <a:t>-405|/10 </a:t>
            </a:r>
          </a:p>
          <a:p>
            <a:pPr lvl="1">
              <a:buNone/>
            </a:pPr>
            <a:r>
              <a:rPr lang="en-US" b="1" i="1" dirty="0" smtClean="0"/>
              <a:t>= 1830/10 = 183</a:t>
            </a:r>
            <a:endParaRPr lang="en-US" b="1" dirty="0" smtClean="0"/>
          </a:p>
          <a:p>
            <a:r>
              <a:rPr lang="en-US" dirty="0" smtClean="0"/>
              <a:t>What would be the </a:t>
            </a:r>
            <a:r>
              <a:rPr lang="en-US" b="1" i="1" dirty="0" err="1" smtClean="0"/>
              <a:t>s</a:t>
            </a:r>
            <a:r>
              <a:rPr lang="en-US" dirty="0" smtClean="0"/>
              <a:t>, in such case? </a:t>
            </a:r>
          </a:p>
          <a:p>
            <a:pPr lvl="1">
              <a:buNone/>
            </a:pPr>
            <a:r>
              <a:rPr lang="en-US" b="1" dirty="0" smtClean="0"/>
              <a:t>= √[</a:t>
            </a:r>
            <a:r>
              <a:rPr lang="en-US" b="1" i="1" dirty="0" smtClean="0"/>
              <a:t>Σ(x</a:t>
            </a:r>
            <a:r>
              <a:rPr lang="en-US" b="1" i="1" baseline="-25000" dirty="0" smtClean="0"/>
              <a:t>i-</a:t>
            </a:r>
            <a:r>
              <a:rPr lang="en-US" b="1" i="1" dirty="0" smtClean="0"/>
              <a:t>-405)</a:t>
            </a:r>
            <a:r>
              <a:rPr lang="en-US" b="1" i="1" baseline="30000" dirty="0" smtClean="0"/>
              <a:t>2</a:t>
            </a:r>
            <a:r>
              <a:rPr lang="en-US" b="1" i="1" dirty="0" smtClean="0"/>
              <a:t>/9]</a:t>
            </a:r>
          </a:p>
          <a:p>
            <a:pPr lvl="1">
              <a:buNone/>
            </a:pPr>
            <a:r>
              <a:rPr lang="en-US" b="1" dirty="0" smtClean="0"/>
              <a:t>= √[</a:t>
            </a:r>
            <a:r>
              <a:rPr lang="en-US" b="1" i="1" dirty="0" smtClean="0"/>
              <a:t>Σ|x</a:t>
            </a:r>
            <a:r>
              <a:rPr lang="en-US" b="1" i="1" baseline="-25000" dirty="0" smtClean="0"/>
              <a:t>i</a:t>
            </a:r>
            <a:r>
              <a:rPr lang="en-US" b="1" i="1" dirty="0" smtClean="0"/>
              <a:t>-405|</a:t>
            </a:r>
            <a:r>
              <a:rPr lang="en-US" b="1" i="1" baseline="30000" dirty="0" smtClean="0"/>
              <a:t>2</a:t>
            </a:r>
            <a:r>
              <a:rPr lang="en-US" b="1" i="1" dirty="0" smtClean="0"/>
              <a:t>/9] </a:t>
            </a:r>
          </a:p>
          <a:p>
            <a:pPr lvl="1">
              <a:buNone/>
            </a:pPr>
            <a:r>
              <a:rPr lang="en-US" b="1" i="1" dirty="0" smtClean="0"/>
              <a:t>= </a:t>
            </a:r>
            <a:r>
              <a:rPr lang="en-US" b="1" dirty="0" smtClean="0"/>
              <a:t>√[</a:t>
            </a:r>
            <a:r>
              <a:rPr lang="en-US" b="1" i="1" dirty="0" smtClean="0"/>
              <a:t>521,000/9] = 241</a:t>
            </a:r>
          </a:p>
          <a:p>
            <a:r>
              <a:rPr lang="en-US" dirty="0" smtClean="0"/>
              <a:t>As a subtle algebraic point if </a:t>
            </a:r>
            <a:r>
              <a:rPr lang="en-US" b="1" i="1" dirty="0" smtClean="0"/>
              <a:t>x</a:t>
            </a:r>
            <a:r>
              <a:rPr lang="en-US" b="1" i="1" baseline="30000" dirty="0" smtClean="0"/>
              <a:t>2</a:t>
            </a:r>
            <a:r>
              <a:rPr lang="en-US" b="1" i="1" dirty="0" smtClean="0"/>
              <a:t>=y</a:t>
            </a:r>
            <a:r>
              <a:rPr lang="en-US" b="1" i="1" baseline="30000" dirty="0" smtClean="0"/>
              <a:t>2</a:t>
            </a:r>
            <a:r>
              <a:rPr lang="en-US" dirty="0" smtClean="0"/>
              <a:t>, then </a:t>
            </a:r>
            <a:r>
              <a:rPr lang="en-US" b="1" i="1" dirty="0" smtClean="0"/>
              <a:t>√(x</a:t>
            </a:r>
            <a:r>
              <a:rPr lang="en-US" b="1" i="1" baseline="30000" dirty="0" smtClean="0"/>
              <a:t>2</a:t>
            </a:r>
            <a:r>
              <a:rPr lang="en-US" b="1" i="1" dirty="0" smtClean="0"/>
              <a:t>)=√(y</a:t>
            </a:r>
            <a:r>
              <a:rPr lang="en-US" b="1" i="1" baseline="30000" dirty="0" smtClean="0"/>
              <a:t>2</a:t>
            </a:r>
            <a:r>
              <a:rPr lang="en-US" b="1" i="1" dirty="0" smtClean="0"/>
              <a:t>)</a:t>
            </a:r>
            <a:r>
              <a:rPr lang="en-US" dirty="0" smtClean="0"/>
              <a:t>.  Even if latter holds, </a:t>
            </a:r>
            <a:r>
              <a:rPr lang="en-US" b="1" i="1" dirty="0" err="1" smtClean="0"/>
              <a:t>x</a:t>
            </a:r>
            <a:r>
              <a:rPr lang="en-US" dirty="0" smtClean="0"/>
              <a:t> doesn’t have to equal </a:t>
            </a:r>
            <a:r>
              <a:rPr lang="en-US" b="1" i="1" dirty="0" err="1" smtClean="0"/>
              <a:t>y</a:t>
            </a:r>
            <a:r>
              <a:rPr lang="en-US" dirty="0" smtClean="0"/>
              <a:t>.  The </a:t>
            </a:r>
            <a:r>
              <a:rPr lang="en-US" b="1" i="1" dirty="0" err="1" smtClean="0"/>
              <a:t>x</a:t>
            </a:r>
            <a:r>
              <a:rPr lang="en-US" dirty="0" smtClean="0"/>
              <a:t> could be equal to </a:t>
            </a:r>
            <a:r>
              <a:rPr lang="en-US" b="1" i="1" dirty="0" smtClean="0"/>
              <a:t>–</a:t>
            </a:r>
            <a:r>
              <a:rPr lang="en-US" b="1" i="1" dirty="0" err="1" smtClean="0"/>
              <a:t>y</a:t>
            </a:r>
            <a:r>
              <a:rPr lang="en-US" dirty="0" smtClean="0"/>
              <a:t>.  Additionally, </a:t>
            </a:r>
            <a:r>
              <a:rPr lang="en-US" b="1" i="1" dirty="0" smtClean="0"/>
              <a:t>√(x</a:t>
            </a:r>
            <a:r>
              <a:rPr lang="en-US" b="1" i="1" baseline="30000" dirty="0" smtClean="0"/>
              <a:t>2</a:t>
            </a:r>
            <a:r>
              <a:rPr lang="en-US" b="1" i="1" dirty="0" smtClean="0"/>
              <a:t>)</a:t>
            </a:r>
            <a:r>
              <a:rPr lang="en-US" dirty="0" smtClean="0"/>
              <a:t> does not equal </a:t>
            </a:r>
            <a:r>
              <a:rPr lang="en-US" b="1" i="1" dirty="0" err="1" smtClean="0"/>
              <a:t>x</a:t>
            </a:r>
            <a:r>
              <a:rPr lang="en-US" dirty="0" smtClean="0"/>
              <a:t>, but rather </a:t>
            </a:r>
            <a:r>
              <a:rPr lang="en-US" b="1" i="1" u="sng" dirty="0" smtClean="0"/>
              <a:t>+</a:t>
            </a:r>
            <a:r>
              <a:rPr lang="en-US" b="1" i="1" dirty="0" err="1" smtClean="0"/>
              <a:t>x</a:t>
            </a:r>
            <a:r>
              <a:rPr lang="en-US" dirty="0" smtClean="0"/>
              <a:t>.</a:t>
            </a:r>
          </a:p>
        </p:txBody>
      </p:sp>
      <p:graphicFrame>
        <p:nvGraphicFramePr>
          <p:cNvPr id="5" name="Content Placeholder 3"/>
          <p:cNvGraphicFramePr>
            <a:graphicFrameLocks noGrp="1"/>
          </p:cNvGraphicFramePr>
          <p:nvPr>
            <p:ph sz="half" idx="1"/>
          </p:nvPr>
        </p:nvGraphicFramePr>
        <p:xfrm>
          <a:off x="4648200" y="1600200"/>
          <a:ext cx="4038600" cy="4544059"/>
        </p:xfrm>
        <a:graphic>
          <a:graphicData uri="http://schemas.openxmlformats.org/drawingml/2006/table">
            <a:tbl>
              <a:tblPr firstRow="1" bandRow="1">
                <a:tableStyleId>{5C22544A-7EE6-4342-B048-85BDC9FD1C3A}</a:tableStyleId>
              </a:tblPr>
              <a:tblGrid>
                <a:gridCol w="1346200"/>
                <a:gridCol w="1346200"/>
                <a:gridCol w="1346200"/>
              </a:tblGrid>
              <a:tr h="370840">
                <a:tc>
                  <a:txBody>
                    <a:bodyPr/>
                    <a:lstStyle/>
                    <a:p>
                      <a:pPr algn="ctr" fontAlgn="b"/>
                      <a:r>
                        <a:rPr lang="en-US" sz="1800" b="0" i="0" u="none" strike="noStrike" dirty="0">
                          <a:latin typeface="+mj-lt"/>
                          <a:cs typeface="Calibri (Headings)"/>
                        </a:rPr>
                        <a:t>Route </a:t>
                      </a:r>
                      <a:r>
                        <a:rPr lang="en-US" sz="1800" b="0" i="0" u="none" strike="noStrike" dirty="0" smtClean="0">
                          <a:latin typeface="+mj-lt"/>
                          <a:cs typeface="Calibri (Headings)"/>
                        </a:rPr>
                        <a:t>miles</a:t>
                      </a:r>
                      <a:endParaRPr lang="en-US" sz="1800" b="0" i="0" u="none" strike="noStrike" dirty="0">
                        <a:latin typeface="+mj-lt"/>
                        <a:cs typeface="Calibri (Headings)"/>
                      </a:endParaRPr>
                    </a:p>
                  </a:txBody>
                  <a:tcPr marL="6232" marR="6232" marT="12700" marB="0" anchor="ctr"/>
                </a:tc>
                <a:tc>
                  <a:txBody>
                    <a:bodyPr/>
                    <a:lstStyle/>
                    <a:p>
                      <a:pPr algn="ctr" fontAlgn="b"/>
                      <a:r>
                        <a:rPr lang="en-US" sz="1800" b="0" i="0" u="none" strike="noStrike" baseline="0" dirty="0" smtClean="0">
                          <a:latin typeface="+mj-lt"/>
                          <a:cs typeface="Calibri (Headings)"/>
                        </a:rPr>
                        <a:t>Absolute d</a:t>
                      </a:r>
                      <a:r>
                        <a:rPr lang="en-US" sz="1800" b="0" i="0" u="none" strike="noStrike" dirty="0" smtClean="0">
                          <a:latin typeface="+mj-lt"/>
                          <a:cs typeface="Calibri (Headings)"/>
                        </a:rPr>
                        <a:t>ifference with average</a:t>
                      </a:r>
                      <a:endParaRPr lang="en-US" sz="1800" b="0" i="0" u="none" strike="noStrike" dirty="0">
                        <a:latin typeface="+mj-lt"/>
                        <a:cs typeface="Calibri (Headings)"/>
                      </a:endParaRPr>
                    </a:p>
                  </a:txBody>
                  <a:tcPr marL="6232" marR="6232" marT="12700" marB="0" anchor="ctr"/>
                </a:tc>
                <a:tc>
                  <a:txBody>
                    <a:bodyPr/>
                    <a:lstStyle/>
                    <a:p>
                      <a:pPr algn="ctr" fontAlgn="b"/>
                      <a:r>
                        <a:rPr lang="en-US" sz="1800" b="0" i="0" u="none" strike="noStrike" baseline="0" dirty="0" smtClean="0">
                          <a:latin typeface="+mj-lt"/>
                          <a:cs typeface="Calibri (Headings)"/>
                        </a:rPr>
                        <a:t>(D</a:t>
                      </a:r>
                      <a:r>
                        <a:rPr lang="en-US" sz="1800" b="0" i="0" u="none" strike="noStrike" dirty="0" smtClean="0">
                          <a:latin typeface="+mj-lt"/>
                          <a:cs typeface="Calibri (Headings)"/>
                        </a:rPr>
                        <a:t>ifference with average)</a:t>
                      </a:r>
                      <a:r>
                        <a:rPr lang="en-US" sz="1800" b="0" i="0" u="none" strike="noStrike" baseline="30000" dirty="0" smtClean="0">
                          <a:latin typeface="+mj-lt"/>
                          <a:cs typeface="Calibri (Headings)"/>
                        </a:rPr>
                        <a:t>2</a:t>
                      </a:r>
                      <a:endParaRPr lang="en-US" sz="1800" b="0" i="0" u="none" strike="noStrike" dirty="0">
                        <a:latin typeface="+mj-lt"/>
                        <a:cs typeface="Calibri (Headings)"/>
                      </a:endParaRPr>
                    </a:p>
                  </a:txBody>
                  <a:tcPr marL="6232" marR="6232" marT="12700" marB="0" anchor="ctr"/>
                </a:tc>
              </a:tr>
              <a:tr h="370840">
                <a:tc>
                  <a:txBody>
                    <a:bodyPr/>
                    <a:lstStyle/>
                    <a:p>
                      <a:pPr algn="ctr" fontAlgn="b"/>
                      <a:r>
                        <a:rPr lang="en-US" sz="1800" b="0" i="0" u="none" strike="noStrike" dirty="0">
                          <a:solidFill>
                            <a:srgbClr val="000000"/>
                          </a:solidFill>
                          <a:latin typeface="Calibri"/>
                        </a:rPr>
                        <a:t>90</a:t>
                      </a:r>
                    </a:p>
                  </a:txBody>
                  <a:tcPr marL="12700" marR="12700" marT="12700" marB="0" anchor="ctr"/>
                </a:tc>
                <a:tc>
                  <a:txBody>
                    <a:bodyPr/>
                    <a:lstStyle/>
                    <a:p>
                      <a:pPr algn="ctr" fontAlgn="b"/>
                      <a:r>
                        <a:rPr lang="en-US" sz="1800" b="0" i="0" u="none" strike="noStrike">
                          <a:latin typeface="Calibri"/>
                          <a:cs typeface="Calibri"/>
                        </a:rPr>
                        <a:t>315</a:t>
                      </a:r>
                    </a:p>
                  </a:txBody>
                  <a:tcPr marL="12700" marR="12700" marT="12700" marB="0" anchor="ctr"/>
                </a:tc>
                <a:tc>
                  <a:txBody>
                    <a:bodyPr/>
                    <a:lstStyle/>
                    <a:p>
                      <a:pPr algn="ctr" fontAlgn="b"/>
                      <a:r>
                        <a:rPr lang="en-US" sz="1800" b="0" i="0" u="none" strike="noStrike">
                          <a:latin typeface="Calibri"/>
                          <a:cs typeface="Calibri"/>
                        </a:rPr>
                        <a:t> 99,225 </a:t>
                      </a:r>
                    </a:p>
                  </a:txBody>
                  <a:tcPr marL="12700" marR="12700" marT="12700" marB="0" anchor="ctr"/>
                </a:tc>
              </a:tr>
              <a:tr h="370840">
                <a:tc>
                  <a:txBody>
                    <a:bodyPr/>
                    <a:lstStyle/>
                    <a:p>
                      <a:pPr algn="ctr" fontAlgn="b"/>
                      <a:r>
                        <a:rPr lang="en-US" sz="1800" b="0" i="0" u="none" strike="noStrike" dirty="0">
                          <a:solidFill>
                            <a:srgbClr val="000000"/>
                          </a:solidFill>
                          <a:latin typeface="Calibri"/>
                        </a:rPr>
                        <a:t>170</a:t>
                      </a:r>
                    </a:p>
                  </a:txBody>
                  <a:tcPr marL="12700" marR="12700" marT="12700" marB="0" anchor="ctr"/>
                </a:tc>
                <a:tc>
                  <a:txBody>
                    <a:bodyPr/>
                    <a:lstStyle/>
                    <a:p>
                      <a:pPr algn="ctr" fontAlgn="b"/>
                      <a:r>
                        <a:rPr lang="en-US" sz="1800" b="0" i="0" u="none" strike="noStrike">
                          <a:latin typeface="Calibri"/>
                          <a:cs typeface="Calibri"/>
                        </a:rPr>
                        <a:t>235</a:t>
                      </a:r>
                    </a:p>
                  </a:txBody>
                  <a:tcPr marL="12700" marR="12700" marT="12700" marB="0" anchor="ctr"/>
                </a:tc>
                <a:tc>
                  <a:txBody>
                    <a:bodyPr/>
                    <a:lstStyle/>
                    <a:p>
                      <a:pPr algn="ctr" fontAlgn="b"/>
                      <a:r>
                        <a:rPr lang="en-US" sz="1800" b="0" i="0" u="none" strike="noStrike">
                          <a:latin typeface="Calibri"/>
                          <a:cs typeface="Calibri"/>
                        </a:rPr>
                        <a:t> 55,225 </a:t>
                      </a:r>
                    </a:p>
                  </a:txBody>
                  <a:tcPr marL="12700" marR="12700" marT="12700" marB="0" anchor="ctr"/>
                </a:tc>
              </a:tr>
              <a:tr h="370840">
                <a:tc>
                  <a:txBody>
                    <a:bodyPr/>
                    <a:lstStyle/>
                    <a:p>
                      <a:pPr algn="ctr" fontAlgn="b"/>
                      <a:r>
                        <a:rPr lang="en-US" sz="1800" b="0" i="0" u="none" strike="noStrike">
                          <a:solidFill>
                            <a:srgbClr val="000000"/>
                          </a:solidFill>
                          <a:latin typeface="Calibri"/>
                        </a:rPr>
                        <a:t>200</a:t>
                      </a:r>
                    </a:p>
                  </a:txBody>
                  <a:tcPr marL="12700" marR="12700" marT="12700" marB="0" anchor="ctr"/>
                </a:tc>
                <a:tc>
                  <a:txBody>
                    <a:bodyPr/>
                    <a:lstStyle/>
                    <a:p>
                      <a:pPr algn="ctr" fontAlgn="b"/>
                      <a:r>
                        <a:rPr lang="en-US" sz="1800" b="0" i="0" u="none" strike="noStrike">
                          <a:latin typeface="Calibri"/>
                          <a:cs typeface="Calibri"/>
                        </a:rPr>
                        <a:t>205</a:t>
                      </a:r>
                    </a:p>
                  </a:txBody>
                  <a:tcPr marL="12700" marR="12700" marT="12700" marB="0" anchor="ctr"/>
                </a:tc>
                <a:tc>
                  <a:txBody>
                    <a:bodyPr/>
                    <a:lstStyle/>
                    <a:p>
                      <a:pPr algn="ctr" fontAlgn="b"/>
                      <a:r>
                        <a:rPr lang="en-US" sz="1800" b="0" i="0" u="none" strike="noStrike">
                          <a:latin typeface="Calibri"/>
                          <a:cs typeface="Calibri"/>
                        </a:rPr>
                        <a:t> 42,025 </a:t>
                      </a:r>
                    </a:p>
                  </a:txBody>
                  <a:tcPr marL="12700" marR="12700" marT="12700" marB="0" anchor="ctr"/>
                </a:tc>
              </a:tr>
              <a:tr h="370840">
                <a:tc>
                  <a:txBody>
                    <a:bodyPr/>
                    <a:lstStyle/>
                    <a:p>
                      <a:pPr algn="ctr" fontAlgn="b"/>
                      <a:r>
                        <a:rPr lang="en-US" sz="1800" b="0" i="0" u="none" strike="noStrike">
                          <a:solidFill>
                            <a:srgbClr val="000000"/>
                          </a:solidFill>
                          <a:latin typeface="Calibri"/>
                        </a:rPr>
                        <a:t>300</a:t>
                      </a:r>
                    </a:p>
                  </a:txBody>
                  <a:tcPr marL="12700" marR="12700" marT="12700" marB="0" anchor="ctr"/>
                </a:tc>
                <a:tc>
                  <a:txBody>
                    <a:bodyPr/>
                    <a:lstStyle/>
                    <a:p>
                      <a:pPr algn="ctr" fontAlgn="b"/>
                      <a:r>
                        <a:rPr lang="en-US" sz="1800" b="0" i="0" u="none" strike="noStrike">
                          <a:latin typeface="Calibri"/>
                          <a:cs typeface="Calibri"/>
                        </a:rPr>
                        <a:t>105</a:t>
                      </a:r>
                    </a:p>
                  </a:txBody>
                  <a:tcPr marL="12700" marR="12700" marT="12700" marB="0" anchor="ctr"/>
                </a:tc>
                <a:tc>
                  <a:txBody>
                    <a:bodyPr/>
                    <a:lstStyle/>
                    <a:p>
                      <a:pPr algn="ctr" fontAlgn="b"/>
                      <a:r>
                        <a:rPr lang="en-US" sz="1800" b="0" i="0" u="none" strike="noStrike">
                          <a:latin typeface="Calibri"/>
                          <a:cs typeface="Calibri"/>
                        </a:rPr>
                        <a:t> 11,025 </a:t>
                      </a:r>
                    </a:p>
                  </a:txBody>
                  <a:tcPr marL="12700" marR="12700" marT="12700" marB="0" anchor="ctr"/>
                </a:tc>
              </a:tr>
              <a:tr h="370840">
                <a:tc>
                  <a:txBody>
                    <a:bodyPr/>
                    <a:lstStyle/>
                    <a:p>
                      <a:pPr algn="ctr" fontAlgn="b"/>
                      <a:r>
                        <a:rPr lang="en-US" sz="1800" b="0" i="0" u="none" strike="noStrike">
                          <a:solidFill>
                            <a:srgbClr val="000000"/>
                          </a:solidFill>
                          <a:latin typeface="Calibri"/>
                        </a:rPr>
                        <a:t>350</a:t>
                      </a:r>
                    </a:p>
                  </a:txBody>
                  <a:tcPr marL="12700" marR="12700" marT="12700" marB="0" anchor="ctr"/>
                </a:tc>
                <a:tc>
                  <a:txBody>
                    <a:bodyPr/>
                    <a:lstStyle/>
                    <a:p>
                      <a:pPr algn="ctr" fontAlgn="b"/>
                      <a:r>
                        <a:rPr lang="en-US" sz="1800" b="0" i="0" u="none" strike="noStrike">
                          <a:latin typeface="Calibri"/>
                          <a:cs typeface="Calibri"/>
                        </a:rPr>
                        <a:t>55</a:t>
                      </a:r>
                    </a:p>
                  </a:txBody>
                  <a:tcPr marL="12700" marR="12700" marT="12700" marB="0" anchor="ctr"/>
                </a:tc>
                <a:tc>
                  <a:txBody>
                    <a:bodyPr/>
                    <a:lstStyle/>
                    <a:p>
                      <a:pPr algn="ctr" fontAlgn="b"/>
                      <a:r>
                        <a:rPr lang="en-US" sz="1800" b="0" i="0" u="none" strike="noStrike">
                          <a:latin typeface="Calibri"/>
                          <a:cs typeface="Calibri"/>
                        </a:rPr>
                        <a:t> 3,025 </a:t>
                      </a:r>
                    </a:p>
                  </a:txBody>
                  <a:tcPr marL="12700" marR="12700" marT="12700" marB="0" anchor="ctr"/>
                </a:tc>
              </a:tr>
              <a:tr h="370840">
                <a:tc>
                  <a:txBody>
                    <a:bodyPr/>
                    <a:lstStyle/>
                    <a:p>
                      <a:pPr algn="ctr" fontAlgn="b"/>
                      <a:r>
                        <a:rPr lang="en-US" sz="1800" b="0" i="0" u="none" strike="noStrike">
                          <a:solidFill>
                            <a:srgbClr val="000000"/>
                          </a:solidFill>
                          <a:latin typeface="Calibri"/>
                        </a:rPr>
                        <a:t>460</a:t>
                      </a:r>
                    </a:p>
                  </a:txBody>
                  <a:tcPr marL="12700" marR="12700" marT="12700" marB="0" anchor="ctr"/>
                </a:tc>
                <a:tc>
                  <a:txBody>
                    <a:bodyPr/>
                    <a:lstStyle/>
                    <a:p>
                      <a:pPr algn="ctr" fontAlgn="b"/>
                      <a:r>
                        <a:rPr lang="en-US" sz="1800" b="0" i="0" u="none" strike="noStrike">
                          <a:latin typeface="Calibri"/>
                          <a:cs typeface="Calibri"/>
                        </a:rPr>
                        <a:t>55</a:t>
                      </a:r>
                    </a:p>
                  </a:txBody>
                  <a:tcPr marL="12700" marR="12700" marT="12700" marB="0" anchor="ctr"/>
                </a:tc>
                <a:tc>
                  <a:txBody>
                    <a:bodyPr/>
                    <a:lstStyle/>
                    <a:p>
                      <a:pPr algn="ctr" fontAlgn="b"/>
                      <a:r>
                        <a:rPr lang="en-US" sz="1800" b="0" i="0" u="none" strike="noStrike">
                          <a:latin typeface="Calibri"/>
                          <a:cs typeface="Calibri"/>
                        </a:rPr>
                        <a:t> 3,025 </a:t>
                      </a:r>
                    </a:p>
                  </a:txBody>
                  <a:tcPr marL="12700" marR="12700" marT="12700" marB="0" anchor="ctr"/>
                </a:tc>
              </a:tr>
              <a:tr h="370840">
                <a:tc>
                  <a:txBody>
                    <a:bodyPr/>
                    <a:lstStyle/>
                    <a:p>
                      <a:pPr algn="ctr" fontAlgn="b"/>
                      <a:r>
                        <a:rPr lang="en-US" sz="1800" b="0" i="0" u="none" strike="noStrike">
                          <a:solidFill>
                            <a:srgbClr val="000000"/>
                          </a:solidFill>
                          <a:latin typeface="Calibri"/>
                        </a:rPr>
                        <a:t>460</a:t>
                      </a:r>
                    </a:p>
                  </a:txBody>
                  <a:tcPr marL="12700" marR="12700" marT="12700" marB="0" anchor="ctr"/>
                </a:tc>
                <a:tc>
                  <a:txBody>
                    <a:bodyPr/>
                    <a:lstStyle/>
                    <a:p>
                      <a:pPr algn="ctr" fontAlgn="b"/>
                      <a:r>
                        <a:rPr lang="en-US" sz="1800" b="0" i="0" u="none" strike="noStrike">
                          <a:latin typeface="Calibri"/>
                          <a:cs typeface="Calibri"/>
                        </a:rPr>
                        <a:t>55</a:t>
                      </a:r>
                    </a:p>
                  </a:txBody>
                  <a:tcPr marL="12700" marR="12700" marT="12700" marB="0" anchor="ctr"/>
                </a:tc>
                <a:tc>
                  <a:txBody>
                    <a:bodyPr/>
                    <a:lstStyle/>
                    <a:p>
                      <a:pPr algn="ctr" fontAlgn="b"/>
                      <a:r>
                        <a:rPr lang="en-US" sz="1800" b="0" i="0" u="none" strike="noStrike">
                          <a:latin typeface="Calibri"/>
                          <a:cs typeface="Calibri"/>
                        </a:rPr>
                        <a:t> 3,025 </a:t>
                      </a:r>
                    </a:p>
                  </a:txBody>
                  <a:tcPr marL="12700" marR="12700" marT="12700" marB="0" anchor="ctr"/>
                </a:tc>
              </a:tr>
              <a:tr h="370840">
                <a:tc>
                  <a:txBody>
                    <a:bodyPr/>
                    <a:lstStyle/>
                    <a:p>
                      <a:pPr algn="ctr" fontAlgn="b"/>
                      <a:r>
                        <a:rPr lang="en-US" sz="1800" b="0" i="0" u="none" strike="noStrike">
                          <a:solidFill>
                            <a:srgbClr val="000000"/>
                          </a:solidFill>
                          <a:latin typeface="Calibri"/>
                        </a:rPr>
                        <a:t>470</a:t>
                      </a:r>
                    </a:p>
                  </a:txBody>
                  <a:tcPr marL="12700" marR="12700" marT="12700" marB="0" anchor="ctr"/>
                </a:tc>
                <a:tc>
                  <a:txBody>
                    <a:bodyPr/>
                    <a:lstStyle/>
                    <a:p>
                      <a:pPr algn="ctr" fontAlgn="b"/>
                      <a:r>
                        <a:rPr lang="en-US" sz="1800" b="0" i="0" u="none" strike="noStrike">
                          <a:latin typeface="Calibri"/>
                          <a:cs typeface="Calibri"/>
                        </a:rPr>
                        <a:t>65</a:t>
                      </a:r>
                    </a:p>
                  </a:txBody>
                  <a:tcPr marL="12700" marR="12700" marT="12700" marB="0" anchor="ctr"/>
                </a:tc>
                <a:tc>
                  <a:txBody>
                    <a:bodyPr/>
                    <a:lstStyle/>
                    <a:p>
                      <a:pPr algn="ctr" fontAlgn="b"/>
                      <a:r>
                        <a:rPr lang="en-US" sz="1800" b="0" i="0" u="none" strike="noStrike">
                          <a:latin typeface="Calibri"/>
                          <a:cs typeface="Calibri"/>
                        </a:rPr>
                        <a:t> 4,225 </a:t>
                      </a:r>
                    </a:p>
                  </a:txBody>
                  <a:tcPr marL="12700" marR="12700" marT="12700" marB="0" anchor="ctr"/>
                </a:tc>
              </a:tr>
              <a:tr h="370840">
                <a:tc>
                  <a:txBody>
                    <a:bodyPr/>
                    <a:lstStyle/>
                    <a:p>
                      <a:pPr algn="ctr" fontAlgn="b"/>
                      <a:r>
                        <a:rPr lang="en-US" sz="1800" b="0" i="0" u="none" strike="noStrike" dirty="0">
                          <a:solidFill>
                            <a:srgbClr val="000000"/>
                          </a:solidFill>
                          <a:latin typeface="Calibri"/>
                        </a:rPr>
                        <a:t>660</a:t>
                      </a:r>
                    </a:p>
                  </a:txBody>
                  <a:tcPr marL="12700" marR="12700" marT="12700" marB="0" anchor="ctr"/>
                </a:tc>
                <a:tc>
                  <a:txBody>
                    <a:bodyPr/>
                    <a:lstStyle/>
                    <a:p>
                      <a:pPr algn="ctr" fontAlgn="b"/>
                      <a:r>
                        <a:rPr lang="en-US" sz="1800" b="0" i="0" u="none" strike="noStrike">
                          <a:latin typeface="Calibri"/>
                          <a:cs typeface="Calibri"/>
                        </a:rPr>
                        <a:t>255</a:t>
                      </a:r>
                    </a:p>
                  </a:txBody>
                  <a:tcPr marL="12700" marR="12700" marT="12700" marB="0" anchor="ctr"/>
                </a:tc>
                <a:tc>
                  <a:txBody>
                    <a:bodyPr/>
                    <a:lstStyle/>
                    <a:p>
                      <a:pPr algn="ctr" fontAlgn="b"/>
                      <a:r>
                        <a:rPr lang="en-US" sz="1800" b="0" i="0" u="none" strike="noStrike">
                          <a:latin typeface="Calibri"/>
                          <a:cs typeface="Calibri"/>
                        </a:rPr>
                        <a:t> 65,025 </a:t>
                      </a:r>
                    </a:p>
                  </a:txBody>
                  <a:tcPr marL="12700" marR="12700" marT="12700" marB="0" anchor="ctr"/>
                </a:tc>
              </a:tr>
              <a:tr h="370840">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b="1" i="1" dirty="0" smtClean="0"/>
                        <a:t>x</a:t>
                      </a:r>
                      <a:r>
                        <a:rPr lang="en-US" b="1" i="1" baseline="-25000" dirty="0" smtClean="0"/>
                        <a:t>10</a:t>
                      </a:r>
                      <a:r>
                        <a:rPr lang="en-US" i="1" dirty="0" smtClean="0"/>
                        <a:t> = 890</a:t>
                      </a:r>
                      <a:endParaRPr lang="en-US" i="1" baseline="-25000" dirty="0" smtClean="0"/>
                    </a:p>
                  </a:txBody>
                  <a:tcPr marL="12700" marR="12700" marT="12700" marB="0" anchor="ctr"/>
                </a:tc>
                <a:tc>
                  <a:txBody>
                    <a:bodyPr/>
                    <a:lstStyle/>
                    <a:p>
                      <a:pPr algn="ctr" fontAlgn="b"/>
                      <a:r>
                        <a:rPr lang="en-US" sz="1800" b="0" i="0" u="none" strike="noStrike" dirty="0">
                          <a:latin typeface="Calibri"/>
                          <a:cs typeface="Calibri"/>
                        </a:rPr>
                        <a:t>485</a:t>
                      </a:r>
                    </a:p>
                  </a:txBody>
                  <a:tcPr marL="12700" marR="12700" marT="12700" marB="0" anchor="ctr"/>
                </a:tc>
                <a:tc>
                  <a:txBody>
                    <a:bodyPr/>
                    <a:lstStyle/>
                    <a:p>
                      <a:pPr algn="ctr" fontAlgn="b"/>
                      <a:r>
                        <a:rPr lang="en-US" sz="1800" b="0" i="0" u="none" strike="noStrike" dirty="0">
                          <a:latin typeface="Calibri"/>
                          <a:cs typeface="Calibri"/>
                        </a:rPr>
                        <a:t> 235,225 </a:t>
                      </a:r>
                    </a:p>
                  </a:txBody>
                  <a:tcPr marL="12700" marR="12700" marT="12700" marB="0" anchor="ctr"/>
                </a:tc>
              </a:tr>
            </a:tbl>
          </a:graphicData>
        </a:graphic>
      </p:graphicFrame>
      <p:cxnSp>
        <p:nvCxnSpPr>
          <p:cNvPr id="7" name="Straight Arrow Connector 6"/>
          <p:cNvCxnSpPr/>
          <p:nvPr/>
        </p:nvCxnSpPr>
        <p:spPr>
          <a:xfrm rot="16200000" flipH="1">
            <a:off x="2204237" y="3255706"/>
            <a:ext cx="3168036" cy="2087551"/>
          </a:xfrm>
          <a:prstGeom prst="straightConnector1">
            <a:avLst/>
          </a:prstGeom>
          <a:ln>
            <a:solidFill>
              <a:schemeClr val="accent2">
                <a:alpha val="50000"/>
              </a:schemeClr>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mtClean="0"/>
              <a:t>Statistics:</a:t>
            </a:r>
            <a:r>
              <a:rPr lang="en-US" dirty="0" smtClean="0"/>
              <a:t/>
            </a:r>
            <a:br>
              <a:rPr lang="en-US" dirty="0" smtClean="0"/>
            </a:br>
            <a:r>
              <a:rPr lang="en-US" dirty="0" smtClean="0"/>
              <a:t>Course syllabus</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dirty="0" smtClean="0"/>
              <a:t>Section 1</a:t>
            </a:r>
          </a:p>
          <a:p>
            <a:pPr marL="914400" lvl="1" indent="-514350"/>
            <a:r>
              <a:rPr lang="en-US" dirty="0" smtClean="0"/>
              <a:t>Logistics (just completed that), and Introduction</a:t>
            </a:r>
          </a:p>
          <a:p>
            <a:pPr marL="914400" lvl="1" indent="-514350"/>
            <a:r>
              <a:rPr lang="en-US" dirty="0" smtClean="0"/>
              <a:t>Data collection considerations</a:t>
            </a:r>
          </a:p>
          <a:p>
            <a:pPr marL="914400" lvl="1" indent="-514350"/>
            <a:r>
              <a:rPr lang="en-US" dirty="0" smtClean="0"/>
              <a:t>Descriptive statistics, with R module</a:t>
            </a:r>
          </a:p>
          <a:p>
            <a:pPr marL="514350" indent="-514350">
              <a:buFont typeface="+mj-lt"/>
              <a:buAutoNum type="arabicPeriod"/>
            </a:pPr>
            <a:r>
              <a:rPr lang="en-US" dirty="0" smtClean="0"/>
              <a:t>Section 2</a:t>
            </a:r>
          </a:p>
          <a:p>
            <a:pPr marL="914400" lvl="1" indent="-514350"/>
            <a:r>
              <a:rPr lang="en-US" dirty="0" smtClean="0"/>
              <a:t>Confidence intervals, with Python module</a:t>
            </a:r>
          </a:p>
          <a:p>
            <a:pPr marL="514350" indent="-514350">
              <a:buFont typeface="+mj-lt"/>
              <a:buAutoNum type="arabicPeriod"/>
            </a:pPr>
            <a:r>
              <a:rPr lang="en-US" dirty="0" smtClean="0"/>
              <a:t>Section 3</a:t>
            </a:r>
          </a:p>
          <a:p>
            <a:pPr marL="914400" lvl="1" indent="-514350"/>
            <a:r>
              <a:rPr lang="en-US" dirty="0" smtClean="0"/>
              <a:t>Hypothesis testing, with Python module</a:t>
            </a:r>
          </a:p>
          <a:p>
            <a:pPr marL="514350" indent="-514350">
              <a:buFont typeface="+mj-lt"/>
              <a:buAutoNum type="arabicPeriod"/>
            </a:pPr>
            <a:r>
              <a:rPr lang="en-US" dirty="0" smtClean="0"/>
              <a:t>Section 4</a:t>
            </a:r>
          </a:p>
          <a:p>
            <a:pPr marL="914400" lvl="1" indent="-514350"/>
            <a:r>
              <a:rPr lang="en-US" dirty="0" smtClean="0"/>
              <a:t>Regression (and correlation, and causation), with R module</a:t>
            </a:r>
          </a:p>
          <a:p>
            <a:pPr marL="914400" lvl="1" indent="-514350"/>
            <a:r>
              <a:rPr lang="en-US" dirty="0" smtClean="0"/>
              <a:t>Multivariate regression, and Intro clustering, with R module</a:t>
            </a:r>
          </a:p>
          <a:p>
            <a:pPr marL="914400" lvl="1" indent="-514350"/>
            <a:r>
              <a:rPr lang="en-US" dirty="0" smtClean="0"/>
              <a:t>Conclusion</a:t>
            </a: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Descriptive statistics:</a:t>
            </a:r>
            <a:br>
              <a:rPr lang="en-US" dirty="0" smtClean="0"/>
            </a:br>
            <a:r>
              <a:rPr lang="en-US" dirty="0" smtClean="0"/>
              <a:t>Computer section</a:t>
            </a:r>
            <a:endParaRPr lang="en-US" dirty="0"/>
          </a:p>
        </p:txBody>
      </p:sp>
      <p:sp>
        <p:nvSpPr>
          <p:cNvPr id="6" name="Content Placeholder 5"/>
          <p:cNvSpPr>
            <a:spLocks noGrp="1"/>
          </p:cNvSpPr>
          <p:nvPr>
            <p:ph idx="1"/>
          </p:nvPr>
        </p:nvSpPr>
        <p:spPr/>
        <p:txBody>
          <a:bodyPr>
            <a:normAutofit lnSpcReduction="10000"/>
          </a:bodyPr>
          <a:lstStyle/>
          <a:p>
            <a:r>
              <a:rPr lang="en-US" dirty="0" smtClean="0"/>
              <a:t>Go to the following web portal:</a:t>
            </a:r>
          </a:p>
          <a:p>
            <a:pPr>
              <a:buNone/>
            </a:pPr>
            <a:r>
              <a:rPr lang="en-US" sz="2800" dirty="0" smtClean="0">
                <a:hlinkClick r:id="rId2"/>
              </a:rPr>
              <a:t>https://sites.google.com/site/statisticalideas/home/courses/georgetown-analytics</a:t>
            </a:r>
            <a:endParaRPr lang="en-US" sz="2800" dirty="0" smtClean="0"/>
          </a:p>
          <a:p>
            <a:r>
              <a:rPr lang="en-US" dirty="0" smtClean="0"/>
              <a:t>Upload the Amtrak route miles file into R, titled “Amtrak20140421.txt”.</a:t>
            </a:r>
          </a:p>
          <a:p>
            <a:r>
              <a:rPr lang="en-US" dirty="0" smtClean="0"/>
              <a:t>Calculate the average, and median of these Amtrak top 10 route miles.</a:t>
            </a:r>
          </a:p>
          <a:p>
            <a:r>
              <a:rPr lang="en-US" dirty="0" smtClean="0"/>
              <a:t>Also calculate the sample standard deviation (</a:t>
            </a:r>
            <a:r>
              <a:rPr lang="en-US" b="1" i="1" dirty="0" err="1" smtClean="0"/>
              <a:t>s</a:t>
            </a:r>
            <a:r>
              <a:rPr lang="en-US" dirty="0" smtClean="0"/>
              <a:t>), as well as determine the sample range.</a:t>
            </a:r>
            <a:endParaRPr lang="en-US" dirty="0"/>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Descriptive statistics:</a:t>
            </a:r>
            <a:br>
              <a:rPr lang="en-US" dirty="0" smtClean="0"/>
            </a:br>
            <a:r>
              <a:rPr lang="en-US" dirty="0" smtClean="0"/>
              <a:t>Additional terms</a:t>
            </a:r>
            <a:endParaRPr lang="en-US" dirty="0"/>
          </a:p>
        </p:txBody>
      </p:sp>
      <p:sp>
        <p:nvSpPr>
          <p:cNvPr id="6" name="Content Placeholder 5"/>
          <p:cNvSpPr>
            <a:spLocks noGrp="1"/>
          </p:cNvSpPr>
          <p:nvPr>
            <p:ph idx="1"/>
          </p:nvPr>
        </p:nvSpPr>
        <p:spPr/>
        <p:txBody>
          <a:bodyPr>
            <a:normAutofit fontScale="70000" lnSpcReduction="20000"/>
          </a:bodyPr>
          <a:lstStyle/>
          <a:p>
            <a:r>
              <a:rPr lang="en-US" dirty="0" smtClean="0"/>
              <a:t>Deciles:</a:t>
            </a:r>
          </a:p>
          <a:p>
            <a:pPr lvl="1"/>
            <a:r>
              <a:rPr lang="en-US" dirty="0" smtClean="0"/>
              <a:t>Similar to last digit of </a:t>
            </a:r>
            <a:r>
              <a:rPr lang="en-US" dirty="0" err="1" smtClean="0"/>
              <a:t>zipcode</a:t>
            </a:r>
            <a:r>
              <a:rPr lang="en-US" dirty="0" smtClean="0"/>
              <a:t> example (particularly because it was the population as opposed to the top 10 route example done earlier).</a:t>
            </a:r>
          </a:p>
          <a:p>
            <a:pPr lvl="1"/>
            <a:r>
              <a:rPr lang="en-US" dirty="0" smtClean="0"/>
              <a:t>They are generally 10 evenly spaced (and equally sized</a:t>
            </a:r>
            <a:r>
              <a:rPr lang="en-US" smtClean="0"/>
              <a:t>) fractional portions </a:t>
            </a:r>
            <a:r>
              <a:rPr lang="en-US" dirty="0" smtClean="0"/>
              <a:t>of sorted data.  These are therefore ratio units parameterized by an open 0 at the low end, and a closed 10 at the high end.</a:t>
            </a:r>
          </a:p>
          <a:p>
            <a:r>
              <a:rPr lang="en-US" dirty="0" smtClean="0"/>
              <a:t>Percentiles:</a:t>
            </a:r>
          </a:p>
          <a:p>
            <a:pPr lvl="1"/>
            <a:r>
              <a:rPr lang="en-US" dirty="0" smtClean="0"/>
              <a:t>Similar to deciles, except for 100 fractional units instead of 10.  The 99</a:t>
            </a:r>
            <a:r>
              <a:rPr lang="en-US" baseline="30000" dirty="0" smtClean="0"/>
              <a:t>th</a:t>
            </a:r>
            <a:r>
              <a:rPr lang="en-US" dirty="0" smtClean="0"/>
              <a:t> percentile, for example, </a:t>
            </a:r>
            <a:r>
              <a:rPr lang="en-US" u="sng" dirty="0" smtClean="0"/>
              <a:t>generally</a:t>
            </a:r>
            <a:r>
              <a:rPr lang="en-US" dirty="0" smtClean="0"/>
              <a:t> refers to the smallest value that includes at least 99% of the sample.</a:t>
            </a:r>
          </a:p>
          <a:p>
            <a:pPr lvl="1"/>
            <a:r>
              <a:rPr lang="en-US" dirty="0" smtClean="0"/>
              <a:t>Similarly, there is no 0</a:t>
            </a:r>
            <a:r>
              <a:rPr lang="en-US" baseline="30000" dirty="0" smtClean="0"/>
              <a:t>th</a:t>
            </a:r>
            <a:r>
              <a:rPr lang="en-US" dirty="0" smtClean="0"/>
              <a:t> percentile.  </a:t>
            </a:r>
          </a:p>
          <a:p>
            <a:pPr lvl="1"/>
            <a:r>
              <a:rPr lang="en-US" dirty="0" smtClean="0"/>
              <a:t>We use the term “generally” since the definitions and applications, particularly in actuarial risk, vary slightly.</a:t>
            </a:r>
            <a:endParaRPr lang="en-US" dirty="0"/>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Descriptive statistics: Publication distributions for top programs</a:t>
            </a:r>
            <a:endParaRPr lang="en-US" dirty="0"/>
          </a:p>
        </p:txBody>
      </p:sp>
      <p:sp>
        <p:nvSpPr>
          <p:cNvPr id="5" name="Content Placeholder 4"/>
          <p:cNvSpPr>
            <a:spLocks noGrp="1"/>
          </p:cNvSpPr>
          <p:nvPr>
            <p:ph idx="1"/>
          </p:nvPr>
        </p:nvSpPr>
        <p:spPr/>
        <p:txBody>
          <a:bodyPr/>
          <a:lstStyle/>
          <a:p>
            <a:endParaRPr lang="en-US" dirty="0"/>
          </a:p>
        </p:txBody>
      </p:sp>
      <p:grpSp>
        <p:nvGrpSpPr>
          <p:cNvPr id="9" name="Group 8"/>
          <p:cNvGrpSpPr/>
          <p:nvPr/>
        </p:nvGrpSpPr>
        <p:grpSpPr>
          <a:xfrm>
            <a:off x="451814" y="1600200"/>
            <a:ext cx="8240372" cy="2857787"/>
            <a:chOff x="451814" y="1600200"/>
            <a:chExt cx="8240372" cy="2857787"/>
          </a:xfrm>
        </p:grpSpPr>
        <p:graphicFrame>
          <p:nvGraphicFramePr>
            <p:cNvPr id="224259" name="Object 3"/>
            <p:cNvGraphicFramePr>
              <a:graphicFrameLocks noChangeAspect="1"/>
            </p:cNvGraphicFramePr>
            <p:nvPr/>
          </p:nvGraphicFramePr>
          <p:xfrm>
            <a:off x="461759" y="1600200"/>
            <a:ext cx="8230427" cy="2857787"/>
          </p:xfrm>
          <a:graphic>
            <a:graphicData uri="http://schemas.openxmlformats.org/presentationml/2006/ole">
              <p:oleObj spid="_x0000_s224259" name="Worksheet" r:id="rId3" imgW="15252700" imgH="5295900" progId="Excel.Sheet.12">
                <p:embed/>
              </p:oleObj>
            </a:graphicData>
          </a:graphic>
        </p:graphicFrame>
        <p:cxnSp>
          <p:nvCxnSpPr>
            <p:cNvPr id="7" name="Straight Connector 6"/>
            <p:cNvCxnSpPr/>
            <p:nvPr/>
          </p:nvCxnSpPr>
          <p:spPr>
            <a:xfrm>
              <a:off x="457200" y="2436812"/>
              <a:ext cx="8234986" cy="1588"/>
            </a:xfrm>
            <a:prstGeom prst="line">
              <a:avLst/>
            </a:prstGeom>
            <a:ln>
              <a:solidFill>
                <a:srgbClr val="FFFF00">
                  <a:alpha val="50000"/>
                </a:srgbClr>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451814" y="4341812"/>
              <a:ext cx="8234986" cy="1588"/>
            </a:xfrm>
            <a:prstGeom prst="line">
              <a:avLst/>
            </a:prstGeom>
            <a:ln>
              <a:solidFill>
                <a:srgbClr val="FFFF00">
                  <a:alpha val="50000"/>
                </a:srgbClr>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Descriptive statistics: Looking at Tiered dot </a:t>
            </a:r>
            <a:r>
              <a:rPr lang="en-US" dirty="0" err="1" smtClean="0"/>
              <a:t>vs</a:t>
            </a:r>
            <a:r>
              <a:rPr lang="en-US" dirty="0" smtClean="0"/>
              <a:t> simple box plots for 99%’ilers</a:t>
            </a:r>
            <a:endParaRPr lang="en-US" dirty="0"/>
          </a:p>
        </p:txBody>
      </p:sp>
      <p:pic>
        <p:nvPicPr>
          <p:cNvPr id="5" name="Content Placeholder 4" descr="99tranches.jpg"/>
          <p:cNvPicPr>
            <a:picLocks noGrp="1" noChangeAspect="1"/>
          </p:cNvPicPr>
          <p:nvPr>
            <p:ph sz="half" idx="1"/>
          </p:nvPr>
        </p:nvPicPr>
        <p:blipFill>
          <a:blip r:embed="rId2"/>
          <a:srcRect t="-27013" b="-27013"/>
          <a:stretch>
            <a:fillRect/>
          </a:stretch>
        </p:blipFill>
        <p:spPr/>
      </p:pic>
      <p:pic>
        <p:nvPicPr>
          <p:cNvPr id="6" name="Content Placeholder 5" descr="D&amp;G20140105box.jpg"/>
          <p:cNvPicPr>
            <a:picLocks noGrp="1" noChangeAspect="1"/>
          </p:cNvPicPr>
          <p:nvPr>
            <p:ph sz="half" idx="2"/>
          </p:nvPr>
        </p:nvPicPr>
        <p:blipFill>
          <a:blip r:embed="rId3"/>
          <a:srcRect t="-27013" b="-27013"/>
          <a:stretch>
            <a:fillRect/>
          </a:stretch>
        </p:blipFill>
        <p:spPr/>
      </p:pic>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Descriptive statistics: Looking at simple versus weighted box plot distributions</a:t>
            </a:r>
            <a:endParaRPr lang="en-US" dirty="0"/>
          </a:p>
        </p:txBody>
      </p:sp>
      <p:pic>
        <p:nvPicPr>
          <p:cNvPr id="8" name="Content Placeholder 7" descr="D&amp;G20140105wbox.jpg"/>
          <p:cNvPicPr>
            <a:picLocks noGrp="1" noChangeAspect="1"/>
          </p:cNvPicPr>
          <p:nvPr>
            <p:ph sz="half" idx="2"/>
          </p:nvPr>
        </p:nvPicPr>
        <p:blipFill>
          <a:blip r:embed="rId2"/>
          <a:srcRect t="-27013" b="-27013"/>
          <a:stretch>
            <a:fillRect/>
          </a:stretch>
        </p:blipFill>
        <p:spPr/>
      </p:pic>
      <p:pic>
        <p:nvPicPr>
          <p:cNvPr id="7" name="Content Placeholder 6" descr="D&amp;G20140105box.jpg"/>
          <p:cNvPicPr>
            <a:picLocks noGrp="1" noChangeAspect="1"/>
          </p:cNvPicPr>
          <p:nvPr>
            <p:ph sz="half" idx="1"/>
          </p:nvPr>
        </p:nvPicPr>
        <p:blipFill>
          <a:blip r:embed="rId3"/>
          <a:srcRect t="-27013" b="-27013"/>
          <a:stretch>
            <a:fillRect/>
          </a:stretch>
        </p:blipFill>
        <p:spPr/>
      </p:pic>
      <p:cxnSp>
        <p:nvCxnSpPr>
          <p:cNvPr id="9" name="Straight Arrow Connector 8"/>
          <p:cNvCxnSpPr/>
          <p:nvPr/>
        </p:nvCxnSpPr>
        <p:spPr>
          <a:xfrm>
            <a:off x="2912827" y="4585096"/>
            <a:ext cx="3616876" cy="136129"/>
          </a:xfrm>
          <a:prstGeom prst="straightConnector1">
            <a:avLst/>
          </a:prstGeom>
          <a:ln>
            <a:solidFill>
              <a:schemeClr val="accent2">
                <a:alpha val="50000"/>
              </a:schemeClr>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Confidence intervals:</a:t>
            </a:r>
            <a:br>
              <a:rPr lang="en-US" dirty="0" smtClean="0"/>
            </a:br>
            <a:r>
              <a:rPr lang="en-US" dirty="0" smtClean="0"/>
              <a:t>The roots in probability</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Say a brick manufacturer produces bricks that typically weigh 5.0 pounds.</a:t>
            </a:r>
          </a:p>
          <a:p>
            <a:r>
              <a:rPr lang="en-US" dirty="0" smtClean="0"/>
              <a:t>Let’s also state that the manufacturing process is somewhat random, continuously distributed, and mound-shaped, and has a typical standard deviation on the brick’s weight of 1.0 pound.</a:t>
            </a:r>
          </a:p>
          <a:p>
            <a:r>
              <a:rPr lang="en-US" dirty="0" smtClean="0"/>
              <a:t>What is the exact probability that if you see a brick, it’s weight is 5.5 pounds?</a:t>
            </a:r>
          </a:p>
          <a:p>
            <a:r>
              <a:rPr lang="en-US" dirty="0" smtClean="0"/>
              <a:t>What is the approximate probability that if you see a brick, it’s weight is greater than 5.5 pounds?</a:t>
            </a:r>
          </a:p>
          <a:p>
            <a:r>
              <a:rPr lang="en-US" dirty="0" smtClean="0"/>
              <a:t>On the other hand, what is the approximate probability that if you sample 30 bricks, the typical brick’s weight is greater than 5.1 pounds?</a:t>
            </a:r>
          </a:p>
          <a:p>
            <a:pPr marL="914400" lvl="1" indent="-514350">
              <a:buFont typeface="+mj-lt"/>
              <a:buAutoNum type="arabicPeriod"/>
            </a:pPr>
            <a:r>
              <a:rPr lang="en-US" dirty="0" smtClean="0"/>
              <a:t>15%</a:t>
            </a:r>
          </a:p>
          <a:p>
            <a:pPr marL="914400" lvl="1" indent="-514350">
              <a:buFont typeface="+mj-lt"/>
              <a:buAutoNum type="arabicPeriod"/>
            </a:pPr>
            <a:r>
              <a:rPr lang="en-US" dirty="0" smtClean="0"/>
              <a:t>30%</a:t>
            </a:r>
          </a:p>
          <a:p>
            <a:pPr marL="914400" lvl="1" indent="-514350">
              <a:buFont typeface="+mj-lt"/>
              <a:buAutoNum type="arabicPeriod"/>
            </a:pPr>
            <a:r>
              <a:rPr lang="en-US" dirty="0" smtClean="0"/>
              <a:t>50%</a:t>
            </a:r>
          </a:p>
          <a:p>
            <a:pPr marL="914400" lvl="1" indent="-514350">
              <a:buFont typeface="+mj-lt"/>
              <a:buAutoNum type="arabicPeriod"/>
            </a:pPr>
            <a:r>
              <a:rPr lang="en-US" dirty="0" smtClean="0"/>
              <a:t>75%</a:t>
            </a:r>
          </a:p>
          <a:p>
            <a:pPr marL="914400" lvl="1" indent="-514350">
              <a:buFont typeface="+mj-lt"/>
              <a:buAutoNum type="arabicPeriod"/>
            </a:pPr>
            <a:r>
              <a:rPr lang="en-US" dirty="0" smtClean="0"/>
              <a:t>None of the above</a:t>
            </a:r>
          </a:p>
          <a:p>
            <a:pPr marL="514350" indent="-514350"/>
            <a:r>
              <a:rPr lang="en-US" dirty="0" smtClean="0"/>
              <a:t>Are the answers different, to these two questions immediately above?</a:t>
            </a:r>
          </a:p>
        </p:txBody>
      </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Confidence intervals:</a:t>
            </a:r>
            <a:br>
              <a:rPr lang="en-US" dirty="0" smtClean="0"/>
            </a:br>
            <a:r>
              <a:rPr lang="en-US" dirty="0" smtClean="0"/>
              <a:t>Theoretical sample for 30 count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Sample mean is expected to equal the population mean of 5.0 pounds:</a:t>
            </a:r>
          </a:p>
          <a:p>
            <a:endParaRPr lang="en-US" dirty="0" smtClean="0"/>
          </a:p>
          <a:p>
            <a:r>
              <a:rPr lang="en-US" dirty="0" smtClean="0"/>
              <a:t>Standard deviation of sample mean is:</a:t>
            </a:r>
          </a:p>
          <a:p>
            <a:pPr>
              <a:buNone/>
            </a:pPr>
            <a:r>
              <a:rPr lang="en-US" dirty="0" smtClean="0"/>
              <a:t>	</a:t>
            </a:r>
            <a:r>
              <a:rPr lang="en-US" b="1" i="1" dirty="0" err="1" smtClean="0"/>
              <a:t>σ</a:t>
            </a:r>
            <a:r>
              <a:rPr lang="en-US" b="1" i="1" baseline="-25000" dirty="0" err="1" smtClean="0"/>
              <a:t>sample</a:t>
            </a:r>
            <a:r>
              <a:rPr lang="en-US" b="1" i="1" baseline="-25000" dirty="0" smtClean="0"/>
              <a:t> mean</a:t>
            </a:r>
            <a:r>
              <a:rPr lang="en-US" b="1" i="1" dirty="0" smtClean="0"/>
              <a:t> 	= </a:t>
            </a:r>
            <a:r>
              <a:rPr lang="en-US" b="1" i="1" dirty="0" err="1" smtClean="0"/>
              <a:t>σ/√n</a:t>
            </a:r>
            <a:endParaRPr lang="en-US" dirty="0" smtClean="0"/>
          </a:p>
          <a:p>
            <a:pPr>
              <a:buNone/>
            </a:pPr>
            <a:r>
              <a:rPr lang="en-US" b="1" i="1" dirty="0" smtClean="0"/>
              <a:t>					= 1/√30</a:t>
            </a:r>
          </a:p>
          <a:p>
            <a:pPr>
              <a:buNone/>
            </a:pPr>
            <a:r>
              <a:rPr lang="en-US" b="1" i="1" dirty="0" smtClean="0"/>
              <a:t>					= 0.2 pounds</a:t>
            </a:r>
            <a:endParaRPr lang="en-US" dirty="0" smtClean="0"/>
          </a:p>
          <a:p>
            <a:r>
              <a:rPr lang="en-US" dirty="0" smtClean="0"/>
              <a:t>So the probability that the sample mean is greater than 5.1 pounds is </a:t>
            </a:r>
            <a:r>
              <a:rPr lang="en-US" b="1" i="1" dirty="0" smtClean="0"/>
              <a:t>1-P(z)</a:t>
            </a:r>
            <a:r>
              <a:rPr lang="en-US" dirty="0" smtClean="0"/>
              <a:t>.</a:t>
            </a:r>
          </a:p>
          <a:p>
            <a:r>
              <a:rPr lang="en-US" dirty="0" smtClean="0"/>
              <a:t>Where </a:t>
            </a:r>
            <a:r>
              <a:rPr lang="en-US" b="1" i="1" dirty="0" err="1" smtClean="0"/>
              <a:t>z</a:t>
            </a:r>
            <a:r>
              <a:rPr lang="en-US" dirty="0" smtClean="0"/>
              <a:t> is (5.1-5.0)/0.2, or ½.  And the probability is 29%</a:t>
            </a:r>
          </a:p>
        </p:txBody>
      </p:sp>
      <p:graphicFrame>
        <p:nvGraphicFramePr>
          <p:cNvPr id="103426" name="Object 2"/>
          <p:cNvGraphicFramePr>
            <a:graphicFrameLocks noChangeAspect="1"/>
          </p:cNvGraphicFramePr>
          <p:nvPr/>
        </p:nvGraphicFramePr>
        <p:xfrm>
          <a:off x="824102" y="2438400"/>
          <a:ext cx="776098" cy="361948"/>
        </p:xfrm>
        <a:graphic>
          <a:graphicData uri="http://schemas.openxmlformats.org/presentationml/2006/ole">
            <p:oleObj spid="_x0000_s103426" name="Equation" r:id="rId3" imgW="355600" imgH="165100" progId="Equation.3">
              <p:embed/>
            </p:oleObj>
          </a:graphicData>
        </a:graphic>
      </p:graphicFrame>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Confidence intervals:</a:t>
            </a:r>
            <a:br>
              <a:rPr lang="en-US" dirty="0" smtClean="0"/>
            </a:br>
            <a:r>
              <a:rPr lang="en-US" dirty="0" smtClean="0"/>
              <a:t>1 sample batch of 30</a:t>
            </a:r>
            <a:endParaRPr lang="en-US" dirty="0"/>
          </a:p>
        </p:txBody>
      </p:sp>
      <p:sp>
        <p:nvSpPr>
          <p:cNvPr id="6" name="Content Placeholder 5"/>
          <p:cNvSpPr>
            <a:spLocks noGrp="1"/>
          </p:cNvSpPr>
          <p:nvPr>
            <p:ph idx="1"/>
          </p:nvPr>
        </p:nvSpPr>
        <p:spPr/>
        <p:txBody>
          <a:bodyPr/>
          <a:lstStyle/>
          <a:p>
            <a:endParaRPr lang="en-US" dirty="0"/>
          </a:p>
        </p:txBody>
      </p:sp>
      <p:sp>
        <p:nvSpPr>
          <p:cNvPr id="7" name="Text Placeholder 6"/>
          <p:cNvSpPr>
            <a:spLocks noGrp="1"/>
          </p:cNvSpPr>
          <p:nvPr>
            <p:ph type="body" sz="half" idx="2"/>
          </p:nvPr>
        </p:nvSpPr>
        <p:spPr/>
        <p:txBody>
          <a:bodyPr/>
          <a:lstStyle/>
          <a:p>
            <a:pPr>
              <a:buFont typeface="Arial"/>
              <a:buChar char="•"/>
            </a:pPr>
            <a:r>
              <a:rPr lang="en-US" dirty="0" smtClean="0"/>
              <a:t>Sample average is about 5.0 pounds.</a:t>
            </a:r>
          </a:p>
          <a:p>
            <a:pPr>
              <a:buFont typeface="Arial"/>
              <a:buChar char="•"/>
            </a:pPr>
            <a:r>
              <a:rPr lang="en-US" dirty="0" smtClean="0"/>
              <a:t>This particular sample average shown does not have a distribution (it’s just one batch’s results).  It is always fixed at some level of about 5.0 pounds.</a:t>
            </a:r>
          </a:p>
          <a:p>
            <a:pPr>
              <a:buFont typeface="Arial"/>
              <a:buChar char="•"/>
            </a:pPr>
            <a:r>
              <a:rPr lang="en-US" u="sng" dirty="0" smtClean="0"/>
              <a:t>Sample</a:t>
            </a:r>
            <a:r>
              <a:rPr lang="en-US" dirty="0" smtClean="0"/>
              <a:t> standard deviation (</a:t>
            </a:r>
            <a:r>
              <a:rPr lang="en-US" b="1" i="1" dirty="0" smtClean="0"/>
              <a:t>~</a:t>
            </a:r>
            <a:r>
              <a:rPr lang="en-US" b="1" i="1" dirty="0" err="1" smtClean="0"/>
              <a:t>σ</a:t>
            </a:r>
            <a:r>
              <a:rPr lang="en-US" dirty="0" smtClean="0"/>
              <a:t>) is 1.1 pounds.</a:t>
            </a:r>
          </a:p>
        </p:txBody>
      </p:sp>
      <p:pic>
        <p:nvPicPr>
          <p:cNvPr id="9" name="Picture 8"/>
          <p:cNvPicPr>
            <a:picLocks noChangeAspect="1"/>
          </p:cNvPicPr>
          <p:nvPr/>
        </p:nvPicPr>
        <p:blipFill>
          <a:blip r:embed="rId2"/>
          <a:stretch>
            <a:fillRect/>
          </a:stretch>
        </p:blipFill>
        <p:spPr>
          <a:xfrm>
            <a:off x="3575050" y="1885877"/>
            <a:ext cx="5124866" cy="3086245"/>
          </a:xfrm>
          <a:prstGeom prst="rect">
            <a:avLst/>
          </a:prstGeom>
        </p:spPr>
      </p:pic>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Confidence intervals:</a:t>
            </a:r>
            <a:br>
              <a:rPr lang="en-US" dirty="0" smtClean="0"/>
            </a:br>
            <a:r>
              <a:rPr lang="en-US" dirty="0" smtClean="0"/>
              <a:t>20 batches of 30</a:t>
            </a:r>
            <a:endParaRPr lang="en-US" dirty="0"/>
          </a:p>
        </p:txBody>
      </p:sp>
      <p:sp>
        <p:nvSpPr>
          <p:cNvPr id="6" name="Content Placeholder 5"/>
          <p:cNvSpPr>
            <a:spLocks noGrp="1"/>
          </p:cNvSpPr>
          <p:nvPr>
            <p:ph idx="1"/>
          </p:nvPr>
        </p:nvSpPr>
        <p:spPr/>
        <p:txBody>
          <a:bodyPr/>
          <a:lstStyle/>
          <a:p>
            <a:endParaRPr lang="en-US" dirty="0"/>
          </a:p>
        </p:txBody>
      </p:sp>
      <p:sp>
        <p:nvSpPr>
          <p:cNvPr id="7" name="Text Placeholder 6"/>
          <p:cNvSpPr>
            <a:spLocks noGrp="1"/>
          </p:cNvSpPr>
          <p:nvPr>
            <p:ph type="body" sz="half" idx="2"/>
          </p:nvPr>
        </p:nvSpPr>
        <p:spPr/>
        <p:txBody>
          <a:bodyPr/>
          <a:lstStyle/>
          <a:p>
            <a:pPr>
              <a:buFont typeface="Arial"/>
              <a:buChar char="•"/>
            </a:pPr>
            <a:r>
              <a:rPr lang="en-US" dirty="0" smtClean="0"/>
              <a:t>All 20 sample averages are each about 5.0 pounds.</a:t>
            </a:r>
          </a:p>
          <a:p>
            <a:pPr>
              <a:buFont typeface="Arial"/>
              <a:buChar char="•"/>
            </a:pPr>
            <a:r>
              <a:rPr lang="en-US" dirty="0" smtClean="0"/>
              <a:t>What does the probability distribution of those 20 sample averages look like?</a:t>
            </a:r>
          </a:p>
          <a:p>
            <a:pPr>
              <a:buFont typeface="Arial"/>
              <a:buChar char="•"/>
            </a:pPr>
            <a:r>
              <a:rPr lang="en-US" dirty="0" smtClean="0"/>
              <a:t>Sure they are all about 5.0 pounds, but the distribution these 20 averages makes follows the central limit theorem to some extent.</a:t>
            </a:r>
          </a:p>
          <a:p>
            <a:pPr>
              <a:buFont typeface="Arial"/>
              <a:buChar char="•"/>
            </a:pPr>
            <a:r>
              <a:rPr lang="en-US" dirty="0" smtClean="0"/>
              <a:t>The 20 sample standard deviations (</a:t>
            </a:r>
            <a:r>
              <a:rPr lang="en-US" b="1" i="1" dirty="0" smtClean="0"/>
              <a:t>~</a:t>
            </a:r>
            <a:r>
              <a:rPr lang="en-US" b="1" i="1" dirty="0" err="1" smtClean="0"/>
              <a:t>σ</a:t>
            </a:r>
            <a:r>
              <a:rPr lang="en-US" dirty="0" smtClean="0"/>
              <a:t>) are still all 1.1 pounds.</a:t>
            </a:r>
          </a:p>
        </p:txBody>
      </p:sp>
      <p:pic>
        <p:nvPicPr>
          <p:cNvPr id="8" name="Picture 7"/>
          <p:cNvPicPr>
            <a:picLocks noChangeAspect="1"/>
          </p:cNvPicPr>
          <p:nvPr/>
        </p:nvPicPr>
        <p:blipFill>
          <a:blip r:embed="rId2"/>
          <a:stretch>
            <a:fillRect/>
          </a:stretch>
        </p:blipFill>
        <p:spPr>
          <a:xfrm>
            <a:off x="3575050" y="1889826"/>
            <a:ext cx="5111750" cy="3078347"/>
          </a:xfrm>
          <a:prstGeom prst="rect">
            <a:avLst/>
          </a:prstGeom>
        </p:spPr>
      </p:pic>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Confidence intervals:</a:t>
            </a:r>
            <a:br>
              <a:rPr lang="en-US" dirty="0" smtClean="0"/>
            </a:br>
            <a:r>
              <a:rPr lang="en-US" dirty="0" smtClean="0"/>
              <a:t>20 sample averages</a:t>
            </a:r>
            <a:endParaRPr lang="en-US" dirty="0"/>
          </a:p>
        </p:txBody>
      </p:sp>
      <p:sp>
        <p:nvSpPr>
          <p:cNvPr id="6" name="Content Placeholder 5"/>
          <p:cNvSpPr>
            <a:spLocks noGrp="1"/>
          </p:cNvSpPr>
          <p:nvPr>
            <p:ph idx="1"/>
          </p:nvPr>
        </p:nvSpPr>
        <p:spPr/>
        <p:txBody>
          <a:bodyPr/>
          <a:lstStyle/>
          <a:p>
            <a:endParaRPr lang="en-US" dirty="0"/>
          </a:p>
        </p:txBody>
      </p:sp>
      <p:sp>
        <p:nvSpPr>
          <p:cNvPr id="7" name="Text Placeholder 6"/>
          <p:cNvSpPr>
            <a:spLocks noGrp="1"/>
          </p:cNvSpPr>
          <p:nvPr>
            <p:ph type="body" sz="half" idx="2"/>
          </p:nvPr>
        </p:nvSpPr>
        <p:spPr/>
        <p:txBody>
          <a:bodyPr/>
          <a:lstStyle/>
          <a:p>
            <a:pPr>
              <a:buFont typeface="Arial"/>
              <a:buChar char="•"/>
            </a:pPr>
            <a:r>
              <a:rPr lang="en-US" dirty="0" smtClean="0"/>
              <a:t>Average of sample batch averages is of course 5.0 pounds, or </a:t>
            </a:r>
            <a:r>
              <a:rPr lang="en-US" b="1" i="1" dirty="0" err="1" smtClean="0"/>
              <a:t>μ</a:t>
            </a:r>
            <a:r>
              <a:rPr lang="en-US" dirty="0" smtClean="0"/>
              <a:t>.</a:t>
            </a:r>
          </a:p>
          <a:p>
            <a:pPr>
              <a:buFont typeface="Arial"/>
              <a:buChar char="•"/>
            </a:pPr>
            <a:r>
              <a:rPr lang="en-US" dirty="0" smtClean="0"/>
              <a:t>Average of the standard deviation of the batch averages is not always (</a:t>
            </a:r>
            <a:r>
              <a:rPr lang="en-US" b="1" i="1" dirty="0" err="1" smtClean="0"/>
              <a:t>σ</a:t>
            </a:r>
            <a:r>
              <a:rPr lang="en-US" b="1" i="1" baseline="-25000" dirty="0" err="1" smtClean="0"/>
              <a:t>individual</a:t>
            </a:r>
            <a:r>
              <a:rPr lang="en-US" b="1" i="1" baseline="-25000" dirty="0" smtClean="0"/>
              <a:t> brick</a:t>
            </a:r>
            <a:r>
              <a:rPr lang="en-US" dirty="0" smtClean="0"/>
              <a:t>) 1.0 pounds or the current sample’s (</a:t>
            </a:r>
            <a:r>
              <a:rPr lang="en-US" b="1" i="1" dirty="0" err="1" smtClean="0"/>
              <a:t>s</a:t>
            </a:r>
            <a:r>
              <a:rPr lang="en-US" b="1" i="1" baseline="-25000" dirty="0" err="1" smtClean="0"/>
              <a:t>sample</a:t>
            </a:r>
            <a:r>
              <a:rPr lang="en-US" b="1" i="1" baseline="-25000" dirty="0" smtClean="0"/>
              <a:t> average</a:t>
            </a:r>
            <a:r>
              <a:rPr lang="en-US" dirty="0" smtClean="0"/>
              <a:t>) of 0.2 pounds.  But this is beyond the topics of this course.</a:t>
            </a:r>
          </a:p>
          <a:p>
            <a:pPr>
              <a:buFont typeface="Arial"/>
              <a:buChar char="•"/>
            </a:pPr>
            <a:r>
              <a:rPr lang="en-US" dirty="0" smtClean="0"/>
              <a:t>The expected value of the standard deviation of individual batch averages (</a:t>
            </a:r>
            <a:r>
              <a:rPr lang="en-US" b="1" i="1" dirty="0" err="1" smtClean="0"/>
              <a:t>s</a:t>
            </a:r>
            <a:r>
              <a:rPr lang="en-US" b="1" i="1" baseline="-25000" dirty="0" err="1" smtClean="0"/>
              <a:t>sample</a:t>
            </a:r>
            <a:r>
              <a:rPr lang="en-US" b="1" i="1" baseline="-25000" dirty="0" smtClean="0"/>
              <a:t> average</a:t>
            </a:r>
            <a:r>
              <a:rPr lang="en-US" dirty="0" smtClean="0"/>
              <a:t>) is 0.2 pounds in theory.</a:t>
            </a:r>
          </a:p>
          <a:p>
            <a:pPr>
              <a:buFont typeface="Arial"/>
              <a:buChar char="•"/>
            </a:pPr>
            <a:r>
              <a:rPr lang="en-US" dirty="0" smtClean="0"/>
              <a:t>Which was again equal to the theoretical </a:t>
            </a:r>
            <a:r>
              <a:rPr lang="en-US" b="1" i="1" dirty="0" err="1" smtClean="0"/>
              <a:t>σ/√n</a:t>
            </a:r>
            <a:r>
              <a:rPr lang="en-US" dirty="0" smtClean="0"/>
              <a:t> (where </a:t>
            </a:r>
            <a:r>
              <a:rPr lang="en-US" b="1" i="1" dirty="0" err="1" smtClean="0"/>
              <a:t>n</a:t>
            </a:r>
            <a:r>
              <a:rPr lang="en-US" b="1" i="1" dirty="0" smtClean="0"/>
              <a:t>=30</a:t>
            </a:r>
            <a:r>
              <a:rPr lang="en-US" dirty="0" smtClean="0"/>
              <a:t>) solved earlier.</a:t>
            </a:r>
            <a:endParaRPr lang="en-US" dirty="0"/>
          </a:p>
        </p:txBody>
      </p:sp>
      <p:pic>
        <p:nvPicPr>
          <p:cNvPr id="13" name="Picture 12"/>
          <p:cNvPicPr>
            <a:picLocks noChangeAspect="1"/>
          </p:cNvPicPr>
          <p:nvPr/>
        </p:nvPicPr>
        <p:blipFill>
          <a:blip r:embed="rId2"/>
          <a:stretch>
            <a:fillRect/>
          </a:stretch>
        </p:blipFill>
        <p:spPr>
          <a:xfrm>
            <a:off x="3575050" y="1889826"/>
            <a:ext cx="5111750" cy="3078347"/>
          </a:xfrm>
          <a:prstGeom prst="rect">
            <a:avLst/>
          </a:prstGeom>
        </p:spPr>
      </p:pic>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 types of decisions that use statistics and analytics</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Examples</a:t>
            </a:r>
          </a:p>
          <a:p>
            <a:pPr lvl="1"/>
            <a:r>
              <a:rPr lang="en-US" dirty="0" smtClean="0"/>
              <a:t>If and when a new electric car or a new light bulb will fail.</a:t>
            </a:r>
          </a:p>
          <a:p>
            <a:pPr lvl="1"/>
            <a:r>
              <a:rPr lang="en-US" dirty="0" smtClean="0"/>
              <a:t>Portion of new mortgage loans that will default.</a:t>
            </a:r>
          </a:p>
          <a:p>
            <a:pPr lvl="1"/>
            <a:r>
              <a:rPr lang="en-US" dirty="0" smtClean="0"/>
              <a:t>Amount of liquid to pour into a container at a manufacturing plant, such that 90% of the time we are within 10% of a quality requirement.</a:t>
            </a:r>
          </a:p>
          <a:p>
            <a:pPr lvl="1"/>
            <a:r>
              <a:rPr lang="en-US" dirty="0" smtClean="0"/>
              <a:t>Likelihood of finding coal under a plot of land.</a:t>
            </a:r>
          </a:p>
          <a:p>
            <a:pPr lvl="1"/>
            <a:r>
              <a:rPr lang="en-US" dirty="0" smtClean="0"/>
              <a:t>Analysis of a drug benefit.</a:t>
            </a:r>
          </a:p>
          <a:p>
            <a:pPr lvl="1"/>
            <a:r>
              <a:rPr lang="en-US" dirty="0" smtClean="0"/>
              <a:t>Assessing the relationship between a technologies use and overall productivity.</a:t>
            </a:r>
          </a:p>
          <a:p>
            <a:pPr lvl="1"/>
            <a:r>
              <a:rPr lang="en-US" dirty="0" smtClean="0"/>
              <a:t>Analysis of financial market time series relationships.</a:t>
            </a:r>
          </a:p>
          <a:p>
            <a:pPr lvl="1"/>
            <a:r>
              <a:rPr lang="en-US" dirty="0" smtClean="0"/>
              <a:t>The likelihood of large deviations on customer selection, versus the current product mix.</a:t>
            </a:r>
          </a:p>
          <a:p>
            <a:pPr lvl="1"/>
            <a:r>
              <a:rPr lang="en-US" dirty="0" smtClean="0"/>
              <a:t>Whether a passenger who is found to have carried liquids in his/her carry-on did so intentionally or was simply an accident. </a:t>
            </a:r>
          </a:p>
          <a:p>
            <a:r>
              <a:rPr lang="en-US" dirty="0" smtClean="0"/>
              <a:t>So there are many different ways statistics are used in industry.  What are some problems that are not inherently statistics oriented?  Here the list is also large, for example:</a:t>
            </a:r>
          </a:p>
          <a:p>
            <a:pPr lvl="1"/>
            <a:r>
              <a:rPr lang="en-US" dirty="0" smtClean="0"/>
              <a:t>The dispersion of dividends to all preferred shareholders.  </a:t>
            </a:r>
          </a:p>
          <a:p>
            <a:pPr lvl="1"/>
            <a:r>
              <a:rPr lang="en-US" dirty="0" smtClean="0"/>
              <a:t>The set-up of tomorrow’s periodic table.</a:t>
            </a:r>
          </a:p>
          <a:p>
            <a:pPr lvl="1"/>
            <a:r>
              <a:rPr lang="en-US" dirty="0" smtClean="0"/>
              <a:t>The year a now bankrupt company had filed Chapter 7.</a:t>
            </a:r>
          </a:p>
          <a:p>
            <a:r>
              <a:rPr lang="en-US" dirty="0" smtClean="0"/>
              <a:t>The goal of statistics -as we learn it in this course- is to know the tools and rules of thumbs, which can inform smarter decisions.</a:t>
            </a:r>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Confidence intervals: 42% conf. the true avg. within ½ </a:t>
            </a:r>
            <a:r>
              <a:rPr lang="en-US" b="1" i="1" dirty="0" err="1" smtClean="0"/>
              <a:t>s</a:t>
            </a:r>
            <a:r>
              <a:rPr lang="en-US" b="1" i="1" baseline="-25000" dirty="0" err="1" smtClean="0"/>
              <a:t>sample</a:t>
            </a:r>
            <a:r>
              <a:rPr lang="en-US" b="1" i="1" baseline="-25000" dirty="0" smtClean="0"/>
              <a:t> average (20 batches)</a:t>
            </a:r>
            <a:endParaRPr lang="en-US" dirty="0"/>
          </a:p>
        </p:txBody>
      </p:sp>
      <p:sp>
        <p:nvSpPr>
          <p:cNvPr id="3" name="Content Placeholder 2"/>
          <p:cNvSpPr>
            <a:spLocks noGrp="1"/>
          </p:cNvSpPr>
          <p:nvPr>
            <p:ph idx="1"/>
          </p:nvPr>
        </p:nvSpPr>
        <p:spPr/>
        <p:txBody>
          <a:bodyPr>
            <a:normAutofit/>
          </a:bodyPr>
          <a:lstStyle/>
          <a:p>
            <a:endParaRPr lang="en-US" dirty="0"/>
          </a:p>
        </p:txBody>
      </p:sp>
      <p:pic>
        <p:nvPicPr>
          <p:cNvPr id="5" name="Picture 4"/>
          <p:cNvPicPr>
            <a:picLocks noChangeAspect="1"/>
          </p:cNvPicPr>
          <p:nvPr/>
        </p:nvPicPr>
        <p:blipFill>
          <a:blip r:embed="rId2"/>
          <a:stretch>
            <a:fillRect/>
          </a:stretch>
        </p:blipFill>
        <p:spPr>
          <a:xfrm>
            <a:off x="814206" y="1600200"/>
            <a:ext cx="7515588" cy="4525962"/>
          </a:xfrm>
          <a:prstGeom prst="rect">
            <a:avLst/>
          </a:prstGeom>
        </p:spPr>
      </p:pic>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 interval: ~reinterpretation is 42% prob. sample avg. is </a:t>
            </a:r>
            <a:r>
              <a:rPr lang="en-US" dirty="0" err="1" smtClean="0"/>
              <a:t>w/i</a:t>
            </a:r>
            <a:r>
              <a:rPr lang="en-US" dirty="0" smtClean="0"/>
              <a:t> ½ </a:t>
            </a:r>
            <a:r>
              <a:rPr lang="en-US" b="1" i="1" dirty="0" err="1" smtClean="0"/>
              <a:t>s</a:t>
            </a:r>
            <a:r>
              <a:rPr lang="en-US" b="1" i="1" baseline="-25000" dirty="0" err="1" smtClean="0"/>
              <a:t>sample</a:t>
            </a:r>
            <a:r>
              <a:rPr lang="en-US" b="1" i="1" baseline="-25000" dirty="0" smtClean="0"/>
              <a:t> average</a:t>
            </a:r>
            <a:endParaRPr lang="en-US" dirty="0"/>
          </a:p>
        </p:txBody>
      </p:sp>
      <p:sp>
        <p:nvSpPr>
          <p:cNvPr id="3" name="Content Placeholder 2"/>
          <p:cNvSpPr>
            <a:spLocks noGrp="1"/>
          </p:cNvSpPr>
          <p:nvPr>
            <p:ph idx="1"/>
          </p:nvPr>
        </p:nvSpPr>
        <p:spPr/>
        <p:txBody>
          <a:bodyPr>
            <a:normAutofit/>
          </a:bodyPr>
          <a:lstStyle/>
          <a:p>
            <a:endParaRPr lang="en-US" dirty="0"/>
          </a:p>
        </p:txBody>
      </p:sp>
      <p:pic>
        <p:nvPicPr>
          <p:cNvPr id="5" name="Picture 4"/>
          <p:cNvPicPr>
            <a:picLocks noChangeAspect="1"/>
          </p:cNvPicPr>
          <p:nvPr/>
        </p:nvPicPr>
        <p:blipFill>
          <a:blip r:embed="rId2"/>
          <a:stretch>
            <a:fillRect/>
          </a:stretch>
        </p:blipFill>
        <p:spPr>
          <a:xfrm>
            <a:off x="814206" y="1600200"/>
            <a:ext cx="7515588" cy="4525962"/>
          </a:xfrm>
          <a:prstGeom prst="rect">
            <a:avLst/>
          </a:prstGeom>
        </p:spPr>
      </p:pic>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dirty="0"/>
          </a:p>
        </p:txBody>
      </p:sp>
      <p:pic>
        <p:nvPicPr>
          <p:cNvPr id="21" name="Picture 20"/>
          <p:cNvPicPr>
            <a:picLocks noChangeAspect="1"/>
          </p:cNvPicPr>
          <p:nvPr/>
        </p:nvPicPr>
        <p:blipFill>
          <a:blip r:embed="rId2"/>
          <a:stretch>
            <a:fillRect/>
          </a:stretch>
        </p:blipFill>
        <p:spPr>
          <a:xfrm>
            <a:off x="814206" y="1600200"/>
            <a:ext cx="7515588" cy="4525962"/>
          </a:xfrm>
          <a:prstGeom prst="rect">
            <a:avLst/>
          </a:prstGeom>
        </p:spPr>
      </p:pic>
      <p:sp>
        <p:nvSpPr>
          <p:cNvPr id="2" name="Title 1"/>
          <p:cNvSpPr>
            <a:spLocks noGrp="1"/>
          </p:cNvSpPr>
          <p:nvPr>
            <p:ph type="title"/>
          </p:nvPr>
        </p:nvSpPr>
        <p:spPr/>
        <p:txBody>
          <a:bodyPr>
            <a:normAutofit fontScale="90000"/>
          </a:bodyPr>
          <a:lstStyle/>
          <a:p>
            <a:r>
              <a:rPr lang="en-US" dirty="0" smtClean="0"/>
              <a:t>Confidence intervals: 8 reds of 20 </a:t>
            </a:r>
            <a:r>
              <a:rPr lang="en-US" dirty="0" err="1" smtClean="0"/>
              <a:t>w/i</a:t>
            </a:r>
            <a:r>
              <a:rPr lang="en-US" dirty="0" smtClean="0"/>
              <a:t> ½ </a:t>
            </a:r>
            <a:r>
              <a:rPr lang="en-US" b="1" i="1" dirty="0" err="1" smtClean="0"/>
              <a:t>s</a:t>
            </a:r>
            <a:r>
              <a:rPr lang="en-US" b="1" i="1" baseline="-25000" dirty="0" err="1" smtClean="0"/>
              <a:t>sample</a:t>
            </a:r>
            <a:r>
              <a:rPr lang="en-US" b="1" i="1" baseline="-25000" dirty="0" smtClean="0"/>
              <a:t> average</a:t>
            </a:r>
            <a:r>
              <a:rPr lang="en-US" dirty="0" smtClean="0"/>
              <a:t>, and 8/20 is about 42%.</a:t>
            </a:r>
            <a:endParaRPr lang="en-US" dirty="0"/>
          </a:p>
        </p:txBody>
      </p:sp>
      <p:sp>
        <p:nvSpPr>
          <p:cNvPr id="5" name="Oval 4"/>
          <p:cNvSpPr/>
          <p:nvPr/>
        </p:nvSpPr>
        <p:spPr>
          <a:xfrm>
            <a:off x="3120279" y="3467100"/>
            <a:ext cx="188071" cy="174625"/>
          </a:xfrm>
          <a:prstGeom prst="ellipse">
            <a:avLst/>
          </a:prstGeom>
          <a:solidFill>
            <a:schemeClr val="accent2">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3308350" y="3467100"/>
            <a:ext cx="188071" cy="174625"/>
          </a:xfrm>
          <a:prstGeom prst="ellipse">
            <a:avLst/>
          </a:prstGeom>
          <a:solidFill>
            <a:schemeClr val="accent2">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4067175" y="3467100"/>
            <a:ext cx="188071" cy="174625"/>
          </a:xfrm>
          <a:prstGeom prst="ellipse">
            <a:avLst/>
          </a:prstGeom>
          <a:solidFill>
            <a:schemeClr val="accent2">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4255246" y="3379787"/>
            <a:ext cx="188071" cy="174625"/>
          </a:xfrm>
          <a:prstGeom prst="ellipse">
            <a:avLst/>
          </a:prstGeom>
          <a:solidFill>
            <a:schemeClr val="accent2">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3879104" y="3163887"/>
            <a:ext cx="188071" cy="174625"/>
          </a:xfrm>
          <a:prstGeom prst="ellipse">
            <a:avLst/>
          </a:prstGeom>
          <a:solidFill>
            <a:schemeClr val="accent2">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4999879" y="3467099"/>
            <a:ext cx="188071" cy="174625"/>
          </a:xfrm>
          <a:prstGeom prst="ellipse">
            <a:avLst/>
          </a:prstGeom>
          <a:solidFill>
            <a:schemeClr val="accent2">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4811808" y="3467100"/>
            <a:ext cx="188071" cy="174625"/>
          </a:xfrm>
          <a:prstGeom prst="ellipse">
            <a:avLst/>
          </a:prstGeom>
          <a:solidFill>
            <a:schemeClr val="accent2">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5380879" y="3163887"/>
            <a:ext cx="188071" cy="174625"/>
          </a:xfrm>
          <a:prstGeom prst="ellipse">
            <a:avLst/>
          </a:prstGeom>
          <a:solidFill>
            <a:schemeClr val="accent2">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Confidence intervals: 42% confidence true avg. </a:t>
            </a:r>
            <a:r>
              <a:rPr lang="en-US" dirty="0" err="1" smtClean="0"/>
              <a:t>w/i</a:t>
            </a:r>
            <a:r>
              <a:rPr lang="en-US" dirty="0" smtClean="0"/>
              <a:t> ½ </a:t>
            </a:r>
            <a:r>
              <a:rPr lang="en-US" b="1" i="1" dirty="0" err="1" smtClean="0"/>
              <a:t>s</a:t>
            </a:r>
            <a:r>
              <a:rPr lang="en-US" b="1" i="1" baseline="-25000" dirty="0" err="1" smtClean="0"/>
              <a:t>sample</a:t>
            </a:r>
            <a:r>
              <a:rPr lang="en-US" b="1" i="1" baseline="-25000" dirty="0" smtClean="0"/>
              <a:t> avg.</a:t>
            </a:r>
            <a:r>
              <a:rPr lang="en-US" dirty="0" smtClean="0"/>
              <a:t> (of 5.04#s)</a:t>
            </a:r>
            <a:endParaRPr lang="en-US" dirty="0"/>
          </a:p>
        </p:txBody>
      </p:sp>
      <p:sp>
        <p:nvSpPr>
          <p:cNvPr id="3" name="Content Placeholder 2"/>
          <p:cNvSpPr>
            <a:spLocks noGrp="1"/>
          </p:cNvSpPr>
          <p:nvPr>
            <p:ph idx="1"/>
          </p:nvPr>
        </p:nvSpPr>
        <p:spPr/>
        <p:txBody>
          <a:bodyPr>
            <a:normAutofit/>
          </a:bodyPr>
          <a:lstStyle/>
          <a:p>
            <a:endParaRPr lang="en-US" dirty="0"/>
          </a:p>
        </p:txBody>
      </p:sp>
      <p:pic>
        <p:nvPicPr>
          <p:cNvPr id="6" name="Picture 5"/>
          <p:cNvPicPr>
            <a:picLocks noChangeAspect="1"/>
          </p:cNvPicPr>
          <p:nvPr/>
        </p:nvPicPr>
        <p:blipFill>
          <a:blip r:embed="rId2"/>
          <a:stretch>
            <a:fillRect/>
          </a:stretch>
        </p:blipFill>
        <p:spPr>
          <a:xfrm>
            <a:off x="814206" y="1600201"/>
            <a:ext cx="7515588" cy="4525962"/>
          </a:xfrm>
          <a:prstGeom prst="rect">
            <a:avLst/>
          </a:prstGeom>
        </p:spPr>
      </p:pic>
    </p:spTree>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Confidence intervals:</a:t>
            </a:r>
            <a:br>
              <a:rPr lang="en-US" dirty="0" smtClean="0"/>
            </a:br>
            <a:r>
              <a:rPr lang="en-US" dirty="0" smtClean="0"/>
              <a:t>Problem 9</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new health food business wants to imitate the product packaging of a competitive nutritional cereal company, but only knows following guidelines: </a:t>
            </a:r>
          </a:p>
          <a:p>
            <a:pPr lvl="1"/>
            <a:r>
              <a:rPr lang="en-US" dirty="0" smtClean="0"/>
              <a:t>A typical box net weight is </a:t>
            </a:r>
            <a:r>
              <a:rPr lang="en-US" b="1" i="1" dirty="0" err="1" smtClean="0"/>
              <a:t>μ</a:t>
            </a:r>
            <a:r>
              <a:rPr lang="en-US" dirty="0" smtClean="0"/>
              <a:t> ounces (this is the true weight)</a:t>
            </a:r>
          </a:p>
          <a:p>
            <a:pPr lvl="1"/>
            <a:r>
              <a:rPr lang="en-US" dirty="0" smtClean="0"/>
              <a:t>The standard deviation (</a:t>
            </a:r>
            <a:r>
              <a:rPr lang="en-US" b="1" i="1" dirty="0" err="1" smtClean="0"/>
              <a:t>σ</a:t>
            </a:r>
            <a:r>
              <a:rPr lang="en-US" dirty="0" smtClean="0"/>
              <a:t>) for a box is 1 ounce.</a:t>
            </a:r>
          </a:p>
          <a:p>
            <a:r>
              <a:rPr lang="en-US" dirty="0" smtClean="0"/>
              <a:t>Unfortunately we don’t know </a:t>
            </a:r>
            <a:r>
              <a:rPr lang="en-US" b="1" i="1" dirty="0" err="1" smtClean="0"/>
              <a:t>μ</a:t>
            </a:r>
            <a:r>
              <a:rPr lang="en-US" dirty="0" smtClean="0"/>
              <a:t>, so we send a mystery shopper to the store to purchase 30 boxes of this nutritional cereal product.</a:t>
            </a:r>
          </a:p>
          <a:p>
            <a:r>
              <a:rPr lang="en-US" dirty="0" smtClean="0"/>
              <a:t>The average purchased weight was 19oz (this is the sample weight).</a:t>
            </a:r>
          </a:p>
          <a:p>
            <a:r>
              <a:rPr lang="en-US" dirty="0" smtClean="0"/>
              <a:t>What is the 90% confidence interval of </a:t>
            </a:r>
            <a:r>
              <a:rPr lang="en-US" b="1" i="1" dirty="0" err="1" smtClean="0"/>
              <a:t>μ</a:t>
            </a:r>
            <a:r>
              <a:rPr lang="en-US" dirty="0" smtClean="0"/>
              <a:t>?</a:t>
            </a:r>
          </a:p>
          <a:p>
            <a:endParaRPr lang="en-US" dirty="0"/>
          </a:p>
        </p:txBody>
      </p:sp>
    </p:spTree>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Confidence intervals:</a:t>
            </a:r>
            <a:br>
              <a:rPr lang="en-US" dirty="0" smtClean="0"/>
            </a:br>
            <a:r>
              <a:rPr lang="en-US" dirty="0" smtClean="0"/>
              <a:t>Problem 9 solution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 new health food business wants to imitate the product packaging of a competitive </a:t>
            </a:r>
            <a:r>
              <a:rPr lang="en-US" dirty="0" err="1" smtClean="0"/>
              <a:t>nutiritional</a:t>
            </a:r>
            <a:r>
              <a:rPr lang="en-US" dirty="0" smtClean="0"/>
              <a:t> cereal company, but only knows following guidelines: </a:t>
            </a:r>
          </a:p>
          <a:p>
            <a:pPr lvl="1"/>
            <a:r>
              <a:rPr lang="en-US" dirty="0" smtClean="0"/>
              <a:t>The standard deviation (</a:t>
            </a:r>
            <a:r>
              <a:rPr lang="en-US" b="1" i="1" dirty="0" err="1" smtClean="0"/>
              <a:t>σ</a:t>
            </a:r>
            <a:r>
              <a:rPr lang="en-US" dirty="0" smtClean="0"/>
              <a:t>) for a box is 1 ounce.</a:t>
            </a:r>
          </a:p>
          <a:p>
            <a:r>
              <a:rPr lang="en-US" dirty="0" smtClean="0"/>
              <a:t>The average purchased weight was 19oz (this is the sample weight).</a:t>
            </a:r>
          </a:p>
          <a:p>
            <a:r>
              <a:rPr lang="en-US" dirty="0" smtClean="0"/>
              <a:t>What is the 90% confidence interval of </a:t>
            </a:r>
            <a:r>
              <a:rPr lang="en-US" b="1" i="1" dirty="0" err="1" smtClean="0"/>
              <a:t>μ</a:t>
            </a:r>
            <a:r>
              <a:rPr lang="en-US" dirty="0" smtClean="0"/>
              <a:t>?</a:t>
            </a:r>
          </a:p>
          <a:p>
            <a:pPr>
              <a:buNone/>
            </a:pPr>
            <a:r>
              <a:rPr lang="en-US" b="1" i="1" dirty="0" smtClean="0"/>
              <a:t>	(100%-90%)/2	= 5% tails</a:t>
            </a:r>
          </a:p>
          <a:p>
            <a:pPr>
              <a:buNone/>
            </a:pPr>
            <a:r>
              <a:rPr lang="en-US" b="1" i="1" dirty="0" smtClean="0"/>
              <a:t>	The </a:t>
            </a:r>
            <a:r>
              <a:rPr lang="en-US" b="1" i="1" dirty="0" err="1" smtClean="0"/>
              <a:t>z</a:t>
            </a:r>
            <a:r>
              <a:rPr lang="en-US" b="1" i="1" dirty="0" smtClean="0"/>
              <a:t>-score for 95% (100%-5%) is 1.645. </a:t>
            </a:r>
          </a:p>
          <a:p>
            <a:pPr>
              <a:buNone/>
            </a:pPr>
            <a:r>
              <a:rPr lang="en-US" b="1" i="1" dirty="0" smtClean="0"/>
              <a:t>	90%				= P[z</a:t>
            </a:r>
            <a:r>
              <a:rPr lang="en-US" b="1" i="1" baseline="-25000" dirty="0" smtClean="0"/>
              <a:t>95%</a:t>
            </a:r>
            <a:r>
              <a:rPr lang="en-US" b="1" i="1" dirty="0" smtClean="0"/>
              <a:t>] – P[z</a:t>
            </a:r>
            <a:r>
              <a:rPr lang="en-US" b="1" i="1" baseline="-25000" dirty="0" smtClean="0"/>
              <a:t>5%</a:t>
            </a:r>
            <a:r>
              <a:rPr lang="en-US" b="1" i="1" dirty="0" smtClean="0"/>
              <a:t>]</a:t>
            </a:r>
          </a:p>
          <a:p>
            <a:pPr>
              <a:buNone/>
            </a:pPr>
            <a:r>
              <a:rPr lang="en-US" b="1" i="1" dirty="0" smtClean="0"/>
              <a:t>						= P[1.645] – P[-1.645]</a:t>
            </a:r>
          </a:p>
          <a:p>
            <a:pPr>
              <a:buNone/>
            </a:pPr>
            <a:r>
              <a:rPr lang="en-US" b="1" i="1" dirty="0" smtClean="0"/>
              <a:t>						= P[(19-μ</a:t>
            </a:r>
            <a:r>
              <a:rPr lang="en-US" b="1" i="1" baseline="-25000" dirty="0" smtClean="0"/>
              <a:t>z95%</a:t>
            </a:r>
            <a:r>
              <a:rPr lang="en-US" b="1" i="1" dirty="0" smtClean="0"/>
              <a:t>)/(1/√30)] - P[(19-μ</a:t>
            </a:r>
            <a:r>
              <a:rPr lang="en-US" b="1" i="1" baseline="-25000" dirty="0" smtClean="0"/>
              <a:t>z5%</a:t>
            </a:r>
            <a:r>
              <a:rPr lang="en-US" b="1" i="1" dirty="0" smtClean="0"/>
              <a:t>)/(1/√30)]</a:t>
            </a:r>
          </a:p>
          <a:p>
            <a:pPr>
              <a:buNone/>
            </a:pPr>
            <a:r>
              <a:rPr lang="en-US" b="1" dirty="0" smtClean="0"/>
              <a:t>	</a:t>
            </a:r>
            <a:r>
              <a:rPr lang="en-US" b="1" i="1" dirty="0" smtClean="0"/>
              <a:t>So 90% confidence interval for </a:t>
            </a:r>
            <a:r>
              <a:rPr lang="en-US" b="1" i="1" dirty="0" err="1" smtClean="0"/>
              <a:t>μ</a:t>
            </a:r>
            <a:r>
              <a:rPr lang="en-US" b="1" i="1" dirty="0" smtClean="0"/>
              <a:t> = (18.7, 19.3).</a:t>
            </a:r>
            <a:endParaRPr lang="en-US" b="1" i="1" dirty="0"/>
          </a:p>
        </p:txBody>
      </p:sp>
      <p:cxnSp>
        <p:nvCxnSpPr>
          <p:cNvPr id="4" name="Straight Arrow Connector 3"/>
          <p:cNvCxnSpPr/>
          <p:nvPr/>
        </p:nvCxnSpPr>
        <p:spPr>
          <a:xfrm>
            <a:off x="3948045" y="5105402"/>
            <a:ext cx="1207046" cy="201197"/>
          </a:xfrm>
          <a:prstGeom prst="straightConnector1">
            <a:avLst/>
          </a:prstGeom>
          <a:ln>
            <a:solidFill>
              <a:schemeClr val="accent2">
                <a:alpha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rot="10800000" flipV="1">
            <a:off x="5846630" y="5105400"/>
            <a:ext cx="653814" cy="201197"/>
          </a:xfrm>
          <a:prstGeom prst="straightConnector1">
            <a:avLst/>
          </a:prstGeom>
          <a:ln>
            <a:solidFill>
              <a:schemeClr val="accent2">
                <a:alpha val="50000"/>
              </a:schemeClr>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Confidence Intervals:</a:t>
            </a:r>
            <a:br>
              <a:rPr lang="en-US" dirty="0" smtClean="0"/>
            </a:br>
            <a:r>
              <a:rPr lang="en-US" dirty="0" smtClean="0"/>
              <a:t>Computer section</a:t>
            </a:r>
            <a:endParaRPr lang="en-US" dirty="0"/>
          </a:p>
        </p:txBody>
      </p:sp>
      <p:sp>
        <p:nvSpPr>
          <p:cNvPr id="6" name="Content Placeholder 5"/>
          <p:cNvSpPr>
            <a:spLocks noGrp="1"/>
          </p:cNvSpPr>
          <p:nvPr>
            <p:ph idx="1"/>
          </p:nvPr>
        </p:nvSpPr>
        <p:spPr/>
        <p:txBody>
          <a:bodyPr/>
          <a:lstStyle/>
          <a:p>
            <a:r>
              <a:rPr lang="en-US" dirty="0" smtClean="0"/>
              <a:t>Create a Python program that creates 20 batches of 30 samples each.</a:t>
            </a:r>
          </a:p>
          <a:p>
            <a:r>
              <a:rPr lang="en-US" dirty="0" smtClean="0"/>
              <a:t>Each sampled data is a random value, from a normal variable with mean 19, and standard deviation of 1.</a:t>
            </a:r>
          </a:p>
          <a:p>
            <a:r>
              <a:rPr lang="en-US" dirty="0" smtClean="0"/>
              <a:t>For each of the 20 batches, what is the mean?  What is the standard deviation among these 20 batches’ means?</a:t>
            </a:r>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Confidence intervals:</a:t>
            </a:r>
            <a:br>
              <a:rPr lang="en-US" dirty="0" smtClean="0"/>
            </a:br>
            <a:r>
              <a:rPr lang="en-US" b="1" i="1" dirty="0" err="1" smtClean="0"/>
              <a:t>z</a:t>
            </a:r>
            <a:r>
              <a:rPr lang="en-US" dirty="0" smtClean="0"/>
              <a:t>-table</a:t>
            </a:r>
            <a:endParaRPr lang="en-US" dirty="0"/>
          </a:p>
        </p:txBody>
      </p:sp>
      <p:pic>
        <p:nvPicPr>
          <p:cNvPr id="4" name="Content Placeholder 3" descr="z table.tiff"/>
          <p:cNvPicPr>
            <a:picLocks noGrp="1" noChangeAspect="1"/>
          </p:cNvPicPr>
          <p:nvPr>
            <p:ph idx="1"/>
          </p:nvPr>
        </p:nvPicPr>
        <p:blipFill>
          <a:blip r:embed="rId2"/>
          <a:srcRect l="-41594" r="-41594"/>
          <a:stretch>
            <a:fillRect/>
          </a:stretch>
        </p:blipFill>
        <p:spPr/>
      </p:pic>
    </p:spTree>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Confidence intervals:</a:t>
            </a:r>
            <a:br>
              <a:rPr lang="en-US" dirty="0" smtClean="0"/>
            </a:br>
            <a:r>
              <a:rPr lang="en-US" dirty="0" smtClean="0"/>
              <a:t>Problem 9b question and solution</a:t>
            </a:r>
            <a:endParaRPr lang="en-US" dirty="0"/>
          </a:p>
        </p:txBody>
      </p:sp>
      <p:sp>
        <p:nvSpPr>
          <p:cNvPr id="5" name="Content Placeholder 4"/>
          <p:cNvSpPr>
            <a:spLocks noGrp="1"/>
          </p:cNvSpPr>
          <p:nvPr>
            <p:ph idx="1"/>
          </p:nvPr>
        </p:nvSpPr>
        <p:spPr/>
        <p:txBody>
          <a:bodyPr>
            <a:normAutofit fontScale="92500" lnSpcReduction="20000"/>
          </a:bodyPr>
          <a:lstStyle/>
          <a:p>
            <a:r>
              <a:rPr lang="en-US" dirty="0" smtClean="0"/>
              <a:t>Contrasting </a:t>
            </a:r>
            <a:r>
              <a:rPr lang="en-US" b="1" i="1" dirty="0" err="1" smtClean="0"/>
              <a:t>t</a:t>
            </a:r>
            <a:r>
              <a:rPr lang="en-US" dirty="0" smtClean="0"/>
              <a:t> and </a:t>
            </a:r>
            <a:r>
              <a:rPr lang="en-US" b="1" i="1" dirty="0" err="1" smtClean="0"/>
              <a:t>z</a:t>
            </a:r>
            <a:r>
              <a:rPr lang="en-US" dirty="0" smtClean="0"/>
              <a:t> statistics</a:t>
            </a:r>
          </a:p>
          <a:p>
            <a:pPr lvl="1"/>
            <a:r>
              <a:rPr lang="en-US" dirty="0" smtClean="0"/>
              <a:t>For a sample size of 15, what are the </a:t>
            </a:r>
            <a:r>
              <a:rPr lang="en-US" b="1" i="1" dirty="0" err="1" smtClean="0"/>
              <a:t>t</a:t>
            </a:r>
            <a:r>
              <a:rPr lang="en-US" dirty="0" smtClean="0"/>
              <a:t> statistics within 70%, and 95% probabilities?</a:t>
            </a:r>
          </a:p>
          <a:p>
            <a:pPr lvl="1">
              <a:buNone/>
            </a:pPr>
            <a:r>
              <a:rPr lang="en-US" dirty="0" smtClean="0"/>
              <a:t>	</a:t>
            </a:r>
            <a:r>
              <a:rPr lang="en-US" dirty="0" smtClean="0">
                <a:solidFill>
                  <a:srgbClr val="008000"/>
                </a:solidFill>
              </a:rPr>
              <a:t>1.08, 2.15</a:t>
            </a:r>
          </a:p>
          <a:p>
            <a:pPr lvl="1"/>
            <a:r>
              <a:rPr lang="en-US" dirty="0" smtClean="0"/>
              <a:t>For a sample size of 30, what are the </a:t>
            </a:r>
            <a:r>
              <a:rPr lang="en-US" b="1" i="1" dirty="0" err="1" smtClean="0"/>
              <a:t>z</a:t>
            </a:r>
            <a:r>
              <a:rPr lang="en-US" dirty="0" smtClean="0"/>
              <a:t> statistics within 70%, and 95% probabilities?</a:t>
            </a:r>
          </a:p>
          <a:p>
            <a:pPr lvl="1">
              <a:buNone/>
            </a:pPr>
            <a:r>
              <a:rPr lang="en-US" dirty="0" smtClean="0">
                <a:solidFill>
                  <a:srgbClr val="008000"/>
                </a:solidFill>
              </a:rPr>
              <a:t>	1.04, 2.00</a:t>
            </a:r>
          </a:p>
          <a:p>
            <a:pPr lvl="1"/>
            <a:r>
              <a:rPr lang="en-US" dirty="0" smtClean="0"/>
              <a:t>Are either the </a:t>
            </a:r>
            <a:r>
              <a:rPr lang="en-US" b="1" i="1" dirty="0" err="1" smtClean="0"/>
              <a:t>t</a:t>
            </a:r>
            <a:r>
              <a:rPr lang="en-US" dirty="0" smtClean="0"/>
              <a:t>, or </a:t>
            </a:r>
            <a:r>
              <a:rPr lang="en-US" b="1" i="1" dirty="0" err="1" smtClean="0"/>
              <a:t>z</a:t>
            </a:r>
            <a:r>
              <a:rPr lang="en-US" dirty="0" smtClean="0"/>
              <a:t> statistics larger?  Provide an explanation as to why.</a:t>
            </a:r>
          </a:p>
          <a:p>
            <a:pPr lvl="1">
              <a:buNone/>
            </a:pPr>
            <a:r>
              <a:rPr lang="en-US" dirty="0" smtClean="0"/>
              <a:t>	</a:t>
            </a:r>
            <a:r>
              <a:rPr lang="en-US" dirty="0" smtClean="0">
                <a:solidFill>
                  <a:srgbClr val="008000"/>
                </a:solidFill>
              </a:rPr>
              <a:t>Sample underestimates dispersion, so </a:t>
            </a:r>
            <a:r>
              <a:rPr lang="en-US" b="1" i="1" dirty="0" err="1" smtClean="0">
                <a:solidFill>
                  <a:srgbClr val="008000"/>
                </a:solidFill>
              </a:rPr>
              <a:t>s</a:t>
            </a:r>
            <a:r>
              <a:rPr lang="en-US" dirty="0" smtClean="0">
                <a:solidFill>
                  <a:srgbClr val="008000"/>
                </a:solidFill>
              </a:rPr>
              <a:t> and </a:t>
            </a:r>
            <a:r>
              <a:rPr lang="en-US" b="1" i="1" dirty="0" err="1" smtClean="0">
                <a:solidFill>
                  <a:srgbClr val="008000"/>
                </a:solidFill>
              </a:rPr>
              <a:t>t</a:t>
            </a:r>
            <a:r>
              <a:rPr lang="en-US" dirty="0" smtClean="0">
                <a:solidFill>
                  <a:srgbClr val="008000"/>
                </a:solidFill>
              </a:rPr>
              <a:t> balance that out.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2000"/>
                                        <p:tgtEl>
                                          <p:spTgt spid="5">
                                            <p:txEl>
                                              <p:pRg st="2" end="2"/>
                                            </p:txEl>
                                          </p:spTgt>
                                        </p:tgtEl>
                                      </p:cBhvr>
                                    </p:animEffect>
                                    <p:anim calcmode="lin" valueType="num">
                                      <p:cBhvr>
                                        <p:cTn id="8" dur="2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9" dur="1800" decel="100000" fill="hold"/>
                                        <p:tgtEl>
                                          <p:spTgt spid="5">
                                            <p:txEl>
                                              <p:pRg st="2" end="2"/>
                                            </p:txEl>
                                          </p:spTgt>
                                        </p:tgtEl>
                                        <p:attrNameLst>
                                          <p:attrName>ppt_y</p:attrName>
                                        </p:attrNameLst>
                                      </p:cBhvr>
                                      <p:tavLst>
                                        <p:tav tm="0">
                                          <p:val>
                                            <p:strVal val="#ppt_y+1"/>
                                          </p:val>
                                        </p:tav>
                                        <p:tav tm="100000">
                                          <p:val>
                                            <p:strVal val="#ppt_y-.03"/>
                                          </p:val>
                                        </p:tav>
                                      </p:tavLst>
                                    </p:anim>
                                    <p:anim calcmode="lin" valueType="num">
                                      <p:cBhvr>
                                        <p:cTn id="10" dur="200" accel="100000" fill="hold">
                                          <p:stCondLst>
                                            <p:cond delay="1800"/>
                                          </p:stCondLst>
                                        </p:cTn>
                                        <p:tgtEl>
                                          <p:spTgt spid="5">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fade">
                                      <p:cBhvr>
                                        <p:cTn id="15" dur="2000"/>
                                        <p:tgtEl>
                                          <p:spTgt spid="5">
                                            <p:txEl>
                                              <p:pRg st="4" end="4"/>
                                            </p:txEl>
                                          </p:spTgt>
                                        </p:tgtEl>
                                      </p:cBhvr>
                                    </p:animEffect>
                                    <p:anim calcmode="lin" valueType="num">
                                      <p:cBhvr>
                                        <p:cTn id="16" dur="2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17" dur="1800" decel="100000" fill="hold"/>
                                        <p:tgtEl>
                                          <p:spTgt spid="5">
                                            <p:txEl>
                                              <p:pRg st="4" end="4"/>
                                            </p:txEl>
                                          </p:spTgt>
                                        </p:tgtEl>
                                        <p:attrNameLst>
                                          <p:attrName>ppt_y</p:attrName>
                                        </p:attrNameLst>
                                      </p:cBhvr>
                                      <p:tavLst>
                                        <p:tav tm="0">
                                          <p:val>
                                            <p:strVal val="#ppt_y+1"/>
                                          </p:val>
                                        </p:tav>
                                        <p:tav tm="100000">
                                          <p:val>
                                            <p:strVal val="#ppt_y-.03"/>
                                          </p:val>
                                        </p:tav>
                                      </p:tavLst>
                                    </p:anim>
                                    <p:anim calcmode="lin" valueType="num">
                                      <p:cBhvr>
                                        <p:cTn id="18" dur="200" accel="100000" fill="hold">
                                          <p:stCondLst>
                                            <p:cond delay="1800"/>
                                          </p:stCondLst>
                                        </p:cTn>
                                        <p:tgtEl>
                                          <p:spTgt spid="5">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animEffect transition="in" filter="fade">
                                      <p:cBhvr>
                                        <p:cTn id="23" dur="2000"/>
                                        <p:tgtEl>
                                          <p:spTgt spid="5">
                                            <p:txEl>
                                              <p:pRg st="6" end="6"/>
                                            </p:txEl>
                                          </p:spTgt>
                                        </p:tgtEl>
                                      </p:cBhvr>
                                    </p:animEffect>
                                    <p:anim calcmode="lin" valueType="num">
                                      <p:cBhvr>
                                        <p:cTn id="24" dur="2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25" dur="1800" decel="100000" fill="hold"/>
                                        <p:tgtEl>
                                          <p:spTgt spid="5">
                                            <p:txEl>
                                              <p:pRg st="6" end="6"/>
                                            </p:txEl>
                                          </p:spTgt>
                                        </p:tgtEl>
                                        <p:attrNameLst>
                                          <p:attrName>ppt_y</p:attrName>
                                        </p:attrNameLst>
                                      </p:cBhvr>
                                      <p:tavLst>
                                        <p:tav tm="0">
                                          <p:val>
                                            <p:strVal val="#ppt_y+1"/>
                                          </p:val>
                                        </p:tav>
                                        <p:tav tm="100000">
                                          <p:val>
                                            <p:strVal val="#ppt_y-.03"/>
                                          </p:val>
                                        </p:tav>
                                      </p:tavLst>
                                    </p:anim>
                                    <p:anim calcmode="lin" valueType="num">
                                      <p:cBhvr>
                                        <p:cTn id="26" dur="200" accel="100000" fill="hold">
                                          <p:stCondLst>
                                            <p:cond delay="1800"/>
                                          </p:stCondLst>
                                        </p:cTn>
                                        <p:tgtEl>
                                          <p:spTgt spid="5">
                                            <p:txEl>
                                              <p:pRg st="6" end="6"/>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Confidence intervals:</a:t>
            </a:r>
            <a:br>
              <a:rPr lang="en-US" dirty="0" smtClean="0"/>
            </a:br>
            <a:r>
              <a:rPr lang="en-US" dirty="0" smtClean="0"/>
              <a:t>Proportions (as opposed to averages)</a:t>
            </a:r>
            <a:endParaRPr lang="en-US" dirty="0"/>
          </a:p>
        </p:txBody>
      </p:sp>
      <p:sp>
        <p:nvSpPr>
          <p:cNvPr id="3" name="Content Placeholder 2"/>
          <p:cNvSpPr>
            <a:spLocks noGrp="1"/>
          </p:cNvSpPr>
          <p:nvPr>
            <p:ph idx="1"/>
          </p:nvPr>
        </p:nvSpPr>
        <p:spPr/>
        <p:txBody>
          <a:bodyPr>
            <a:normAutofit/>
          </a:bodyPr>
          <a:lstStyle/>
          <a:p>
            <a:r>
              <a:rPr lang="en-US" dirty="0" smtClean="0"/>
              <a:t>Confidence intervals (</a:t>
            </a:r>
            <a:r>
              <a:rPr lang="en-US" dirty="0" err="1" smtClean="0"/>
              <a:t>CIs</a:t>
            </a:r>
            <a:r>
              <a:rPr lang="en-US" dirty="0" smtClean="0"/>
              <a:t>) surrounding a mean is different then </a:t>
            </a:r>
            <a:r>
              <a:rPr lang="en-US" dirty="0" err="1" smtClean="0"/>
              <a:t>CIs</a:t>
            </a:r>
            <a:r>
              <a:rPr lang="en-US" dirty="0" smtClean="0"/>
              <a:t> on proportion’s instead.</a:t>
            </a:r>
          </a:p>
          <a:p>
            <a:r>
              <a:rPr lang="en-US" dirty="0" smtClean="0"/>
              <a:t>In a higher order sense, this is because the proportional probability also provides some information on the standard deviation (</a:t>
            </a:r>
            <a:r>
              <a:rPr lang="en-US" b="1" i="1" dirty="0" err="1" smtClean="0"/>
              <a:t>σ</a:t>
            </a:r>
            <a:r>
              <a:rPr lang="en-US" dirty="0" smtClean="0"/>
              <a:t>).</a:t>
            </a:r>
            <a:endParaRPr lang="en-US" dirty="0"/>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collection:</a:t>
            </a:r>
            <a:br>
              <a:rPr lang="en-US" dirty="0" smtClean="0"/>
            </a:br>
            <a:r>
              <a:rPr lang="en-US" dirty="0" smtClean="0"/>
              <a:t>Some questions to consider</a:t>
            </a:r>
            <a:endParaRPr lang="en-US" dirty="0"/>
          </a:p>
        </p:txBody>
      </p:sp>
      <p:sp>
        <p:nvSpPr>
          <p:cNvPr id="5" name="Content Placeholder 4"/>
          <p:cNvSpPr>
            <a:spLocks noGrp="1"/>
          </p:cNvSpPr>
          <p:nvPr>
            <p:ph idx="1"/>
          </p:nvPr>
        </p:nvSpPr>
        <p:spPr/>
        <p:txBody>
          <a:bodyPr>
            <a:normAutofit fontScale="62500" lnSpcReduction="20000"/>
          </a:bodyPr>
          <a:lstStyle/>
          <a:p>
            <a:r>
              <a:rPr lang="en-US" dirty="0" smtClean="0"/>
              <a:t>The most important question to ask is “what is the problem we are trying to solve?”  </a:t>
            </a:r>
          </a:p>
          <a:p>
            <a:r>
              <a:rPr lang="en-US" dirty="0" smtClean="0"/>
              <a:t>This means in great detail, one should initially write out what the output should look like.</a:t>
            </a:r>
          </a:p>
          <a:p>
            <a:r>
              <a:rPr lang="en-US" dirty="0" smtClean="0"/>
              <a:t>After this initial question we should ask:</a:t>
            </a:r>
          </a:p>
          <a:p>
            <a:pPr lvl="1"/>
            <a:r>
              <a:rPr lang="en-US" dirty="0" smtClean="0"/>
              <a:t>What is the data measuring?</a:t>
            </a:r>
          </a:p>
          <a:p>
            <a:pPr lvl="1"/>
            <a:r>
              <a:rPr lang="en-US" dirty="0" smtClean="0"/>
              <a:t>Is one looking at a sample, or the entire population?</a:t>
            </a:r>
          </a:p>
          <a:p>
            <a:pPr lvl="1"/>
            <a:r>
              <a:rPr lang="en-US" dirty="0" smtClean="0"/>
              <a:t>What adjustments were or should be made to the raw data?</a:t>
            </a:r>
          </a:p>
          <a:p>
            <a:pPr lvl="1"/>
            <a:r>
              <a:rPr lang="en-US" dirty="0" smtClean="0"/>
              <a:t>Are there missing data?  Is the sample representative?</a:t>
            </a:r>
          </a:p>
          <a:p>
            <a:pPr lvl="1"/>
            <a:r>
              <a:rPr lang="en-US" dirty="0" smtClean="0"/>
              <a:t>Is the sample statistically significant?</a:t>
            </a:r>
          </a:p>
          <a:p>
            <a:pPr lvl="1"/>
            <a:r>
              <a:rPr lang="en-US" dirty="0" smtClean="0"/>
              <a:t>Is the amplitude of any signal more important than the direction (e.g., Challenger results)?</a:t>
            </a:r>
          </a:p>
          <a:p>
            <a:pPr lvl="1"/>
            <a:r>
              <a:rPr lang="en-US" dirty="0" smtClean="0"/>
              <a:t>Do the data attributes align?</a:t>
            </a:r>
          </a:p>
          <a:p>
            <a:pPr lvl="1"/>
            <a:r>
              <a:rPr lang="en-US" dirty="0" smtClean="0"/>
              <a:t>Have outliers been examined for data quality issues?</a:t>
            </a:r>
          </a:p>
          <a:p>
            <a:pPr lvl="1"/>
            <a:r>
              <a:rPr lang="en-US" dirty="0" smtClean="0"/>
              <a:t>Could the data have been manipulated?</a:t>
            </a:r>
          </a:p>
          <a:p>
            <a:endParaRPr lang="en-US" dirty="0"/>
          </a:p>
        </p:txBody>
      </p:sp>
    </p:spTree>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Confidence intervals: Looking into the variance of a Bernoulli trial</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If one had an unfair coin that lands on heads (e.g., “100%”), </a:t>
            </a:r>
            <a:r>
              <a:rPr lang="en-US" b="1" i="1" dirty="0" err="1" smtClean="0"/>
              <a:t>p</a:t>
            </a:r>
            <a:r>
              <a:rPr lang="en-US" dirty="0" smtClean="0"/>
              <a:t> percent of the time.</a:t>
            </a:r>
          </a:p>
          <a:p>
            <a:r>
              <a:rPr lang="en-US" dirty="0" smtClean="0"/>
              <a:t>The coin therefore lands on tails (e.g., “0%”), </a:t>
            </a:r>
            <a:r>
              <a:rPr lang="en-US" b="1" i="1" dirty="0" smtClean="0"/>
              <a:t>1-p</a:t>
            </a:r>
            <a:r>
              <a:rPr lang="en-US" dirty="0" smtClean="0"/>
              <a:t> percent of the time.  We will create variable for this: </a:t>
            </a:r>
            <a:r>
              <a:rPr lang="en-US" b="1" i="1" dirty="0" err="1" smtClean="0"/>
              <a:t>q</a:t>
            </a:r>
            <a:r>
              <a:rPr lang="en-US" b="1" i="1" dirty="0" smtClean="0"/>
              <a:t>=1-p≠p</a:t>
            </a:r>
            <a:r>
              <a:rPr lang="en-US" dirty="0" smtClean="0"/>
              <a:t>.</a:t>
            </a:r>
          </a:p>
          <a:p>
            <a:pPr>
              <a:buNone/>
            </a:pPr>
            <a:r>
              <a:rPr lang="en-US" b="1" i="1" dirty="0" smtClean="0"/>
              <a:t>	E(X)				= p(1) + q(0) 		= </a:t>
            </a:r>
            <a:r>
              <a:rPr lang="en-US" b="1" i="1" dirty="0" err="1" smtClean="0"/>
              <a:t>p</a:t>
            </a:r>
            <a:endParaRPr lang="en-US" b="1" i="1" dirty="0" smtClean="0"/>
          </a:p>
          <a:p>
            <a:pPr>
              <a:buNone/>
            </a:pPr>
            <a:r>
              <a:rPr lang="en-US" b="1" i="1" dirty="0" smtClean="0"/>
              <a:t>	E(X</a:t>
            </a:r>
            <a:r>
              <a:rPr lang="en-US" b="1" i="1" baseline="30000" dirty="0" smtClean="0"/>
              <a:t>2</a:t>
            </a:r>
            <a:r>
              <a:rPr lang="en-US" b="1" i="1" dirty="0" smtClean="0"/>
              <a:t>)			= p(1</a:t>
            </a:r>
            <a:r>
              <a:rPr lang="en-US" b="1" i="1" baseline="30000" dirty="0" smtClean="0"/>
              <a:t>2</a:t>
            </a:r>
            <a:r>
              <a:rPr lang="en-US" b="1" i="1" dirty="0" smtClean="0"/>
              <a:t>) + q(0</a:t>
            </a:r>
            <a:r>
              <a:rPr lang="en-US" b="1" i="1" baseline="30000" dirty="0" smtClean="0"/>
              <a:t>2</a:t>
            </a:r>
            <a:r>
              <a:rPr lang="en-US" b="1" i="1" dirty="0" smtClean="0"/>
              <a:t>)		= </a:t>
            </a:r>
            <a:r>
              <a:rPr lang="en-US" b="1" i="1" dirty="0" err="1" smtClean="0"/>
              <a:t>p</a:t>
            </a:r>
            <a:endParaRPr lang="en-US" b="1" i="1" dirty="0" smtClean="0"/>
          </a:p>
          <a:p>
            <a:r>
              <a:rPr lang="en-US" dirty="0" smtClean="0"/>
              <a:t>So for an expected proportion (</a:t>
            </a:r>
            <a:r>
              <a:rPr lang="en-US" b="1" i="1" dirty="0" err="1" smtClean="0"/>
              <a:t>p</a:t>
            </a:r>
            <a:r>
              <a:rPr lang="en-US" dirty="0" smtClean="0"/>
              <a:t>), the variance is:</a:t>
            </a:r>
          </a:p>
          <a:p>
            <a:pPr>
              <a:buNone/>
            </a:pPr>
            <a:r>
              <a:rPr lang="en-US" dirty="0" smtClean="0"/>
              <a:t> 	</a:t>
            </a:r>
            <a:r>
              <a:rPr lang="en-US" b="1" i="1" dirty="0" smtClean="0"/>
              <a:t>E(X – X</a:t>
            </a:r>
            <a:r>
              <a:rPr lang="en-US" b="1" i="1" baseline="-25000" dirty="0" smtClean="0"/>
              <a:t>average</a:t>
            </a:r>
            <a:r>
              <a:rPr lang="en-US" b="1" i="1" dirty="0" smtClean="0"/>
              <a:t>)</a:t>
            </a:r>
            <a:r>
              <a:rPr lang="en-US" b="1" i="1" baseline="30000" dirty="0" smtClean="0"/>
              <a:t>2	</a:t>
            </a:r>
            <a:r>
              <a:rPr lang="en-US" b="1" i="1" dirty="0" smtClean="0"/>
              <a:t>= E(X</a:t>
            </a:r>
            <a:r>
              <a:rPr lang="en-US" b="1" i="1" baseline="30000" dirty="0" smtClean="0"/>
              <a:t>2</a:t>
            </a:r>
            <a:r>
              <a:rPr lang="en-US" b="1" i="1" dirty="0" smtClean="0"/>
              <a:t>) - E(X)</a:t>
            </a:r>
            <a:r>
              <a:rPr lang="en-US" b="1" i="1" baseline="30000" dirty="0" smtClean="0"/>
              <a:t>2</a:t>
            </a:r>
            <a:endParaRPr lang="en-US" b="1" i="1" dirty="0" smtClean="0"/>
          </a:p>
          <a:p>
            <a:pPr>
              <a:buNone/>
            </a:pPr>
            <a:r>
              <a:rPr lang="en-US" b="1" i="1" dirty="0" smtClean="0"/>
              <a:t>	= </a:t>
            </a:r>
            <a:r>
              <a:rPr lang="en-US" b="1" i="1" dirty="0" err="1" smtClean="0"/>
              <a:t>p</a:t>
            </a:r>
            <a:r>
              <a:rPr lang="en-US" b="1" i="1" dirty="0" smtClean="0"/>
              <a:t> - p</a:t>
            </a:r>
            <a:r>
              <a:rPr lang="en-US" b="1" i="1" baseline="30000" dirty="0" smtClean="0"/>
              <a:t>2					</a:t>
            </a:r>
            <a:r>
              <a:rPr lang="en-US" b="1" i="1" dirty="0" smtClean="0"/>
              <a:t>= p(1-p)			= </a:t>
            </a:r>
            <a:r>
              <a:rPr lang="en-US" b="1" i="1" dirty="0" err="1" smtClean="0"/>
              <a:t>pq</a:t>
            </a:r>
            <a:endParaRPr lang="en-US" b="1" i="1" dirty="0" smtClean="0"/>
          </a:p>
          <a:p>
            <a:r>
              <a:rPr lang="en-US" sz="3176" dirty="0" smtClean="0"/>
              <a:t>The point here is that the dispersion (variance or standard deviation) is interlinked with </a:t>
            </a:r>
            <a:r>
              <a:rPr lang="en-US" sz="3176" b="1" i="1" dirty="0" err="1" smtClean="0"/>
              <a:t>p</a:t>
            </a:r>
            <a:r>
              <a:rPr lang="en-US" sz="3176" dirty="0" smtClean="0"/>
              <a:t>, which itself could vary.  It is not in probability theory at a pre-fixed level, such as ½.</a:t>
            </a:r>
            <a:endParaRPr lang="en-US" sz="3176" dirty="0"/>
          </a:p>
        </p:txBody>
      </p:sp>
    </p:spTree>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Confidence intervals:</a:t>
            </a:r>
            <a:br>
              <a:rPr lang="en-US" dirty="0" smtClean="0"/>
            </a:br>
            <a:r>
              <a:rPr lang="en-US" dirty="0" smtClean="0"/>
              <a:t>Visualizing Bernoulli variance</a:t>
            </a:r>
            <a:br>
              <a:rPr lang="en-US" dirty="0" smtClean="0"/>
            </a:br>
            <a:r>
              <a:rPr lang="en-US" sz="2222" dirty="0" smtClean="0">
                <a:hlinkClick r:id="rId2"/>
              </a:rPr>
              <a:t>http://statisticalideas.blogspot.com/2014/02/bernoulli-dispersions.html</a:t>
            </a:r>
            <a:endParaRPr lang="en-US" sz="2222" dirty="0"/>
          </a:p>
        </p:txBody>
      </p:sp>
      <p:sp>
        <p:nvSpPr>
          <p:cNvPr id="3" name="Content Placeholder 2"/>
          <p:cNvSpPr>
            <a:spLocks noGrp="1"/>
          </p:cNvSpPr>
          <p:nvPr>
            <p:ph idx="1"/>
          </p:nvPr>
        </p:nvSpPr>
        <p:spPr/>
        <p:txBody>
          <a:bodyPr/>
          <a:lstStyle/>
          <a:p>
            <a:endParaRPr lang="en-US"/>
          </a:p>
        </p:txBody>
      </p:sp>
    </p:spTree>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Confidence intervals: </a:t>
            </a:r>
            <a:br>
              <a:rPr lang="en-US" dirty="0" smtClean="0"/>
            </a:br>
            <a:r>
              <a:rPr lang="en-US" dirty="0" smtClean="0"/>
              <a:t>Again, from Bernoulli, to binomial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reminder that a binomial distribution is an independent repetition of identical Bernoulli trials.</a:t>
            </a:r>
          </a:p>
          <a:p>
            <a:r>
              <a:rPr lang="en-US" dirty="0" smtClean="0"/>
              <a:t>In a way similar, but not identical, to the way </a:t>
            </a:r>
            <a:r>
              <a:rPr lang="en-US" b="1" i="1" dirty="0" err="1" smtClean="0"/>
              <a:t>μ</a:t>
            </a:r>
            <a:r>
              <a:rPr lang="en-US" dirty="0" smtClean="0"/>
              <a:t> equals the average of sample averages,</a:t>
            </a:r>
          </a:p>
          <a:p>
            <a:r>
              <a:rPr lang="en-US" dirty="0" smtClean="0"/>
              <a:t>Proportion is already like an average,</a:t>
            </a:r>
          </a:p>
          <a:p>
            <a:r>
              <a:rPr lang="en-US" dirty="0" smtClean="0"/>
              <a:t>And hence the true proportion estimated from many trials is also equal to the average of many proportions.</a:t>
            </a:r>
          </a:p>
          <a:p>
            <a:r>
              <a:rPr lang="en-US" dirty="0" smtClean="0"/>
              <a:t>And from central limit theorem, we know that the </a:t>
            </a:r>
            <a:r>
              <a:rPr lang="en-US" b="1" i="1" dirty="0" err="1" smtClean="0"/>
              <a:t>σ</a:t>
            </a:r>
            <a:r>
              <a:rPr lang="en-US" b="1" i="1" baseline="-25000" dirty="0" err="1" smtClean="0"/>
              <a:t>p</a:t>
            </a:r>
            <a:r>
              <a:rPr lang="en-US" b="1" i="1" dirty="0" smtClean="0"/>
              <a:t>=√(σ</a:t>
            </a:r>
            <a:r>
              <a:rPr lang="en-US" b="1" i="1" baseline="30000" dirty="0" smtClean="0"/>
              <a:t>2</a:t>
            </a:r>
            <a:r>
              <a:rPr lang="en-US" b="1" i="1" dirty="0" smtClean="0"/>
              <a:t>/n)</a:t>
            </a:r>
            <a:r>
              <a:rPr lang="en-US" dirty="0" smtClean="0"/>
              <a:t>.  So this would equal </a:t>
            </a:r>
            <a:r>
              <a:rPr lang="en-US" b="1" i="1" dirty="0" err="1" smtClean="0"/>
              <a:t>σ</a:t>
            </a:r>
            <a:r>
              <a:rPr lang="en-US" b="1" i="1" baseline="-25000" dirty="0" err="1" smtClean="0"/>
              <a:t>p</a:t>
            </a:r>
            <a:r>
              <a:rPr lang="en-US" b="1" i="1" dirty="0" smtClean="0"/>
              <a:t>=√(</a:t>
            </a:r>
            <a:r>
              <a:rPr lang="en-US" b="1" i="1" dirty="0" err="1" smtClean="0"/>
              <a:t>pq/n</a:t>
            </a:r>
            <a:r>
              <a:rPr lang="en-US" b="1" i="1" dirty="0" smtClean="0"/>
              <a:t>)</a:t>
            </a:r>
            <a:r>
              <a:rPr lang="en-US" dirty="0" smtClean="0"/>
              <a:t>.</a:t>
            </a:r>
            <a:endParaRPr lang="en-US" baseline="-25000" dirty="0"/>
          </a:p>
        </p:txBody>
      </p:sp>
    </p:spTree>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Confidence intervals:</a:t>
            </a:r>
            <a:br>
              <a:rPr lang="en-US" dirty="0" smtClean="0"/>
            </a:br>
            <a:r>
              <a:rPr lang="en-US" dirty="0" smtClean="0"/>
              <a:t>Having to estimate </a:t>
            </a:r>
            <a:r>
              <a:rPr lang="en-US" b="1" i="1" dirty="0" err="1" smtClean="0"/>
              <a:t>σ</a:t>
            </a:r>
            <a:r>
              <a:rPr lang="en-US" b="1" i="1" baseline="-25000" dirty="0" err="1" smtClean="0"/>
              <a:t>p</a:t>
            </a:r>
            <a:endParaRPr lang="en-US" dirty="0"/>
          </a:p>
        </p:txBody>
      </p:sp>
      <p:sp>
        <p:nvSpPr>
          <p:cNvPr id="3" name="Content Placeholder 2"/>
          <p:cNvSpPr>
            <a:spLocks noGrp="1"/>
          </p:cNvSpPr>
          <p:nvPr>
            <p:ph idx="1"/>
          </p:nvPr>
        </p:nvSpPr>
        <p:spPr/>
        <p:txBody>
          <a:bodyPr>
            <a:normAutofit/>
          </a:bodyPr>
          <a:lstStyle/>
          <a:p>
            <a:r>
              <a:rPr lang="en-US" sz="2800" dirty="0" smtClean="0"/>
              <a:t>While </a:t>
            </a:r>
            <a:r>
              <a:rPr lang="en-US" sz="2800" b="1" i="1" dirty="0" err="1" smtClean="0"/>
              <a:t>σ</a:t>
            </a:r>
            <a:r>
              <a:rPr lang="en-US" sz="2800" b="1" i="1" baseline="-25000" dirty="0" err="1" smtClean="0"/>
              <a:t>p</a:t>
            </a:r>
            <a:r>
              <a:rPr lang="en-US" sz="2800" b="1" i="1" dirty="0" smtClean="0"/>
              <a:t>=√(</a:t>
            </a:r>
            <a:r>
              <a:rPr lang="en-US" sz="2800" b="1" i="1" dirty="0" err="1" smtClean="0"/>
              <a:t>pq/n</a:t>
            </a:r>
            <a:r>
              <a:rPr lang="en-US" sz="2800" b="1" i="1" dirty="0" smtClean="0"/>
              <a:t>)</a:t>
            </a:r>
            <a:r>
              <a:rPr lang="en-US" sz="2800" dirty="0" smtClean="0"/>
              <a:t>, we don’t have the overall binomial </a:t>
            </a:r>
            <a:r>
              <a:rPr lang="en-US" sz="2800" b="1" i="1" dirty="0" err="1" smtClean="0"/>
              <a:t>σ</a:t>
            </a:r>
            <a:r>
              <a:rPr lang="en-US" sz="2800" dirty="0" smtClean="0"/>
              <a:t>, nor know the interconnected </a:t>
            </a:r>
            <a:r>
              <a:rPr lang="en-US" sz="2800" b="1" i="1" dirty="0" err="1" smtClean="0"/>
              <a:t>p</a:t>
            </a:r>
            <a:r>
              <a:rPr lang="en-US" sz="2800" dirty="0" smtClean="0"/>
              <a:t> or (1-</a:t>
            </a:r>
            <a:r>
              <a:rPr lang="en-US" sz="2800" b="1" i="1" dirty="0" smtClean="0"/>
              <a:t>p</a:t>
            </a:r>
            <a:r>
              <a:rPr lang="en-US" sz="2800" dirty="0" smtClean="0"/>
              <a:t>), or </a:t>
            </a:r>
            <a:r>
              <a:rPr lang="en-US" sz="2800" b="1" i="1" dirty="0" err="1" smtClean="0"/>
              <a:t>q</a:t>
            </a:r>
            <a:r>
              <a:rPr lang="en-US" sz="2800" dirty="0" smtClean="0"/>
              <a:t> (else why are we constructing confidence intervals?!),</a:t>
            </a:r>
          </a:p>
          <a:p>
            <a:r>
              <a:rPr lang="en-US" sz="2800" dirty="0" smtClean="0"/>
              <a:t>Hence we need to estimate it.</a:t>
            </a:r>
          </a:p>
          <a:p>
            <a:r>
              <a:rPr lang="en-US" sz="2800" dirty="0" smtClean="0"/>
              <a:t>This estimation uses estimators from the sample trials themselves, assuming a large enough sample: </a:t>
            </a:r>
          </a:p>
        </p:txBody>
      </p:sp>
      <p:graphicFrame>
        <p:nvGraphicFramePr>
          <p:cNvPr id="117762" name="Object 2"/>
          <p:cNvGraphicFramePr>
            <a:graphicFrameLocks noChangeAspect="1"/>
          </p:cNvGraphicFramePr>
          <p:nvPr/>
        </p:nvGraphicFramePr>
        <p:xfrm>
          <a:off x="838200" y="4502150"/>
          <a:ext cx="1393825" cy="755650"/>
        </p:xfrm>
        <a:graphic>
          <a:graphicData uri="http://schemas.openxmlformats.org/presentationml/2006/ole">
            <p:oleObj spid="_x0000_s117762" name="Equation" r:id="rId3" imgW="609600" imgH="330200" progId="Equation.3">
              <p:embed/>
            </p:oleObj>
          </a:graphicData>
        </a:graphic>
      </p:graphicFrame>
    </p:spTree>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Confidence intervals:  If you estimate </a:t>
            </a:r>
            <a:r>
              <a:rPr lang="en-US" b="1" i="1" dirty="0" err="1" smtClean="0"/>
              <a:t>σ</a:t>
            </a:r>
            <a:r>
              <a:rPr lang="en-US" b="1" i="1" baseline="-25000" dirty="0" err="1" smtClean="0"/>
              <a:t>p</a:t>
            </a:r>
            <a:r>
              <a:rPr lang="en-US" dirty="0" smtClean="0"/>
              <a:t>, then you have to assume normality</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technique that we used to estimate </a:t>
            </a:r>
            <a:r>
              <a:rPr lang="en-US" b="1" i="1" dirty="0" err="1" smtClean="0"/>
              <a:t>σ</a:t>
            </a:r>
            <a:r>
              <a:rPr lang="en-US" b="1" i="1" baseline="-25000" dirty="0" err="1" smtClean="0"/>
              <a:t>p</a:t>
            </a:r>
            <a:r>
              <a:rPr lang="en-US" b="1" i="1" baseline="-25000" dirty="0" smtClean="0"/>
              <a:t> </a:t>
            </a:r>
            <a:r>
              <a:rPr lang="en-US" dirty="0" smtClean="0"/>
              <a:t>and then applying a normality assumption is good, and must be only done under two joint circumstances:</a:t>
            </a:r>
          </a:p>
          <a:p>
            <a:pPr lvl="1"/>
            <a:r>
              <a:rPr lang="en-US" dirty="0" smtClean="0"/>
              <a:t>The estimated </a:t>
            </a:r>
            <a:r>
              <a:rPr lang="en-US" b="1" i="1" dirty="0" err="1" smtClean="0"/>
              <a:t>p</a:t>
            </a:r>
            <a:r>
              <a:rPr lang="en-US" dirty="0" smtClean="0"/>
              <a:t> is near 50%.</a:t>
            </a:r>
          </a:p>
          <a:p>
            <a:pPr lvl="1"/>
            <a:r>
              <a:rPr lang="en-US" dirty="0" smtClean="0"/>
              <a:t>The </a:t>
            </a:r>
            <a:r>
              <a:rPr lang="en-US" b="1" i="1" dirty="0" err="1" smtClean="0"/>
              <a:t>σ</a:t>
            </a:r>
            <a:r>
              <a:rPr lang="en-US" b="1" i="1" baseline="-25000" dirty="0" err="1" smtClean="0"/>
              <a:t>p</a:t>
            </a:r>
            <a:r>
              <a:rPr lang="en-US" b="1" i="1" baseline="-25000" dirty="0" smtClean="0"/>
              <a:t> </a:t>
            </a:r>
            <a:r>
              <a:rPr lang="en-US" dirty="0" smtClean="0"/>
              <a:t>is very small.</a:t>
            </a:r>
          </a:p>
          <a:p>
            <a:r>
              <a:rPr lang="en-US" dirty="0" smtClean="0"/>
              <a:t>The goal here is to leave enough room for the CI so that jointly: most of distribution is mound shaped, and also fully contained and within the portion range of [0,1].</a:t>
            </a:r>
          </a:p>
          <a:p>
            <a:r>
              <a:rPr lang="en-US" dirty="0" smtClean="0"/>
              <a:t>So we can approximate this with the test of whether </a:t>
            </a:r>
            <a:r>
              <a:rPr lang="en-US" b="1" i="1" dirty="0" smtClean="0"/>
              <a:t>0</a:t>
            </a:r>
            <a:r>
              <a:rPr lang="en-US" b="1" i="1" u="sng" dirty="0" smtClean="0"/>
              <a:t>&lt;</a:t>
            </a:r>
            <a:r>
              <a:rPr lang="en-US" b="1" i="1" dirty="0" smtClean="0"/>
              <a:t>p</a:t>
            </a:r>
            <a:r>
              <a:rPr lang="en-US" b="1" i="1" u="sng" dirty="0" smtClean="0"/>
              <a:t>+</a:t>
            </a:r>
            <a:r>
              <a:rPr lang="en-US" b="1" i="1" dirty="0" smtClean="0"/>
              <a:t>3σ</a:t>
            </a:r>
            <a:r>
              <a:rPr lang="en-US" b="1" i="1" baseline="-25000" dirty="0" smtClean="0"/>
              <a:t>p</a:t>
            </a:r>
            <a:r>
              <a:rPr lang="en-US" b="1" i="1" u="sng" dirty="0" smtClean="0"/>
              <a:t>&lt;</a:t>
            </a:r>
            <a:r>
              <a:rPr lang="en-US" b="1" i="1" dirty="0" smtClean="0"/>
              <a:t>1</a:t>
            </a:r>
            <a:endParaRPr lang="en-US" dirty="0"/>
          </a:p>
        </p:txBody>
      </p:sp>
    </p:spTree>
  </p:cSld>
  <p:clrMapOvr>
    <a:masterClrMapping/>
  </p:clrMapOvr>
  <p:transition spd="slow"/>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Confidence intervals: Constraints on using symmetrical normal distributions</a:t>
            </a:r>
            <a:endParaRPr lang="en-US" dirty="0"/>
          </a:p>
        </p:txBody>
      </p:sp>
      <p:sp>
        <p:nvSpPr>
          <p:cNvPr id="3" name="Content Placeholder 2"/>
          <p:cNvSpPr>
            <a:spLocks noGrp="1"/>
          </p:cNvSpPr>
          <p:nvPr>
            <p:ph idx="1"/>
          </p:nvPr>
        </p:nvSpPr>
        <p:spPr/>
        <p:txBody>
          <a:bodyPr>
            <a:normAutofit/>
          </a:bodyPr>
          <a:lstStyle/>
          <a:p>
            <a:endParaRPr lang="en-US" dirty="0"/>
          </a:p>
        </p:txBody>
      </p:sp>
      <p:pic>
        <p:nvPicPr>
          <p:cNvPr id="4" name="Picture 3"/>
          <p:cNvPicPr>
            <a:picLocks noChangeAspect="1"/>
          </p:cNvPicPr>
          <p:nvPr/>
        </p:nvPicPr>
        <p:blipFill>
          <a:blip r:embed="rId2"/>
          <a:stretch>
            <a:fillRect/>
          </a:stretch>
        </p:blipFill>
        <p:spPr>
          <a:xfrm>
            <a:off x="445179" y="2496473"/>
            <a:ext cx="8237552" cy="1868704"/>
          </a:xfrm>
          <a:prstGeom prst="rect">
            <a:avLst/>
          </a:prstGeom>
        </p:spPr>
      </p:pic>
    </p:spTree>
  </p:cSld>
  <p:clrMapOvr>
    <a:masterClrMapping/>
  </p:clrMapOvr>
  <p:transition spd="slow"/>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Confidence intervals:</a:t>
            </a:r>
            <a:br>
              <a:rPr lang="en-US" dirty="0" smtClean="0"/>
            </a:br>
            <a:r>
              <a:rPr lang="en-US" dirty="0" smtClean="0"/>
              <a:t>Problem 10 question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consulting firm wants to know what fraction of their clients would be interested in their new premium add-on service offerings.</a:t>
            </a:r>
          </a:p>
          <a:p>
            <a:r>
              <a:rPr lang="en-US" dirty="0" smtClean="0"/>
              <a:t>Of the firm’s first few sample clients, 2/3 of them accepted the add-on service.</a:t>
            </a:r>
          </a:p>
          <a:p>
            <a:r>
              <a:rPr lang="en-US" dirty="0" smtClean="0"/>
              <a:t>What is the minimal number of clients that the consulting firm would need to sample at this 2/3 rate, in order to 99.5% confident that the add-on would in reality be accepted by at least half their client population?</a:t>
            </a:r>
            <a:endParaRPr lang="en-US" dirty="0"/>
          </a:p>
        </p:txBody>
      </p:sp>
    </p:spTree>
  </p:cSld>
  <p:clrMapOvr>
    <a:masterClrMapping/>
  </p:clrMapOvr>
  <p:transition spd="slow"/>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Confidence intervals:</a:t>
            </a:r>
            <a:br>
              <a:rPr lang="en-US" dirty="0" smtClean="0"/>
            </a:br>
            <a:r>
              <a:rPr lang="en-US" dirty="0" smtClean="0"/>
              <a:t>Problem 10 solution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Of the firm’s first few sample clients, 2/3 of them accepted the add-on service.</a:t>
            </a:r>
          </a:p>
          <a:p>
            <a:r>
              <a:rPr lang="en-US" dirty="0" smtClean="0"/>
              <a:t>What is the minimal number of clients that the consulting firm would need to sample at this 2/3 rate, in order to 99.5% confident that the add-on would in reality be accepted by at least half their client population?</a:t>
            </a:r>
          </a:p>
          <a:p>
            <a:pPr>
              <a:buNone/>
            </a:pPr>
            <a:r>
              <a:rPr lang="en-US" b="1" i="1" dirty="0" smtClean="0"/>
              <a:t>	1-P[(1/2-2/3)/σ</a:t>
            </a:r>
            <a:r>
              <a:rPr lang="en-US" b="1" i="1" baseline="-25000" dirty="0" smtClean="0"/>
              <a:t>p</a:t>
            </a:r>
            <a:r>
              <a:rPr lang="en-US" b="1" i="1" dirty="0" smtClean="0"/>
              <a:t>]=99.5% 		implies that P[(1/2-2/3)/σ</a:t>
            </a:r>
            <a:r>
              <a:rPr lang="en-US" b="1" i="1" baseline="-25000" dirty="0" smtClean="0"/>
              <a:t>p</a:t>
            </a:r>
            <a:r>
              <a:rPr lang="en-US" b="1" i="1" dirty="0" smtClean="0"/>
              <a:t>]=0.5%.</a:t>
            </a:r>
          </a:p>
          <a:p>
            <a:pPr>
              <a:buNone/>
            </a:pPr>
            <a:r>
              <a:rPr lang="en-US" b="1" i="1" dirty="0" smtClean="0"/>
              <a:t>	P[(1/2-2/3)/σ</a:t>
            </a:r>
            <a:r>
              <a:rPr lang="en-US" b="1" i="1" baseline="-25000" dirty="0" smtClean="0"/>
              <a:t>p</a:t>
            </a:r>
            <a:r>
              <a:rPr lang="en-US" b="1" i="1" dirty="0" smtClean="0"/>
              <a:t>]=0.5% 			implies that P[(2/3-1/2)/σ</a:t>
            </a:r>
            <a:r>
              <a:rPr lang="en-US" b="1" i="1" baseline="-25000" dirty="0" smtClean="0"/>
              <a:t>p</a:t>
            </a:r>
            <a:r>
              <a:rPr lang="en-US" b="1" i="1" dirty="0" smtClean="0"/>
              <a:t>]=99.5%.</a:t>
            </a:r>
          </a:p>
          <a:p>
            <a:pPr>
              <a:buNone/>
            </a:pPr>
            <a:r>
              <a:rPr lang="en-US" b="1" i="1" dirty="0" smtClean="0"/>
              <a:t>	If from the </a:t>
            </a:r>
            <a:r>
              <a:rPr lang="en-US" b="1" i="1" dirty="0" err="1" smtClean="0"/>
              <a:t>z</a:t>
            </a:r>
            <a:r>
              <a:rPr lang="en-US" b="1" i="1" dirty="0" smtClean="0"/>
              <a:t> table, we know the score is at least 2.57, then the negative of the score (or -</a:t>
            </a:r>
            <a:r>
              <a:rPr lang="en-US" b="1" i="1" dirty="0" err="1" smtClean="0"/>
              <a:t>z</a:t>
            </a:r>
            <a:r>
              <a:rPr lang="en-US" b="1" i="1" dirty="0" smtClean="0"/>
              <a:t>) is less than -2.57.</a:t>
            </a:r>
          </a:p>
          <a:p>
            <a:pPr>
              <a:buNone/>
            </a:pPr>
            <a:r>
              <a:rPr lang="en-US" b="1" i="1" dirty="0" smtClean="0"/>
              <a:t>	In both cases depending slightly on how small the sample size is (e.g., </a:t>
            </a:r>
            <a:r>
              <a:rPr lang="en-US" b="1" i="1" dirty="0" err="1" smtClean="0"/>
              <a:t>z</a:t>
            </a:r>
            <a:r>
              <a:rPr lang="en-US" b="1" i="1" dirty="0" smtClean="0"/>
              <a:t> versus </a:t>
            </a:r>
            <a:r>
              <a:rPr lang="en-US" b="1" i="1" dirty="0" err="1" smtClean="0"/>
              <a:t>t</a:t>
            </a:r>
            <a:r>
              <a:rPr lang="en-US" b="1" i="1" dirty="0" smtClean="0"/>
              <a:t>).</a:t>
            </a:r>
          </a:p>
          <a:p>
            <a:pPr>
              <a:buNone/>
            </a:pPr>
            <a:r>
              <a:rPr lang="en-US" b="1" i="1" dirty="0" smtClean="0"/>
              <a:t>	For (1/2-2/3)/σ</a:t>
            </a:r>
            <a:r>
              <a:rPr lang="en-US" b="1" i="1" baseline="-25000" dirty="0" smtClean="0"/>
              <a:t>p</a:t>
            </a:r>
            <a:r>
              <a:rPr lang="en-US" b="1" i="1" u="sng" dirty="0" smtClean="0"/>
              <a:t>=</a:t>
            </a:r>
            <a:r>
              <a:rPr lang="en-US" b="1" i="1" dirty="0" smtClean="0"/>
              <a:t>-2.57, 		</a:t>
            </a:r>
            <a:r>
              <a:rPr lang="en-US" b="1" i="1" dirty="0" err="1" smtClean="0"/>
              <a:t>σ</a:t>
            </a:r>
            <a:r>
              <a:rPr lang="en-US" b="1" i="1" baseline="-25000" dirty="0" err="1" smtClean="0"/>
              <a:t>p</a:t>
            </a:r>
            <a:r>
              <a:rPr lang="en-US" b="1" i="1" u="sng" dirty="0" smtClean="0"/>
              <a:t>=</a:t>
            </a:r>
            <a:r>
              <a:rPr lang="en-US" b="1" i="1" dirty="0" smtClean="0"/>
              <a:t>(1/2-2/3)/-2.57</a:t>
            </a:r>
            <a:r>
              <a:rPr lang="en-US" b="1" i="1" u="sng" dirty="0" smtClean="0"/>
              <a:t>=</a:t>
            </a:r>
            <a:r>
              <a:rPr lang="en-US" b="1" i="1" dirty="0" smtClean="0"/>
              <a:t>6.5%.</a:t>
            </a:r>
          </a:p>
          <a:p>
            <a:pPr>
              <a:buNone/>
            </a:pPr>
            <a:r>
              <a:rPr lang="en-US" b="1" i="1" dirty="0" smtClean="0"/>
              <a:t>	And </a:t>
            </a:r>
            <a:r>
              <a:rPr lang="en-US" b="1" i="1" dirty="0" err="1" smtClean="0"/>
              <a:t>σ</a:t>
            </a:r>
            <a:r>
              <a:rPr lang="en-US" b="1" i="1" baseline="-25000" dirty="0" err="1" smtClean="0"/>
              <a:t>p</a:t>
            </a:r>
            <a:r>
              <a:rPr lang="en-US" b="1" i="1" dirty="0" smtClean="0"/>
              <a:t>=√[(2/3)(1/3)/n]</a:t>
            </a:r>
            <a:r>
              <a:rPr lang="en-US" b="1" i="1" u="sng" dirty="0" smtClean="0"/>
              <a:t>=</a:t>
            </a:r>
            <a:r>
              <a:rPr lang="en-US" b="1" i="1" dirty="0" smtClean="0"/>
              <a:t>6.5%,	so (2/3)(1/3)/0.004~53=</a:t>
            </a:r>
            <a:r>
              <a:rPr lang="en-US" b="1" i="1" dirty="0" err="1" smtClean="0"/>
              <a:t>n</a:t>
            </a:r>
            <a:endParaRPr lang="en-US" b="1" i="1" dirty="0" smtClean="0"/>
          </a:p>
          <a:p>
            <a:pPr>
              <a:buNone/>
            </a:pPr>
            <a:r>
              <a:rPr lang="en-US" b="1" i="1" dirty="0" smtClean="0"/>
              <a:t>	Notice about how confident (99% range) one needs to be before being able having to consider the </a:t>
            </a:r>
            <a:r>
              <a:rPr lang="en-US" b="1" i="1" dirty="0" err="1" smtClean="0"/>
              <a:t>σ</a:t>
            </a:r>
            <a:r>
              <a:rPr lang="en-US" b="1" i="1" baseline="-25000" dirty="0" err="1" smtClean="0"/>
              <a:t>p</a:t>
            </a:r>
            <a:r>
              <a:rPr lang="en-US" b="1" i="1" dirty="0" smtClean="0"/>
              <a:t> approximation, else we have a smaller sample size and lower confidence.</a:t>
            </a:r>
          </a:p>
        </p:txBody>
      </p:sp>
      <p:cxnSp>
        <p:nvCxnSpPr>
          <p:cNvPr id="4" name="Straight Arrow Connector 3"/>
          <p:cNvCxnSpPr/>
          <p:nvPr/>
        </p:nvCxnSpPr>
        <p:spPr>
          <a:xfrm rot="5400000" flipH="1" flipV="1">
            <a:off x="6096000" y="3505200"/>
            <a:ext cx="304800" cy="152400"/>
          </a:xfrm>
          <a:prstGeom prst="straightConnector1">
            <a:avLst/>
          </a:prstGeom>
          <a:ln>
            <a:solidFill>
              <a:schemeClr val="accent2">
                <a:alpha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p:nvPr/>
        </p:nvCxnSpPr>
        <p:spPr>
          <a:xfrm rot="10800000">
            <a:off x="1905000" y="3429000"/>
            <a:ext cx="2362200" cy="533400"/>
          </a:xfrm>
          <a:prstGeom prst="straightConnector1">
            <a:avLst/>
          </a:prstGeom>
          <a:ln>
            <a:solidFill>
              <a:schemeClr val="accent2">
                <a:alpha val="50000"/>
              </a:schemeClr>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Hypothesis testing:</a:t>
            </a:r>
            <a:br>
              <a:rPr lang="en-US" dirty="0" smtClean="0"/>
            </a:br>
            <a:r>
              <a:rPr lang="en-US" dirty="0" smtClean="0"/>
              <a:t>An extension of confidence intervals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Hypothesis testing doesn’t require normal distributions, but that is the most common place from where to start these analysis.</a:t>
            </a:r>
          </a:p>
          <a:p>
            <a:r>
              <a:rPr lang="en-US" dirty="0" smtClean="0"/>
              <a:t>In our confidence interval analysis performed earlier:</a:t>
            </a:r>
          </a:p>
          <a:p>
            <a:pPr lvl="1"/>
            <a:r>
              <a:rPr lang="en-US" dirty="0" smtClean="0"/>
              <a:t>We always assume that the sample mean typically equals </a:t>
            </a:r>
            <a:r>
              <a:rPr lang="en-US" b="1" i="1" dirty="0" err="1" smtClean="0"/>
              <a:t>μ</a:t>
            </a:r>
            <a:r>
              <a:rPr lang="en-US" dirty="0" smtClean="0"/>
              <a:t>.</a:t>
            </a:r>
            <a:r>
              <a:rPr lang="en-US" b="1" i="1" dirty="0" smtClean="0"/>
              <a:t> </a:t>
            </a:r>
            <a:endParaRPr lang="en-US" dirty="0" smtClean="0"/>
          </a:p>
          <a:p>
            <a:pPr lvl="1"/>
            <a:r>
              <a:rPr lang="en-US" dirty="0" smtClean="0"/>
              <a:t>This </a:t>
            </a:r>
            <a:r>
              <a:rPr lang="en-US" b="1" i="1" dirty="0" err="1" smtClean="0"/>
              <a:t>μ</a:t>
            </a:r>
            <a:r>
              <a:rPr lang="en-US" dirty="0" smtClean="0"/>
              <a:t> is generally, but not always, a known value.</a:t>
            </a:r>
          </a:p>
          <a:p>
            <a:r>
              <a:rPr lang="en-US" dirty="0" smtClean="0"/>
              <a:t>But for this topic however, we perform a statistical hypothesis test concerning this </a:t>
            </a:r>
            <a:r>
              <a:rPr lang="en-US" b="1" i="1" dirty="0" err="1" smtClean="0"/>
              <a:t>μ</a:t>
            </a:r>
            <a:r>
              <a:rPr lang="en-US" dirty="0" smtClean="0"/>
              <a:t>, </a:t>
            </a:r>
          </a:p>
          <a:p>
            <a:r>
              <a:rPr lang="en-US" dirty="0" smtClean="0"/>
              <a:t>Given a deviation of an observation (as opposed to from a sample average) from </a:t>
            </a:r>
            <a:r>
              <a:rPr lang="en-US" b="1" i="1" dirty="0" err="1" smtClean="0"/>
              <a:t>μ</a:t>
            </a:r>
            <a:r>
              <a:rPr lang="en-US" dirty="0" smtClean="0"/>
              <a:t>.</a:t>
            </a:r>
          </a:p>
        </p:txBody>
      </p:sp>
    </p:spTree>
  </p:cSld>
  <p:clrMapOvr>
    <a:masterClrMapping/>
  </p:clrMapOvr>
  <p:transition spd="slow"/>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Hypothesis testing:</a:t>
            </a:r>
            <a:br>
              <a:rPr lang="en-US" dirty="0" smtClean="0"/>
            </a:br>
            <a:r>
              <a:rPr lang="en-US" dirty="0" smtClean="0"/>
              <a:t>An example of a test </a:t>
            </a:r>
            <a:r>
              <a:rPr lang="en-US" u="sng" dirty="0" smtClean="0"/>
              <a:t>layout</a:t>
            </a:r>
            <a:endParaRPr lang="en-US" u="sng" dirty="0"/>
          </a:p>
        </p:txBody>
      </p:sp>
      <p:sp>
        <p:nvSpPr>
          <p:cNvPr id="3" name="Content Placeholder 2"/>
          <p:cNvSpPr>
            <a:spLocks noGrp="1"/>
          </p:cNvSpPr>
          <p:nvPr>
            <p:ph idx="1"/>
          </p:nvPr>
        </p:nvSpPr>
        <p:spPr/>
        <p:txBody>
          <a:bodyPr>
            <a:normAutofit fontScale="85000" lnSpcReduction="20000"/>
          </a:bodyPr>
          <a:lstStyle/>
          <a:p>
            <a:r>
              <a:rPr lang="en-US" dirty="0" smtClean="0"/>
              <a:t>A restaurant owner is is looking at a sample distribution of </a:t>
            </a:r>
            <a:r>
              <a:rPr lang="en-US" dirty="0" err="1" smtClean="0"/>
              <a:t>french</a:t>
            </a:r>
            <a:r>
              <a:rPr lang="en-US" dirty="0" smtClean="0"/>
              <a:t> fries, that Employee F scoops into each serving container for customers.</a:t>
            </a:r>
          </a:p>
          <a:p>
            <a:r>
              <a:rPr lang="en-US" dirty="0" smtClean="0"/>
              <a:t>The owner expects the container to serve only 1 pound of fries.</a:t>
            </a:r>
          </a:p>
          <a:p>
            <a:r>
              <a:rPr lang="en-US" dirty="0" smtClean="0"/>
              <a:t>However, the average weight the owner gets, from Employee F’s containers, is 1.2 pounds.  Note that thus far no sample size or dispersion of results are provided.</a:t>
            </a:r>
          </a:p>
          <a:p>
            <a:r>
              <a:rPr lang="en-US" dirty="0" smtClean="0"/>
              <a:t>So we want to test a hypothesis concerning Employee F, to see if he or she is generally </a:t>
            </a:r>
            <a:r>
              <a:rPr lang="en-US" u="sng" dirty="0" smtClean="0"/>
              <a:t>overfilling</a:t>
            </a:r>
            <a:r>
              <a:rPr lang="en-US" dirty="0" smtClean="0"/>
              <a:t> food into the container (as opposed to the 1.2 pounds coming in more than 1 pound simply by chance).</a:t>
            </a: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collection:</a:t>
            </a:r>
            <a:br>
              <a:rPr lang="en-US" dirty="0" smtClean="0"/>
            </a:br>
            <a:r>
              <a:rPr lang="en-US" dirty="0" smtClean="0"/>
              <a:t>Some data types</a:t>
            </a:r>
            <a:endParaRPr lang="en-US" dirty="0"/>
          </a:p>
        </p:txBody>
      </p:sp>
      <p:sp>
        <p:nvSpPr>
          <p:cNvPr id="5" name="Content Placeholder 4"/>
          <p:cNvSpPr>
            <a:spLocks noGrp="1"/>
          </p:cNvSpPr>
          <p:nvPr>
            <p:ph idx="1"/>
          </p:nvPr>
        </p:nvSpPr>
        <p:spPr/>
        <p:txBody>
          <a:bodyPr>
            <a:normAutofit fontScale="70000" lnSpcReduction="20000"/>
          </a:bodyPr>
          <a:lstStyle/>
          <a:p>
            <a:r>
              <a:rPr lang="en-US" dirty="0" smtClean="0"/>
              <a:t>Primary</a:t>
            </a:r>
          </a:p>
          <a:p>
            <a:pPr lvl="1"/>
            <a:r>
              <a:rPr lang="en-US" dirty="0" smtClean="0"/>
              <a:t>Data collected directly for the study in mind.</a:t>
            </a:r>
          </a:p>
          <a:p>
            <a:r>
              <a:rPr lang="en-US" dirty="0" smtClean="0"/>
              <a:t>Secondary</a:t>
            </a:r>
          </a:p>
          <a:p>
            <a:pPr lvl="1"/>
            <a:r>
              <a:rPr lang="en-US" dirty="0" smtClean="0"/>
              <a:t>Data that was already collected for a different purpose.</a:t>
            </a:r>
          </a:p>
          <a:p>
            <a:r>
              <a:rPr lang="en-US" dirty="0" smtClean="0"/>
              <a:t>What are the pros and cons of either primary, or secondary data?</a:t>
            </a:r>
          </a:p>
          <a:p>
            <a:r>
              <a:rPr lang="en-US" dirty="0" err="1" smtClean="0"/>
              <a:t>Univariate</a:t>
            </a:r>
            <a:r>
              <a:rPr lang="en-US" dirty="0" smtClean="0"/>
              <a:t> versus multivariate</a:t>
            </a:r>
          </a:p>
          <a:p>
            <a:pPr lvl="1"/>
            <a:r>
              <a:rPr lang="en-US" dirty="0" smtClean="0"/>
              <a:t>The probability models studied so far with one variable is </a:t>
            </a:r>
            <a:r>
              <a:rPr lang="en-US" dirty="0" err="1" smtClean="0"/>
              <a:t>univariate</a:t>
            </a:r>
            <a:r>
              <a:rPr lang="en-US" dirty="0" smtClean="0"/>
              <a:t>.  We’ll soon see another that is Amtrak’s top 10 route lengths.</a:t>
            </a:r>
          </a:p>
          <a:p>
            <a:pPr lvl="1"/>
            <a:r>
              <a:rPr lang="en-US" dirty="0" smtClean="0"/>
              <a:t>Studying multiple variables as a collection, as we’ll do later in the coursework is multivariate.  For two variables, this is termed </a:t>
            </a:r>
            <a:r>
              <a:rPr lang="en-US" dirty="0" err="1" smtClean="0"/>
              <a:t>bivariate</a:t>
            </a:r>
            <a:r>
              <a:rPr lang="en-US" dirty="0" smtClean="0"/>
              <a:t>.</a:t>
            </a:r>
          </a:p>
          <a:p>
            <a:pPr lvl="1"/>
            <a:r>
              <a:rPr lang="en-US" dirty="0" smtClean="0"/>
              <a:t>Other popular </a:t>
            </a:r>
            <a:r>
              <a:rPr lang="en-US" dirty="0" err="1" smtClean="0"/>
              <a:t>bivariate</a:t>
            </a:r>
            <a:r>
              <a:rPr lang="en-US" dirty="0" smtClean="0"/>
              <a:t> types that we’ll study in the regression analysis section includes cross-section (e.g., state-level, heart disease and stroke in any given year), or a specific time-series (i.e., time generally being the second- and independent- variable).</a:t>
            </a:r>
            <a:endParaRPr lang="en-US" dirty="0"/>
          </a:p>
        </p:txBody>
      </p:sp>
    </p:spTree>
  </p:cSld>
  <p:clrMapOvr>
    <a:masterClrMapping/>
  </p:clrMapOvr>
  <p:transition spd="slow"/>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Hypothesis testing:</a:t>
            </a:r>
            <a:br>
              <a:rPr lang="en-US" dirty="0" smtClean="0"/>
            </a:br>
            <a:r>
              <a:rPr lang="en-US" dirty="0" smtClean="0"/>
              <a:t>An example of a test </a:t>
            </a:r>
            <a:r>
              <a:rPr lang="en-US" u="sng" dirty="0" smtClean="0"/>
              <a:t>layout</a:t>
            </a:r>
            <a:r>
              <a:rPr lang="en-US" dirty="0" smtClean="0"/>
              <a:t>, continued</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restaurant owner sets a null hypothesis </a:t>
            </a:r>
            <a:r>
              <a:rPr lang="en-US" b="1" i="1" dirty="0" smtClean="0"/>
              <a:t>H</a:t>
            </a:r>
            <a:r>
              <a:rPr lang="en-US" b="1" i="1" baseline="-25000" dirty="0" smtClean="0"/>
              <a:t>0</a:t>
            </a:r>
            <a:r>
              <a:rPr lang="en-US" dirty="0" smtClean="0"/>
              <a:t> that </a:t>
            </a:r>
            <a:r>
              <a:rPr lang="en-US" b="1" i="1" dirty="0" err="1" smtClean="0"/>
              <a:t>μ</a:t>
            </a:r>
            <a:r>
              <a:rPr lang="en-US" b="1" i="1" u="sng" dirty="0" smtClean="0"/>
              <a:t>&lt;</a:t>
            </a:r>
            <a:r>
              <a:rPr lang="en-US" b="1" i="1" dirty="0" smtClean="0"/>
              <a:t>1.0</a:t>
            </a:r>
            <a:r>
              <a:rPr lang="en-US" dirty="0" smtClean="0"/>
              <a:t>.</a:t>
            </a:r>
          </a:p>
          <a:p>
            <a:r>
              <a:rPr lang="en-US" dirty="0" smtClean="0"/>
              <a:t>This is a null hypothesis of whether Employee F is generally scooping 1 pound or less, or if they are likely </a:t>
            </a:r>
            <a:r>
              <a:rPr lang="en-US" dirty="0" err="1" smtClean="0"/>
              <a:t>overscooping</a:t>
            </a:r>
            <a:r>
              <a:rPr lang="en-US" dirty="0" smtClean="0"/>
              <a:t> more than 1 pound of fries into the container.</a:t>
            </a:r>
          </a:p>
          <a:p>
            <a:r>
              <a:rPr lang="en-US" dirty="0" smtClean="0"/>
              <a:t>So the parameters of the null hypothesis must be set so that we know that it can be rejected at a certain pre-set level of confidence.</a:t>
            </a:r>
          </a:p>
          <a:p>
            <a:r>
              <a:rPr lang="en-US" dirty="0" smtClean="0"/>
              <a:t>And an alternative hypothesis </a:t>
            </a:r>
            <a:r>
              <a:rPr lang="en-US" b="1" i="1" dirty="0" smtClean="0"/>
              <a:t>H</a:t>
            </a:r>
            <a:r>
              <a:rPr lang="en-US" b="1" i="1" baseline="-25000" dirty="0" smtClean="0"/>
              <a:t>a</a:t>
            </a:r>
            <a:r>
              <a:rPr lang="en-US" b="1" i="1" dirty="0" smtClean="0"/>
              <a:t> </a:t>
            </a:r>
            <a:r>
              <a:rPr lang="en-US" dirty="0" smtClean="0"/>
              <a:t>must be established, though at times it is obviously implicit.</a:t>
            </a:r>
          </a:p>
          <a:p>
            <a:r>
              <a:rPr lang="en-US" dirty="0" smtClean="0"/>
              <a:t>For example, </a:t>
            </a:r>
            <a:r>
              <a:rPr lang="en-US" b="1" i="1" dirty="0" smtClean="0"/>
              <a:t>H</a:t>
            </a:r>
            <a:r>
              <a:rPr lang="en-US" b="1" i="1" baseline="-25000" dirty="0" smtClean="0"/>
              <a:t>a</a:t>
            </a:r>
            <a:r>
              <a:rPr lang="en-US" dirty="0" smtClean="0"/>
              <a:t> in this case would be that </a:t>
            </a:r>
            <a:r>
              <a:rPr lang="en-US" b="1" i="1" dirty="0" err="1" smtClean="0"/>
              <a:t>μ</a:t>
            </a:r>
            <a:r>
              <a:rPr lang="en-US" b="1" i="1" dirty="0" smtClean="0"/>
              <a:t>&gt;1.0</a:t>
            </a:r>
            <a:r>
              <a:rPr lang="en-US" dirty="0" smtClean="0"/>
              <a:t>.  </a:t>
            </a:r>
          </a:p>
          <a:p>
            <a:r>
              <a:rPr lang="en-US" dirty="0" smtClean="0"/>
              <a:t>Put differently, if we can’t reject the null hypothesis that Employee F is </a:t>
            </a:r>
            <a:r>
              <a:rPr lang="en-US" dirty="0" err="1" smtClean="0"/>
              <a:t>underfilling</a:t>
            </a:r>
            <a:r>
              <a:rPr lang="en-US" dirty="0" smtClean="0"/>
              <a:t> the containers (</a:t>
            </a:r>
            <a:r>
              <a:rPr lang="en-US" b="1" i="1" dirty="0" err="1" smtClean="0"/>
              <a:t>μ</a:t>
            </a:r>
            <a:r>
              <a:rPr lang="en-US" b="1" i="1" u="sng" dirty="0" smtClean="0"/>
              <a:t>&lt;</a:t>
            </a:r>
            <a:r>
              <a:rPr lang="en-US" b="1" i="1" dirty="0" smtClean="0"/>
              <a:t>1.0</a:t>
            </a:r>
            <a:r>
              <a:rPr lang="en-US" dirty="0" smtClean="0"/>
              <a:t>), then we automatically defer to the conclusion that the containers are being overfilled per the alternate </a:t>
            </a:r>
            <a:r>
              <a:rPr lang="en-US" dirty="0" err="1" smtClean="0"/>
              <a:t>hypotehsis</a:t>
            </a:r>
            <a:r>
              <a:rPr lang="en-US" dirty="0" smtClean="0"/>
              <a:t>.</a:t>
            </a:r>
          </a:p>
        </p:txBody>
      </p:sp>
    </p:spTree>
  </p:cSld>
  <p:clrMapOvr>
    <a:masterClrMapping/>
  </p:clrMapOvr>
  <p:transition spd="slow"/>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Hypothesis testing:</a:t>
            </a:r>
            <a:br>
              <a:rPr lang="en-US" dirty="0" smtClean="0"/>
            </a:br>
            <a:r>
              <a:rPr lang="en-US" dirty="0" smtClean="0"/>
              <a:t>What does our test look like?</a:t>
            </a:r>
            <a:endParaRPr lang="en-US" dirty="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p:cNvSpPr/>
          <p:nvPr/>
        </p:nvSpPr>
        <p:spPr>
          <a:xfrm>
            <a:off x="4890064" y="6126163"/>
            <a:ext cx="1015756" cy="52322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wrap="square">
            <a:spAutoFit/>
          </a:bodyPr>
          <a:lstStyle/>
          <a:p>
            <a:r>
              <a:rPr lang="en-US" sz="2800" b="1" i="1" dirty="0" err="1" smtClean="0">
                <a:solidFill>
                  <a:schemeClr val="bg1">
                    <a:lumMod val="50000"/>
                  </a:schemeClr>
                </a:solidFill>
              </a:rPr>
              <a:t>μ</a:t>
            </a:r>
            <a:r>
              <a:rPr lang="en-US" sz="2800" b="1" i="1" dirty="0" smtClean="0">
                <a:solidFill>
                  <a:schemeClr val="bg1">
                    <a:lumMod val="50000"/>
                  </a:schemeClr>
                </a:solidFill>
              </a:rPr>
              <a:t>=1.0</a:t>
            </a:r>
          </a:p>
        </p:txBody>
      </p:sp>
      <p:sp>
        <p:nvSpPr>
          <p:cNvPr id="6" name="Rectangle 5"/>
          <p:cNvSpPr/>
          <p:nvPr/>
        </p:nvSpPr>
        <p:spPr>
          <a:xfrm>
            <a:off x="5678733" y="1600200"/>
            <a:ext cx="3197024" cy="52322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wrap="square">
            <a:spAutoFit/>
          </a:bodyPr>
          <a:lstStyle/>
          <a:p>
            <a:r>
              <a:rPr lang="en-US" sz="2800" b="1" i="1" dirty="0" smtClean="0">
                <a:solidFill>
                  <a:schemeClr val="bg1">
                    <a:lumMod val="50000"/>
                  </a:schemeClr>
                </a:solidFill>
              </a:rPr>
              <a:t>sample average=1.2</a:t>
            </a:r>
            <a:endParaRPr lang="en-US" sz="2800" dirty="0">
              <a:solidFill>
                <a:schemeClr val="bg1">
                  <a:lumMod val="50000"/>
                </a:schemeClr>
              </a:solidFill>
            </a:endParaRPr>
          </a:p>
        </p:txBody>
      </p:sp>
      <p:sp>
        <p:nvSpPr>
          <p:cNvPr id="7" name="Rectangle 6"/>
          <p:cNvSpPr/>
          <p:nvPr/>
        </p:nvSpPr>
        <p:spPr>
          <a:xfrm>
            <a:off x="7626721" y="3863181"/>
            <a:ext cx="475326" cy="523220"/>
          </a:xfrm>
          <a:prstGeom prst="rect">
            <a:avLst/>
          </a:prstGeom>
          <a:ln/>
        </p:spPr>
        <p:style>
          <a:lnRef idx="1">
            <a:schemeClr val="accent2"/>
          </a:lnRef>
          <a:fillRef idx="3">
            <a:schemeClr val="accent2"/>
          </a:fillRef>
          <a:effectRef idx="2">
            <a:schemeClr val="accent2"/>
          </a:effectRef>
          <a:fontRef idx="minor">
            <a:schemeClr val="lt1"/>
          </a:fontRef>
        </p:style>
        <p:txBody>
          <a:bodyPr wrap="square">
            <a:spAutoFit/>
          </a:bodyPr>
          <a:lstStyle/>
          <a:p>
            <a:r>
              <a:rPr lang="en-US" sz="2800" b="1" i="1" dirty="0" smtClean="0">
                <a:solidFill>
                  <a:schemeClr val="bg1"/>
                </a:solidFill>
              </a:rPr>
              <a:t>?</a:t>
            </a:r>
          </a:p>
        </p:txBody>
      </p:sp>
      <p:sp>
        <p:nvSpPr>
          <p:cNvPr id="9" name="Rectangle 8"/>
          <p:cNvSpPr/>
          <p:nvPr/>
        </p:nvSpPr>
        <p:spPr>
          <a:xfrm>
            <a:off x="2611329" y="3863181"/>
            <a:ext cx="475326" cy="523220"/>
          </a:xfrm>
          <a:prstGeom prst="rect">
            <a:avLst/>
          </a:prstGeom>
          <a:ln/>
        </p:spPr>
        <p:style>
          <a:lnRef idx="1">
            <a:schemeClr val="accent2"/>
          </a:lnRef>
          <a:fillRef idx="3">
            <a:schemeClr val="accent2"/>
          </a:fillRef>
          <a:effectRef idx="2">
            <a:schemeClr val="accent2"/>
          </a:effectRef>
          <a:fontRef idx="minor">
            <a:schemeClr val="lt1"/>
          </a:fontRef>
        </p:style>
        <p:txBody>
          <a:bodyPr wrap="square">
            <a:spAutoFit/>
          </a:bodyPr>
          <a:lstStyle/>
          <a:p>
            <a:r>
              <a:rPr lang="en-US" sz="2800" b="1" i="1" dirty="0" smtClean="0">
                <a:solidFill>
                  <a:schemeClr val="bg1"/>
                </a:solidFill>
              </a:rPr>
              <a:t>?</a:t>
            </a:r>
          </a:p>
        </p:txBody>
      </p:sp>
      <p:cxnSp>
        <p:nvCxnSpPr>
          <p:cNvPr id="13" name="Straight Arrow Connector 12"/>
          <p:cNvCxnSpPr/>
          <p:nvPr/>
        </p:nvCxnSpPr>
        <p:spPr>
          <a:xfrm rot="16200000" flipH="1">
            <a:off x="6758718" y="2576254"/>
            <a:ext cx="1547995" cy="642323"/>
          </a:xfrm>
          <a:prstGeom prst="straightConnector1">
            <a:avLst/>
          </a:prstGeom>
          <a:ln>
            <a:solidFill>
              <a:schemeClr val="accent2">
                <a:alpha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rot="10800000" flipV="1">
            <a:off x="3313811" y="2123419"/>
            <a:ext cx="3897745" cy="1739762"/>
          </a:xfrm>
          <a:prstGeom prst="straightConnector1">
            <a:avLst/>
          </a:prstGeom>
          <a:ln>
            <a:solidFill>
              <a:schemeClr val="accent2">
                <a:alpha val="50000"/>
              </a:schemeClr>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Hypothesis testing:</a:t>
            </a:r>
            <a:br>
              <a:rPr lang="en-US" dirty="0" smtClean="0"/>
            </a:br>
            <a:r>
              <a:rPr lang="en-US" dirty="0" smtClean="0"/>
              <a:t>Establishing a critical score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One needs to </a:t>
            </a:r>
            <a:r>
              <a:rPr lang="en-US" u="sng" dirty="0" smtClean="0"/>
              <a:t>ex ante</a:t>
            </a:r>
            <a:r>
              <a:rPr lang="en-US" dirty="0" smtClean="0"/>
              <a:t> set their statistical standard (</a:t>
            </a:r>
            <a:r>
              <a:rPr lang="en-US" dirty="0" err="1" smtClean="0"/>
              <a:t>e.g</a:t>
            </a:r>
            <a:r>
              <a:rPr lang="en-US" dirty="0" smtClean="0"/>
              <a:t>, test statistic) for conducting a hypothesis test:</a:t>
            </a:r>
          </a:p>
          <a:p>
            <a:pPr lvl="1"/>
            <a:r>
              <a:rPr lang="en-US" dirty="0" smtClean="0"/>
              <a:t>Else one if simply establishing a new critical value after working backwards from a score that fails to reject </a:t>
            </a:r>
            <a:r>
              <a:rPr lang="en-US" b="1" i="1" dirty="0" smtClean="0"/>
              <a:t>H</a:t>
            </a:r>
            <a:r>
              <a:rPr lang="en-US" b="1" i="1" baseline="-25000" dirty="0" smtClean="0"/>
              <a:t>0</a:t>
            </a:r>
            <a:r>
              <a:rPr lang="en-US" dirty="0" smtClean="0"/>
              <a:t>.</a:t>
            </a:r>
          </a:p>
          <a:p>
            <a:pPr lvl="1"/>
            <a:r>
              <a:rPr lang="en-US" dirty="0" smtClean="0"/>
              <a:t>Or switch to a 1-tail, from a 2-tails test.</a:t>
            </a:r>
          </a:p>
          <a:p>
            <a:pPr lvl="1"/>
            <a:r>
              <a:rPr lang="en-US" dirty="0" smtClean="0"/>
              <a:t>And neither revisionary testing provides accurate information.</a:t>
            </a:r>
          </a:p>
          <a:p>
            <a:r>
              <a:rPr lang="en-US" dirty="0" smtClean="0"/>
              <a:t>So setting a statistical criteria involves both a percent level, and an a-priori selection of either 1 or 2 tails.</a:t>
            </a:r>
          </a:p>
          <a:p>
            <a:r>
              <a:rPr lang="en-US" dirty="0" smtClean="0"/>
              <a:t>The test should likely be the more rigorous 1-tail test, unless the original test description is of the “</a:t>
            </a:r>
            <a:r>
              <a:rPr lang="en-US" b="1" i="1" dirty="0" smtClean="0"/>
              <a:t>H</a:t>
            </a:r>
            <a:r>
              <a:rPr lang="en-US" b="1" i="1" baseline="-25000" dirty="0" smtClean="0"/>
              <a:t>0</a:t>
            </a:r>
            <a:r>
              <a:rPr lang="en-US" b="1" i="1" dirty="0" smtClean="0"/>
              <a:t>=</a:t>
            </a:r>
            <a:r>
              <a:rPr lang="en-US" dirty="0" smtClean="0"/>
              <a:t>” type (in which case it is likely a 2-tails test).</a:t>
            </a:r>
          </a:p>
        </p:txBody>
      </p:sp>
    </p:spTree>
  </p:cSld>
  <p:clrMapOvr>
    <a:masterClrMapping/>
  </p:clrMapOvr>
  <p:transition spd="slow"/>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Hypothesis testing: How statistical manipulation could work (the basics)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In the restaurant example, say the </a:t>
            </a:r>
            <a:r>
              <a:rPr lang="en-US" b="1" i="1" dirty="0" err="1" smtClean="0"/>
              <a:t>σ</a:t>
            </a:r>
            <a:r>
              <a:rPr lang="en-US" b="1" i="1" baseline="-25000" dirty="0" err="1" smtClean="0"/>
              <a:t>sample</a:t>
            </a:r>
            <a:r>
              <a:rPr lang="en-US" b="1" i="1" baseline="-25000" dirty="0" smtClean="0"/>
              <a:t> average</a:t>
            </a:r>
            <a:r>
              <a:rPr lang="en-US" dirty="0" smtClean="0"/>
              <a:t> is 0.11 pounds.</a:t>
            </a:r>
          </a:p>
          <a:p>
            <a:r>
              <a:rPr lang="en-US" dirty="0" smtClean="0"/>
              <a:t>And the owner </a:t>
            </a:r>
            <a:r>
              <a:rPr lang="en-US" u="sng" dirty="0" smtClean="0"/>
              <a:t>originally</a:t>
            </a:r>
            <a:r>
              <a:rPr lang="en-US" dirty="0" smtClean="0"/>
              <a:t> wanted to just be 95% confident the fries served were 1.0 pounds; neither </a:t>
            </a:r>
            <a:r>
              <a:rPr lang="en-US" dirty="0" err="1" smtClean="0"/>
              <a:t>overserving</a:t>
            </a:r>
            <a:r>
              <a:rPr lang="en-US" dirty="0" smtClean="0"/>
              <a:t> nor </a:t>
            </a:r>
            <a:r>
              <a:rPr lang="en-US" dirty="0" err="1" smtClean="0"/>
              <a:t>underserving</a:t>
            </a:r>
            <a:r>
              <a:rPr lang="en-US" dirty="0" smtClean="0"/>
              <a:t> this quantity.</a:t>
            </a:r>
          </a:p>
          <a:p>
            <a:r>
              <a:rPr lang="en-US" dirty="0" smtClean="0"/>
              <a:t>To solve this original test, we use a 2-tails test and therefore have a critical score of 1.96.</a:t>
            </a:r>
          </a:p>
          <a:p>
            <a:r>
              <a:rPr lang="en-US" dirty="0" smtClean="0"/>
              <a:t>And so our sample of 1.2 pounds from Employee F has a test statistic of 1.8 (0.2/0.11).  So we fail to reject the original </a:t>
            </a:r>
            <a:r>
              <a:rPr lang="en-US" b="1" i="1" dirty="0" smtClean="0"/>
              <a:t>H</a:t>
            </a:r>
            <a:r>
              <a:rPr lang="en-US" b="1" i="1" baseline="-25000" dirty="0" smtClean="0"/>
              <a:t>0</a:t>
            </a:r>
            <a:r>
              <a:rPr lang="en-US" dirty="0" smtClean="0"/>
              <a:t>, which is that the fries are equal to 1.0 pounds.</a:t>
            </a:r>
          </a:p>
          <a:p>
            <a:r>
              <a:rPr lang="en-US" dirty="0" smtClean="0"/>
              <a:t>The owner now “could” with little effort disingenuously manipulate the test to achieve a significant result:</a:t>
            </a:r>
          </a:p>
          <a:p>
            <a:pPr lvl="1"/>
            <a:r>
              <a:rPr lang="en-US" dirty="0" smtClean="0"/>
              <a:t>Just change to a 1-tail test, thereby lowering the critical score to 1.65, thus able to reject </a:t>
            </a:r>
            <a:r>
              <a:rPr lang="en-US" b="1" i="1" dirty="0" smtClean="0"/>
              <a:t>H</a:t>
            </a:r>
            <a:r>
              <a:rPr lang="en-US" b="1" i="1" baseline="-25000" dirty="0" smtClean="0"/>
              <a:t>0</a:t>
            </a:r>
            <a:r>
              <a:rPr lang="en-US" dirty="0" smtClean="0"/>
              <a:t>.</a:t>
            </a:r>
          </a:p>
          <a:p>
            <a:pPr lvl="1"/>
            <a:r>
              <a:rPr lang="en-US" dirty="0" smtClean="0"/>
              <a:t>Or change from seeking a 95% confidence, to seeking a 90% confidence, which also happens to lower the critical score lowers to 1.65.  Thereby allowing the owner to reject </a:t>
            </a:r>
            <a:r>
              <a:rPr lang="en-US" b="1" i="1" dirty="0" smtClean="0"/>
              <a:t>H</a:t>
            </a:r>
            <a:r>
              <a:rPr lang="en-US" b="1" i="1" baseline="-25000" dirty="0" smtClean="0"/>
              <a:t>0</a:t>
            </a:r>
            <a:r>
              <a:rPr lang="en-US" dirty="0" smtClean="0"/>
              <a:t>. </a:t>
            </a:r>
          </a:p>
          <a:p>
            <a:pPr lvl="1"/>
            <a:r>
              <a:rPr lang="en-US" dirty="0" smtClean="0"/>
              <a:t>Or some combination of both ideas above.</a:t>
            </a:r>
          </a:p>
          <a:p>
            <a:r>
              <a:rPr lang="en-US" dirty="0" smtClean="0"/>
              <a:t>Hence to avoid any incredulous reporting interpretations of findings, we require a policy that the critical level (generally </a:t>
            </a:r>
            <a:r>
              <a:rPr lang="en-US" b="1" i="1" dirty="0" err="1" smtClean="0"/>
              <a:t>α</a:t>
            </a:r>
            <a:r>
              <a:rPr lang="en-US" dirty="0" smtClean="0"/>
              <a:t>, or 1-confidence level) and selection of 1 or 2 tails be documented just once, and in advance. </a:t>
            </a:r>
            <a:endParaRPr lang="en-US" b="1" i="1" baseline="-25000" dirty="0" smtClean="0"/>
          </a:p>
        </p:txBody>
      </p:sp>
    </p:spTree>
  </p:cSld>
  <p:clrMapOvr>
    <a:masterClrMapping/>
  </p:clrMapOvr>
  <p:transition spd="slow"/>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Hypothesis testing:</a:t>
            </a:r>
            <a:br>
              <a:rPr lang="en-US" dirty="0" smtClean="0"/>
            </a:br>
            <a:r>
              <a:rPr lang="en-US" dirty="0" smtClean="0"/>
              <a:t>1 and 2 tails table</a:t>
            </a:r>
            <a:endParaRPr lang="en-US" dirty="0"/>
          </a:p>
        </p:txBody>
      </p:sp>
      <p:graphicFrame>
        <p:nvGraphicFramePr>
          <p:cNvPr id="4" name="Content Placeholder 3"/>
          <p:cNvGraphicFramePr>
            <a:graphicFrameLocks noGrp="1"/>
          </p:cNvGraphicFramePr>
          <p:nvPr>
            <p:ph idx="1"/>
          </p:nvPr>
        </p:nvGraphicFramePr>
        <p:xfrm>
          <a:off x="457200" y="1600200"/>
          <a:ext cx="8229600" cy="3108960"/>
        </p:xfrm>
        <a:graphic>
          <a:graphicData uri="http://schemas.openxmlformats.org/drawingml/2006/table">
            <a:tbl>
              <a:tblPr firstRow="1" bandRow="1">
                <a:tableStyleId>{72833802-FEF1-4C79-8D5D-14CF1EAF98D9}</a:tableStyleId>
              </a:tblPr>
              <a:tblGrid>
                <a:gridCol w="1645920"/>
                <a:gridCol w="1645920"/>
                <a:gridCol w="1645920"/>
                <a:gridCol w="1645920"/>
                <a:gridCol w="1645920"/>
              </a:tblGrid>
              <a:tr h="741680">
                <a:tc>
                  <a:txBody>
                    <a:bodyPr/>
                    <a:lstStyle/>
                    <a:p>
                      <a:pPr algn="ctr"/>
                      <a:r>
                        <a:rPr lang="en-US" sz="3600" dirty="0" smtClean="0"/>
                        <a:t>Level</a:t>
                      </a:r>
                      <a:endParaRPr lang="en-US" sz="3600" dirty="0"/>
                    </a:p>
                  </a:txBody>
                  <a:tcPr anchor="ctr"/>
                </a:tc>
                <a:tc>
                  <a:txBody>
                    <a:bodyPr/>
                    <a:lstStyle/>
                    <a:p>
                      <a:pPr algn="ctr"/>
                      <a:r>
                        <a:rPr lang="en-US" sz="3600" i="1" dirty="0" smtClean="0"/>
                        <a:t>1-tail</a:t>
                      </a:r>
                      <a:endParaRPr lang="en-US" sz="3600" i="1" dirty="0"/>
                    </a:p>
                    <a:p>
                      <a:pPr algn="ctr"/>
                      <a:r>
                        <a:rPr lang="en-US" sz="3600" i="1" dirty="0" err="1" smtClean="0"/>
                        <a:t>α</a:t>
                      </a:r>
                      <a:endParaRPr lang="en-US" sz="3600" i="1" dirty="0"/>
                    </a:p>
                  </a:txBody>
                  <a:tcPr anchor="ctr"/>
                </a:tc>
                <a:tc>
                  <a:txBody>
                    <a:bodyPr/>
                    <a:lstStyle/>
                    <a:p>
                      <a:pPr algn="ctr"/>
                      <a:r>
                        <a:rPr lang="en-US" sz="3600" i="1" dirty="0" smtClean="0"/>
                        <a:t>2-tails</a:t>
                      </a:r>
                      <a:endParaRPr lang="en-US" sz="3600" i="1" dirty="0"/>
                    </a:p>
                    <a:p>
                      <a:pPr algn="ctr"/>
                      <a:r>
                        <a:rPr lang="en-US" sz="3600" i="1" dirty="0" smtClean="0"/>
                        <a:t>α/2</a:t>
                      </a:r>
                      <a:endParaRPr lang="en-US" sz="3600" i="1" dirty="0"/>
                    </a:p>
                  </a:txBody>
                  <a:tcPr anchor="ctr"/>
                </a:tc>
                <a:tc>
                  <a:txBody>
                    <a:bodyPr/>
                    <a:lstStyle/>
                    <a:p>
                      <a:pPr algn="ctr"/>
                      <a:r>
                        <a:rPr lang="en-US" sz="3600" i="1" dirty="0" smtClean="0"/>
                        <a:t>1-tail</a:t>
                      </a:r>
                      <a:endParaRPr lang="en-US" sz="3600" i="1" dirty="0"/>
                    </a:p>
                    <a:p>
                      <a:pPr algn="ctr"/>
                      <a:r>
                        <a:rPr lang="en-US" sz="3600" i="1" dirty="0" err="1" smtClean="0"/>
                        <a:t>z</a:t>
                      </a:r>
                      <a:r>
                        <a:rPr lang="en-US" sz="3600" i="1" baseline="-25000" dirty="0" err="1" smtClean="0"/>
                        <a:t>α</a:t>
                      </a:r>
                      <a:endParaRPr lang="en-US" sz="3600" i="1" baseline="-25000" dirty="0"/>
                    </a:p>
                  </a:txBody>
                  <a:tcPr anchor="ctr"/>
                </a:tc>
                <a:tc>
                  <a:txBody>
                    <a:bodyPr/>
                    <a:lstStyle/>
                    <a:p>
                      <a:pPr algn="ctr"/>
                      <a:r>
                        <a:rPr lang="en-US" sz="3600" i="1" dirty="0" smtClean="0"/>
                        <a:t>2-tails</a:t>
                      </a:r>
                      <a:endParaRPr lang="en-US" sz="3600" i="1" dirty="0"/>
                    </a:p>
                    <a:p>
                      <a:pPr algn="ctr"/>
                      <a:r>
                        <a:rPr lang="en-US" sz="3600" i="1" dirty="0" smtClean="0"/>
                        <a:t>z</a:t>
                      </a:r>
                      <a:r>
                        <a:rPr lang="en-US" sz="3600" i="1" baseline="-25000" dirty="0" smtClean="0"/>
                        <a:t>α/2</a:t>
                      </a:r>
                      <a:endParaRPr lang="en-US" sz="3600" i="1" baseline="-25000" dirty="0"/>
                    </a:p>
                  </a:txBody>
                  <a:tcPr anchor="ctr"/>
                </a:tc>
              </a:tr>
              <a:tr h="370840">
                <a:tc>
                  <a:txBody>
                    <a:bodyPr/>
                    <a:lstStyle/>
                    <a:p>
                      <a:pPr algn="ctr"/>
                      <a:r>
                        <a:rPr lang="en-US" sz="3600" dirty="0" smtClean="0"/>
                        <a:t>90%</a:t>
                      </a:r>
                      <a:endParaRPr lang="en-US" sz="3600" dirty="0"/>
                    </a:p>
                  </a:txBody>
                  <a:tcPr anchor="ctr"/>
                </a:tc>
                <a:tc>
                  <a:txBody>
                    <a:bodyPr/>
                    <a:lstStyle/>
                    <a:p>
                      <a:pPr algn="ctr"/>
                      <a:r>
                        <a:rPr lang="en-US" sz="3600" dirty="0" smtClean="0"/>
                        <a:t>10%</a:t>
                      </a:r>
                      <a:endParaRPr lang="en-US" sz="3600" dirty="0"/>
                    </a:p>
                  </a:txBody>
                  <a:tcPr anchor="ctr"/>
                </a:tc>
                <a:tc>
                  <a:txBody>
                    <a:bodyPr/>
                    <a:lstStyle/>
                    <a:p>
                      <a:pPr algn="ctr"/>
                      <a:r>
                        <a:rPr lang="en-US" sz="3600" dirty="0" smtClean="0"/>
                        <a:t>5%</a:t>
                      </a:r>
                      <a:endParaRPr lang="en-US" sz="3600" dirty="0"/>
                    </a:p>
                  </a:txBody>
                  <a:tcPr anchor="ctr"/>
                </a:tc>
                <a:tc>
                  <a:txBody>
                    <a:bodyPr/>
                    <a:lstStyle/>
                    <a:p>
                      <a:pPr algn="ctr"/>
                      <a:r>
                        <a:rPr lang="en-US" sz="3600" dirty="0" smtClean="0"/>
                        <a:t>1.28</a:t>
                      </a:r>
                      <a:endParaRPr lang="en-US" sz="3600" dirty="0"/>
                    </a:p>
                  </a:txBody>
                  <a:tcPr anchor="ctr"/>
                </a:tc>
                <a:tc>
                  <a:txBody>
                    <a:bodyPr/>
                    <a:lstStyle/>
                    <a:p>
                      <a:pPr algn="ctr"/>
                      <a:r>
                        <a:rPr lang="en-US" sz="3600" dirty="0" smtClean="0"/>
                        <a:t>1.65</a:t>
                      </a:r>
                      <a:endParaRPr lang="en-US" sz="3600" dirty="0"/>
                    </a:p>
                  </a:txBody>
                  <a:tcPr anchor="ctr"/>
                </a:tc>
              </a:tr>
              <a:tr h="370840">
                <a:tc>
                  <a:txBody>
                    <a:bodyPr/>
                    <a:lstStyle/>
                    <a:p>
                      <a:pPr algn="ctr"/>
                      <a:r>
                        <a:rPr lang="en-US" sz="3600" dirty="0" smtClean="0"/>
                        <a:t>95%</a:t>
                      </a:r>
                      <a:endParaRPr lang="en-US" sz="3600" dirty="0"/>
                    </a:p>
                  </a:txBody>
                  <a:tcPr anchor="ctr"/>
                </a:tc>
                <a:tc>
                  <a:txBody>
                    <a:bodyPr/>
                    <a:lstStyle/>
                    <a:p>
                      <a:pPr algn="ctr"/>
                      <a:r>
                        <a:rPr lang="en-US" sz="3600" dirty="0" smtClean="0"/>
                        <a:t>5%</a:t>
                      </a:r>
                      <a:endParaRPr lang="en-US" sz="3600" dirty="0"/>
                    </a:p>
                  </a:txBody>
                  <a:tcPr anchor="ctr"/>
                </a:tc>
                <a:tc>
                  <a:txBody>
                    <a:bodyPr/>
                    <a:lstStyle/>
                    <a:p>
                      <a:pPr algn="ctr"/>
                      <a:r>
                        <a:rPr lang="en-US" sz="3600" dirty="0" smtClean="0"/>
                        <a:t>2.5%</a:t>
                      </a:r>
                      <a:endParaRPr lang="en-US" sz="3600" dirty="0"/>
                    </a:p>
                  </a:txBody>
                  <a:tcPr anchor="ctr"/>
                </a:tc>
                <a:tc>
                  <a:txBody>
                    <a:bodyPr/>
                    <a:lstStyle/>
                    <a:p>
                      <a:pPr algn="ctr"/>
                      <a:r>
                        <a:rPr lang="en-US" sz="3600" dirty="0" smtClean="0"/>
                        <a:t>1.65</a:t>
                      </a:r>
                      <a:endParaRPr lang="en-US" sz="3600" dirty="0"/>
                    </a:p>
                  </a:txBody>
                  <a:tcPr anchor="ctr"/>
                </a:tc>
                <a:tc>
                  <a:txBody>
                    <a:bodyPr/>
                    <a:lstStyle/>
                    <a:p>
                      <a:pPr algn="ctr"/>
                      <a:r>
                        <a:rPr lang="en-US" sz="3600" dirty="0" smtClean="0"/>
                        <a:t>1.96</a:t>
                      </a:r>
                      <a:endParaRPr lang="en-US" sz="3600" dirty="0"/>
                    </a:p>
                  </a:txBody>
                  <a:tcPr anchor="ctr"/>
                </a:tc>
              </a:tr>
              <a:tr h="370840">
                <a:tc>
                  <a:txBody>
                    <a:bodyPr/>
                    <a:lstStyle/>
                    <a:p>
                      <a:pPr algn="ctr"/>
                      <a:r>
                        <a:rPr lang="en-US" sz="3600" dirty="0" smtClean="0"/>
                        <a:t>99%</a:t>
                      </a:r>
                      <a:endParaRPr lang="en-US" sz="3600" dirty="0"/>
                    </a:p>
                  </a:txBody>
                  <a:tcPr anchor="ctr"/>
                </a:tc>
                <a:tc>
                  <a:txBody>
                    <a:bodyPr/>
                    <a:lstStyle/>
                    <a:p>
                      <a:pPr algn="ctr"/>
                      <a:r>
                        <a:rPr lang="en-US" sz="3600" dirty="0" smtClean="0"/>
                        <a:t>1%</a:t>
                      </a:r>
                      <a:endParaRPr lang="en-US" sz="3600" dirty="0"/>
                    </a:p>
                  </a:txBody>
                  <a:tcPr anchor="ctr"/>
                </a:tc>
                <a:tc>
                  <a:txBody>
                    <a:bodyPr/>
                    <a:lstStyle/>
                    <a:p>
                      <a:pPr algn="ctr"/>
                      <a:r>
                        <a:rPr lang="en-US" sz="3600" dirty="0" smtClean="0"/>
                        <a:t>0.5%</a:t>
                      </a:r>
                      <a:endParaRPr lang="en-US" sz="3600" dirty="0"/>
                    </a:p>
                  </a:txBody>
                  <a:tcPr anchor="ctr"/>
                </a:tc>
                <a:tc>
                  <a:txBody>
                    <a:bodyPr/>
                    <a:lstStyle/>
                    <a:p>
                      <a:pPr algn="ctr"/>
                      <a:r>
                        <a:rPr lang="en-US" sz="3600" dirty="0" smtClean="0"/>
                        <a:t>2.33</a:t>
                      </a:r>
                      <a:endParaRPr lang="en-US" sz="3600" dirty="0"/>
                    </a:p>
                  </a:txBody>
                  <a:tcPr anchor="ctr"/>
                </a:tc>
                <a:tc>
                  <a:txBody>
                    <a:bodyPr/>
                    <a:lstStyle/>
                    <a:p>
                      <a:pPr algn="ctr"/>
                      <a:r>
                        <a:rPr lang="en-US" sz="3600" dirty="0" smtClean="0"/>
                        <a:t>2.58</a:t>
                      </a:r>
                      <a:endParaRPr lang="en-US" sz="3600" dirty="0"/>
                    </a:p>
                  </a:txBody>
                  <a:tcPr anchor="ctr"/>
                </a:tc>
              </a:tr>
            </a:tbl>
          </a:graphicData>
        </a:graphic>
      </p:graphicFrame>
      <p:cxnSp>
        <p:nvCxnSpPr>
          <p:cNvPr id="5" name="Straight Arrow Connector 4"/>
          <p:cNvCxnSpPr/>
          <p:nvPr/>
        </p:nvCxnSpPr>
        <p:spPr>
          <a:xfrm rot="10800000" flipV="1">
            <a:off x="3313812" y="3227293"/>
            <a:ext cx="959364" cy="418353"/>
          </a:xfrm>
          <a:prstGeom prst="straightConnector1">
            <a:avLst/>
          </a:prstGeom>
          <a:ln>
            <a:solidFill>
              <a:schemeClr val="accent2">
                <a:alpha val="50000"/>
              </a:schemeClr>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rot="10800000" flipV="1">
            <a:off x="6663765" y="3227293"/>
            <a:ext cx="700192" cy="418354"/>
          </a:xfrm>
          <a:prstGeom prst="straightConnector1">
            <a:avLst/>
          </a:prstGeom>
          <a:ln>
            <a:solidFill>
              <a:schemeClr val="accent2">
                <a:alpha val="50000"/>
              </a:schemeClr>
            </a:solidFill>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3000"/>
                                        <p:tgtEl>
                                          <p:spTgt spid="5"/>
                                        </p:tgtEl>
                                      </p:cBhvr>
                                    </p:animEffect>
                                  </p:childTnLst>
                                </p:cTn>
                              </p:par>
                              <p:par>
                                <p:cTn id="8" presetID="10" presetClass="entr" presetSubtype="0" fill="hold" nodeType="withEffect">
                                  <p:stCondLst>
                                    <p:cond delay="30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Hypothesis testing:</a:t>
            </a:r>
            <a:br>
              <a:rPr lang="en-US" dirty="0" smtClean="0"/>
            </a:br>
            <a:r>
              <a:rPr lang="en-US" dirty="0" smtClean="0"/>
              <a:t>Directions for statistical manipulation</a:t>
            </a:r>
            <a:endParaRPr lang="en-US" dirty="0"/>
          </a:p>
        </p:txBody>
      </p:sp>
      <p:graphicFrame>
        <p:nvGraphicFramePr>
          <p:cNvPr id="4" name="Content Placeholder 3"/>
          <p:cNvGraphicFramePr>
            <a:graphicFrameLocks noGrp="1"/>
          </p:cNvGraphicFramePr>
          <p:nvPr>
            <p:ph idx="1"/>
          </p:nvPr>
        </p:nvGraphicFramePr>
        <p:xfrm>
          <a:off x="457200" y="1600200"/>
          <a:ext cx="8229600" cy="3108960"/>
        </p:xfrm>
        <a:graphic>
          <a:graphicData uri="http://schemas.openxmlformats.org/drawingml/2006/table">
            <a:tbl>
              <a:tblPr firstRow="1" bandRow="1">
                <a:tableStyleId>{72833802-FEF1-4C79-8D5D-14CF1EAF98D9}</a:tableStyleId>
              </a:tblPr>
              <a:tblGrid>
                <a:gridCol w="1645920"/>
                <a:gridCol w="1645920"/>
                <a:gridCol w="1645920"/>
                <a:gridCol w="1645920"/>
                <a:gridCol w="1645920"/>
              </a:tblGrid>
              <a:tr h="741680">
                <a:tc>
                  <a:txBody>
                    <a:bodyPr/>
                    <a:lstStyle/>
                    <a:p>
                      <a:pPr algn="ctr"/>
                      <a:r>
                        <a:rPr lang="en-US" sz="3600" dirty="0" smtClean="0"/>
                        <a:t>Level</a:t>
                      </a:r>
                      <a:endParaRPr lang="en-US" sz="3600" dirty="0"/>
                    </a:p>
                  </a:txBody>
                  <a:tcPr anchor="ctr"/>
                </a:tc>
                <a:tc>
                  <a:txBody>
                    <a:bodyPr/>
                    <a:lstStyle/>
                    <a:p>
                      <a:pPr algn="ctr"/>
                      <a:r>
                        <a:rPr lang="en-US" sz="3600" i="1" dirty="0" smtClean="0"/>
                        <a:t>1-tail</a:t>
                      </a:r>
                      <a:endParaRPr lang="en-US" sz="3600" i="1" dirty="0"/>
                    </a:p>
                    <a:p>
                      <a:pPr algn="ctr"/>
                      <a:r>
                        <a:rPr lang="en-US" sz="3600" i="1" dirty="0" err="1" smtClean="0"/>
                        <a:t>α</a:t>
                      </a:r>
                      <a:endParaRPr lang="en-US" sz="3600" i="1" dirty="0"/>
                    </a:p>
                  </a:txBody>
                  <a:tcPr anchor="ctr"/>
                </a:tc>
                <a:tc>
                  <a:txBody>
                    <a:bodyPr/>
                    <a:lstStyle/>
                    <a:p>
                      <a:pPr algn="ctr"/>
                      <a:r>
                        <a:rPr lang="en-US" sz="3600" i="1" dirty="0" smtClean="0"/>
                        <a:t>2-tails</a:t>
                      </a:r>
                      <a:endParaRPr lang="en-US" sz="3600" i="1" dirty="0"/>
                    </a:p>
                    <a:p>
                      <a:pPr algn="ctr"/>
                      <a:r>
                        <a:rPr lang="en-US" sz="3600" i="1" dirty="0" smtClean="0"/>
                        <a:t>α/2</a:t>
                      </a:r>
                      <a:endParaRPr lang="en-US" sz="3600" i="1" dirty="0"/>
                    </a:p>
                  </a:txBody>
                  <a:tcPr anchor="ctr"/>
                </a:tc>
                <a:tc>
                  <a:txBody>
                    <a:bodyPr/>
                    <a:lstStyle/>
                    <a:p>
                      <a:pPr algn="ctr"/>
                      <a:r>
                        <a:rPr lang="en-US" sz="3600" i="1" dirty="0" smtClean="0"/>
                        <a:t>1-tail</a:t>
                      </a:r>
                      <a:endParaRPr lang="en-US" sz="3600" i="1" dirty="0"/>
                    </a:p>
                    <a:p>
                      <a:pPr algn="ctr"/>
                      <a:r>
                        <a:rPr lang="en-US" sz="3600" i="1" dirty="0" err="1" smtClean="0"/>
                        <a:t>z</a:t>
                      </a:r>
                      <a:r>
                        <a:rPr lang="en-US" sz="3600" i="1" baseline="-25000" dirty="0" err="1" smtClean="0"/>
                        <a:t>α</a:t>
                      </a:r>
                      <a:endParaRPr lang="en-US" sz="3600" i="1" baseline="-25000" dirty="0"/>
                    </a:p>
                  </a:txBody>
                  <a:tcPr anchor="ctr"/>
                </a:tc>
                <a:tc>
                  <a:txBody>
                    <a:bodyPr/>
                    <a:lstStyle/>
                    <a:p>
                      <a:pPr algn="ctr"/>
                      <a:r>
                        <a:rPr lang="en-US" sz="3600" i="1" dirty="0" smtClean="0"/>
                        <a:t>2-tails</a:t>
                      </a:r>
                      <a:endParaRPr lang="en-US" sz="3600" i="1" dirty="0"/>
                    </a:p>
                    <a:p>
                      <a:pPr algn="ctr"/>
                      <a:r>
                        <a:rPr lang="en-US" sz="3600" i="1" dirty="0" smtClean="0"/>
                        <a:t>z</a:t>
                      </a:r>
                      <a:r>
                        <a:rPr lang="en-US" sz="3600" i="1" baseline="-25000" dirty="0" smtClean="0"/>
                        <a:t>α/2</a:t>
                      </a:r>
                      <a:endParaRPr lang="en-US" sz="3600" i="1" baseline="-25000" dirty="0"/>
                    </a:p>
                  </a:txBody>
                  <a:tcPr anchor="ctr"/>
                </a:tc>
              </a:tr>
              <a:tr h="370840">
                <a:tc>
                  <a:txBody>
                    <a:bodyPr/>
                    <a:lstStyle/>
                    <a:p>
                      <a:pPr algn="ctr"/>
                      <a:r>
                        <a:rPr lang="en-US" sz="3600" dirty="0" smtClean="0"/>
                        <a:t>90%</a:t>
                      </a:r>
                      <a:endParaRPr lang="en-US" sz="3600" dirty="0"/>
                    </a:p>
                  </a:txBody>
                  <a:tcPr anchor="ctr"/>
                </a:tc>
                <a:tc>
                  <a:txBody>
                    <a:bodyPr/>
                    <a:lstStyle/>
                    <a:p>
                      <a:pPr algn="ctr"/>
                      <a:r>
                        <a:rPr lang="en-US" sz="3600" dirty="0" smtClean="0"/>
                        <a:t>10%</a:t>
                      </a:r>
                      <a:endParaRPr lang="en-US" sz="3600" dirty="0"/>
                    </a:p>
                  </a:txBody>
                  <a:tcPr anchor="ctr"/>
                </a:tc>
                <a:tc>
                  <a:txBody>
                    <a:bodyPr/>
                    <a:lstStyle/>
                    <a:p>
                      <a:pPr algn="ctr"/>
                      <a:r>
                        <a:rPr lang="en-US" sz="3600" dirty="0" smtClean="0"/>
                        <a:t>5%</a:t>
                      </a:r>
                      <a:endParaRPr lang="en-US" sz="3600" dirty="0"/>
                    </a:p>
                  </a:txBody>
                  <a:tcPr anchor="ctr"/>
                </a:tc>
                <a:tc>
                  <a:txBody>
                    <a:bodyPr/>
                    <a:lstStyle/>
                    <a:p>
                      <a:pPr algn="ctr"/>
                      <a:r>
                        <a:rPr lang="en-US" sz="3600" dirty="0" smtClean="0"/>
                        <a:t>1.28</a:t>
                      </a:r>
                      <a:endParaRPr lang="en-US" sz="3600" dirty="0"/>
                    </a:p>
                  </a:txBody>
                  <a:tcPr anchor="ctr"/>
                </a:tc>
                <a:tc>
                  <a:txBody>
                    <a:bodyPr/>
                    <a:lstStyle/>
                    <a:p>
                      <a:pPr algn="ctr"/>
                      <a:r>
                        <a:rPr lang="en-US" sz="3600" dirty="0" smtClean="0"/>
                        <a:t>1.65</a:t>
                      </a:r>
                      <a:endParaRPr lang="en-US" sz="3600" dirty="0"/>
                    </a:p>
                  </a:txBody>
                  <a:tcPr anchor="ctr"/>
                </a:tc>
              </a:tr>
              <a:tr h="370840">
                <a:tc>
                  <a:txBody>
                    <a:bodyPr/>
                    <a:lstStyle/>
                    <a:p>
                      <a:pPr algn="ctr"/>
                      <a:r>
                        <a:rPr lang="en-US" sz="3600" dirty="0" smtClean="0"/>
                        <a:t>95%</a:t>
                      </a:r>
                      <a:endParaRPr lang="en-US" sz="3600" dirty="0"/>
                    </a:p>
                  </a:txBody>
                  <a:tcPr anchor="ctr"/>
                </a:tc>
                <a:tc>
                  <a:txBody>
                    <a:bodyPr/>
                    <a:lstStyle/>
                    <a:p>
                      <a:pPr algn="ctr"/>
                      <a:r>
                        <a:rPr lang="en-US" sz="3600" dirty="0" smtClean="0"/>
                        <a:t>5%</a:t>
                      </a:r>
                      <a:endParaRPr lang="en-US" sz="3600" dirty="0"/>
                    </a:p>
                  </a:txBody>
                  <a:tcPr anchor="ctr"/>
                </a:tc>
                <a:tc>
                  <a:txBody>
                    <a:bodyPr/>
                    <a:lstStyle/>
                    <a:p>
                      <a:pPr algn="ctr"/>
                      <a:r>
                        <a:rPr lang="en-US" sz="3600" dirty="0" smtClean="0"/>
                        <a:t>2.5%</a:t>
                      </a:r>
                      <a:endParaRPr lang="en-US" sz="3600" dirty="0"/>
                    </a:p>
                  </a:txBody>
                  <a:tcPr anchor="ctr"/>
                </a:tc>
                <a:tc>
                  <a:txBody>
                    <a:bodyPr/>
                    <a:lstStyle/>
                    <a:p>
                      <a:pPr algn="ctr"/>
                      <a:r>
                        <a:rPr lang="en-US" sz="3600" dirty="0" smtClean="0"/>
                        <a:t>1.65</a:t>
                      </a:r>
                      <a:endParaRPr lang="en-US" sz="3600" dirty="0"/>
                    </a:p>
                  </a:txBody>
                  <a:tcPr anchor="ctr"/>
                </a:tc>
                <a:tc>
                  <a:txBody>
                    <a:bodyPr/>
                    <a:lstStyle/>
                    <a:p>
                      <a:pPr algn="ctr"/>
                      <a:r>
                        <a:rPr lang="en-US" sz="3600" dirty="0" smtClean="0"/>
                        <a:t>1.96</a:t>
                      </a:r>
                      <a:endParaRPr lang="en-US" sz="3600" dirty="0"/>
                    </a:p>
                  </a:txBody>
                  <a:tcPr anchor="ctr"/>
                </a:tc>
              </a:tr>
              <a:tr h="370840">
                <a:tc>
                  <a:txBody>
                    <a:bodyPr/>
                    <a:lstStyle/>
                    <a:p>
                      <a:pPr algn="ctr"/>
                      <a:r>
                        <a:rPr lang="en-US" sz="3600" dirty="0" smtClean="0"/>
                        <a:t>99%</a:t>
                      </a:r>
                      <a:endParaRPr lang="en-US" sz="3600" dirty="0"/>
                    </a:p>
                  </a:txBody>
                  <a:tcPr anchor="ctr"/>
                </a:tc>
                <a:tc>
                  <a:txBody>
                    <a:bodyPr/>
                    <a:lstStyle/>
                    <a:p>
                      <a:pPr algn="ctr"/>
                      <a:r>
                        <a:rPr lang="en-US" sz="3600" dirty="0" smtClean="0"/>
                        <a:t>1%</a:t>
                      </a:r>
                      <a:endParaRPr lang="en-US" sz="3600" dirty="0"/>
                    </a:p>
                  </a:txBody>
                  <a:tcPr anchor="ctr"/>
                </a:tc>
                <a:tc>
                  <a:txBody>
                    <a:bodyPr/>
                    <a:lstStyle/>
                    <a:p>
                      <a:pPr algn="ctr"/>
                      <a:r>
                        <a:rPr lang="en-US" sz="3600" dirty="0" smtClean="0"/>
                        <a:t>0.5%</a:t>
                      </a:r>
                      <a:endParaRPr lang="en-US" sz="3600" dirty="0"/>
                    </a:p>
                  </a:txBody>
                  <a:tcPr anchor="ctr"/>
                </a:tc>
                <a:tc>
                  <a:txBody>
                    <a:bodyPr/>
                    <a:lstStyle/>
                    <a:p>
                      <a:pPr algn="ctr"/>
                      <a:r>
                        <a:rPr lang="en-US" sz="3600" dirty="0" smtClean="0"/>
                        <a:t>2.33</a:t>
                      </a:r>
                      <a:endParaRPr lang="en-US" sz="3600" dirty="0"/>
                    </a:p>
                  </a:txBody>
                  <a:tcPr anchor="ctr"/>
                </a:tc>
                <a:tc>
                  <a:txBody>
                    <a:bodyPr/>
                    <a:lstStyle/>
                    <a:p>
                      <a:pPr algn="ctr"/>
                      <a:r>
                        <a:rPr lang="en-US" sz="3600" dirty="0" smtClean="0"/>
                        <a:t>2.58</a:t>
                      </a:r>
                      <a:endParaRPr lang="en-US" sz="3600" dirty="0"/>
                    </a:p>
                  </a:txBody>
                  <a:tcPr anchor="ctr"/>
                </a:tc>
              </a:tr>
            </a:tbl>
          </a:graphicData>
        </a:graphic>
      </p:graphicFrame>
      <p:sp>
        <p:nvSpPr>
          <p:cNvPr id="7" name="Left-Up Arrow 6"/>
          <p:cNvSpPr/>
          <p:nvPr/>
        </p:nvSpPr>
        <p:spPr>
          <a:xfrm>
            <a:off x="6607029" y="3283887"/>
            <a:ext cx="1565160" cy="641384"/>
          </a:xfrm>
          <a:prstGeom prst="leftUpArrow">
            <a:avLst/>
          </a:prstGeom>
          <a:solidFill>
            <a:schemeClr val="accent3">
              <a:alpha val="50000"/>
            </a:schemeClr>
          </a:solidFill>
          <a:ln>
            <a:noFill/>
          </a:ln>
          <a:effectLst>
            <a:outerShdw blurRad="50800" dist="38100" dir="2700000" algn="tl" rotWithShape="0">
              <a:srgbClr val="000000">
                <a:alpha val="43000"/>
              </a:srgb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 name="Left-Up Arrow 7"/>
          <p:cNvSpPr/>
          <p:nvPr/>
        </p:nvSpPr>
        <p:spPr>
          <a:xfrm>
            <a:off x="3231404" y="3436287"/>
            <a:ext cx="1565160" cy="641384"/>
          </a:xfrm>
          <a:prstGeom prst="leftUpArrow">
            <a:avLst/>
          </a:prstGeom>
          <a:solidFill>
            <a:schemeClr val="accent3">
              <a:alpha val="50000"/>
            </a:schemeClr>
          </a:solidFill>
          <a:ln>
            <a:noFill/>
          </a:ln>
          <a:effectLst>
            <a:outerShdw blurRad="50800" dist="38100" dir="2700000" algn="tl" rotWithShape="0">
              <a:srgbClr val="000000">
                <a:alpha val="43000"/>
              </a:srgb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cSld>
  <p:clrMapOvr>
    <a:masterClrMapping/>
  </p:clrMapOvr>
  <p:transition spd="slow"/>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Hypothesis testing:</a:t>
            </a:r>
            <a:br>
              <a:rPr lang="en-US" dirty="0" smtClean="0"/>
            </a:br>
            <a:r>
              <a:rPr lang="en-US" dirty="0" smtClean="0"/>
              <a:t>Problem 11 question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An “optimal” laptop lifetime for the industry is four years:</a:t>
            </a:r>
          </a:p>
          <a:p>
            <a:pPr lvl="1"/>
            <a:r>
              <a:rPr lang="en-US" dirty="0" smtClean="0"/>
              <a:t>If the lifetime is generally less than this, then customers will be upset.</a:t>
            </a:r>
          </a:p>
          <a:p>
            <a:pPr lvl="1"/>
            <a:r>
              <a:rPr lang="en-US" dirty="0" smtClean="0"/>
              <a:t>If the lifetime is generally more than this, then the manufacturer typically is not selling replacement laptops frequently enough.</a:t>
            </a:r>
          </a:p>
          <a:p>
            <a:r>
              <a:rPr lang="en-US" dirty="0" smtClean="0"/>
              <a:t>Now the actual life of a laptop will vary from the typical manufacturers’ average, due to a number of reasons.</a:t>
            </a:r>
          </a:p>
          <a:p>
            <a:r>
              <a:rPr lang="en-US" dirty="0" smtClean="0"/>
              <a:t>And in the industry, a </a:t>
            </a:r>
            <a:r>
              <a:rPr lang="en-US" b="1" i="1" dirty="0" err="1" smtClean="0"/>
              <a:t>σ</a:t>
            </a:r>
            <a:r>
              <a:rPr lang="en-US" dirty="0" smtClean="0"/>
              <a:t> for the number of years a laptop might survive is consistently 1 year.</a:t>
            </a:r>
          </a:p>
          <a:p>
            <a:r>
              <a:rPr lang="en-US" dirty="0" smtClean="0"/>
              <a:t>Say that a customer purchases a laptop that fails after six years.</a:t>
            </a:r>
          </a:p>
          <a:p>
            <a:r>
              <a:rPr lang="en-US" dirty="0" smtClean="0"/>
              <a:t>Consulting only the prior table, would one reject the </a:t>
            </a:r>
            <a:r>
              <a:rPr lang="en-US" b="1" i="1" dirty="0" smtClean="0"/>
              <a:t>H</a:t>
            </a:r>
            <a:r>
              <a:rPr lang="en-US" b="1" i="1" baseline="-25000" dirty="0" smtClean="0"/>
              <a:t>0</a:t>
            </a:r>
            <a:r>
              <a:rPr lang="en-US" dirty="0" smtClean="0"/>
              <a:t> at the following critical levels of significance?</a:t>
            </a:r>
          </a:p>
          <a:p>
            <a:pPr marL="971550" lvl="1" indent="-514350">
              <a:buFont typeface="+mj-lt"/>
              <a:buAutoNum type="arabicPeriod"/>
            </a:pPr>
            <a:r>
              <a:rPr lang="en-US" dirty="0" smtClean="0"/>
              <a:t>90%?</a:t>
            </a:r>
          </a:p>
          <a:p>
            <a:pPr marL="971550" lvl="1" indent="-514350">
              <a:buFont typeface="+mj-lt"/>
              <a:buAutoNum type="arabicPeriod"/>
            </a:pPr>
            <a:r>
              <a:rPr lang="en-US" dirty="0" smtClean="0"/>
              <a:t>94%?</a:t>
            </a:r>
          </a:p>
          <a:p>
            <a:pPr marL="971550" lvl="1" indent="-514350">
              <a:buFont typeface="+mj-lt"/>
              <a:buAutoNum type="arabicPeriod"/>
            </a:pPr>
            <a:r>
              <a:rPr lang="en-US" dirty="0" smtClean="0"/>
              <a:t>98%?</a:t>
            </a:r>
            <a:endParaRPr lang="en-US" dirty="0"/>
          </a:p>
        </p:txBody>
      </p:sp>
    </p:spTree>
  </p:cSld>
  <p:clrMapOvr>
    <a:masterClrMapping/>
  </p:clrMapOvr>
  <p:transition spd="slow"/>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Hypothesis testing:</a:t>
            </a:r>
            <a:br>
              <a:rPr lang="en-US" dirty="0" smtClean="0"/>
            </a:br>
            <a:r>
              <a:rPr lang="en-US" dirty="0" smtClean="0"/>
              <a:t>Problem 11 solution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An “optimal” laptop lifetime for the industry is four years.</a:t>
            </a:r>
          </a:p>
          <a:p>
            <a:r>
              <a:rPr lang="en-US" dirty="0" smtClean="0"/>
              <a:t>And in the industry, a </a:t>
            </a:r>
            <a:r>
              <a:rPr lang="en-US" b="1" i="1" dirty="0" err="1" smtClean="0"/>
              <a:t>σ</a:t>
            </a:r>
            <a:r>
              <a:rPr lang="en-US" dirty="0" smtClean="0"/>
              <a:t> for the number of years a laptop might live is consistently 1 year.</a:t>
            </a:r>
          </a:p>
          <a:p>
            <a:r>
              <a:rPr lang="en-US" dirty="0" smtClean="0"/>
              <a:t>Say that a customer purchases a laptop that fails after six years.</a:t>
            </a:r>
          </a:p>
          <a:p>
            <a:r>
              <a:rPr lang="en-US" dirty="0" smtClean="0"/>
              <a:t>Consulting only the prior table, would one reject the </a:t>
            </a:r>
            <a:r>
              <a:rPr lang="en-US" b="1" i="1" dirty="0" smtClean="0"/>
              <a:t>H</a:t>
            </a:r>
            <a:r>
              <a:rPr lang="en-US" b="1" i="1" baseline="-25000" dirty="0" smtClean="0"/>
              <a:t>0</a:t>
            </a:r>
            <a:r>
              <a:rPr lang="en-US" dirty="0" smtClean="0"/>
              <a:t> at the following critical levels of significance?</a:t>
            </a:r>
          </a:p>
          <a:p>
            <a:pPr>
              <a:buNone/>
            </a:pPr>
            <a:r>
              <a:rPr lang="en-US" b="1" i="1" dirty="0" smtClean="0"/>
              <a:t>	</a:t>
            </a:r>
            <a:r>
              <a:rPr lang="en-US" b="1" i="1" dirty="0" err="1" smtClean="0"/>
              <a:t>z</a:t>
            </a:r>
            <a:r>
              <a:rPr lang="en-US" b="1" i="1" dirty="0" smtClean="0"/>
              <a:t>-score is (6-4)/1=2</a:t>
            </a:r>
          </a:p>
          <a:p>
            <a:pPr marL="971550" lvl="1" indent="-514350">
              <a:buFont typeface="+mj-lt"/>
              <a:buAutoNum type="arabicPeriod"/>
            </a:pPr>
            <a:r>
              <a:rPr lang="en-US" dirty="0" smtClean="0"/>
              <a:t>90%?  </a:t>
            </a:r>
            <a:r>
              <a:rPr lang="en-US" b="1" i="1" dirty="0" err="1" smtClean="0"/>
              <a:t>z</a:t>
            </a:r>
            <a:r>
              <a:rPr lang="en-US" b="1" i="1" dirty="0" smtClean="0"/>
              <a:t>-score is 1.64 at this level, so yes, reject here.</a:t>
            </a:r>
          </a:p>
          <a:p>
            <a:pPr marL="971550" lvl="1" indent="-514350">
              <a:buFont typeface="+mj-lt"/>
              <a:buAutoNum type="arabicPeriod"/>
            </a:pPr>
            <a:r>
              <a:rPr lang="en-US" dirty="0" smtClean="0"/>
              <a:t>94%?  </a:t>
            </a:r>
            <a:r>
              <a:rPr lang="en-US" b="1" i="1" dirty="0" err="1" smtClean="0"/>
              <a:t>z</a:t>
            </a:r>
            <a:r>
              <a:rPr lang="en-US" b="1" i="1" dirty="0" smtClean="0"/>
              <a:t>-score for 95% is is 1.96 so if we reject at 95%, then yes, reject here.</a:t>
            </a:r>
            <a:endParaRPr lang="en-US" b="1" dirty="0" smtClean="0"/>
          </a:p>
          <a:p>
            <a:pPr marL="971550" lvl="1" indent="-514350">
              <a:buFont typeface="+mj-lt"/>
              <a:buAutoNum type="arabicPeriod"/>
            </a:pPr>
            <a:r>
              <a:rPr lang="en-US" dirty="0" smtClean="0"/>
              <a:t>98%?  </a:t>
            </a:r>
            <a:r>
              <a:rPr lang="en-US" b="1" i="1" dirty="0" err="1" smtClean="0"/>
              <a:t>z</a:t>
            </a:r>
            <a:r>
              <a:rPr lang="en-US" b="1" i="1" dirty="0" smtClean="0"/>
              <a:t>-score is 2.3 for 1-tail 99%, so 2.3 is also for 2-tail 98%, and so no, do not reject (not accept either).</a:t>
            </a:r>
            <a:endParaRPr lang="en-US" b="1" dirty="0"/>
          </a:p>
        </p:txBody>
      </p:sp>
    </p:spTree>
  </p:cSld>
  <p:clrMapOvr>
    <a:masterClrMapping/>
  </p:clrMapOvr>
  <p:transition spd="slow"/>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Hypothesis testing:</a:t>
            </a:r>
            <a:br>
              <a:rPr lang="en-US" dirty="0" smtClean="0"/>
            </a:br>
            <a:r>
              <a:rPr lang="en-US" dirty="0" smtClean="0"/>
              <a:t>Computer section</a:t>
            </a:r>
            <a:endParaRPr lang="en-US" dirty="0"/>
          </a:p>
        </p:txBody>
      </p:sp>
      <p:sp>
        <p:nvSpPr>
          <p:cNvPr id="6" name="Content Placeholder 5"/>
          <p:cNvSpPr>
            <a:spLocks noGrp="1"/>
          </p:cNvSpPr>
          <p:nvPr>
            <p:ph idx="1"/>
          </p:nvPr>
        </p:nvSpPr>
        <p:spPr/>
        <p:txBody>
          <a:bodyPr/>
          <a:lstStyle/>
          <a:p>
            <a:r>
              <a:rPr lang="en-US" dirty="0" smtClean="0"/>
              <a:t>Create a Python program to enter the observation </a:t>
            </a:r>
            <a:r>
              <a:rPr lang="en-US" dirty="0" err="1" smtClean="0"/>
              <a:t>x</a:t>
            </a:r>
            <a:r>
              <a:rPr lang="en-US" dirty="0" smtClean="0"/>
              <a:t>, </a:t>
            </a:r>
            <a:r>
              <a:rPr lang="en-US" b="1" i="1" dirty="0" err="1" smtClean="0"/>
              <a:t>σ</a:t>
            </a:r>
            <a:r>
              <a:rPr lang="en-US" dirty="0" smtClean="0"/>
              <a:t>, and mean.</a:t>
            </a:r>
          </a:p>
          <a:p>
            <a:r>
              <a:rPr lang="en-US" dirty="0" smtClean="0"/>
              <a:t>Run a program that tests the two-tail CI for every percentage from 90%, to 100%.</a:t>
            </a:r>
          </a:p>
          <a:p>
            <a:r>
              <a:rPr lang="en-US" dirty="0" smtClean="0"/>
              <a:t>Try the program for our previous example.</a:t>
            </a:r>
          </a:p>
          <a:p>
            <a:r>
              <a:rPr lang="en-US" dirty="0" smtClean="0"/>
              <a:t>What is the smallest CI that would not be rejected?</a:t>
            </a:r>
          </a:p>
        </p:txBody>
      </p:sp>
    </p:spTree>
  </p:cSld>
  <p:clrMapOvr>
    <a:masterClrMapping/>
  </p:clrMapOvr>
  <p:transition spd="slow"/>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Hypothesis testing:</a:t>
            </a:r>
            <a:br>
              <a:rPr lang="en-US" dirty="0" smtClean="0"/>
            </a:br>
            <a:r>
              <a:rPr lang="en-US" dirty="0" smtClean="0"/>
              <a:t>Testing error with Type 1</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Type 1 error is rejecting the </a:t>
            </a:r>
            <a:r>
              <a:rPr lang="en-US" b="1" i="1" dirty="0" smtClean="0"/>
              <a:t>H</a:t>
            </a:r>
            <a:r>
              <a:rPr lang="en-US" b="1" i="1" baseline="-25000" dirty="0" smtClean="0"/>
              <a:t>0</a:t>
            </a:r>
            <a:r>
              <a:rPr lang="en-US" dirty="0" smtClean="0"/>
              <a:t>, when in fact it is true:</a:t>
            </a:r>
          </a:p>
          <a:p>
            <a:pPr lvl="1"/>
            <a:r>
              <a:rPr lang="en-US" dirty="0" smtClean="0"/>
              <a:t>Recall that we reject </a:t>
            </a:r>
            <a:r>
              <a:rPr lang="en-US" b="1" i="1" dirty="0" smtClean="0"/>
              <a:t>H</a:t>
            </a:r>
            <a:r>
              <a:rPr lang="en-US" b="1" i="1" baseline="-25000" dirty="0" smtClean="0"/>
              <a:t>0</a:t>
            </a:r>
            <a:r>
              <a:rPr lang="en-US" dirty="0" smtClean="0"/>
              <a:t> at a pre-set critical confidence level and number of tails, if our observed random value is outside this level.</a:t>
            </a:r>
          </a:p>
          <a:p>
            <a:pPr lvl="1"/>
            <a:r>
              <a:rPr lang="en-US" dirty="0" smtClean="0"/>
              <a:t>But since we start by assuming a normal distribution, a random value could generally satisfy </a:t>
            </a:r>
            <a:r>
              <a:rPr lang="en-US" b="1" i="1" dirty="0" smtClean="0"/>
              <a:t>H</a:t>
            </a:r>
            <a:r>
              <a:rPr lang="en-US" b="1" i="1" baseline="-25000" dirty="0" smtClean="0"/>
              <a:t>0</a:t>
            </a:r>
            <a:r>
              <a:rPr lang="en-US" dirty="0" smtClean="0"/>
              <a:t> but have  some probability (as part of the normal distribution) randomly be outside this critical confidence level.</a:t>
            </a:r>
          </a:p>
          <a:p>
            <a:pPr lvl="1"/>
            <a:r>
              <a:rPr lang="en-US" dirty="0" smtClean="0"/>
              <a:t>And in that case we experience an “error” with probability </a:t>
            </a:r>
            <a:r>
              <a:rPr lang="en-US" b="1" i="1" dirty="0" err="1" smtClean="0"/>
              <a:t>α</a:t>
            </a:r>
            <a:r>
              <a:rPr lang="en-US" b="1" i="1" dirty="0" smtClean="0"/>
              <a:t>=1-(confidence level)</a:t>
            </a:r>
            <a:r>
              <a:rPr lang="en-US" dirty="0" smtClean="0"/>
              <a:t>.  This error is that where our hypothesis was rejected as false, what was a true </a:t>
            </a:r>
            <a:r>
              <a:rPr lang="en-US" b="1" i="1" dirty="0" smtClean="0"/>
              <a:t>H</a:t>
            </a:r>
            <a:r>
              <a:rPr lang="en-US" b="1" i="1" baseline="-25000" dirty="0" smtClean="0"/>
              <a:t>0</a:t>
            </a:r>
            <a:r>
              <a:rPr lang="en-US" dirty="0" smtClean="0"/>
              <a:t>.</a:t>
            </a:r>
          </a:p>
          <a:p>
            <a:pPr lvl="1">
              <a:buNone/>
            </a:pPr>
            <a:endParaRPr lang="en-US" dirty="0"/>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collection:</a:t>
            </a:r>
            <a:br>
              <a:rPr lang="en-US" dirty="0" smtClean="0"/>
            </a:br>
            <a:r>
              <a:rPr lang="en-US" dirty="0" smtClean="0"/>
              <a:t>Problem A3 question</a:t>
            </a:r>
            <a:endParaRPr lang="en-US" dirty="0"/>
          </a:p>
        </p:txBody>
      </p:sp>
      <p:sp>
        <p:nvSpPr>
          <p:cNvPr id="5" name="Content Placeholder 4"/>
          <p:cNvSpPr>
            <a:spLocks noGrp="1"/>
          </p:cNvSpPr>
          <p:nvPr>
            <p:ph idx="1"/>
          </p:nvPr>
        </p:nvSpPr>
        <p:spPr/>
        <p:txBody>
          <a:bodyPr>
            <a:normAutofit fontScale="92500"/>
          </a:bodyPr>
          <a:lstStyle/>
          <a:p>
            <a:r>
              <a:rPr lang="en-US" dirty="0" smtClean="0"/>
              <a:t>One wants to know the historical quarterly return on investment (e.g., P/B ratio) for Johnson &amp; Johnson (JNJ).</a:t>
            </a:r>
          </a:p>
          <a:p>
            <a:r>
              <a:rPr lang="en-US" dirty="0" smtClean="0"/>
              <a:t>So he or she pulls a historical time series that is freely available on the company’s regulatory filings.</a:t>
            </a:r>
          </a:p>
          <a:p>
            <a:r>
              <a:rPr lang="en-US" dirty="0" smtClean="0"/>
              <a:t>What are some of the data collection issues to consider?</a:t>
            </a:r>
          </a:p>
          <a:p>
            <a:r>
              <a:rPr lang="en-US" dirty="0" smtClean="0"/>
              <a:t>We’ll make a list and compare results at the end.</a:t>
            </a:r>
            <a:endParaRPr lang="en-US" dirty="0"/>
          </a:p>
        </p:txBody>
      </p:sp>
    </p:spTree>
  </p:cSld>
  <p:clrMapOvr>
    <a:masterClrMapping/>
  </p:clrMapOvr>
  <p:transition spd="slow"/>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Hypothesis testing: Why not set criteria for egregiously small </a:t>
            </a:r>
            <a:r>
              <a:rPr lang="en-US" b="1" i="1" dirty="0" err="1" smtClean="0"/>
              <a:t>α</a:t>
            </a:r>
            <a:r>
              <a:rPr lang="en-US" dirty="0" smtClean="0"/>
              <a:t> error?</a:t>
            </a:r>
            <a:endParaRPr lang="en-US" dirty="0"/>
          </a:p>
        </p:txBody>
      </p:sp>
      <p:sp>
        <p:nvSpPr>
          <p:cNvPr id="3" name="Content Placeholder 2"/>
          <p:cNvSpPr>
            <a:spLocks noGrp="1"/>
          </p:cNvSpPr>
          <p:nvPr>
            <p:ph idx="1"/>
          </p:nvPr>
        </p:nvSpPr>
        <p:spPr/>
        <p:txBody>
          <a:bodyPr>
            <a:normAutofit/>
          </a:bodyPr>
          <a:lstStyle/>
          <a:p>
            <a:r>
              <a:rPr lang="en-US" dirty="0" smtClean="0"/>
              <a:t>While this initially seems to be a great idea:</a:t>
            </a:r>
          </a:p>
          <a:p>
            <a:pPr lvl="1"/>
            <a:r>
              <a:rPr lang="en-US" dirty="0" smtClean="0"/>
              <a:t>One drawback is that too few, even randomly distant values would be rejected as not part of </a:t>
            </a:r>
            <a:r>
              <a:rPr lang="en-US" b="1" i="1" dirty="0" smtClean="0"/>
              <a:t>H</a:t>
            </a:r>
            <a:r>
              <a:rPr lang="en-US" b="1" i="1" baseline="-25000" dirty="0" smtClean="0"/>
              <a:t>0</a:t>
            </a:r>
            <a:r>
              <a:rPr lang="en-US" dirty="0" smtClean="0"/>
              <a:t>.</a:t>
            </a:r>
          </a:p>
          <a:p>
            <a:pPr lvl="1"/>
            <a:r>
              <a:rPr lang="en-US" dirty="0" smtClean="0"/>
              <a:t>And in some cases for a sample of random values, there may be none that that are rejected when </a:t>
            </a:r>
            <a:r>
              <a:rPr lang="en-US" b="1" i="1" dirty="0" err="1" smtClean="0"/>
              <a:t>α</a:t>
            </a:r>
            <a:r>
              <a:rPr lang="en-US" dirty="0" smtClean="0"/>
              <a:t> is set at too small a value.  Let’s think about why this point would be an important consideration for testing the results for a new experiment?</a:t>
            </a:r>
          </a:p>
        </p:txBody>
      </p:sp>
    </p:spTree>
  </p:cSld>
  <p:clrMapOvr>
    <a:masterClrMapping/>
  </p:clrMapOvr>
  <p:transition spd="slow"/>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Hypothesis testing: And what are some problems with artificially high </a:t>
            </a:r>
            <a:r>
              <a:rPr lang="en-US" b="1" i="1" dirty="0" err="1" smtClean="0"/>
              <a:t>α</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Too many random values, which satisfy </a:t>
            </a:r>
            <a:r>
              <a:rPr lang="en-US" b="1" i="1" dirty="0" smtClean="0"/>
              <a:t>H</a:t>
            </a:r>
            <a:r>
              <a:rPr lang="en-US" b="1" i="1" baseline="-25000" dirty="0" smtClean="0"/>
              <a:t>0</a:t>
            </a:r>
            <a:r>
              <a:rPr lang="en-US" dirty="0" smtClean="0"/>
              <a:t>, are anyway still rejected.</a:t>
            </a:r>
          </a:p>
          <a:p>
            <a:r>
              <a:rPr lang="en-US" dirty="0" smtClean="0"/>
              <a:t>Because of the above, the hypothesis test is diluted in highlighting rejected values that are </a:t>
            </a:r>
            <a:r>
              <a:rPr lang="en-US" u="sng" dirty="0" smtClean="0"/>
              <a:t>most likely</a:t>
            </a:r>
            <a:r>
              <a:rPr lang="en-US" dirty="0" smtClean="0"/>
              <a:t> to not align with </a:t>
            </a:r>
            <a:r>
              <a:rPr lang="en-US" b="1" i="1" dirty="0" smtClean="0"/>
              <a:t>H</a:t>
            </a:r>
            <a:r>
              <a:rPr lang="en-US" b="1" i="1" baseline="-25000" dirty="0" smtClean="0"/>
              <a:t>0</a:t>
            </a:r>
            <a:r>
              <a:rPr lang="en-US" dirty="0" smtClean="0"/>
              <a:t>, versus perhaps </a:t>
            </a:r>
            <a:r>
              <a:rPr lang="en-US" b="1" i="1" dirty="0" smtClean="0"/>
              <a:t>H</a:t>
            </a:r>
            <a:r>
              <a:rPr lang="en-US" b="1" i="1" baseline="-25000" dirty="0" smtClean="0"/>
              <a:t>A</a:t>
            </a:r>
            <a:r>
              <a:rPr lang="en-US" dirty="0" smtClean="0"/>
              <a:t>.</a:t>
            </a:r>
            <a:endParaRPr lang="en-US" dirty="0"/>
          </a:p>
        </p:txBody>
      </p:sp>
    </p:spTree>
  </p:cSld>
  <p:clrMapOvr>
    <a:masterClrMapping/>
  </p:clrMapOvr>
  <p:transition spd="slow"/>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Hypothesis testing:</a:t>
            </a:r>
            <a:br>
              <a:rPr lang="en-US" dirty="0" smtClean="0"/>
            </a:br>
            <a:r>
              <a:rPr lang="en-US" dirty="0" smtClean="0"/>
              <a:t>Testing error with Type 2</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This is the error associated with not rejecting a random value that isn’t part of the </a:t>
            </a:r>
            <a:r>
              <a:rPr lang="en-US" b="1" i="1" dirty="0" smtClean="0"/>
              <a:t>H</a:t>
            </a:r>
            <a:r>
              <a:rPr lang="en-US" b="1" i="1" baseline="-25000" dirty="0" smtClean="0"/>
              <a:t>0</a:t>
            </a:r>
            <a:r>
              <a:rPr lang="en-US" dirty="0" smtClean="0"/>
              <a:t>.</a:t>
            </a:r>
          </a:p>
          <a:p>
            <a:r>
              <a:rPr lang="en-US" dirty="0" smtClean="0"/>
              <a:t>This error would increase if the confidence level is set too low; in other words the </a:t>
            </a:r>
            <a:r>
              <a:rPr lang="en-US" b="1" i="1" dirty="0" err="1" smtClean="0"/>
              <a:t>α</a:t>
            </a:r>
            <a:r>
              <a:rPr lang="en-US" dirty="0" smtClean="0"/>
              <a:t> critical level set too high.</a:t>
            </a:r>
          </a:p>
          <a:p>
            <a:r>
              <a:rPr lang="en-US" dirty="0" smtClean="0"/>
              <a:t>The value of Type 2 error is not </a:t>
            </a:r>
            <a:r>
              <a:rPr lang="en-US" i="1" dirty="0" smtClean="0"/>
              <a:t>1-</a:t>
            </a:r>
            <a:r>
              <a:rPr lang="en-US" b="1" i="1" dirty="0" smtClean="0"/>
              <a:t>α</a:t>
            </a:r>
            <a:r>
              <a:rPr lang="en-US" dirty="0" smtClean="0"/>
              <a:t>, since (as we noted at the bottom of previous slide that) much of the random values that do not reject </a:t>
            </a:r>
            <a:r>
              <a:rPr lang="en-US" b="1" i="1" dirty="0" smtClean="0"/>
              <a:t>H</a:t>
            </a:r>
            <a:r>
              <a:rPr lang="en-US" b="1" i="1" baseline="-25000" dirty="0" smtClean="0"/>
              <a:t>0</a:t>
            </a:r>
            <a:r>
              <a:rPr lang="en-US" dirty="0" smtClean="0"/>
              <a:t>, are part of </a:t>
            </a:r>
            <a:r>
              <a:rPr lang="en-US" b="1" i="1" dirty="0" smtClean="0"/>
              <a:t>H</a:t>
            </a:r>
            <a:r>
              <a:rPr lang="en-US" b="1" i="1" baseline="-25000" dirty="0" smtClean="0"/>
              <a:t>0</a:t>
            </a:r>
            <a:r>
              <a:rPr lang="en-US" dirty="0" smtClean="0"/>
              <a:t> so this is in fact the correct test result.</a:t>
            </a:r>
          </a:p>
          <a:p>
            <a:r>
              <a:rPr lang="en-US" dirty="0" smtClean="0"/>
              <a:t>Instead a new variable, </a:t>
            </a:r>
            <a:r>
              <a:rPr lang="en-US" b="1" i="1" dirty="0" err="1" smtClean="0"/>
              <a:t>β</a:t>
            </a:r>
            <a:r>
              <a:rPr lang="en-US" dirty="0" smtClean="0"/>
              <a:t>, is used as the value of the Type 2 error.</a:t>
            </a:r>
            <a:endParaRPr lang="en-US" dirty="0"/>
          </a:p>
        </p:txBody>
      </p:sp>
    </p:spTree>
  </p:cSld>
  <p:clrMapOvr>
    <a:masterClrMapping/>
  </p:clrMapOvr>
  <p:transition spd="slow"/>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Hypothesis testing:</a:t>
            </a:r>
            <a:br>
              <a:rPr lang="en-US" dirty="0" smtClean="0"/>
            </a:br>
            <a:r>
              <a:rPr lang="en-US" dirty="0" smtClean="0"/>
              <a:t>On </a:t>
            </a:r>
            <a:r>
              <a:rPr lang="en-US" b="1" i="1" dirty="0" err="1" smtClean="0"/>
              <a:t>β</a:t>
            </a:r>
            <a:endParaRPr lang="en-US" b="1" i="1" dirty="0"/>
          </a:p>
        </p:txBody>
      </p:sp>
      <p:sp>
        <p:nvSpPr>
          <p:cNvPr id="3" name="Content Placeholder 2"/>
          <p:cNvSpPr>
            <a:spLocks noGrp="1"/>
          </p:cNvSpPr>
          <p:nvPr>
            <p:ph idx="1"/>
          </p:nvPr>
        </p:nvSpPr>
        <p:spPr/>
        <p:txBody>
          <a:bodyPr>
            <a:normAutofit fontScale="77500" lnSpcReduction="20000"/>
          </a:bodyPr>
          <a:lstStyle/>
          <a:p>
            <a:r>
              <a:rPr lang="en-US" dirty="0" smtClean="0"/>
              <a:t>A high </a:t>
            </a:r>
            <a:r>
              <a:rPr lang="en-US" b="1" i="1" dirty="0" err="1" smtClean="0"/>
              <a:t>β</a:t>
            </a:r>
            <a:r>
              <a:rPr lang="en-US" dirty="0" smtClean="0"/>
              <a:t> is generally an extension of a low </a:t>
            </a:r>
            <a:r>
              <a:rPr lang="en-US" b="1" i="1" dirty="0" err="1" smtClean="0"/>
              <a:t>α</a:t>
            </a:r>
            <a:r>
              <a:rPr lang="en-US" dirty="0" smtClean="0"/>
              <a:t> error.  </a:t>
            </a:r>
          </a:p>
          <a:p>
            <a:pPr lvl="1"/>
            <a:r>
              <a:rPr lang="en-US" dirty="0" smtClean="0"/>
              <a:t>In other words, by attempting to be too certain of rejecting </a:t>
            </a:r>
            <a:r>
              <a:rPr lang="en-US" b="1" i="1" dirty="0" smtClean="0"/>
              <a:t>H</a:t>
            </a:r>
            <a:r>
              <a:rPr lang="en-US" b="1" i="1" baseline="-25000" dirty="0" smtClean="0"/>
              <a:t>0</a:t>
            </a:r>
            <a:r>
              <a:rPr lang="en-US" dirty="0" smtClean="0"/>
              <a:t> correctly by only looking at the most extreme circumstances, </a:t>
            </a:r>
          </a:p>
          <a:p>
            <a:pPr lvl="1"/>
            <a:r>
              <a:rPr lang="en-US" dirty="0" smtClean="0"/>
              <a:t>One increases the likelihood of committing a Type 2 error of not rejecting values that they should.</a:t>
            </a:r>
          </a:p>
          <a:p>
            <a:pPr lvl="1"/>
            <a:r>
              <a:rPr lang="en-US" dirty="0" smtClean="0"/>
              <a:t>Note that one can only calculate the </a:t>
            </a:r>
            <a:r>
              <a:rPr lang="en-US" b="1" i="1" dirty="0" err="1" smtClean="0"/>
              <a:t>β</a:t>
            </a:r>
            <a:r>
              <a:rPr lang="en-US" dirty="0" smtClean="0"/>
              <a:t> if a </a:t>
            </a:r>
            <a:r>
              <a:rPr lang="en-US" b="1" i="1" dirty="0" smtClean="0"/>
              <a:t>H</a:t>
            </a:r>
            <a:r>
              <a:rPr lang="en-US" b="1" i="1" baseline="-25000" dirty="0" smtClean="0"/>
              <a:t>A</a:t>
            </a:r>
            <a:r>
              <a:rPr lang="en-US" dirty="0" smtClean="0"/>
              <a:t> is known, else it is simply a known theoretical construct.</a:t>
            </a:r>
          </a:p>
          <a:p>
            <a:r>
              <a:rPr lang="en-US" dirty="0" smtClean="0"/>
              <a:t>And a low </a:t>
            </a:r>
            <a:r>
              <a:rPr lang="en-US" b="1" i="1" dirty="0" err="1" smtClean="0"/>
              <a:t>β</a:t>
            </a:r>
            <a:r>
              <a:rPr lang="en-US" dirty="0" smtClean="0"/>
              <a:t> is generally an extension of a high </a:t>
            </a:r>
            <a:r>
              <a:rPr lang="en-US" b="1" i="1" dirty="0" err="1" smtClean="0"/>
              <a:t>α</a:t>
            </a:r>
            <a:r>
              <a:rPr lang="en-US" dirty="0" smtClean="0"/>
              <a:t> error. </a:t>
            </a:r>
          </a:p>
          <a:p>
            <a:pPr lvl="1"/>
            <a:r>
              <a:rPr lang="en-US" dirty="0" smtClean="0"/>
              <a:t>In other words, setting a high enough critical level for rejecting </a:t>
            </a:r>
            <a:r>
              <a:rPr lang="en-US" b="1" i="1" dirty="0" smtClean="0"/>
              <a:t>H</a:t>
            </a:r>
            <a:r>
              <a:rPr lang="en-US" b="1" i="1" baseline="-25000" dirty="0" smtClean="0"/>
              <a:t>0</a:t>
            </a:r>
            <a:r>
              <a:rPr lang="en-US" dirty="0" smtClean="0"/>
              <a:t>, rejects more random values in exchange for this </a:t>
            </a:r>
            <a:r>
              <a:rPr lang="en-US" b="1" i="1" dirty="0" err="1" smtClean="0"/>
              <a:t>α</a:t>
            </a:r>
            <a:r>
              <a:rPr lang="en-US" b="1" i="1" dirty="0" smtClean="0"/>
              <a:t> </a:t>
            </a:r>
            <a:r>
              <a:rPr lang="en-US" dirty="0" smtClean="0"/>
              <a:t>error,</a:t>
            </a:r>
          </a:p>
          <a:p>
            <a:pPr lvl="1"/>
            <a:r>
              <a:rPr lang="en-US" dirty="0" smtClean="0"/>
              <a:t>But allows a lower Type 2 error since fewer random values from a non-</a:t>
            </a:r>
            <a:r>
              <a:rPr lang="en-US" b="1" i="1" dirty="0" smtClean="0"/>
              <a:t>H</a:t>
            </a:r>
            <a:r>
              <a:rPr lang="en-US" b="1" i="1" baseline="-25000" dirty="0" smtClean="0"/>
              <a:t>A</a:t>
            </a:r>
            <a:r>
              <a:rPr lang="en-US" dirty="0" smtClean="0"/>
              <a:t> process don’t get rejected as not being part of </a:t>
            </a:r>
            <a:r>
              <a:rPr lang="en-US" b="1" i="1" dirty="0" smtClean="0"/>
              <a:t>H</a:t>
            </a:r>
            <a:r>
              <a:rPr lang="en-US" b="1" i="1" baseline="-25000" dirty="0" smtClean="0"/>
              <a:t>0</a:t>
            </a:r>
            <a:r>
              <a:rPr lang="en-US" dirty="0" smtClean="0"/>
              <a:t>.</a:t>
            </a:r>
            <a:endParaRPr lang="en-US" dirty="0"/>
          </a:p>
        </p:txBody>
      </p:sp>
    </p:spTree>
  </p:cSld>
  <p:clrMapOvr>
    <a:masterClrMapping/>
  </p:clrMapOvr>
  <p:transition spd="slow"/>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Hypothesis testing:</a:t>
            </a:r>
            <a:br>
              <a:rPr lang="en-US" dirty="0" smtClean="0"/>
            </a:br>
            <a:r>
              <a:rPr lang="en-US" dirty="0" smtClean="0"/>
              <a:t>On </a:t>
            </a:r>
            <a:r>
              <a:rPr lang="en-US" b="1" i="1" dirty="0" err="1" smtClean="0"/>
              <a:t>β</a:t>
            </a:r>
            <a:r>
              <a:rPr lang="en-US" dirty="0" smtClean="0"/>
              <a:t>, continued.</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Statistical measure to score a hypothesis test therefore is the one that has the lowest </a:t>
            </a:r>
            <a:r>
              <a:rPr lang="en-US" u="sng" dirty="0" smtClean="0"/>
              <a:t>joint</a:t>
            </a:r>
            <a:r>
              <a:rPr lang="en-US" dirty="0" smtClean="0"/>
              <a:t> </a:t>
            </a:r>
            <a:r>
              <a:rPr lang="en-US" b="1" i="1" dirty="0" err="1" smtClean="0"/>
              <a:t>α</a:t>
            </a:r>
            <a:r>
              <a:rPr lang="en-US" dirty="0" smtClean="0"/>
              <a:t> and </a:t>
            </a:r>
            <a:r>
              <a:rPr lang="en-US" b="1" i="1" dirty="0" err="1" smtClean="0"/>
              <a:t>β</a:t>
            </a:r>
            <a:r>
              <a:rPr lang="en-US" dirty="0" smtClean="0"/>
              <a:t> error values.</a:t>
            </a:r>
          </a:p>
          <a:p>
            <a:r>
              <a:rPr lang="en-US" dirty="0" smtClean="0"/>
              <a:t>Now in practice, </a:t>
            </a:r>
            <a:r>
              <a:rPr lang="en-US" b="1" i="1" dirty="0" err="1" smtClean="0"/>
              <a:t>α</a:t>
            </a:r>
            <a:r>
              <a:rPr lang="en-US" b="1" i="1" dirty="0" smtClean="0"/>
              <a:t> </a:t>
            </a:r>
            <a:r>
              <a:rPr lang="en-US" dirty="0" smtClean="0"/>
              <a:t>is always known.</a:t>
            </a:r>
          </a:p>
          <a:p>
            <a:r>
              <a:rPr lang="en-US" dirty="0" smtClean="0"/>
              <a:t>But </a:t>
            </a:r>
            <a:r>
              <a:rPr lang="en-US" b="1" i="1" dirty="0" err="1" smtClean="0"/>
              <a:t>β</a:t>
            </a:r>
            <a:r>
              <a:rPr lang="en-US" b="1" i="1" dirty="0" smtClean="0"/>
              <a:t> </a:t>
            </a:r>
            <a:r>
              <a:rPr lang="en-US" dirty="0" smtClean="0"/>
              <a:t>can only be known if one has an alternate distribution to accompany their alternate hypothesis, as opposed to simply stating an alternate hypothesis is implicit.</a:t>
            </a:r>
          </a:p>
          <a:p>
            <a:r>
              <a:rPr lang="en-US" dirty="0" smtClean="0"/>
              <a:t>For example, in the restaurant example, the </a:t>
            </a:r>
            <a:r>
              <a:rPr lang="en-US" b="1" i="1" dirty="0" smtClean="0"/>
              <a:t>H</a:t>
            </a:r>
            <a:r>
              <a:rPr lang="en-US" b="1" i="1" baseline="-25000" dirty="0" smtClean="0"/>
              <a:t>a</a:t>
            </a:r>
            <a:r>
              <a:rPr lang="en-US" dirty="0" smtClean="0"/>
              <a:t> can not simply be </a:t>
            </a:r>
            <a:r>
              <a:rPr lang="en-US" b="1" i="1" dirty="0" err="1" smtClean="0"/>
              <a:t>μ</a:t>
            </a:r>
            <a:r>
              <a:rPr lang="en-US" b="1" i="1" dirty="0" smtClean="0"/>
              <a:t>&gt;1.0</a:t>
            </a:r>
            <a:r>
              <a:rPr lang="en-US" dirty="0" smtClean="0"/>
              <a:t> pounds, since we don’t know the distribution about this alternate, which we can measure the probability a different random value generally takes on.</a:t>
            </a:r>
          </a:p>
          <a:p>
            <a:r>
              <a:rPr lang="en-US" dirty="0" smtClean="0"/>
              <a:t>Instead, something more specific is needed, such as: </a:t>
            </a:r>
          </a:p>
          <a:p>
            <a:pPr lvl="1"/>
            <a:r>
              <a:rPr lang="en-US" dirty="0" smtClean="0"/>
              <a:t>A specific alternate average value instead of </a:t>
            </a:r>
            <a:r>
              <a:rPr lang="en-US" b="1" i="1" dirty="0" err="1" smtClean="0"/>
              <a:t>μ</a:t>
            </a:r>
            <a:r>
              <a:rPr lang="en-US" b="1" i="1" u="sng" dirty="0" smtClean="0"/>
              <a:t>&gt;</a:t>
            </a:r>
            <a:r>
              <a:rPr lang="en-US" b="1" i="1" dirty="0" smtClean="0"/>
              <a:t>1.2 </a:t>
            </a:r>
            <a:r>
              <a:rPr lang="en-US" dirty="0" smtClean="0"/>
              <a:t>pounds, </a:t>
            </a:r>
          </a:p>
          <a:p>
            <a:pPr lvl="1"/>
            <a:r>
              <a:rPr lang="en-US" dirty="0" smtClean="0"/>
              <a:t>And a corresponding </a:t>
            </a:r>
            <a:r>
              <a:rPr lang="en-US" b="1" i="1" dirty="0" err="1" smtClean="0"/>
              <a:t>σ</a:t>
            </a:r>
            <a:r>
              <a:rPr lang="en-US" b="1" i="1" baseline="-25000" dirty="0" err="1" smtClean="0"/>
              <a:t>a</a:t>
            </a:r>
            <a:r>
              <a:rPr lang="en-US" b="1" i="1" dirty="0" smtClean="0"/>
              <a:t> </a:t>
            </a:r>
            <a:r>
              <a:rPr lang="en-US" dirty="0" smtClean="0"/>
              <a:t>of</a:t>
            </a:r>
            <a:r>
              <a:rPr lang="en-US" b="1" i="1" dirty="0" smtClean="0"/>
              <a:t> </a:t>
            </a:r>
            <a:r>
              <a:rPr lang="en-US" b="1" i="1" dirty="0" err="1" smtClean="0"/>
              <a:t>X</a:t>
            </a:r>
            <a:r>
              <a:rPr lang="en-US" b="1" i="1" baseline="-25000" dirty="0" err="1" smtClean="0"/>
              <a:t>a</a:t>
            </a:r>
            <a:r>
              <a:rPr lang="en-US" dirty="0" smtClean="0"/>
              <a:t>.</a:t>
            </a:r>
          </a:p>
        </p:txBody>
      </p:sp>
      <p:cxnSp>
        <p:nvCxnSpPr>
          <p:cNvPr id="4" name="Straight Arrow Connector 3"/>
          <p:cNvCxnSpPr/>
          <p:nvPr/>
        </p:nvCxnSpPr>
        <p:spPr>
          <a:xfrm rot="5400000" flipH="1" flipV="1">
            <a:off x="3671395" y="5369480"/>
            <a:ext cx="653893" cy="452644"/>
          </a:xfrm>
          <a:prstGeom prst="straightConnector1">
            <a:avLst/>
          </a:prstGeom>
          <a:ln>
            <a:solidFill>
              <a:schemeClr val="accent2">
                <a:alpha val="50000"/>
              </a:schemeClr>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p:nvPr/>
        </p:nvCxnSpPr>
        <p:spPr>
          <a:xfrm>
            <a:off x="1999169" y="4564665"/>
            <a:ext cx="1609395" cy="968262"/>
          </a:xfrm>
          <a:prstGeom prst="straightConnector1">
            <a:avLst/>
          </a:prstGeom>
          <a:ln>
            <a:solidFill>
              <a:schemeClr val="accent2">
                <a:alpha val="50000"/>
              </a:schemeClr>
            </a:solidFill>
            <a:headEnd type="none"/>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Hypothesis testing</a:t>
            </a:r>
            <a:br>
              <a:rPr lang="en-US" dirty="0" smtClean="0"/>
            </a:br>
            <a:r>
              <a:rPr lang="en-US" dirty="0" smtClean="0"/>
              <a:t>Problem 12 Question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 medical regulatory body measures the quality of heart pacemakers based upon the lifetime duration of the battery, and uses a 95% confidence level.</a:t>
            </a:r>
          </a:p>
          <a:p>
            <a:r>
              <a:rPr lang="en-US" dirty="0" smtClean="0"/>
              <a:t>Watch batteries perform differently based on a number of criteria from pre-surgery storage, temperature, altitude of operation, and individual wear-and-tear behavior.</a:t>
            </a:r>
          </a:p>
          <a:p>
            <a:r>
              <a:rPr lang="en-US" dirty="0" smtClean="0"/>
              <a:t>The regulatory body gauges 53 months duration (</a:t>
            </a:r>
            <a:r>
              <a:rPr lang="en-US" b="1" i="1" dirty="0" smtClean="0"/>
              <a:t>σ</a:t>
            </a:r>
            <a:r>
              <a:rPr lang="en-US" b="1" i="1" baseline="-25000" dirty="0" smtClean="0"/>
              <a:t>0</a:t>
            </a:r>
            <a:r>
              <a:rPr lang="en-US" b="1" i="1" dirty="0" smtClean="0"/>
              <a:t>=8.2</a:t>
            </a:r>
            <a:r>
              <a:rPr lang="en-US" dirty="0" smtClean="0"/>
              <a:t>) as “good”, and 78 months duration (</a:t>
            </a:r>
            <a:r>
              <a:rPr lang="en-US" b="1" i="1" dirty="0" err="1" smtClean="0"/>
              <a:t>σ</a:t>
            </a:r>
            <a:r>
              <a:rPr lang="en-US" b="1" i="1" baseline="-25000" dirty="0" err="1" smtClean="0"/>
              <a:t>a</a:t>
            </a:r>
            <a:r>
              <a:rPr lang="en-US" b="1" i="1" dirty="0" smtClean="0"/>
              <a:t>=11.5</a:t>
            </a:r>
            <a:r>
              <a:rPr lang="en-US" dirty="0" smtClean="0"/>
              <a:t>) as “excellent”.  </a:t>
            </a:r>
          </a:p>
          <a:p>
            <a:r>
              <a:rPr lang="en-US" dirty="0" smtClean="0"/>
              <a:t>Unlike in our previous laptop example, the regulatory body is not interested in the industry optimized battery duration, but rather what would be perceived as a high medical quality metric.</a:t>
            </a:r>
          </a:p>
          <a:p>
            <a:r>
              <a:rPr lang="en-US" dirty="0" smtClean="0"/>
              <a:t>If a new battery company submits their battery for testing, and it survives 66.5 months, what are the values for the </a:t>
            </a:r>
            <a:r>
              <a:rPr lang="en-US" b="1" i="1" dirty="0" err="1" smtClean="0"/>
              <a:t>α</a:t>
            </a:r>
            <a:r>
              <a:rPr lang="en-US" dirty="0" smtClean="0"/>
              <a:t> and </a:t>
            </a:r>
            <a:r>
              <a:rPr lang="en-US" b="1" i="1" dirty="0" err="1" smtClean="0"/>
              <a:t>β</a:t>
            </a:r>
            <a:r>
              <a:rPr lang="en-US" dirty="0" smtClean="0"/>
              <a:t> errors to test whether the battery is good?</a:t>
            </a:r>
          </a:p>
        </p:txBody>
      </p:sp>
    </p:spTree>
  </p:cSld>
  <p:clrMapOvr>
    <a:masterClrMapping/>
  </p:clrMapOvr>
  <p:transition spd="slow"/>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Hypothesis testing</a:t>
            </a:r>
            <a:br>
              <a:rPr lang="en-US" dirty="0" smtClean="0"/>
            </a:br>
            <a:r>
              <a:rPr lang="en-US" dirty="0" smtClean="0"/>
              <a:t>Problem 12 Solution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 regulatory body gauges 53 months duration (</a:t>
            </a:r>
            <a:r>
              <a:rPr lang="en-US" b="1" i="1" dirty="0" smtClean="0"/>
              <a:t>σ</a:t>
            </a:r>
            <a:r>
              <a:rPr lang="en-US" b="1" i="1" baseline="-25000" dirty="0" smtClean="0"/>
              <a:t>0</a:t>
            </a:r>
            <a:r>
              <a:rPr lang="en-US" b="1" i="1" dirty="0" smtClean="0"/>
              <a:t>=8.2</a:t>
            </a:r>
            <a:r>
              <a:rPr lang="en-US" dirty="0" smtClean="0"/>
              <a:t>) as “good”, and 78 months duration (</a:t>
            </a:r>
            <a:r>
              <a:rPr lang="en-US" b="1" i="1" dirty="0" err="1" smtClean="0"/>
              <a:t>σ</a:t>
            </a:r>
            <a:r>
              <a:rPr lang="en-US" b="1" i="1" baseline="-25000" dirty="0" err="1" smtClean="0"/>
              <a:t>a</a:t>
            </a:r>
            <a:r>
              <a:rPr lang="en-US" b="1" i="1" dirty="0" smtClean="0"/>
              <a:t>=11.5</a:t>
            </a:r>
            <a:r>
              <a:rPr lang="en-US" dirty="0" smtClean="0"/>
              <a:t>) as “excellent”.  </a:t>
            </a:r>
          </a:p>
          <a:p>
            <a:r>
              <a:rPr lang="en-US" dirty="0" smtClean="0"/>
              <a:t>Unlike in our previous laptop example, the regulatory body is not interested in the industry optimized battery duration, but rather what would be perceived as a high medical quality metric.</a:t>
            </a:r>
          </a:p>
          <a:p>
            <a:r>
              <a:rPr lang="en-US" dirty="0" smtClean="0"/>
              <a:t>If a new battery company submits their battery for testing, and it survives 66.5 months, what are the values for the </a:t>
            </a:r>
            <a:r>
              <a:rPr lang="en-US" b="1" i="1" dirty="0" err="1" smtClean="0"/>
              <a:t>α</a:t>
            </a:r>
            <a:r>
              <a:rPr lang="en-US" dirty="0" smtClean="0"/>
              <a:t> and </a:t>
            </a:r>
            <a:r>
              <a:rPr lang="en-US" b="1" i="1" dirty="0" err="1" smtClean="0"/>
              <a:t>β</a:t>
            </a:r>
            <a:r>
              <a:rPr lang="en-US" dirty="0" smtClean="0"/>
              <a:t> errors to test whether the battery is good?</a:t>
            </a:r>
          </a:p>
          <a:p>
            <a:pPr>
              <a:buNone/>
            </a:pPr>
            <a:r>
              <a:rPr lang="en-US" i="1" dirty="0" smtClean="0"/>
              <a:t>	Note that this is a one-tail test.</a:t>
            </a:r>
          </a:p>
          <a:p>
            <a:pPr>
              <a:buNone/>
            </a:pPr>
            <a:r>
              <a:rPr lang="en-US" i="1" dirty="0" smtClean="0"/>
              <a:t>	So </a:t>
            </a:r>
            <a:r>
              <a:rPr lang="en-US" b="1" i="1" dirty="0" err="1" smtClean="0"/>
              <a:t>α</a:t>
            </a:r>
            <a:r>
              <a:rPr lang="en-US" i="1" dirty="0" smtClean="0"/>
              <a:t> 	= 1-95% = 5%.</a:t>
            </a:r>
          </a:p>
          <a:p>
            <a:pPr>
              <a:buNone/>
            </a:pPr>
            <a:r>
              <a:rPr lang="en-US" i="1" dirty="0" smtClean="0"/>
              <a:t>	Note also that the probability of 66.5 weeks overlapping both the “good” and “excellent” performances does not matter for either testing error.</a:t>
            </a:r>
          </a:p>
          <a:p>
            <a:pPr>
              <a:buNone/>
            </a:pPr>
            <a:r>
              <a:rPr lang="en-US" i="1" dirty="0" smtClean="0"/>
              <a:t>	</a:t>
            </a:r>
            <a:r>
              <a:rPr lang="en-US" b="1" i="1" dirty="0" err="1" smtClean="0"/>
              <a:t>β</a:t>
            </a:r>
            <a:r>
              <a:rPr lang="en-US" b="1" i="1" dirty="0" smtClean="0"/>
              <a:t> 	</a:t>
            </a:r>
            <a:r>
              <a:rPr lang="en-US" i="1" dirty="0" smtClean="0"/>
              <a:t>= </a:t>
            </a:r>
            <a:r>
              <a:rPr lang="en-US" i="1" dirty="0" err="1" smtClean="0"/>
              <a:t>P[</a:t>
            </a:r>
            <a:r>
              <a:rPr lang="en-US" b="1" i="1" dirty="0" err="1" smtClean="0"/>
              <a:t>z</a:t>
            </a:r>
            <a:r>
              <a:rPr lang="en-US" i="1" u="sng" dirty="0" smtClean="0"/>
              <a:t>&lt;</a:t>
            </a:r>
            <a:r>
              <a:rPr lang="en-US" i="1" dirty="0" smtClean="0"/>
              <a:t>(66.5-78)/11.5]</a:t>
            </a:r>
          </a:p>
          <a:p>
            <a:pPr>
              <a:buNone/>
            </a:pPr>
            <a:r>
              <a:rPr lang="en-US" i="1" dirty="0" smtClean="0"/>
              <a:t>			= </a:t>
            </a:r>
            <a:r>
              <a:rPr lang="en-US" i="1" dirty="0" err="1" smtClean="0"/>
              <a:t>P[</a:t>
            </a:r>
            <a:r>
              <a:rPr lang="en-US" b="1" i="1" dirty="0" err="1" smtClean="0"/>
              <a:t>z</a:t>
            </a:r>
            <a:r>
              <a:rPr lang="en-US" i="1" u="sng" dirty="0" smtClean="0"/>
              <a:t>&lt;</a:t>
            </a:r>
            <a:r>
              <a:rPr lang="en-US" i="1" dirty="0" smtClean="0"/>
              <a:t>-1]</a:t>
            </a:r>
          </a:p>
          <a:p>
            <a:pPr>
              <a:buNone/>
            </a:pPr>
            <a:r>
              <a:rPr lang="en-US" i="1" dirty="0" smtClean="0"/>
              <a:t>			= 16%</a:t>
            </a:r>
          </a:p>
          <a:p>
            <a:pPr>
              <a:buNone/>
            </a:pPr>
            <a:endParaRPr lang="en-US" i="1" u="sng" dirty="0"/>
          </a:p>
        </p:txBody>
      </p:sp>
    </p:spTree>
  </p:cSld>
  <p:clrMapOvr>
    <a:masterClrMapping/>
  </p:clrMapOvr>
  <p:transition spd="slow"/>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Hypothesis testing: “False” tests, excerpt in “</a:t>
            </a:r>
            <a:r>
              <a:rPr lang="en-US" b="1" i="1" dirty="0" smtClean="0"/>
              <a:t>Statistics Topics</a:t>
            </a:r>
            <a:r>
              <a:rPr lang="en-US" dirty="0" smtClean="0"/>
              <a:t>” book</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i="1" dirty="0" smtClean="0"/>
              <a:t>A Type 2 error is the probability of accepting something as true, when it is in fact  false.  This type of error, which can be high if one lowers their Type 1 error, is not often considered in the real world and would take alternate distribution in order to pursue.      </a:t>
            </a:r>
          </a:p>
          <a:p>
            <a:pPr>
              <a:buNone/>
            </a:pPr>
            <a:r>
              <a:rPr lang="en-US" i="1" dirty="0" smtClean="0"/>
              <a:t>In hypothesis testing of this sort, we are challenged to find the right balance in  analysis so that we minimize both error types.  But there are utility weights on both these errors as we hope to minimize them.  For example, a clinical screen for the HIV virus could be set to such a high a threshold that there is a minimal chance for a “false positive” that falsely scares the patient.  While a low threshold could mean that many infected would go undetected.  While both are important, clearly the  practical utility here of the Type 1 error (a false positive, or a false scare) is far less critical than the  utility of the Type 2 error (false negative, or not detecting the virus).   </a:t>
            </a:r>
          </a:p>
          <a:p>
            <a:pPr>
              <a:buNone/>
            </a:pPr>
            <a:r>
              <a:rPr lang="en-US" i="1" dirty="0" smtClean="0"/>
              <a:t>What we’ve seen in this chapter is the important to understand the tolerance about a sampling threshold, and how much dispersion there is in errors about a probability estimate.  We also know that there are utility considerations as well, </a:t>
            </a:r>
            <a:r>
              <a:rPr lang="en-US" i="1" u="sng" dirty="0" smtClean="0"/>
              <a:t>in addition to a need to minimize errors for analytical conclusions in industry</a:t>
            </a:r>
            <a:r>
              <a:rPr lang="en-US" i="1" dirty="0" smtClean="0"/>
              <a:t>.</a:t>
            </a:r>
            <a:r>
              <a:rPr lang="en-US" b="1" i="1" dirty="0" smtClean="0"/>
              <a:t>  </a:t>
            </a:r>
          </a:p>
          <a:p>
            <a:pPr>
              <a:buNone/>
            </a:pPr>
            <a:endParaRPr lang="en-US" dirty="0" smtClean="0"/>
          </a:p>
          <a:p>
            <a:pPr>
              <a:buNone/>
            </a:pPr>
            <a:endParaRPr lang="en-US" dirty="0"/>
          </a:p>
        </p:txBody>
      </p:sp>
    </p:spTree>
  </p:cSld>
  <p:clrMapOvr>
    <a:masterClrMapping/>
  </p:clrMapOvr>
  <p:transition spd="slow"/>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Regression:</a:t>
            </a:r>
            <a:br>
              <a:rPr lang="en-US" dirty="0" smtClean="0"/>
            </a:br>
            <a:r>
              <a:rPr lang="en-US" dirty="0" smtClean="0"/>
              <a:t>Basics</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Say that one has paired variables:</a:t>
            </a:r>
          </a:p>
          <a:p>
            <a:pPr lvl="1"/>
            <a:r>
              <a:rPr lang="en-US" dirty="0" smtClean="0"/>
              <a:t>Each sample has corresponding values for each variable.</a:t>
            </a:r>
          </a:p>
          <a:p>
            <a:pPr lvl="1"/>
            <a:r>
              <a:rPr lang="en-US" dirty="0" smtClean="0"/>
              <a:t>For example, say that each book you sample has two paired variables: number of </a:t>
            </a:r>
            <a:r>
              <a:rPr lang="en-US" b="1" i="1" dirty="0" smtClean="0"/>
              <a:t>words</a:t>
            </a:r>
            <a:r>
              <a:rPr lang="en-US" dirty="0" smtClean="0"/>
              <a:t>, and </a:t>
            </a:r>
            <a:r>
              <a:rPr lang="en-US" b="1" i="1" dirty="0" smtClean="0"/>
              <a:t>weight</a:t>
            </a:r>
            <a:r>
              <a:rPr lang="en-US" dirty="0" smtClean="0"/>
              <a:t>, both each known for each book.</a:t>
            </a:r>
          </a:p>
          <a:p>
            <a:r>
              <a:rPr lang="en-US" dirty="0" smtClean="0"/>
              <a:t>Note that if you sort or otherwise randomly rearrange on one variable (e.g., </a:t>
            </a:r>
            <a:r>
              <a:rPr lang="en-US" b="1" i="1" dirty="0" smtClean="0"/>
              <a:t>words</a:t>
            </a:r>
            <a:r>
              <a:rPr lang="en-US" dirty="0" smtClean="0"/>
              <a:t>), and do not change the paired variables (e.g., </a:t>
            </a:r>
            <a:r>
              <a:rPr lang="en-US" b="1" i="1" dirty="0" smtClean="0"/>
              <a:t>weights</a:t>
            </a:r>
            <a:r>
              <a:rPr lang="en-US" dirty="0" smtClean="0"/>
              <a:t>), then you have unpaired the sample variables.</a:t>
            </a:r>
          </a:p>
          <a:p>
            <a:r>
              <a:rPr lang="en-US" dirty="0" smtClean="0"/>
              <a:t>The idea is that these variables are connected, though sometimes in testing these variables we may not see this.  </a:t>
            </a:r>
          </a:p>
          <a:p>
            <a:r>
              <a:rPr lang="en-US" dirty="0" smtClean="0"/>
              <a:t>This connection is a formula for correlation, a specific (linear) form of dependence, and it has nothing to say about causation:</a:t>
            </a:r>
          </a:p>
          <a:p>
            <a:pPr lvl="1"/>
            <a:r>
              <a:rPr lang="en-US" dirty="0" smtClean="0"/>
              <a:t>As an example, </a:t>
            </a:r>
            <a:r>
              <a:rPr lang="en-US" b="1" i="1" dirty="0" smtClean="0"/>
              <a:t>weight=√words</a:t>
            </a:r>
            <a:r>
              <a:rPr lang="en-US" dirty="0" smtClean="0"/>
              <a:t> shows a dependent relation, though not implying correlation.</a:t>
            </a:r>
          </a:p>
          <a:p>
            <a:pPr lvl="1"/>
            <a:r>
              <a:rPr lang="en-US" dirty="0" smtClean="0"/>
              <a:t>Correlation also does not imply a perfect dependency.  For a regression, for example, we know there is at least independence beyond a specific level average related to the independent </a:t>
            </a:r>
            <a:r>
              <a:rPr lang="en-US" dirty="0" err="1" smtClean="0"/>
              <a:t>variable(s</a:t>
            </a:r>
            <a:r>
              <a:rPr lang="en-US" dirty="0" smtClean="0"/>
              <a:t>) value.  More on charting of the dependent and independent </a:t>
            </a:r>
            <a:r>
              <a:rPr lang="en-US" dirty="0" err="1" smtClean="0"/>
              <a:t>variable(s</a:t>
            </a:r>
            <a:r>
              <a:rPr lang="en-US" dirty="0" smtClean="0"/>
              <a:t>) shown in upcoming slides.</a:t>
            </a:r>
          </a:p>
          <a:p>
            <a:pPr lvl="1"/>
            <a:r>
              <a:rPr lang="en-US" dirty="0" smtClean="0"/>
              <a:t>We see, for example, that while outside temperatures seasonally go up and down inline with the seasonal up and downs of ice cream sales, ice cream sale changes does not cause the temperature changes.</a:t>
            </a:r>
          </a:p>
          <a:p>
            <a:r>
              <a:rPr lang="en-US" dirty="0" smtClean="0"/>
              <a:t>History of “regression”.</a:t>
            </a:r>
          </a:p>
        </p:txBody>
      </p:sp>
    </p:spTree>
  </p:cSld>
  <p:clrMapOvr>
    <a:masterClrMapping/>
  </p:clrMapOvr>
  <p:transition spd="slow"/>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Regression: The major types of regression analyses and their basics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Linear</a:t>
            </a:r>
          </a:p>
          <a:p>
            <a:pPr lvl="1"/>
            <a:r>
              <a:rPr lang="en-US" dirty="0" smtClean="0"/>
              <a:t>An analysis of the relationship between two paired variables.</a:t>
            </a:r>
          </a:p>
          <a:p>
            <a:pPr lvl="1"/>
            <a:r>
              <a:rPr lang="en-US" dirty="0" smtClean="0"/>
              <a:t>For explanatory ease, but without mathematical implication, one variable is generally referred to as the dependent or predictive variable,  </a:t>
            </a:r>
          </a:p>
          <a:p>
            <a:pPr lvl="1"/>
            <a:r>
              <a:rPr lang="en-US" dirty="0" smtClean="0"/>
              <a:t>And the other variable is generally referred to as the explanatory variable.</a:t>
            </a:r>
          </a:p>
          <a:p>
            <a:pPr lvl="1"/>
            <a:r>
              <a:rPr lang="en-US" dirty="0" smtClean="0"/>
              <a:t>Additionally, for explanatory ease only, the traditional variable on the vertical y-axis is the dependent variable.  With the independent variable occupying the horizontal axis.</a:t>
            </a:r>
          </a:p>
          <a:p>
            <a:r>
              <a:rPr lang="en-US" dirty="0" smtClean="0"/>
              <a:t>Multiple regression</a:t>
            </a:r>
          </a:p>
          <a:p>
            <a:pPr lvl="1"/>
            <a:r>
              <a:rPr lang="en-US" dirty="0" smtClean="0"/>
              <a:t>An illustration of multiple, linear relationships between one dependent variable, and multiple other paired variables.  Each of these illustrations is sometimes termed a scatter plot.</a:t>
            </a:r>
          </a:p>
          <a:p>
            <a:r>
              <a:rPr lang="en-US" dirty="0" smtClean="0"/>
              <a:t>Multivariate regression</a:t>
            </a:r>
          </a:p>
          <a:p>
            <a:pPr lvl="1"/>
            <a:r>
              <a:rPr lang="en-US" dirty="0" smtClean="0"/>
              <a:t>An analysis of the single, linear relationship combining one dependent variable and multiple independent variables paired to it.</a:t>
            </a:r>
          </a:p>
          <a:p>
            <a:pPr lvl="1"/>
            <a:r>
              <a:rPr lang="en-US" dirty="0" smtClean="0"/>
              <a:t>Unlike with the simple linear regression, the use of dependent and predictive variable is mathematically important.</a:t>
            </a:r>
          </a:p>
          <a:p>
            <a:pPr lvl="1"/>
            <a:r>
              <a:rPr lang="en-US" dirty="0" smtClean="0"/>
              <a:t>Or it can have non-linear or interactive terms instead for a single independent variables.</a:t>
            </a:r>
          </a:p>
          <a:p>
            <a:pPr lvl="1"/>
            <a:r>
              <a:rPr lang="en-US" dirty="0" smtClean="0"/>
              <a:t>Additionally, if it is any of the regression multivariate subtype shown here but for the simple non-linear regression, then this equation can not be charted. </a:t>
            </a:r>
          </a:p>
          <a:p>
            <a:r>
              <a:rPr lang="en-US" dirty="0" smtClean="0"/>
              <a:t>Computers are generally used to solve regressions, and a common computer output is what we analyze in this course.</a:t>
            </a:r>
            <a:endParaRPr lang="en-US" dirty="0"/>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collection:</a:t>
            </a:r>
            <a:br>
              <a:rPr lang="en-US" dirty="0" smtClean="0"/>
            </a:br>
            <a:r>
              <a:rPr lang="en-US" dirty="0" smtClean="0"/>
              <a:t>Problem A3 solution</a:t>
            </a:r>
            <a:endParaRPr lang="en-US" dirty="0"/>
          </a:p>
        </p:txBody>
      </p:sp>
      <p:sp>
        <p:nvSpPr>
          <p:cNvPr id="5" name="Content Placeholder 4"/>
          <p:cNvSpPr>
            <a:spLocks noGrp="1"/>
          </p:cNvSpPr>
          <p:nvPr>
            <p:ph idx="1"/>
          </p:nvPr>
        </p:nvSpPr>
        <p:spPr/>
        <p:txBody>
          <a:bodyPr>
            <a:normAutofit fontScale="55000" lnSpcReduction="20000"/>
          </a:bodyPr>
          <a:lstStyle/>
          <a:p>
            <a:r>
              <a:rPr lang="en-US" dirty="0" smtClean="0"/>
              <a:t>One wants to know the historical quarterly return on investment (e.g., P/B ratio) for Johnson and Johnson (JNJ).</a:t>
            </a:r>
          </a:p>
          <a:p>
            <a:r>
              <a:rPr lang="en-US" dirty="0" smtClean="0"/>
              <a:t>What are some of the data collection issues to consider?</a:t>
            </a:r>
          </a:p>
          <a:p>
            <a:pPr lvl="1"/>
            <a:r>
              <a:rPr lang="en-US" b="1" i="1" dirty="0" smtClean="0"/>
              <a:t>Do the market and investment data align in financial sense and in terms of time attribute (e.g., past 4 quarters, prior year, etc.)</a:t>
            </a:r>
          </a:p>
          <a:p>
            <a:pPr lvl="1"/>
            <a:r>
              <a:rPr lang="en-US" b="1" i="1" dirty="0" smtClean="0"/>
              <a:t>Are there any accounting adjustments on both data so they are economically inconsistent?</a:t>
            </a:r>
          </a:p>
          <a:p>
            <a:pPr lvl="1"/>
            <a:r>
              <a:rPr lang="en-US" b="1" i="1" dirty="0" smtClean="0"/>
              <a:t>Are there missing values for periods of loss?</a:t>
            </a:r>
          </a:p>
          <a:p>
            <a:pPr lvl="1"/>
            <a:r>
              <a:rPr lang="en-US" b="1" i="1" dirty="0" smtClean="0"/>
              <a:t>Are there rounding errors for very historic data?</a:t>
            </a:r>
          </a:p>
          <a:p>
            <a:pPr lvl="1"/>
            <a:r>
              <a:rPr lang="en-US" b="1" i="1" dirty="0" smtClean="0"/>
              <a:t>Are there data errors if investments are near zero from either the above, or from the bottom?</a:t>
            </a:r>
          </a:p>
          <a:p>
            <a:pPr lvl="1"/>
            <a:r>
              <a:rPr lang="en-US" b="1" i="1" dirty="0" smtClean="0"/>
              <a:t>If investment data ever revised, which does one need in their data pull?  Again this needs to be answered initially, before understanding the data quality of the retrieved data.</a:t>
            </a:r>
          </a:p>
          <a:p>
            <a:pPr lvl="1"/>
            <a:r>
              <a:rPr lang="en-US" b="1" i="1" dirty="0" smtClean="0"/>
              <a:t>Does the company ever replace actual investment data with forecasted estimates for other purposes?</a:t>
            </a:r>
          </a:p>
          <a:p>
            <a:pPr lvl="1"/>
            <a:r>
              <a:rPr lang="en-US" b="1" i="1" dirty="0" smtClean="0"/>
              <a:t>Is the entire JNJ data history available?</a:t>
            </a:r>
          </a:p>
          <a:p>
            <a:pPr lvl="1"/>
            <a:r>
              <a:rPr lang="en-US" b="1" i="1" dirty="0" smtClean="0"/>
              <a:t>Could other definitions of return or of investments make sense (e.g., successful number of Phase 3 trials, headcount, etc)?</a:t>
            </a:r>
          </a:p>
          <a:p>
            <a:pPr lvl="1"/>
            <a:r>
              <a:rPr lang="en-US" b="1" i="1" dirty="0" smtClean="0"/>
              <a:t>If one needs other variables to go along with P/B would they be compatible?</a:t>
            </a:r>
          </a:p>
          <a:p>
            <a:pPr lvl="1"/>
            <a:r>
              <a:rPr lang="en-US" b="1" i="1" dirty="0" smtClean="0"/>
              <a:t>Are there scaling errors in the data history (e.g., dollars instead of cents in some cases)</a:t>
            </a:r>
          </a:p>
          <a:p>
            <a:pPr lvl="1"/>
            <a:endParaRPr lang="en-US" b="1" i="1" dirty="0"/>
          </a:p>
        </p:txBody>
      </p:sp>
    </p:spTree>
  </p:cSld>
  <p:clrMapOvr>
    <a:masterClrMapping/>
  </p:clrMapOvr>
  <p:transition spd="slow"/>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Regression: The major types of regression analyses, continued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popular variation of these regressions apply to one of the independent variables being time.</a:t>
            </a:r>
          </a:p>
          <a:p>
            <a:r>
              <a:rPr lang="en-US" dirty="0" smtClean="0"/>
              <a:t>This is a science known as econometric analysis.</a:t>
            </a:r>
          </a:p>
          <a:p>
            <a:r>
              <a:rPr lang="en-US" dirty="0" smtClean="0"/>
              <a:t>The linear regression analog in this science is time series analysis.</a:t>
            </a:r>
          </a:p>
          <a:p>
            <a:r>
              <a:rPr lang="en-US" dirty="0" smtClean="0"/>
              <a:t>The multivariate regression analog, where the past dependent variables also can be used, in this science is a vector auto-regression (VAR).</a:t>
            </a:r>
          </a:p>
          <a:p>
            <a:r>
              <a:rPr lang="en-US" dirty="0" smtClean="0"/>
              <a:t>In contrast, the regressions we will study in this course are cross-sectional analysis.</a:t>
            </a:r>
          </a:p>
        </p:txBody>
      </p:sp>
    </p:spTree>
  </p:cSld>
  <p:clrMapOvr>
    <a:masterClrMapping/>
  </p:clrMapOvr>
  <p:transition spd="slow"/>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Regression:</a:t>
            </a:r>
            <a:br>
              <a:rPr lang="en-US" dirty="0" smtClean="0"/>
            </a:br>
            <a:r>
              <a:rPr lang="en-US" dirty="0" smtClean="0"/>
              <a:t>Assumptions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Recall that the most common regression will look for a tight, </a:t>
            </a:r>
            <a:r>
              <a:rPr lang="en-US" u="sng" dirty="0" smtClean="0"/>
              <a:t>linear</a:t>
            </a:r>
            <a:r>
              <a:rPr lang="en-US" dirty="0" smtClean="0"/>
              <a:t> relationship between two paired variables.</a:t>
            </a:r>
          </a:p>
          <a:p>
            <a:r>
              <a:rPr lang="en-US" dirty="0" smtClean="0"/>
              <a:t>So for starters, we should only be considering this regression if we are dealing with variables that are linearly related.</a:t>
            </a:r>
          </a:p>
          <a:p>
            <a:pPr lvl="1"/>
            <a:r>
              <a:rPr lang="en-US" dirty="0" smtClean="0"/>
              <a:t>Sometimes transformations (e.g., log) can help, and much easier than having say an exponential regression (even worse if you do this instead of logging both variables)  </a:t>
            </a:r>
          </a:p>
          <a:p>
            <a:pPr lvl="1"/>
            <a:r>
              <a:rPr lang="en-US" dirty="0" smtClean="0"/>
              <a:t>Or </a:t>
            </a:r>
            <a:r>
              <a:rPr lang="en-US" dirty="0" err="1" smtClean="0"/>
              <a:t>paritioning</a:t>
            </a:r>
            <a:r>
              <a:rPr lang="en-US" dirty="0" smtClean="0"/>
              <a:t> the data.  </a:t>
            </a:r>
          </a:p>
          <a:p>
            <a:pPr lvl="1"/>
            <a:r>
              <a:rPr lang="en-US" dirty="0" smtClean="0"/>
              <a:t>But other times a linear regression is just not appropriate.</a:t>
            </a:r>
          </a:p>
          <a:p>
            <a:r>
              <a:rPr lang="en-US" dirty="0" smtClean="0"/>
              <a:t>The mathematics behind linear regressions will look also at </a:t>
            </a:r>
            <a:r>
              <a:rPr lang="en-US" u="sng" dirty="0" smtClean="0"/>
              <a:t>identical</a:t>
            </a:r>
            <a:r>
              <a:rPr lang="en-US" dirty="0" smtClean="0"/>
              <a:t>, normality in a variable, once dependent upon a specific independent variable value.</a:t>
            </a:r>
          </a:p>
          <a:p>
            <a:r>
              <a:rPr lang="en-US" dirty="0" smtClean="0"/>
              <a:t>In English, the note above means that one </a:t>
            </a:r>
            <a:r>
              <a:rPr lang="en-US" u="sng" dirty="0" smtClean="0"/>
              <a:t>likely needs</a:t>
            </a:r>
            <a:r>
              <a:rPr lang="en-US" dirty="0" smtClean="0"/>
              <a:t> a </a:t>
            </a:r>
            <a:r>
              <a:rPr lang="en-US" dirty="0" err="1" smtClean="0"/>
              <a:t>bivariate</a:t>
            </a:r>
            <a:r>
              <a:rPr lang="en-US" dirty="0" smtClean="0"/>
              <a:t> normal distribution, with correlation among the variables.  Else be careful in interpretation from one variable to another, and vice versa.</a:t>
            </a:r>
          </a:p>
          <a:p>
            <a:r>
              <a:rPr lang="en-US" dirty="0" smtClean="0"/>
              <a:t>Another point here is to aim for a sufficient number of data, which is also spread somewhat normally along both dimensions, and provide enough of a sample at both ends.</a:t>
            </a:r>
          </a:p>
          <a:p>
            <a:r>
              <a:rPr lang="en-US" dirty="0" smtClean="0"/>
              <a:t>Regressions are a somewhat applied area of mathematics, so we’ll go through several examples now for general discussion.</a:t>
            </a:r>
            <a:endParaRPr lang="en-US" dirty="0"/>
          </a:p>
        </p:txBody>
      </p:sp>
    </p:spTree>
  </p:cSld>
  <p:clrMapOvr>
    <a:masterClrMapping/>
  </p:clrMapOvr>
  <p:transition spd="slow"/>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Regression:</a:t>
            </a:r>
            <a:br>
              <a:rPr lang="en-US" dirty="0" smtClean="0"/>
            </a:br>
            <a:r>
              <a:rPr lang="en-US" dirty="0" err="1" smtClean="0"/>
              <a:t>Bivariate</a:t>
            </a:r>
            <a:r>
              <a:rPr lang="en-US" dirty="0" smtClean="0"/>
              <a:t> normal with some correlation</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600200" y="1600200"/>
            <a:ext cx="5982513" cy="4525963"/>
          </a:xfrm>
          <a:prstGeom prst="rect">
            <a:avLst/>
          </a:prstGeom>
        </p:spPr>
      </p:pic>
      <p:sp>
        <p:nvSpPr>
          <p:cNvPr id="5" name="Rectangle 4"/>
          <p:cNvSpPr/>
          <p:nvPr/>
        </p:nvSpPr>
        <p:spPr>
          <a:xfrm rot="19633531">
            <a:off x="3485571" y="4324909"/>
            <a:ext cx="2526616" cy="208083"/>
          </a:xfrm>
          <a:prstGeom prst="rect">
            <a:avLst/>
          </a:prstGeom>
          <a:solidFill>
            <a:srgbClr val="008000">
              <a:alpha val="50000"/>
            </a:srgbClr>
          </a:solidFill>
          <a:ln>
            <a:noFill/>
          </a:ln>
          <a:effectLst>
            <a:outerShdw blurRad="40005" dist="22987" dir="5400000" algn="tl"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rot="19633531">
            <a:off x="2799771" y="4172509"/>
            <a:ext cx="2526616" cy="208083"/>
          </a:xfrm>
          <a:prstGeom prst="rect">
            <a:avLst/>
          </a:prstGeom>
          <a:solidFill>
            <a:srgbClr val="008000">
              <a:alpha val="50000"/>
            </a:srgbClr>
          </a:solidFill>
          <a:ln>
            <a:noFill/>
          </a:ln>
          <a:effectLst>
            <a:outerShdw blurRad="40005" dist="22987" dir="5400000" algn="tl"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0"/>
                                        <p:tgtEl>
                                          <p:spTgt spid="5"/>
                                        </p:tgtEl>
                                      </p:cBhvr>
                                    </p:animEffect>
                                  </p:childTnLst>
                                </p:cTn>
                              </p:par>
                            </p:childTnLst>
                          </p:cTn>
                        </p:par>
                        <p:par>
                          <p:cTn id="8" fill="hold">
                            <p:stCondLst>
                              <p:cond delay="5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Regression:</a:t>
            </a:r>
            <a:br>
              <a:rPr lang="en-US" dirty="0" smtClean="0"/>
            </a:br>
            <a:r>
              <a:rPr lang="en-US" dirty="0" smtClean="0"/>
              <a:t>Example 1</a:t>
            </a:r>
            <a:endParaRPr lang="en-US" dirty="0"/>
          </a:p>
        </p:txBody>
      </p:sp>
      <p:sp>
        <p:nvSpPr>
          <p:cNvPr id="5" name="Content Placeholder 4"/>
          <p:cNvSpPr>
            <a:spLocks noGrp="1"/>
          </p:cNvSpPr>
          <p:nvPr>
            <p:ph idx="1"/>
          </p:nvPr>
        </p:nvSpPr>
        <p:spPr/>
        <p:txBody>
          <a:bodyPr/>
          <a:lstStyle/>
          <a:p>
            <a:endParaRPr lang="en-US"/>
          </a:p>
        </p:txBody>
      </p:sp>
      <p:sp>
        <p:nvSpPr>
          <p:cNvPr id="6" name="Text Placeholder 5"/>
          <p:cNvSpPr>
            <a:spLocks noGrp="1"/>
          </p:cNvSpPr>
          <p:nvPr>
            <p:ph type="body" sz="half" idx="2"/>
          </p:nvPr>
        </p:nvSpPr>
        <p:spPr/>
        <p:txBody>
          <a:bodyPr/>
          <a:lstStyle/>
          <a:p>
            <a:pPr>
              <a:buFont typeface="Arial"/>
              <a:buChar char="•"/>
            </a:pPr>
            <a:r>
              <a:rPr lang="en-US" dirty="0" smtClean="0"/>
              <a:t>What do you see?  </a:t>
            </a:r>
          </a:p>
          <a:p>
            <a:pPr>
              <a:buFont typeface="Arial"/>
              <a:buChar char="•"/>
            </a:pPr>
            <a:r>
              <a:rPr lang="en-US" dirty="0" smtClean="0"/>
              <a:t>And more importantly, do you see anything wrong with this set-up for a simple regression purpose?</a:t>
            </a:r>
            <a:endParaRPr lang="en-US" dirty="0"/>
          </a:p>
        </p:txBody>
      </p:sp>
      <p:pic>
        <p:nvPicPr>
          <p:cNvPr id="4" name="Picture 3"/>
          <p:cNvPicPr>
            <a:picLocks noChangeAspect="1"/>
          </p:cNvPicPr>
          <p:nvPr/>
        </p:nvPicPr>
        <p:blipFill>
          <a:blip r:embed="rId2"/>
          <a:stretch>
            <a:fillRect/>
          </a:stretch>
        </p:blipFill>
        <p:spPr>
          <a:xfrm>
            <a:off x="3575049" y="1883423"/>
            <a:ext cx="5133015" cy="3091153"/>
          </a:xfrm>
          <a:prstGeom prst="rect">
            <a:avLst/>
          </a:prstGeom>
        </p:spPr>
      </p:pic>
    </p:spTree>
  </p:cSld>
  <p:clrMapOvr>
    <a:masterClrMapping/>
  </p:clrMapOvr>
  <p:transition spd="slow"/>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Regression:</a:t>
            </a:r>
            <a:br>
              <a:rPr lang="en-US" dirty="0" smtClean="0"/>
            </a:br>
            <a:r>
              <a:rPr lang="en-US" dirty="0" smtClean="0"/>
              <a:t>Example 1</a:t>
            </a:r>
            <a:endParaRPr lang="en-US" dirty="0"/>
          </a:p>
        </p:txBody>
      </p:sp>
      <p:sp>
        <p:nvSpPr>
          <p:cNvPr id="5" name="Content Placeholder 4"/>
          <p:cNvSpPr>
            <a:spLocks noGrp="1"/>
          </p:cNvSpPr>
          <p:nvPr>
            <p:ph idx="1"/>
          </p:nvPr>
        </p:nvSpPr>
        <p:spPr/>
        <p:txBody>
          <a:bodyPr/>
          <a:lstStyle/>
          <a:p>
            <a:endParaRPr lang="en-US" dirty="0"/>
          </a:p>
        </p:txBody>
      </p:sp>
      <p:sp>
        <p:nvSpPr>
          <p:cNvPr id="6" name="Text Placeholder 5"/>
          <p:cNvSpPr>
            <a:spLocks noGrp="1"/>
          </p:cNvSpPr>
          <p:nvPr>
            <p:ph type="body" sz="half" idx="2"/>
          </p:nvPr>
        </p:nvSpPr>
        <p:spPr/>
        <p:txBody>
          <a:bodyPr/>
          <a:lstStyle/>
          <a:p>
            <a:r>
              <a:rPr lang="en-US" dirty="0" smtClean="0"/>
              <a:t>Do you see anything wrong with this set-up for a simple regression purpose?</a:t>
            </a:r>
          </a:p>
          <a:p>
            <a:pPr>
              <a:buFont typeface="Arial"/>
              <a:buChar char="•"/>
            </a:pPr>
            <a:r>
              <a:rPr lang="en-US" i="1" dirty="0" smtClean="0"/>
              <a:t>Yes, because even if a relationship or fit seems directionally correct, this is not a linear relationship.  </a:t>
            </a:r>
          </a:p>
          <a:p>
            <a:pPr>
              <a:buFont typeface="Arial"/>
              <a:buChar char="•"/>
            </a:pPr>
            <a:r>
              <a:rPr lang="en-US" i="1" dirty="0" smtClean="0"/>
              <a:t>One axis can be log transformed, but not both.  </a:t>
            </a:r>
          </a:p>
          <a:p>
            <a:pPr>
              <a:buFont typeface="Arial"/>
              <a:buChar char="•"/>
            </a:pPr>
            <a:r>
              <a:rPr lang="en-US" i="1" dirty="0" smtClean="0"/>
              <a:t>Note that if one were to do both anyway, the regression mathematics would again change.</a:t>
            </a:r>
          </a:p>
          <a:p>
            <a:pPr>
              <a:buFont typeface="Arial"/>
              <a:buChar char="•"/>
            </a:pPr>
            <a:r>
              <a:rPr lang="en-US" i="1" dirty="0" smtClean="0"/>
              <a:t>Also of issue is that the ranking variable is uniformly distributed, and not normally distributed.</a:t>
            </a:r>
            <a:endParaRPr lang="en-US" i="1" dirty="0"/>
          </a:p>
        </p:txBody>
      </p:sp>
      <p:pic>
        <p:nvPicPr>
          <p:cNvPr id="7" name="Picture 6"/>
          <p:cNvPicPr>
            <a:picLocks noChangeAspect="1"/>
          </p:cNvPicPr>
          <p:nvPr/>
        </p:nvPicPr>
        <p:blipFill>
          <a:blip r:embed="rId2"/>
          <a:stretch>
            <a:fillRect/>
          </a:stretch>
        </p:blipFill>
        <p:spPr>
          <a:xfrm>
            <a:off x="3567575" y="1887576"/>
            <a:ext cx="5119225" cy="3082848"/>
          </a:xfrm>
          <a:prstGeom prst="rect">
            <a:avLst/>
          </a:prstGeom>
        </p:spPr>
      </p:pic>
      <p:cxnSp>
        <p:nvCxnSpPr>
          <p:cNvPr id="8" name="Straight Arrow Connector 7"/>
          <p:cNvCxnSpPr/>
          <p:nvPr/>
        </p:nvCxnSpPr>
        <p:spPr>
          <a:xfrm rot="10800000">
            <a:off x="2963455" y="2686266"/>
            <a:ext cx="1284646" cy="321183"/>
          </a:xfrm>
          <a:prstGeom prst="straightConnector1">
            <a:avLst/>
          </a:prstGeom>
          <a:ln>
            <a:solidFill>
              <a:schemeClr val="accent2">
                <a:alpha val="50000"/>
              </a:schemeClr>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rot="10800000" flipV="1">
            <a:off x="2971800" y="4495799"/>
            <a:ext cx="2362200" cy="1"/>
          </a:xfrm>
          <a:prstGeom prst="straightConnector1">
            <a:avLst/>
          </a:prstGeom>
          <a:ln>
            <a:solidFill>
              <a:schemeClr val="accent2">
                <a:alpha val="50000"/>
              </a:schemeClr>
            </a:solidFill>
            <a:headEnd type="arrow"/>
            <a:tailEnd type="none"/>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Regression:</a:t>
            </a:r>
            <a:br>
              <a:rPr lang="en-US" dirty="0" smtClean="0"/>
            </a:br>
            <a:r>
              <a:rPr lang="en-US" dirty="0" smtClean="0"/>
              <a:t>Example 2</a:t>
            </a:r>
            <a:endParaRPr lang="en-US" dirty="0"/>
          </a:p>
        </p:txBody>
      </p:sp>
      <p:sp>
        <p:nvSpPr>
          <p:cNvPr id="6" name="Text Placeholder 5"/>
          <p:cNvSpPr>
            <a:spLocks noGrp="1"/>
          </p:cNvSpPr>
          <p:nvPr>
            <p:ph type="body" sz="half" idx="2"/>
          </p:nvPr>
        </p:nvSpPr>
        <p:spPr/>
        <p:txBody>
          <a:bodyPr/>
          <a:lstStyle/>
          <a:p>
            <a:r>
              <a:rPr lang="en-US" dirty="0" smtClean="0"/>
              <a:t>What’s wrong, if anything, with this set-up?</a:t>
            </a:r>
            <a:endParaRPr lang="en-US" dirty="0"/>
          </a:p>
        </p:txBody>
      </p:sp>
      <p:graphicFrame>
        <p:nvGraphicFramePr>
          <p:cNvPr id="7" name="Content Placeholder 3"/>
          <p:cNvGraphicFramePr>
            <a:graphicFrameLocks noGrp="1"/>
          </p:cNvGraphicFramePr>
          <p:nvPr>
            <p:ph idx="1"/>
          </p:nvPr>
        </p:nvGraphicFramePr>
        <p:xfrm>
          <a:off x="3575050" y="273050"/>
          <a:ext cx="5111750" cy="585311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slow"/>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Regression:</a:t>
            </a:r>
            <a:br>
              <a:rPr lang="en-US" dirty="0" smtClean="0"/>
            </a:br>
            <a:r>
              <a:rPr lang="en-US" dirty="0" smtClean="0"/>
              <a:t>Example 2</a:t>
            </a:r>
            <a:endParaRPr lang="en-US" dirty="0"/>
          </a:p>
        </p:txBody>
      </p:sp>
      <p:sp>
        <p:nvSpPr>
          <p:cNvPr id="6" name="Text Placeholder 5"/>
          <p:cNvSpPr>
            <a:spLocks noGrp="1"/>
          </p:cNvSpPr>
          <p:nvPr>
            <p:ph type="body" sz="half" idx="2"/>
          </p:nvPr>
        </p:nvSpPr>
        <p:spPr/>
        <p:txBody>
          <a:bodyPr/>
          <a:lstStyle/>
          <a:p>
            <a:r>
              <a:rPr lang="en-US" dirty="0" smtClean="0"/>
              <a:t>What’s wrong, if anything, with this set-up?</a:t>
            </a:r>
          </a:p>
          <a:p>
            <a:pPr>
              <a:buFont typeface="Arial"/>
              <a:buChar char="•"/>
            </a:pPr>
            <a:r>
              <a:rPr lang="en-US" i="1" dirty="0" smtClean="0"/>
              <a:t>Data was not linear.</a:t>
            </a:r>
          </a:p>
          <a:p>
            <a:pPr>
              <a:buFont typeface="Arial"/>
              <a:buChar char="•"/>
            </a:pPr>
            <a:r>
              <a:rPr lang="en-US" i="1" dirty="0" smtClean="0"/>
              <a:t>Actuarially guaranteed benefit data could be partitioned based upon monthly benefit level.</a:t>
            </a:r>
          </a:p>
          <a:p>
            <a:pPr>
              <a:buFont typeface="Arial"/>
              <a:buChar char="•"/>
            </a:pPr>
            <a:r>
              <a:rPr lang="en-US" i="1" dirty="0" smtClean="0"/>
              <a:t>We can see the potential to examine other relationship, such as transforming both of the axes.</a:t>
            </a:r>
          </a:p>
          <a:p>
            <a:pPr>
              <a:buFont typeface="Arial"/>
              <a:buChar char="•"/>
            </a:pPr>
            <a:r>
              <a:rPr lang="en-US" i="1" dirty="0" smtClean="0"/>
              <a:t>Note that not all partitions here were  equally strong from regression stand-point.</a:t>
            </a:r>
            <a:endParaRPr lang="en-US" i="1" dirty="0"/>
          </a:p>
        </p:txBody>
      </p:sp>
      <p:graphicFrame>
        <p:nvGraphicFramePr>
          <p:cNvPr id="7" name="Content Placeholder 6"/>
          <p:cNvGraphicFramePr>
            <a:graphicFrameLocks noGrp="1"/>
          </p:cNvGraphicFramePr>
          <p:nvPr>
            <p:ph idx="1"/>
          </p:nvPr>
        </p:nvGraphicFramePr>
        <p:xfrm>
          <a:off x="3575050" y="273050"/>
          <a:ext cx="5111750" cy="585311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slow"/>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Regression:</a:t>
            </a:r>
            <a:br>
              <a:rPr lang="en-US" dirty="0" smtClean="0"/>
            </a:br>
            <a:r>
              <a:rPr lang="en-US" dirty="0" smtClean="0"/>
              <a:t>Example 3</a:t>
            </a:r>
            <a:endParaRPr lang="en-US" dirty="0"/>
          </a:p>
        </p:txBody>
      </p:sp>
      <p:sp>
        <p:nvSpPr>
          <p:cNvPr id="5" name="Content Placeholder 4"/>
          <p:cNvSpPr>
            <a:spLocks noGrp="1"/>
          </p:cNvSpPr>
          <p:nvPr>
            <p:ph idx="1"/>
          </p:nvPr>
        </p:nvSpPr>
        <p:spPr/>
        <p:txBody>
          <a:bodyPr/>
          <a:lstStyle/>
          <a:p>
            <a:endParaRPr lang="en-US" dirty="0"/>
          </a:p>
        </p:txBody>
      </p:sp>
      <p:sp>
        <p:nvSpPr>
          <p:cNvPr id="6" name="Text Placeholder 5"/>
          <p:cNvSpPr>
            <a:spLocks noGrp="1"/>
          </p:cNvSpPr>
          <p:nvPr>
            <p:ph type="body" sz="half" idx="2"/>
          </p:nvPr>
        </p:nvSpPr>
        <p:spPr/>
        <p:txBody>
          <a:bodyPr/>
          <a:lstStyle/>
          <a:p>
            <a:r>
              <a:rPr lang="en-US" dirty="0" smtClean="0"/>
              <a:t>What’s wrong and what’s good, if anything, with this set-up?</a:t>
            </a:r>
          </a:p>
          <a:p>
            <a:pPr>
              <a:buFont typeface="Arial"/>
              <a:buChar char="•"/>
            </a:pPr>
            <a:r>
              <a:rPr lang="en-US" dirty="0" smtClean="0"/>
              <a:t>Is there is an outlier, where is it?</a:t>
            </a:r>
            <a:endParaRPr lang="en-US" dirty="0"/>
          </a:p>
        </p:txBody>
      </p:sp>
      <p:pic>
        <p:nvPicPr>
          <p:cNvPr id="10" name="Picture 2"/>
          <p:cNvPicPr>
            <a:picLocks noChangeAspect="1" noChangeArrowheads="1"/>
          </p:cNvPicPr>
          <p:nvPr/>
        </p:nvPicPr>
        <p:blipFill>
          <a:blip r:embed="rId2" cstate="print"/>
          <a:srcRect/>
          <a:stretch>
            <a:fillRect/>
          </a:stretch>
        </p:blipFill>
        <p:spPr bwMode="auto">
          <a:xfrm>
            <a:off x="4297418" y="3197237"/>
            <a:ext cx="3235295" cy="2928926"/>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Regression:</a:t>
            </a:r>
            <a:br>
              <a:rPr lang="en-US" dirty="0" smtClean="0"/>
            </a:br>
            <a:r>
              <a:rPr lang="en-US" dirty="0" smtClean="0"/>
              <a:t>Example 3</a:t>
            </a:r>
            <a:endParaRPr lang="en-US" dirty="0"/>
          </a:p>
        </p:txBody>
      </p:sp>
      <p:sp>
        <p:nvSpPr>
          <p:cNvPr id="5" name="Content Placeholder 4"/>
          <p:cNvSpPr>
            <a:spLocks noGrp="1"/>
          </p:cNvSpPr>
          <p:nvPr>
            <p:ph idx="1"/>
          </p:nvPr>
        </p:nvSpPr>
        <p:spPr/>
        <p:txBody>
          <a:bodyPr/>
          <a:lstStyle/>
          <a:p>
            <a:endParaRPr lang="en-US" dirty="0"/>
          </a:p>
        </p:txBody>
      </p:sp>
      <p:sp>
        <p:nvSpPr>
          <p:cNvPr id="6" name="Text Placeholder 5"/>
          <p:cNvSpPr>
            <a:spLocks noGrp="1"/>
          </p:cNvSpPr>
          <p:nvPr>
            <p:ph type="body" sz="half" idx="2"/>
          </p:nvPr>
        </p:nvSpPr>
        <p:spPr/>
        <p:txBody>
          <a:bodyPr/>
          <a:lstStyle/>
          <a:p>
            <a:r>
              <a:rPr lang="en-US" dirty="0" smtClean="0"/>
              <a:t>What’s wrong and what’s good, if anything, with this set-up?</a:t>
            </a:r>
          </a:p>
          <a:p>
            <a:pPr>
              <a:buFont typeface="Arial"/>
              <a:buChar char="•"/>
            </a:pPr>
            <a:r>
              <a:rPr lang="en-US" dirty="0" smtClean="0"/>
              <a:t>If there is an outlier, where is it?</a:t>
            </a:r>
          </a:p>
          <a:p>
            <a:pPr>
              <a:buFont typeface="Arial"/>
              <a:buChar char="•"/>
            </a:pPr>
            <a:r>
              <a:rPr lang="en-US" i="1" dirty="0" smtClean="0"/>
              <a:t>Comments would include there is no clear independent variable.</a:t>
            </a:r>
          </a:p>
          <a:p>
            <a:pPr>
              <a:buFont typeface="Arial"/>
              <a:buChar char="•"/>
            </a:pPr>
            <a:r>
              <a:rPr lang="en-US" i="1" dirty="0" smtClean="0"/>
              <a:t>Assuming there was independence between these variables, then the regression would show an outlier otherwise not seen in the multiple time series chart below.</a:t>
            </a:r>
          </a:p>
          <a:p>
            <a:pPr>
              <a:buFont typeface="Arial"/>
              <a:buChar char="•"/>
            </a:pPr>
            <a:r>
              <a:rPr lang="en-US" i="1" dirty="0" smtClean="0"/>
              <a:t>So technically this bottom right chart is a </a:t>
            </a:r>
            <a:r>
              <a:rPr lang="en-US" i="1" dirty="0" err="1" smtClean="0"/>
              <a:t>bivariate</a:t>
            </a:r>
            <a:r>
              <a:rPr lang="en-US" i="1" dirty="0" smtClean="0"/>
              <a:t> time-series analysis, so note that the delta log approach here is estimating steady changes from an exponential stock price trend.  In other words, we have not looked (in the upper right chart) at absolute indexed price differences, but the relative ones.</a:t>
            </a:r>
          </a:p>
          <a:p>
            <a:pPr>
              <a:buFont typeface="Arial"/>
              <a:buChar char="•"/>
            </a:pPr>
            <a:r>
              <a:rPr lang="en-US" i="1" dirty="0" smtClean="0"/>
              <a:t>Also on the border of a significant number of data for regression analysis.</a:t>
            </a:r>
            <a:endParaRPr lang="en-US" i="1" dirty="0"/>
          </a:p>
        </p:txBody>
      </p:sp>
      <p:pic>
        <p:nvPicPr>
          <p:cNvPr id="7" name="Picture 6"/>
          <p:cNvPicPr>
            <a:picLocks noGrp="1" noChangeAspect="1" noChangeArrowheads="1"/>
          </p:cNvPicPr>
          <p:nvPr/>
        </p:nvPicPr>
        <p:blipFill>
          <a:blip r:embed="rId2" cstate="print"/>
          <a:srcRect/>
          <a:stretch>
            <a:fillRect/>
          </a:stretch>
        </p:blipFill>
        <p:spPr bwMode="auto">
          <a:xfrm>
            <a:off x="4367331" y="273050"/>
            <a:ext cx="3165383" cy="2924187"/>
          </a:xfrm>
          <a:prstGeom prst="rect">
            <a:avLst/>
          </a:prstGeom>
          <a:noFill/>
          <a:ln w="9525">
            <a:noFill/>
            <a:miter lim="800000"/>
            <a:headEnd/>
            <a:tailEnd/>
          </a:ln>
        </p:spPr>
      </p:pic>
      <p:sp>
        <p:nvSpPr>
          <p:cNvPr id="8" name="Oval 7"/>
          <p:cNvSpPr>
            <a:spLocks noChangeArrowheads="1"/>
          </p:cNvSpPr>
          <p:nvPr/>
        </p:nvSpPr>
        <p:spPr bwMode="auto">
          <a:xfrm>
            <a:off x="5932373" y="843692"/>
            <a:ext cx="194235" cy="191355"/>
          </a:xfrm>
          <a:prstGeom prst="ellipse">
            <a:avLst/>
          </a:prstGeom>
          <a:noFill/>
          <a:ln w="19050">
            <a:solidFill>
              <a:srgbClr val="FFC000"/>
            </a:solid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pic>
        <p:nvPicPr>
          <p:cNvPr id="10" name="Picture 2"/>
          <p:cNvPicPr>
            <a:picLocks noChangeAspect="1" noChangeArrowheads="1"/>
          </p:cNvPicPr>
          <p:nvPr/>
        </p:nvPicPr>
        <p:blipFill>
          <a:blip r:embed="rId3" cstate="print"/>
          <a:srcRect/>
          <a:stretch>
            <a:fillRect/>
          </a:stretch>
        </p:blipFill>
        <p:spPr bwMode="auto">
          <a:xfrm>
            <a:off x="4297418" y="3197237"/>
            <a:ext cx="3235295" cy="2928926"/>
          </a:xfrm>
          <a:prstGeom prst="rect">
            <a:avLst/>
          </a:prstGeom>
          <a:noFill/>
          <a:ln w="9525">
            <a:noFill/>
            <a:miter lim="800000"/>
            <a:headEnd/>
            <a:tailEnd/>
          </a:ln>
        </p:spPr>
      </p:pic>
      <p:sp>
        <p:nvSpPr>
          <p:cNvPr id="11" name="Oval 4"/>
          <p:cNvSpPr>
            <a:spLocks noChangeArrowheads="1"/>
          </p:cNvSpPr>
          <p:nvPr/>
        </p:nvSpPr>
        <p:spPr bwMode="auto">
          <a:xfrm>
            <a:off x="6231222" y="3945660"/>
            <a:ext cx="179103" cy="186604"/>
          </a:xfrm>
          <a:prstGeom prst="ellipse">
            <a:avLst/>
          </a:prstGeom>
          <a:noFill/>
          <a:ln w="19050">
            <a:solidFill>
              <a:srgbClr val="FFC000"/>
            </a:solidFill>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9" name="Straight Arrow Connector 8"/>
          <p:cNvCxnSpPr>
            <a:stCxn id="8" idx="3"/>
          </p:cNvCxnSpPr>
          <p:nvPr/>
        </p:nvCxnSpPr>
        <p:spPr>
          <a:xfrm rot="5400000">
            <a:off x="3367031" y="603451"/>
            <a:ext cx="2190215" cy="2997360"/>
          </a:xfrm>
          <a:prstGeom prst="straightConnector1">
            <a:avLst/>
          </a:prstGeom>
          <a:ln>
            <a:solidFill>
              <a:schemeClr val="accent2">
                <a:alpha val="50000"/>
              </a:schemeClr>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11" idx="1"/>
          </p:cNvCxnSpPr>
          <p:nvPr/>
        </p:nvCxnSpPr>
        <p:spPr>
          <a:xfrm rot="16200000" flipV="1">
            <a:off x="4222581" y="1938118"/>
            <a:ext cx="775749" cy="3293992"/>
          </a:xfrm>
          <a:prstGeom prst="straightConnector1">
            <a:avLst/>
          </a:prstGeom>
          <a:ln>
            <a:solidFill>
              <a:schemeClr val="accent2">
                <a:alpha val="50000"/>
              </a:schemeClr>
            </a:solidFill>
            <a:headEnd type="arrow"/>
            <a:tailEnd type="none"/>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Regression:</a:t>
            </a:r>
            <a:br>
              <a:rPr lang="en-US" dirty="0" smtClean="0"/>
            </a:br>
            <a:r>
              <a:rPr lang="en-US" dirty="0" smtClean="0"/>
              <a:t>Problem 13 Question</a:t>
            </a:r>
            <a:endParaRPr lang="en-US" dirty="0"/>
          </a:p>
        </p:txBody>
      </p:sp>
      <p:sp>
        <p:nvSpPr>
          <p:cNvPr id="5" name="Content Placeholder 4"/>
          <p:cNvSpPr>
            <a:spLocks noGrp="1"/>
          </p:cNvSpPr>
          <p:nvPr>
            <p:ph idx="1"/>
          </p:nvPr>
        </p:nvSpPr>
        <p:spPr/>
        <p:txBody>
          <a:bodyPr/>
          <a:lstStyle/>
          <a:p>
            <a:endParaRPr lang="en-US"/>
          </a:p>
        </p:txBody>
      </p:sp>
      <p:sp>
        <p:nvSpPr>
          <p:cNvPr id="6" name="Text Placeholder 5"/>
          <p:cNvSpPr>
            <a:spLocks noGrp="1"/>
          </p:cNvSpPr>
          <p:nvPr>
            <p:ph type="body" sz="half" idx="2"/>
          </p:nvPr>
        </p:nvSpPr>
        <p:spPr/>
        <p:txBody>
          <a:bodyPr/>
          <a:lstStyle/>
          <a:p>
            <a:r>
              <a:rPr lang="en-US" dirty="0" smtClean="0"/>
              <a:t>What’s wrong, if anything, with suggesting there’s larger loans for larger loan count packages?</a:t>
            </a:r>
            <a:endParaRPr lang="en-US" dirty="0"/>
          </a:p>
        </p:txBody>
      </p:sp>
      <p:graphicFrame>
        <p:nvGraphicFramePr>
          <p:cNvPr id="8" name="Chart 7"/>
          <p:cNvGraphicFramePr/>
          <p:nvPr/>
        </p:nvGraphicFramePr>
        <p:xfrm>
          <a:off x="3575050" y="273049"/>
          <a:ext cx="5111750" cy="585311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Descriptive statistics:</a:t>
            </a:r>
            <a:br>
              <a:rPr lang="en-US" dirty="0" smtClean="0"/>
            </a:br>
            <a:r>
              <a:rPr lang="en-US" dirty="0" smtClean="0"/>
              <a:t>Definition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Data analysis is done so that we can describe the situation from which the data was drawn.</a:t>
            </a:r>
          </a:p>
          <a:p>
            <a:r>
              <a:rPr lang="en-US" dirty="0" smtClean="0"/>
              <a:t>This topic is of greater importance with the emergence of Big Data problems.</a:t>
            </a:r>
          </a:p>
          <a:p>
            <a:r>
              <a:rPr lang="en-US" dirty="0" smtClean="0"/>
              <a:t>The objective is to present or interpret the information clearly.</a:t>
            </a:r>
          </a:p>
          <a:p>
            <a:pPr lvl="1"/>
            <a:r>
              <a:rPr lang="en-US" dirty="0" smtClean="0"/>
              <a:t>For example, the current weather map in the news.</a:t>
            </a:r>
          </a:p>
          <a:p>
            <a:r>
              <a:rPr lang="en-US" dirty="0" smtClean="0"/>
              <a:t>Inferential statistics, on the other hand, makes broader inferences about the population based on an underlying sample.</a:t>
            </a:r>
          </a:p>
          <a:p>
            <a:pPr lvl="1"/>
            <a:r>
              <a:rPr lang="en-US" dirty="0" smtClean="0"/>
              <a:t>For example, if the daily Washington weather data for two weeks ago becomes missing, how could one understand the “population” that represents this reference week?</a:t>
            </a:r>
          </a:p>
        </p:txBody>
      </p:sp>
    </p:spTree>
  </p:cSld>
  <p:clrMapOvr>
    <a:masterClrMapping/>
  </p:clrMapOvr>
  <p:transition spd="slow"/>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Regression:</a:t>
            </a:r>
            <a:br>
              <a:rPr lang="en-US" dirty="0" smtClean="0"/>
            </a:br>
            <a:r>
              <a:rPr lang="en-US" dirty="0" smtClean="0"/>
              <a:t>Problem 13 Solution</a:t>
            </a:r>
            <a:endParaRPr lang="en-US" dirty="0"/>
          </a:p>
        </p:txBody>
      </p:sp>
      <p:sp>
        <p:nvSpPr>
          <p:cNvPr id="5" name="Content Placeholder 4"/>
          <p:cNvSpPr>
            <a:spLocks noGrp="1"/>
          </p:cNvSpPr>
          <p:nvPr>
            <p:ph idx="1"/>
          </p:nvPr>
        </p:nvSpPr>
        <p:spPr/>
        <p:txBody>
          <a:bodyPr/>
          <a:lstStyle/>
          <a:p>
            <a:endParaRPr lang="en-US" dirty="0"/>
          </a:p>
        </p:txBody>
      </p:sp>
      <p:sp>
        <p:nvSpPr>
          <p:cNvPr id="6" name="Text Placeholder 5"/>
          <p:cNvSpPr>
            <a:spLocks noGrp="1"/>
          </p:cNvSpPr>
          <p:nvPr>
            <p:ph type="body" sz="half" idx="2"/>
          </p:nvPr>
        </p:nvSpPr>
        <p:spPr/>
        <p:txBody>
          <a:bodyPr/>
          <a:lstStyle/>
          <a:p>
            <a:r>
              <a:rPr lang="en-US" dirty="0" smtClean="0"/>
              <a:t>What’s wrong, if anything, with suggesting there’s larger loans for larger loan count packages?</a:t>
            </a:r>
          </a:p>
          <a:p>
            <a:pPr>
              <a:buFont typeface="Arial"/>
              <a:buChar char="•"/>
            </a:pPr>
            <a:r>
              <a:rPr lang="en-US" i="1" dirty="0" smtClean="0"/>
              <a:t>We can log both both variables.</a:t>
            </a:r>
          </a:p>
          <a:p>
            <a:pPr>
              <a:buFont typeface="Arial"/>
              <a:buChar char="•"/>
            </a:pPr>
            <a:r>
              <a:rPr lang="en-US" i="1" dirty="0" smtClean="0"/>
              <a:t>But still there is </a:t>
            </a:r>
            <a:r>
              <a:rPr lang="en-US" i="1" dirty="0" err="1" smtClean="0"/>
              <a:t>heteroscedasticity</a:t>
            </a:r>
            <a:r>
              <a:rPr lang="en-US" i="1" dirty="0" smtClean="0"/>
              <a:t>.</a:t>
            </a:r>
          </a:p>
          <a:p>
            <a:pPr>
              <a:buFont typeface="Arial"/>
              <a:buChar char="•"/>
            </a:pPr>
            <a:r>
              <a:rPr lang="en-US" i="1" dirty="0" smtClean="0"/>
              <a:t> Let’s decompose the dependent relationship relationship further, by separating out the interactive scaling factor of:</a:t>
            </a:r>
          </a:p>
          <a:p>
            <a:r>
              <a:rPr lang="en-US" b="1" i="1" dirty="0" smtClean="0"/>
              <a:t>	gross amount</a:t>
            </a:r>
          </a:p>
          <a:p>
            <a:r>
              <a:rPr lang="en-US" b="1" i="1" dirty="0" smtClean="0"/>
              <a:t>	= # of loans*typical amount</a:t>
            </a:r>
            <a:r>
              <a:rPr lang="en-US" i="1" dirty="0" smtClean="0"/>
              <a:t>.</a:t>
            </a:r>
          </a:p>
          <a:p>
            <a:pPr>
              <a:buFont typeface="Arial"/>
              <a:buChar char="•"/>
            </a:pPr>
            <a:r>
              <a:rPr lang="en-US" i="1" dirty="0" smtClean="0"/>
              <a:t>Doing so we see the relationship completely fall apart, and invert.</a:t>
            </a:r>
          </a:p>
          <a:p>
            <a:pPr>
              <a:buFont typeface="Arial"/>
              <a:buChar char="•"/>
            </a:pPr>
            <a:r>
              <a:rPr lang="en-US" i="1" dirty="0" smtClean="0"/>
              <a:t>Hence this is an inappropriate data set to perform regression analysis with.</a:t>
            </a:r>
            <a:endParaRPr lang="en-US" i="1" dirty="0"/>
          </a:p>
        </p:txBody>
      </p:sp>
      <p:graphicFrame>
        <p:nvGraphicFramePr>
          <p:cNvPr id="9" name="Chart 8"/>
          <p:cNvGraphicFramePr/>
          <p:nvPr/>
        </p:nvGraphicFramePr>
        <p:xfrm>
          <a:off x="3576579" y="277385"/>
          <a:ext cx="5109399" cy="291985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p:cNvGraphicFramePr/>
          <p:nvPr/>
        </p:nvGraphicFramePr>
        <p:xfrm>
          <a:off x="3591178" y="3197237"/>
          <a:ext cx="5094800" cy="2934449"/>
        </p:xfrm>
        <a:graphic>
          <a:graphicData uri="http://schemas.openxmlformats.org/drawingml/2006/chart">
            <c:chart xmlns:c="http://schemas.openxmlformats.org/drawingml/2006/chart" xmlns:r="http://schemas.openxmlformats.org/officeDocument/2006/relationships" r:id="rId3"/>
          </a:graphicData>
        </a:graphic>
      </p:graphicFrame>
      <p:cxnSp>
        <p:nvCxnSpPr>
          <p:cNvPr id="11" name="Straight Arrow Connector 10"/>
          <p:cNvCxnSpPr>
            <a:stCxn id="29" idx="1"/>
          </p:cNvCxnSpPr>
          <p:nvPr/>
        </p:nvCxnSpPr>
        <p:spPr>
          <a:xfrm rot="10800000" flipV="1">
            <a:off x="3115877" y="1294601"/>
            <a:ext cx="3507193" cy="1220000"/>
          </a:xfrm>
          <a:prstGeom prst="straightConnector1">
            <a:avLst/>
          </a:prstGeom>
          <a:ln>
            <a:solidFill>
              <a:schemeClr val="accent2">
                <a:alpha val="50000"/>
              </a:schemeClr>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28" idx="1"/>
          </p:cNvCxnSpPr>
          <p:nvPr/>
        </p:nvCxnSpPr>
        <p:spPr>
          <a:xfrm rot="10800000" flipV="1">
            <a:off x="3115876" y="1951136"/>
            <a:ext cx="2975080" cy="563464"/>
          </a:xfrm>
          <a:prstGeom prst="straightConnector1">
            <a:avLst/>
          </a:prstGeom>
          <a:ln>
            <a:solidFill>
              <a:schemeClr val="accent2">
                <a:alpha val="50000"/>
              </a:schemeClr>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rot="10800000" flipV="1">
            <a:off x="3115862" y="4262981"/>
            <a:ext cx="3022723" cy="1"/>
          </a:xfrm>
          <a:prstGeom prst="straightConnector1">
            <a:avLst/>
          </a:prstGeom>
          <a:ln>
            <a:solidFill>
              <a:schemeClr val="accent2">
                <a:alpha val="50000"/>
              </a:schemeClr>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rot="10800000">
            <a:off x="3115877" y="3429000"/>
            <a:ext cx="1263612" cy="177020"/>
          </a:xfrm>
          <a:prstGeom prst="straightConnector1">
            <a:avLst/>
          </a:prstGeom>
          <a:ln>
            <a:solidFill>
              <a:schemeClr val="accent2">
                <a:alpha val="50000"/>
              </a:schemeClr>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6090956" y="1784350"/>
            <a:ext cx="344769" cy="333571"/>
          </a:xfrm>
          <a:prstGeom prst="rect">
            <a:avLst/>
          </a:prstGeom>
          <a:ln>
            <a:solidFill>
              <a:schemeClr val="accent2">
                <a:alpha val="50000"/>
              </a:schemeClr>
            </a:solidFill>
            <a:headEnd type="arrow"/>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9" name="Rectangle 28"/>
          <p:cNvSpPr/>
          <p:nvPr/>
        </p:nvSpPr>
        <p:spPr>
          <a:xfrm>
            <a:off x="6623069" y="765176"/>
            <a:ext cx="1124068" cy="1058850"/>
          </a:xfrm>
          <a:prstGeom prst="rect">
            <a:avLst/>
          </a:prstGeom>
          <a:ln>
            <a:solidFill>
              <a:schemeClr val="accent2">
                <a:alpha val="50000"/>
              </a:schemeClr>
            </a:solidFill>
            <a:headEnd type="arrow"/>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p:transition spd="slow"/>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Regression:</a:t>
            </a:r>
            <a:br>
              <a:rPr lang="en-US" dirty="0" smtClean="0"/>
            </a:br>
            <a:r>
              <a:rPr lang="en-US" dirty="0" smtClean="0"/>
              <a:t>The mathematical relationship</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A linear regression expresses the relationship between two variables in the following manner:</a:t>
            </a:r>
          </a:p>
          <a:p>
            <a:pPr>
              <a:buNone/>
            </a:pPr>
            <a:r>
              <a:rPr lang="en-US" b="1" i="1" dirty="0" smtClean="0"/>
              <a:t>	</a:t>
            </a:r>
            <a:r>
              <a:rPr lang="en-US" b="1" i="1" dirty="0" err="1" smtClean="0"/>
              <a:t>y</a:t>
            </a:r>
            <a:r>
              <a:rPr lang="en-US" b="1" i="1" dirty="0" smtClean="0"/>
              <a:t>	= </a:t>
            </a:r>
            <a:r>
              <a:rPr lang="en-US" b="1" i="1" dirty="0" err="1" smtClean="0"/>
              <a:t>f(x</a:t>
            </a:r>
            <a:r>
              <a:rPr lang="en-US" b="1" i="1" dirty="0" smtClean="0"/>
              <a:t>)</a:t>
            </a:r>
          </a:p>
          <a:p>
            <a:pPr>
              <a:buNone/>
            </a:pPr>
            <a:r>
              <a:rPr lang="en-US" b="1" i="1" dirty="0" smtClean="0"/>
              <a:t>			= β</a:t>
            </a:r>
            <a:r>
              <a:rPr lang="en-US" b="1" i="1" baseline="-25000" dirty="0" smtClean="0"/>
              <a:t>0</a:t>
            </a:r>
            <a:r>
              <a:rPr lang="en-US" b="1" i="1" dirty="0" smtClean="0"/>
              <a:t> + β</a:t>
            </a:r>
            <a:r>
              <a:rPr lang="en-US" b="1" i="1" baseline="-25000" dirty="0" smtClean="0"/>
              <a:t>1</a:t>
            </a:r>
            <a:r>
              <a:rPr lang="en-US" b="1" i="1" dirty="0" smtClean="0"/>
              <a:t>x 	+ </a:t>
            </a:r>
            <a:r>
              <a:rPr lang="en-US" b="1" i="1" dirty="0" err="1" smtClean="0"/>
              <a:t>ε</a:t>
            </a:r>
            <a:endParaRPr lang="en-US" b="1" i="1" dirty="0" smtClean="0"/>
          </a:p>
          <a:p>
            <a:r>
              <a:rPr lang="en-US" dirty="0" smtClean="0"/>
              <a:t>Where </a:t>
            </a:r>
            <a:r>
              <a:rPr lang="en-US" b="1" i="1" dirty="0" err="1" smtClean="0"/>
              <a:t>y</a:t>
            </a:r>
            <a:r>
              <a:rPr lang="en-US" dirty="0" smtClean="0"/>
              <a:t> is the dependent variable, and </a:t>
            </a:r>
            <a:r>
              <a:rPr lang="en-US" b="1" i="1" dirty="0" err="1" smtClean="0"/>
              <a:t>x</a:t>
            </a:r>
            <a:r>
              <a:rPr lang="en-US" dirty="0" smtClean="0"/>
              <a:t> is the independent variable.</a:t>
            </a:r>
          </a:p>
          <a:p>
            <a:r>
              <a:rPr lang="en-US" dirty="0" smtClean="0"/>
              <a:t>And </a:t>
            </a:r>
            <a:r>
              <a:rPr lang="en-US" b="1" i="1" dirty="0" smtClean="0"/>
              <a:t>β</a:t>
            </a:r>
            <a:r>
              <a:rPr lang="en-US" b="1" i="1" baseline="-25000" dirty="0" smtClean="0"/>
              <a:t>0</a:t>
            </a:r>
            <a:r>
              <a:rPr lang="en-US" dirty="0" smtClean="0"/>
              <a:t> and </a:t>
            </a:r>
            <a:r>
              <a:rPr lang="en-US" b="1" i="1" dirty="0" smtClean="0"/>
              <a:t>β</a:t>
            </a:r>
            <a:r>
              <a:rPr lang="en-US" b="1" i="1" baseline="-25000" dirty="0" smtClean="0"/>
              <a:t>1</a:t>
            </a:r>
            <a:r>
              <a:rPr lang="en-US" dirty="0" smtClean="0"/>
              <a:t> are intercept and slope parameters, respectively.</a:t>
            </a:r>
          </a:p>
          <a:p>
            <a:r>
              <a:rPr lang="en-US" dirty="0" smtClean="0"/>
              <a:t>Finally </a:t>
            </a:r>
            <a:r>
              <a:rPr lang="en-US" b="1" i="1" dirty="0" err="1" smtClean="0"/>
              <a:t>ε</a:t>
            </a:r>
            <a:r>
              <a:rPr lang="en-US" dirty="0" smtClean="0"/>
              <a:t> is the random error term, normally distributed (so mean of zero), for what remains unexplained in this probabilistic model.  </a:t>
            </a:r>
          </a:p>
          <a:p>
            <a:r>
              <a:rPr lang="en-US" dirty="0" smtClean="0"/>
              <a:t>If there is independence of the dependent variable after modeling for the value of the independent variable, then the error term (</a:t>
            </a:r>
            <a:r>
              <a:rPr lang="en-US" b="1" i="1" dirty="0" err="1" smtClean="0"/>
              <a:t>ε</a:t>
            </a:r>
            <a:r>
              <a:rPr lang="en-US" dirty="0" smtClean="0"/>
              <a:t>)</a:t>
            </a:r>
            <a:r>
              <a:rPr lang="en-US" b="1" i="1" dirty="0" smtClean="0"/>
              <a:t> </a:t>
            </a:r>
            <a:r>
              <a:rPr lang="en-US" dirty="0" smtClean="0"/>
              <a:t>should an identical random normal variables. Recall out </a:t>
            </a:r>
            <a:r>
              <a:rPr lang="en-US" dirty="0" err="1" smtClean="0"/>
              <a:t>bivariate</a:t>
            </a:r>
            <a:r>
              <a:rPr lang="en-US" dirty="0" smtClean="0"/>
              <a:t> assumption.</a:t>
            </a:r>
          </a:p>
          <a:p>
            <a:r>
              <a:rPr lang="en-US" dirty="0" smtClean="0"/>
              <a:t>We will discuss later how the best fit line does not include the </a:t>
            </a:r>
            <a:r>
              <a:rPr lang="en-US" b="1" i="1" dirty="0" err="1" smtClean="0"/>
              <a:t>ε</a:t>
            </a:r>
            <a:r>
              <a:rPr lang="en-US" b="1" i="1" dirty="0" smtClean="0"/>
              <a:t> </a:t>
            </a:r>
            <a:r>
              <a:rPr lang="en-US" dirty="0" smtClean="0"/>
              <a:t>term because that has zero expectation.</a:t>
            </a:r>
          </a:p>
          <a:p>
            <a:r>
              <a:rPr lang="en-US" dirty="0" smtClean="0"/>
              <a:t>How do we capture a mathematical expression that fits the best line?</a:t>
            </a:r>
            <a:endParaRPr lang="en-US" dirty="0"/>
          </a:p>
        </p:txBody>
      </p:sp>
    </p:spTree>
  </p:cSld>
  <p:clrMapOvr>
    <a:masterClrMapping/>
  </p:clrMapOvr>
  <p:transition spd="slow"/>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Regression:</a:t>
            </a:r>
            <a:br>
              <a:rPr lang="en-US" dirty="0" smtClean="0"/>
            </a:br>
            <a:r>
              <a:rPr lang="en-US" dirty="0" smtClean="0"/>
              <a:t>Orthogonal</a:t>
            </a:r>
            <a:endParaRPr lang="en-US" dirty="0"/>
          </a:p>
        </p:txBody>
      </p:sp>
      <p:graphicFrame>
        <p:nvGraphicFramePr>
          <p:cNvPr id="5" name="Content Placeholder 4"/>
          <p:cNvGraphicFramePr>
            <a:graphicFrameLocks noGrp="1"/>
          </p:cNvGraphicFramePr>
          <p:nvPr>
            <p:ph idx="1"/>
          </p:nvPr>
        </p:nvGraphicFramePr>
        <p:xfrm>
          <a:off x="3575050" y="273050"/>
          <a:ext cx="5111750" cy="5853113"/>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p:cNvSpPr>
            <a:spLocks noGrp="1"/>
          </p:cNvSpPr>
          <p:nvPr>
            <p:ph type="body" sz="half" idx="2"/>
          </p:nvPr>
        </p:nvSpPr>
        <p:spPr/>
        <p:txBody>
          <a:bodyPr>
            <a:normAutofit lnSpcReduction="10000"/>
          </a:bodyPr>
          <a:lstStyle/>
          <a:p>
            <a:pPr>
              <a:buFont typeface="Arial"/>
              <a:buChar char="•"/>
            </a:pPr>
            <a:r>
              <a:rPr lang="en-US" dirty="0" smtClean="0"/>
              <a:t>The </a:t>
            </a:r>
            <a:r>
              <a:rPr lang="en-US" u="sng" dirty="0" smtClean="0"/>
              <a:t>residual error</a:t>
            </a:r>
            <a:r>
              <a:rPr lang="en-US" dirty="0" smtClean="0"/>
              <a:t> here is </a:t>
            </a:r>
            <a:r>
              <a:rPr lang="en-US" u="sng" dirty="0" smtClean="0"/>
              <a:t>defined</a:t>
            </a:r>
            <a:r>
              <a:rPr lang="en-US" dirty="0" smtClean="0"/>
              <a:t> as the perpendicular difference between the actual data and the predicted value (i.e., estimated).</a:t>
            </a:r>
          </a:p>
          <a:p>
            <a:pPr>
              <a:buFont typeface="Arial"/>
              <a:buChar char="•"/>
            </a:pPr>
            <a:r>
              <a:rPr lang="en-US" dirty="0" smtClean="0"/>
              <a:t>We show a basic line with </a:t>
            </a:r>
            <a:r>
              <a:rPr lang="en-US" u="sng" dirty="0" smtClean="0"/>
              <a:t>a low</a:t>
            </a:r>
            <a:r>
              <a:rPr lang="en-US" dirty="0" smtClean="0"/>
              <a:t>: </a:t>
            </a:r>
          </a:p>
          <a:p>
            <a:r>
              <a:rPr lang="en-US" dirty="0" smtClean="0"/>
              <a:t>	|residuals| and residuals</a:t>
            </a:r>
            <a:r>
              <a:rPr lang="en-US" baseline="30000" dirty="0" smtClean="0"/>
              <a:t>2</a:t>
            </a:r>
            <a:endParaRPr lang="en-US" dirty="0" smtClean="0"/>
          </a:p>
          <a:p>
            <a:pPr>
              <a:buFont typeface="Arial"/>
              <a:buChar char="•"/>
            </a:pPr>
            <a:r>
              <a:rPr lang="en-US" dirty="0" smtClean="0"/>
              <a:t>We also capture the square of the residual errors as well.</a:t>
            </a:r>
          </a:p>
          <a:p>
            <a:endParaRPr lang="en-US" dirty="0" smtClean="0"/>
          </a:p>
          <a:p>
            <a:r>
              <a:rPr lang="en-US" b="1" u="sng" dirty="0" smtClean="0"/>
              <a:t>Sample	Residual	Residual</a:t>
            </a:r>
            <a:r>
              <a:rPr lang="en-US" b="1" u="sng" baseline="30000" dirty="0" smtClean="0"/>
              <a:t>2	</a:t>
            </a:r>
          </a:p>
          <a:p>
            <a:r>
              <a:rPr lang="en-US" dirty="0" smtClean="0"/>
              <a:t>-$0.5, -$1.5	-(√2)/2	½ 	</a:t>
            </a:r>
          </a:p>
          <a:p>
            <a:r>
              <a:rPr lang="en-US" dirty="0" smtClean="0"/>
              <a:t>-$1.5, -$0.5	(√2)/2		½ </a:t>
            </a:r>
          </a:p>
          <a:p>
            <a:r>
              <a:rPr lang="en-US" dirty="0" smtClean="0"/>
              <a:t>-$0.5, $0.5	(√2)/2		½</a:t>
            </a:r>
          </a:p>
          <a:p>
            <a:r>
              <a:rPr lang="en-US" dirty="0" smtClean="0"/>
              <a:t>$1.5, $0.5	-(√2)/2	½ </a:t>
            </a:r>
          </a:p>
          <a:p>
            <a:r>
              <a:rPr lang="en-US" u="sng" dirty="0" smtClean="0"/>
              <a:t>$0.5, $1.5	(√2)/2		½		 </a:t>
            </a:r>
          </a:p>
          <a:p>
            <a:r>
              <a:rPr lang="en-US" b="1" dirty="0" smtClean="0"/>
              <a:t>Sum		(√2)/2		2.5</a:t>
            </a:r>
          </a:p>
          <a:p>
            <a:endParaRPr lang="en-US" b="1" dirty="0" smtClean="0"/>
          </a:p>
          <a:p>
            <a:r>
              <a:rPr lang="en-US" dirty="0" smtClean="0"/>
              <a:t>Note, another line could have further zeroed out |residuals|, and the residuals</a:t>
            </a:r>
            <a:r>
              <a:rPr lang="en-US" baseline="30000" dirty="0" smtClean="0"/>
              <a:t>2</a:t>
            </a:r>
            <a:r>
              <a:rPr lang="en-US" dirty="0" smtClean="0"/>
              <a:t> would also decrease only slightly to 2.4.</a:t>
            </a:r>
            <a:endParaRPr lang="en-US" dirty="0"/>
          </a:p>
        </p:txBody>
      </p:sp>
      <p:sp>
        <p:nvSpPr>
          <p:cNvPr id="6" name="Oval 5"/>
          <p:cNvSpPr/>
          <p:nvPr/>
        </p:nvSpPr>
        <p:spPr>
          <a:xfrm rot="18573320">
            <a:off x="3837853" y="2318348"/>
            <a:ext cx="5487102" cy="850713"/>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0"/>
                                        <p:tgtEl>
                                          <p:spTgt spid="6"/>
                                        </p:tgtEl>
                                      </p:cBhvr>
                                    </p:animEffect>
                                    <p:set>
                                      <p:cBhvr>
                                        <p:cTn id="7" dur="1" fill="hold">
                                          <p:stCondLst>
                                            <p:cond delay="4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Regression:</a:t>
            </a:r>
            <a:br>
              <a:rPr lang="en-US" dirty="0" smtClean="0"/>
            </a:br>
            <a:r>
              <a:rPr lang="en-US" dirty="0" smtClean="0"/>
              <a:t>Orthogonal/Linear</a:t>
            </a:r>
            <a:endParaRPr lang="en-US" dirty="0"/>
          </a:p>
        </p:txBody>
      </p:sp>
      <p:graphicFrame>
        <p:nvGraphicFramePr>
          <p:cNvPr id="5" name="Content Placeholder 4"/>
          <p:cNvGraphicFramePr>
            <a:graphicFrameLocks noGrp="1"/>
          </p:cNvGraphicFramePr>
          <p:nvPr>
            <p:ph idx="1"/>
          </p:nvPr>
        </p:nvGraphicFramePr>
        <p:xfrm>
          <a:off x="3575050" y="273050"/>
          <a:ext cx="5111750" cy="5853113"/>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p:cNvSpPr>
            <a:spLocks noGrp="1"/>
          </p:cNvSpPr>
          <p:nvPr>
            <p:ph type="body" sz="half" idx="2"/>
          </p:nvPr>
        </p:nvSpPr>
        <p:spPr/>
        <p:txBody>
          <a:bodyPr/>
          <a:lstStyle/>
          <a:p>
            <a:r>
              <a:rPr lang="en-US" dirty="0" smtClean="0"/>
              <a:t>Try the same exercise, but this time with the line we take the linear (or vertical) residual errors and errors</a:t>
            </a:r>
            <a:r>
              <a:rPr lang="en-US" baseline="30000" dirty="0" smtClean="0"/>
              <a:t>2</a:t>
            </a:r>
            <a:r>
              <a:rPr lang="en-US" dirty="0" smtClean="0"/>
              <a:t>.</a:t>
            </a:r>
          </a:p>
          <a:p>
            <a:endParaRPr lang="en-US" dirty="0" smtClean="0"/>
          </a:p>
          <a:p>
            <a:r>
              <a:rPr lang="en-US" b="1" u="sng" dirty="0" smtClean="0"/>
              <a:t>Sample	Residual	Residual</a:t>
            </a:r>
            <a:r>
              <a:rPr lang="en-US" b="1" u="sng" baseline="30000" dirty="0" smtClean="0"/>
              <a:t>2	</a:t>
            </a:r>
          </a:p>
          <a:p>
            <a:r>
              <a:rPr lang="en-US" dirty="0" smtClean="0"/>
              <a:t>-$0.5, -$1.5	-1		1 .0	</a:t>
            </a:r>
          </a:p>
          <a:p>
            <a:r>
              <a:rPr lang="en-US" dirty="0" smtClean="0"/>
              <a:t>-$1.5, -$0.5	1		1.0 </a:t>
            </a:r>
          </a:p>
          <a:p>
            <a:r>
              <a:rPr lang="en-US" dirty="0" smtClean="0"/>
              <a:t>-$0.5, $0.5	1		1.0</a:t>
            </a:r>
          </a:p>
          <a:p>
            <a:r>
              <a:rPr lang="en-US" dirty="0" smtClean="0"/>
              <a:t>$1.5, $0.5	-1		1.0 </a:t>
            </a:r>
          </a:p>
          <a:p>
            <a:r>
              <a:rPr lang="en-US" u="sng" dirty="0" smtClean="0"/>
              <a:t>$0.5, $1.5	1		1.0		 </a:t>
            </a:r>
          </a:p>
          <a:p>
            <a:r>
              <a:rPr lang="en-US" b="1" dirty="0" smtClean="0"/>
              <a:t>Sum		1		5.0</a:t>
            </a:r>
            <a:endParaRPr lang="en-US" b="1" dirty="0"/>
          </a:p>
        </p:txBody>
      </p:sp>
    </p:spTree>
  </p:cSld>
  <p:clrMapOvr>
    <a:masterClrMapping/>
  </p:clrMapOvr>
  <p:transition spd="slow"/>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Regression:</a:t>
            </a:r>
            <a:br>
              <a:rPr lang="en-US" dirty="0" smtClean="0"/>
            </a:br>
            <a:r>
              <a:rPr lang="en-US" dirty="0" smtClean="0"/>
              <a:t>Linear</a:t>
            </a:r>
            <a:endParaRPr lang="en-US" dirty="0"/>
          </a:p>
        </p:txBody>
      </p:sp>
      <p:sp>
        <p:nvSpPr>
          <p:cNvPr id="4" name="Text Placeholder 3"/>
          <p:cNvSpPr>
            <a:spLocks noGrp="1"/>
          </p:cNvSpPr>
          <p:nvPr>
            <p:ph type="body" sz="half" idx="2"/>
          </p:nvPr>
        </p:nvSpPr>
        <p:spPr/>
        <p:txBody>
          <a:bodyPr>
            <a:normAutofit fontScale="92500" lnSpcReduction="10000"/>
          </a:bodyPr>
          <a:lstStyle/>
          <a:p>
            <a:pPr>
              <a:buFont typeface="Arial"/>
              <a:buChar char="•"/>
            </a:pPr>
            <a:r>
              <a:rPr lang="en-US" dirty="0" smtClean="0"/>
              <a:t>We now change the estimated regression line.  Try the same exercise of calculating the linear (or vertical) residual errors and errors</a:t>
            </a:r>
            <a:r>
              <a:rPr lang="en-US" baseline="30000" dirty="0" smtClean="0"/>
              <a:t>2</a:t>
            </a:r>
            <a:r>
              <a:rPr lang="en-US" dirty="0" smtClean="0"/>
              <a:t>.</a:t>
            </a:r>
          </a:p>
          <a:p>
            <a:endParaRPr lang="en-US" dirty="0" smtClean="0"/>
          </a:p>
          <a:p>
            <a:r>
              <a:rPr lang="en-US" b="1" u="sng" dirty="0" smtClean="0"/>
              <a:t>Sample	Residual	Residual</a:t>
            </a:r>
            <a:r>
              <a:rPr lang="en-US" b="1" u="sng" baseline="30000" dirty="0" smtClean="0"/>
              <a:t>2	</a:t>
            </a:r>
          </a:p>
          <a:p>
            <a:r>
              <a:rPr lang="en-US" dirty="0" smtClean="0"/>
              <a:t>-$0.5, -$1.5	-1.4		1.9	</a:t>
            </a:r>
          </a:p>
          <a:p>
            <a:r>
              <a:rPr lang="en-US" dirty="0" smtClean="0"/>
              <a:t>-$1.5, -$0.5	0.2		0.0 </a:t>
            </a:r>
          </a:p>
          <a:p>
            <a:r>
              <a:rPr lang="en-US" dirty="0" smtClean="0"/>
              <a:t>-$0.5, $0.5	0.6		0.4</a:t>
            </a:r>
          </a:p>
          <a:p>
            <a:r>
              <a:rPr lang="en-US" dirty="0" smtClean="0"/>
              <a:t>$1.5, $0.5	-0.5		0.2 </a:t>
            </a:r>
          </a:p>
          <a:p>
            <a:r>
              <a:rPr lang="en-US" u="sng" dirty="0" smtClean="0"/>
              <a:t>$0.5, $1.5	1.1		1.2		 </a:t>
            </a:r>
          </a:p>
          <a:p>
            <a:r>
              <a:rPr lang="en-US" b="1" dirty="0" smtClean="0"/>
              <a:t>Sum		0		3.7</a:t>
            </a:r>
          </a:p>
          <a:p>
            <a:endParaRPr lang="en-US" b="1" dirty="0" smtClean="0"/>
          </a:p>
          <a:p>
            <a:pPr>
              <a:buFont typeface="Arial"/>
              <a:buChar char="•"/>
            </a:pPr>
            <a:r>
              <a:rPr lang="en-US" dirty="0" smtClean="0"/>
              <a:t>Note that despite better than the earlier slides on Residual, this is less effective versus orthogonal on Residual</a:t>
            </a:r>
            <a:r>
              <a:rPr lang="en-US" baseline="30000" dirty="0" smtClean="0"/>
              <a:t>2</a:t>
            </a:r>
            <a:r>
              <a:rPr lang="en-US" dirty="0" smtClean="0"/>
              <a:t>.  </a:t>
            </a:r>
          </a:p>
          <a:p>
            <a:pPr>
              <a:buFont typeface="Arial"/>
              <a:buChar char="•"/>
            </a:pPr>
            <a:r>
              <a:rPr lang="en-US" dirty="0" smtClean="0"/>
              <a:t>It still remains a popular mechanism due to the linear algebra approach of having least-squares, when this mathematics was invented in early 20h century, pre-computers.</a:t>
            </a:r>
          </a:p>
          <a:p>
            <a:pPr>
              <a:buFont typeface="Arial"/>
              <a:buChar char="•"/>
            </a:pPr>
            <a:r>
              <a:rPr lang="en-US" dirty="0" smtClean="0"/>
              <a:t>Keep this 3.7 number as reference for later.</a:t>
            </a:r>
          </a:p>
          <a:p>
            <a:endParaRPr lang="en-US" b="1" dirty="0"/>
          </a:p>
        </p:txBody>
      </p:sp>
      <p:graphicFrame>
        <p:nvGraphicFramePr>
          <p:cNvPr id="9" name="Content Placeholder 8"/>
          <p:cNvGraphicFramePr>
            <a:graphicFrameLocks noGrp="1"/>
          </p:cNvGraphicFramePr>
          <p:nvPr>
            <p:ph idx="1"/>
          </p:nvPr>
        </p:nvGraphicFramePr>
        <p:xfrm>
          <a:off x="3575050" y="273050"/>
          <a:ext cx="5111750" cy="5853113"/>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Straight Arrow Connector 4"/>
          <p:cNvCxnSpPr/>
          <p:nvPr/>
        </p:nvCxnSpPr>
        <p:spPr>
          <a:xfrm rot="5400000">
            <a:off x="990603" y="4267201"/>
            <a:ext cx="1904999" cy="1142999"/>
          </a:xfrm>
          <a:prstGeom prst="straightConnector1">
            <a:avLst/>
          </a:prstGeom>
          <a:ln>
            <a:solidFill>
              <a:schemeClr val="accent2">
                <a:alpha val="50000"/>
              </a:schemeClr>
            </a:solidFill>
            <a:headEnd type="arrow"/>
            <a:tailEnd type="none"/>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Regression: A repeat of the main learning ideas from prior 3 illustrations</a:t>
            </a:r>
            <a:endParaRPr lang="en-US" dirty="0"/>
          </a:p>
        </p:txBody>
      </p:sp>
      <p:sp>
        <p:nvSpPr>
          <p:cNvPr id="3" name="Content Placeholder 2"/>
          <p:cNvSpPr>
            <a:spLocks noGrp="1"/>
          </p:cNvSpPr>
          <p:nvPr>
            <p:ph idx="1"/>
          </p:nvPr>
        </p:nvSpPr>
        <p:spPr/>
        <p:txBody>
          <a:bodyPr>
            <a:normAutofit fontScale="92500"/>
          </a:bodyPr>
          <a:lstStyle/>
          <a:p>
            <a:r>
              <a:rPr lang="en-US" dirty="0" smtClean="0"/>
              <a:t>In a linear regression, we are selecting the best line as that which minimizes the sum of squared (vertical) errors.  This is termed SSE.</a:t>
            </a:r>
          </a:p>
          <a:p>
            <a:r>
              <a:rPr lang="en-US" dirty="0" smtClean="0"/>
              <a:t>That whole regression approach is therefore sometimes termed least-</a:t>
            </a:r>
            <a:r>
              <a:rPr lang="en-US" b="1" i="1" dirty="0" smtClean="0"/>
              <a:t>squares</a:t>
            </a:r>
            <a:r>
              <a:rPr lang="en-US" dirty="0" smtClean="0"/>
              <a:t> approach.</a:t>
            </a:r>
          </a:p>
          <a:p>
            <a:r>
              <a:rPr lang="en-US" dirty="0" smtClean="0"/>
              <a:t>Leaving aside the small sample (not good in general but needed for allowing stronger mathematical thinking focused on the data dynamics ), which of the previous charts do this?</a:t>
            </a:r>
          </a:p>
          <a:p>
            <a:endParaRPr lang="en-US" dirty="0" smtClean="0"/>
          </a:p>
        </p:txBody>
      </p:sp>
    </p:spTree>
  </p:cSld>
  <p:clrMapOvr>
    <a:masterClrMapping/>
  </p:clrMapOvr>
  <p:transition spd="slow"/>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Regression: So what are the mathematics of squared errors, then?</a:t>
            </a:r>
            <a:endParaRPr lang="en-US" dirty="0"/>
          </a:p>
        </p:txBody>
      </p:sp>
      <p:sp>
        <p:nvSpPr>
          <p:cNvPr id="3" name="Content Placeholder 2"/>
          <p:cNvSpPr>
            <a:spLocks noGrp="1"/>
          </p:cNvSpPr>
          <p:nvPr>
            <p:ph idx="1"/>
          </p:nvPr>
        </p:nvSpPr>
        <p:spPr/>
        <p:txBody>
          <a:bodyPr>
            <a:normAutofit/>
          </a:bodyPr>
          <a:lstStyle/>
          <a:p>
            <a:r>
              <a:rPr lang="en-US" dirty="0" smtClean="0"/>
              <a:t>Recall our regression equation:</a:t>
            </a:r>
          </a:p>
          <a:p>
            <a:pPr>
              <a:buNone/>
            </a:pPr>
            <a:r>
              <a:rPr lang="en-US" b="1" i="1" dirty="0" smtClean="0"/>
              <a:t>	</a:t>
            </a:r>
            <a:r>
              <a:rPr lang="en-US" b="1" i="1" dirty="0" err="1" smtClean="0"/>
              <a:t>y</a:t>
            </a:r>
            <a:r>
              <a:rPr lang="en-US" b="1" i="1" dirty="0" smtClean="0"/>
              <a:t>					= β</a:t>
            </a:r>
            <a:r>
              <a:rPr lang="en-US" b="1" i="1" baseline="-25000" dirty="0" smtClean="0"/>
              <a:t>0</a:t>
            </a:r>
            <a:r>
              <a:rPr lang="en-US" b="1" i="1" dirty="0" smtClean="0"/>
              <a:t> + β</a:t>
            </a:r>
            <a:r>
              <a:rPr lang="en-US" b="1" i="1" baseline="-25000" dirty="0" smtClean="0"/>
              <a:t>1</a:t>
            </a:r>
            <a:r>
              <a:rPr lang="en-US" b="1" i="1" dirty="0" smtClean="0"/>
              <a:t>x 	+ </a:t>
            </a:r>
            <a:r>
              <a:rPr lang="en-US" b="1" i="1" dirty="0" err="1" smtClean="0"/>
              <a:t>ε</a:t>
            </a:r>
            <a:endParaRPr lang="en-US" b="1" i="1" dirty="0" smtClean="0"/>
          </a:p>
          <a:p>
            <a:r>
              <a:rPr lang="en-US" dirty="0" smtClean="0"/>
              <a:t>Now given an intercept </a:t>
            </a:r>
            <a:r>
              <a:rPr lang="en-US" b="1" i="1" dirty="0" smtClean="0"/>
              <a:t>β</a:t>
            </a:r>
            <a:r>
              <a:rPr lang="en-US" b="1" i="1" baseline="-25000" dirty="0" smtClean="0"/>
              <a:t>0</a:t>
            </a:r>
            <a:r>
              <a:rPr lang="en-US" dirty="0" smtClean="0"/>
              <a:t>, variations of the regression can be seen in three interconnected components.   </a:t>
            </a:r>
          </a:p>
          <a:p>
            <a:r>
              <a:rPr lang="en-US" dirty="0" smtClean="0"/>
              <a:t>We can see this using this rearranged equation for residual error:</a:t>
            </a:r>
          </a:p>
          <a:p>
            <a:pPr>
              <a:buNone/>
            </a:pPr>
            <a:r>
              <a:rPr lang="en-US" b="1" i="1" dirty="0" smtClean="0"/>
              <a:t>	</a:t>
            </a:r>
            <a:r>
              <a:rPr lang="en-US" b="1" i="1" dirty="0" err="1" smtClean="0"/>
              <a:t>y</a:t>
            </a:r>
            <a:r>
              <a:rPr lang="en-US" b="1" i="1" dirty="0" smtClean="0"/>
              <a:t> – β</a:t>
            </a:r>
            <a:r>
              <a:rPr lang="en-US" b="1" i="1" baseline="-25000" dirty="0" smtClean="0"/>
              <a:t>0</a:t>
            </a:r>
            <a:r>
              <a:rPr lang="en-US" b="1" i="1" dirty="0" smtClean="0"/>
              <a:t>	- β</a:t>
            </a:r>
            <a:r>
              <a:rPr lang="en-US" b="1" i="1" baseline="-25000" dirty="0" smtClean="0"/>
              <a:t>1</a:t>
            </a:r>
            <a:r>
              <a:rPr lang="en-US" b="1" i="1" dirty="0" smtClean="0"/>
              <a:t>x 		= </a:t>
            </a:r>
            <a:r>
              <a:rPr lang="en-US" b="1" i="1" dirty="0" err="1" smtClean="0"/>
              <a:t>ε</a:t>
            </a:r>
            <a:r>
              <a:rPr lang="en-US" b="1" i="1" dirty="0" smtClean="0"/>
              <a:t>	</a:t>
            </a:r>
          </a:p>
          <a:p>
            <a:endParaRPr lang="en-US" dirty="0" smtClean="0"/>
          </a:p>
        </p:txBody>
      </p:sp>
      <p:sp>
        <p:nvSpPr>
          <p:cNvPr id="4" name="Rectangle 3"/>
          <p:cNvSpPr/>
          <p:nvPr/>
        </p:nvSpPr>
        <p:spPr>
          <a:xfrm>
            <a:off x="681777" y="5213524"/>
            <a:ext cx="1130300" cy="1174750"/>
          </a:xfrm>
          <a:prstGeom prst="rect">
            <a:avLst/>
          </a:prstGeom>
          <a:ln>
            <a:solidFill>
              <a:schemeClr val="accent2">
                <a:alpha val="50000"/>
              </a:schemeClr>
            </a:solidFill>
            <a:headEnd type="arrow"/>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Rectangle 4"/>
          <p:cNvSpPr/>
          <p:nvPr/>
        </p:nvSpPr>
        <p:spPr>
          <a:xfrm>
            <a:off x="2072425" y="5213524"/>
            <a:ext cx="1130300" cy="1174750"/>
          </a:xfrm>
          <a:prstGeom prst="rect">
            <a:avLst/>
          </a:prstGeom>
          <a:ln>
            <a:solidFill>
              <a:schemeClr val="accent2">
                <a:alpha val="50000"/>
              </a:schemeClr>
            </a:solidFill>
            <a:headEnd type="arrow"/>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Rectangle 5"/>
          <p:cNvSpPr/>
          <p:nvPr/>
        </p:nvSpPr>
        <p:spPr>
          <a:xfrm>
            <a:off x="3552825" y="5213524"/>
            <a:ext cx="1130300" cy="1174750"/>
          </a:xfrm>
          <a:prstGeom prst="rect">
            <a:avLst/>
          </a:prstGeom>
          <a:ln>
            <a:solidFill>
              <a:schemeClr val="accent2">
                <a:alpha val="50000"/>
              </a:schemeClr>
            </a:solidFill>
            <a:headEnd type="arrow"/>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0"/>
                                        <p:tgtEl>
                                          <p:spTgt spid="4"/>
                                        </p:tgtEl>
                                      </p:cBhvr>
                                    </p:animEffect>
                                    <p:anim calcmode="lin" valueType="num">
                                      <p:cBhvr>
                                        <p:cTn id="8" dur="5000" fill="hold"/>
                                        <p:tgtEl>
                                          <p:spTgt spid="4"/>
                                        </p:tgtEl>
                                        <p:attrNameLst>
                                          <p:attrName>ppt_x</p:attrName>
                                        </p:attrNameLst>
                                      </p:cBhvr>
                                      <p:tavLst>
                                        <p:tav tm="0">
                                          <p:val>
                                            <p:strVal val="#ppt_x"/>
                                          </p:val>
                                        </p:tav>
                                        <p:tav tm="100000">
                                          <p:val>
                                            <p:strVal val="#ppt_x"/>
                                          </p:val>
                                        </p:tav>
                                      </p:tavLst>
                                    </p:anim>
                                    <p:anim calcmode="lin" valueType="num">
                                      <p:cBhvr>
                                        <p:cTn id="9" dur="4500" decel="100000" fill="hold"/>
                                        <p:tgtEl>
                                          <p:spTgt spid="4"/>
                                        </p:tgtEl>
                                        <p:attrNameLst>
                                          <p:attrName>ppt_y</p:attrName>
                                        </p:attrNameLst>
                                      </p:cBhvr>
                                      <p:tavLst>
                                        <p:tav tm="0">
                                          <p:val>
                                            <p:strVal val="#ppt_y+1"/>
                                          </p:val>
                                        </p:tav>
                                        <p:tav tm="100000">
                                          <p:val>
                                            <p:strVal val="#ppt_y-.03"/>
                                          </p:val>
                                        </p:tav>
                                      </p:tavLst>
                                    </p:anim>
                                    <p:anim calcmode="lin" valueType="num">
                                      <p:cBhvr>
                                        <p:cTn id="10" dur="500" accel="100000" fill="hold">
                                          <p:stCondLst>
                                            <p:cond delay="4500"/>
                                          </p:stCondLst>
                                        </p:cTn>
                                        <p:tgtEl>
                                          <p:spTgt spid="4"/>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0"/>
                                        <p:tgtEl>
                                          <p:spTgt spid="5"/>
                                        </p:tgtEl>
                                      </p:cBhvr>
                                    </p:animEffect>
                                    <p:anim calcmode="lin" valueType="num">
                                      <p:cBhvr>
                                        <p:cTn id="14" dur="5000" fill="hold"/>
                                        <p:tgtEl>
                                          <p:spTgt spid="5"/>
                                        </p:tgtEl>
                                        <p:attrNameLst>
                                          <p:attrName>ppt_x</p:attrName>
                                        </p:attrNameLst>
                                      </p:cBhvr>
                                      <p:tavLst>
                                        <p:tav tm="0">
                                          <p:val>
                                            <p:strVal val="#ppt_x"/>
                                          </p:val>
                                        </p:tav>
                                        <p:tav tm="100000">
                                          <p:val>
                                            <p:strVal val="#ppt_x"/>
                                          </p:val>
                                        </p:tav>
                                      </p:tavLst>
                                    </p:anim>
                                    <p:anim calcmode="lin" valueType="num">
                                      <p:cBhvr>
                                        <p:cTn id="15" dur="4500" decel="100000" fill="hold"/>
                                        <p:tgtEl>
                                          <p:spTgt spid="5"/>
                                        </p:tgtEl>
                                        <p:attrNameLst>
                                          <p:attrName>ppt_y</p:attrName>
                                        </p:attrNameLst>
                                      </p:cBhvr>
                                      <p:tavLst>
                                        <p:tav tm="0">
                                          <p:val>
                                            <p:strVal val="#ppt_y+1"/>
                                          </p:val>
                                        </p:tav>
                                        <p:tav tm="100000">
                                          <p:val>
                                            <p:strVal val="#ppt_y-.03"/>
                                          </p:val>
                                        </p:tav>
                                      </p:tavLst>
                                    </p:anim>
                                    <p:anim calcmode="lin" valueType="num">
                                      <p:cBhvr>
                                        <p:cTn id="16" dur="500" accel="100000" fill="hold">
                                          <p:stCondLst>
                                            <p:cond delay="4500"/>
                                          </p:stCondLst>
                                        </p:cTn>
                                        <p:tgtEl>
                                          <p:spTgt spid="5"/>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0"/>
                                        <p:tgtEl>
                                          <p:spTgt spid="6"/>
                                        </p:tgtEl>
                                      </p:cBhvr>
                                    </p:animEffect>
                                    <p:anim calcmode="lin" valueType="num">
                                      <p:cBhvr>
                                        <p:cTn id="20" dur="5000" fill="hold"/>
                                        <p:tgtEl>
                                          <p:spTgt spid="6"/>
                                        </p:tgtEl>
                                        <p:attrNameLst>
                                          <p:attrName>ppt_x</p:attrName>
                                        </p:attrNameLst>
                                      </p:cBhvr>
                                      <p:tavLst>
                                        <p:tav tm="0">
                                          <p:val>
                                            <p:strVal val="#ppt_x"/>
                                          </p:val>
                                        </p:tav>
                                        <p:tav tm="100000">
                                          <p:val>
                                            <p:strVal val="#ppt_x"/>
                                          </p:val>
                                        </p:tav>
                                      </p:tavLst>
                                    </p:anim>
                                    <p:anim calcmode="lin" valueType="num">
                                      <p:cBhvr>
                                        <p:cTn id="21" dur="4500" decel="100000" fill="hold"/>
                                        <p:tgtEl>
                                          <p:spTgt spid="6"/>
                                        </p:tgtEl>
                                        <p:attrNameLst>
                                          <p:attrName>ppt_y</p:attrName>
                                        </p:attrNameLst>
                                      </p:cBhvr>
                                      <p:tavLst>
                                        <p:tav tm="0">
                                          <p:val>
                                            <p:strVal val="#ppt_y+1"/>
                                          </p:val>
                                        </p:tav>
                                        <p:tav tm="100000">
                                          <p:val>
                                            <p:strVal val="#ppt_y-.03"/>
                                          </p:val>
                                        </p:tav>
                                      </p:tavLst>
                                    </p:anim>
                                    <p:anim calcmode="lin" valueType="num">
                                      <p:cBhvr>
                                        <p:cTn id="22" dur="500" accel="100000" fill="hold">
                                          <p:stCondLst>
                                            <p:cond delay="45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Regression: </a:t>
            </a:r>
            <a:br>
              <a:rPr lang="en-US" dirty="0" smtClean="0"/>
            </a:br>
            <a:r>
              <a:rPr lang="en-US" dirty="0" smtClean="0"/>
              <a:t>Problem 14a Question</a:t>
            </a:r>
          </a:p>
        </p:txBody>
      </p:sp>
      <p:sp>
        <p:nvSpPr>
          <p:cNvPr id="3" name="Content Placeholder 2"/>
          <p:cNvSpPr>
            <a:spLocks noGrp="1"/>
          </p:cNvSpPr>
          <p:nvPr>
            <p:ph sz="half" idx="1"/>
          </p:nvPr>
        </p:nvSpPr>
        <p:spPr/>
        <p:txBody>
          <a:bodyPr>
            <a:normAutofit/>
          </a:bodyPr>
          <a:lstStyle/>
          <a:p>
            <a:r>
              <a:rPr lang="en-US" b="1" i="1" dirty="0" err="1" smtClean="0"/>
              <a:t>Cov(X,Y</a:t>
            </a:r>
            <a:r>
              <a:rPr lang="en-US" b="1" i="1" dirty="0" smtClean="0"/>
              <a:t>)</a:t>
            </a:r>
          </a:p>
          <a:p>
            <a:pPr>
              <a:buNone/>
            </a:pPr>
            <a:r>
              <a:rPr lang="en-US" b="1" i="1" dirty="0" smtClean="0"/>
              <a:t>	=E[(X-</a:t>
            </a:r>
            <a:r>
              <a:rPr lang="en-US" b="1" i="1" dirty="0" err="1" smtClean="0"/>
              <a:t>x</a:t>
            </a:r>
            <a:r>
              <a:rPr lang="en-US" b="1" i="1" baseline="-25000" dirty="0" err="1" smtClean="0"/>
              <a:t>avg</a:t>
            </a:r>
            <a:r>
              <a:rPr lang="en-US" b="1" i="1" dirty="0" err="1" smtClean="0"/>
              <a:t>)(Y-y</a:t>
            </a:r>
            <a:r>
              <a:rPr lang="en-US" b="1" i="1" baseline="-25000" dirty="0" err="1" smtClean="0"/>
              <a:t>avg</a:t>
            </a:r>
            <a:r>
              <a:rPr lang="en-US" b="1" i="1" dirty="0" smtClean="0"/>
              <a:t>)]</a:t>
            </a:r>
          </a:p>
          <a:p>
            <a:r>
              <a:rPr lang="en-US" dirty="0" smtClean="0"/>
              <a:t>What is </a:t>
            </a:r>
            <a:r>
              <a:rPr lang="en-US" b="1" i="1" dirty="0" smtClean="0"/>
              <a:t>(σ</a:t>
            </a:r>
            <a:r>
              <a:rPr lang="en-US" b="1" i="1" baseline="-25000" dirty="0" smtClean="0"/>
              <a:t>Y</a:t>
            </a:r>
            <a:r>
              <a:rPr lang="en-US" b="1" i="1" dirty="0" smtClean="0"/>
              <a:t>)</a:t>
            </a:r>
            <a:r>
              <a:rPr lang="en-US" b="1" i="1" baseline="30000" dirty="0" smtClean="0"/>
              <a:t>2</a:t>
            </a:r>
            <a:r>
              <a:rPr lang="en-US" dirty="0" smtClean="0"/>
              <a:t>, </a:t>
            </a:r>
            <a:r>
              <a:rPr lang="en-US" b="1" i="1" dirty="0" err="1" smtClean="0"/>
              <a:t>Cov(Y,Y</a:t>
            </a:r>
            <a:r>
              <a:rPr lang="en-US" b="1" i="1" dirty="0" smtClean="0"/>
              <a:t>)</a:t>
            </a:r>
            <a:r>
              <a:rPr lang="en-US" dirty="0" smtClean="0"/>
              <a:t>, and </a:t>
            </a:r>
            <a:r>
              <a:rPr lang="en-US" b="1" i="1" dirty="0" err="1" smtClean="0"/>
              <a:t>Cov(X,Y</a:t>
            </a:r>
            <a:r>
              <a:rPr lang="en-US" b="1" i="1" dirty="0" smtClean="0"/>
              <a:t>)</a:t>
            </a:r>
            <a:r>
              <a:rPr lang="en-US" dirty="0" smtClean="0"/>
              <a:t> of </a:t>
            </a:r>
            <a:r>
              <a:rPr lang="en-US" b="1" dirty="0" smtClean="0">
                <a:solidFill>
                  <a:srgbClr val="660066"/>
                </a:solidFill>
              </a:rPr>
              <a:t>purple</a:t>
            </a:r>
            <a:r>
              <a:rPr lang="en-US" dirty="0" smtClean="0"/>
              <a:t> data?</a:t>
            </a:r>
          </a:p>
          <a:p>
            <a:r>
              <a:rPr lang="en-US" dirty="0" smtClean="0"/>
              <a:t>What is </a:t>
            </a:r>
            <a:r>
              <a:rPr lang="en-US" b="1" i="1" dirty="0" smtClean="0"/>
              <a:t>(σ</a:t>
            </a:r>
            <a:r>
              <a:rPr lang="en-US" b="1" i="1" baseline="-25000" dirty="0" smtClean="0"/>
              <a:t>X</a:t>
            </a:r>
            <a:r>
              <a:rPr lang="en-US" b="1" i="1" dirty="0" smtClean="0"/>
              <a:t>)</a:t>
            </a:r>
            <a:r>
              <a:rPr lang="en-US" b="1" i="1" baseline="30000" dirty="0" smtClean="0"/>
              <a:t>2</a:t>
            </a:r>
            <a:r>
              <a:rPr lang="en-US" dirty="0" smtClean="0"/>
              <a:t>, </a:t>
            </a:r>
            <a:r>
              <a:rPr lang="en-US" b="1" i="1" dirty="0" err="1" smtClean="0"/>
              <a:t>Cov(X,X</a:t>
            </a:r>
            <a:r>
              <a:rPr lang="en-US" b="1" i="1" dirty="0" smtClean="0"/>
              <a:t>)</a:t>
            </a:r>
            <a:r>
              <a:rPr lang="en-US" dirty="0" smtClean="0"/>
              <a:t>, and </a:t>
            </a:r>
            <a:r>
              <a:rPr lang="en-US" b="1" i="1" dirty="0" err="1" smtClean="0"/>
              <a:t>Cov(X,Y</a:t>
            </a:r>
            <a:r>
              <a:rPr lang="en-US" b="1" i="1" dirty="0" smtClean="0"/>
              <a:t>)</a:t>
            </a:r>
            <a:r>
              <a:rPr lang="en-US" dirty="0" smtClean="0"/>
              <a:t> of </a:t>
            </a:r>
            <a:r>
              <a:rPr lang="en-US" b="1" dirty="0" smtClean="0">
                <a:solidFill>
                  <a:srgbClr val="008000"/>
                </a:solidFill>
              </a:rPr>
              <a:t>green</a:t>
            </a:r>
            <a:r>
              <a:rPr lang="en-US" dirty="0" smtClean="0"/>
              <a:t> data?</a:t>
            </a:r>
            <a:endParaRPr lang="en-US" b="1" i="1" dirty="0" smtClean="0"/>
          </a:p>
        </p:txBody>
      </p:sp>
      <p:graphicFrame>
        <p:nvGraphicFramePr>
          <p:cNvPr id="8" name="Content Placeholder 7"/>
          <p:cNvGraphicFramePr>
            <a:graphicFrameLocks noGrp="1"/>
          </p:cNvGraphicFramePr>
          <p:nvPr>
            <p:ph sz="half" idx="2"/>
          </p:nvPr>
        </p:nvGraphicFramePr>
        <p:xfrm>
          <a:off x="4648200" y="1600200"/>
          <a:ext cx="4038600" cy="452596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slow"/>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Regression: </a:t>
            </a:r>
            <a:br>
              <a:rPr lang="en-US" dirty="0" smtClean="0"/>
            </a:br>
            <a:r>
              <a:rPr lang="en-US" dirty="0" smtClean="0"/>
              <a:t>Problem 14a Solution</a:t>
            </a:r>
          </a:p>
        </p:txBody>
      </p:sp>
      <p:sp>
        <p:nvSpPr>
          <p:cNvPr id="3" name="Content Placeholder 2"/>
          <p:cNvSpPr>
            <a:spLocks noGrp="1"/>
          </p:cNvSpPr>
          <p:nvPr>
            <p:ph sz="half" idx="1"/>
          </p:nvPr>
        </p:nvSpPr>
        <p:spPr/>
        <p:txBody>
          <a:bodyPr>
            <a:normAutofit fontScale="55000" lnSpcReduction="20000"/>
          </a:bodyPr>
          <a:lstStyle/>
          <a:p>
            <a:r>
              <a:rPr lang="en-US" dirty="0" smtClean="0"/>
              <a:t>What is </a:t>
            </a:r>
            <a:r>
              <a:rPr lang="en-US" b="1" i="1" dirty="0" smtClean="0"/>
              <a:t>(σ</a:t>
            </a:r>
            <a:r>
              <a:rPr lang="en-US" b="1" i="1" baseline="-25000" dirty="0" smtClean="0"/>
              <a:t>Y</a:t>
            </a:r>
            <a:r>
              <a:rPr lang="en-US" b="1" i="1" dirty="0" smtClean="0"/>
              <a:t>)</a:t>
            </a:r>
            <a:r>
              <a:rPr lang="en-US" b="1" i="1" baseline="30000" dirty="0" smtClean="0"/>
              <a:t>2</a:t>
            </a:r>
            <a:r>
              <a:rPr lang="en-US" dirty="0" smtClean="0"/>
              <a:t>, </a:t>
            </a:r>
            <a:r>
              <a:rPr lang="en-US" b="1" i="1" dirty="0" err="1" smtClean="0"/>
              <a:t>Cov(Y,Y</a:t>
            </a:r>
            <a:r>
              <a:rPr lang="en-US" b="1" i="1" dirty="0" smtClean="0"/>
              <a:t>)</a:t>
            </a:r>
            <a:r>
              <a:rPr lang="en-US" dirty="0" smtClean="0"/>
              <a:t>, and </a:t>
            </a:r>
            <a:r>
              <a:rPr lang="en-US" b="1" i="1" dirty="0" err="1" smtClean="0"/>
              <a:t>Cov(X,Y</a:t>
            </a:r>
            <a:r>
              <a:rPr lang="en-US" b="1" i="1" dirty="0" smtClean="0"/>
              <a:t>)</a:t>
            </a:r>
            <a:r>
              <a:rPr lang="en-US" dirty="0" smtClean="0"/>
              <a:t> of </a:t>
            </a:r>
            <a:r>
              <a:rPr lang="en-US" b="1" dirty="0" smtClean="0">
                <a:solidFill>
                  <a:srgbClr val="660066"/>
                </a:solidFill>
              </a:rPr>
              <a:t>purple</a:t>
            </a:r>
            <a:r>
              <a:rPr lang="en-US" dirty="0" smtClean="0"/>
              <a:t> data?</a:t>
            </a:r>
          </a:p>
          <a:p>
            <a:pPr>
              <a:buNone/>
            </a:pPr>
            <a:r>
              <a:rPr lang="en-US" b="1" i="1" dirty="0" smtClean="0"/>
              <a:t>	</a:t>
            </a:r>
            <a:r>
              <a:rPr lang="en-US" b="1" i="1" dirty="0" err="1" smtClean="0"/>
              <a:t>Cov(Y,Y</a:t>
            </a:r>
            <a:r>
              <a:rPr lang="en-US" b="1" i="1" dirty="0" smtClean="0"/>
              <a:t>)</a:t>
            </a:r>
          </a:p>
          <a:p>
            <a:pPr>
              <a:buNone/>
            </a:pPr>
            <a:r>
              <a:rPr lang="en-US" b="1" i="1" dirty="0" smtClean="0"/>
              <a:t>	= E[(Y-</a:t>
            </a:r>
            <a:r>
              <a:rPr lang="en-US" b="1" i="1" dirty="0" err="1" smtClean="0"/>
              <a:t>y</a:t>
            </a:r>
            <a:r>
              <a:rPr lang="en-US" b="1" i="1" baseline="-25000" dirty="0" err="1" smtClean="0"/>
              <a:t>avg</a:t>
            </a:r>
            <a:r>
              <a:rPr lang="en-US" b="1" i="1" dirty="0" err="1" smtClean="0"/>
              <a:t>)(Y-y</a:t>
            </a:r>
            <a:r>
              <a:rPr lang="en-US" b="1" i="1" baseline="-25000" dirty="0" err="1" smtClean="0"/>
              <a:t>avg</a:t>
            </a:r>
            <a:r>
              <a:rPr lang="en-US" b="1" i="1" dirty="0" smtClean="0"/>
              <a:t>)]</a:t>
            </a:r>
          </a:p>
          <a:p>
            <a:pPr>
              <a:buNone/>
            </a:pPr>
            <a:r>
              <a:rPr lang="en-US" b="1" i="1" dirty="0" smtClean="0"/>
              <a:t>	= E[(Y-y</a:t>
            </a:r>
            <a:r>
              <a:rPr lang="en-US" b="1" i="1" baseline="-25000" dirty="0" smtClean="0"/>
              <a:t>avg</a:t>
            </a:r>
            <a:r>
              <a:rPr lang="en-US" b="1" i="1" dirty="0" smtClean="0"/>
              <a:t>)</a:t>
            </a:r>
            <a:r>
              <a:rPr lang="en-US" b="1" i="1" baseline="30000" dirty="0" smtClean="0"/>
              <a:t>2</a:t>
            </a:r>
            <a:r>
              <a:rPr lang="en-US" b="1" i="1" dirty="0" smtClean="0"/>
              <a:t>] = E(Y</a:t>
            </a:r>
            <a:r>
              <a:rPr lang="en-US" b="1" i="1" baseline="30000" dirty="0" smtClean="0"/>
              <a:t>2</a:t>
            </a:r>
            <a:r>
              <a:rPr lang="en-US" b="1" i="1" dirty="0" smtClean="0"/>
              <a:t>)-E(Y)</a:t>
            </a:r>
            <a:r>
              <a:rPr lang="en-US" b="1" i="1" baseline="30000" dirty="0" smtClean="0"/>
              <a:t>2</a:t>
            </a:r>
          </a:p>
          <a:p>
            <a:pPr>
              <a:buNone/>
            </a:pPr>
            <a:r>
              <a:rPr lang="en-US" b="1" i="1" baseline="30000" dirty="0" smtClean="0"/>
              <a:t>	</a:t>
            </a:r>
            <a:r>
              <a:rPr lang="en-US" b="1" i="1" dirty="0" smtClean="0"/>
              <a:t>= 2/3-0 = (σ</a:t>
            </a:r>
            <a:r>
              <a:rPr lang="en-US" b="1" i="1" baseline="-25000" dirty="0" smtClean="0"/>
              <a:t>Y</a:t>
            </a:r>
            <a:r>
              <a:rPr lang="en-US" b="1" i="1" dirty="0" smtClean="0"/>
              <a:t>)</a:t>
            </a:r>
            <a:r>
              <a:rPr lang="en-US" b="1" i="1" baseline="30000" dirty="0" smtClean="0"/>
              <a:t>2</a:t>
            </a:r>
          </a:p>
          <a:p>
            <a:pPr>
              <a:buNone/>
            </a:pPr>
            <a:r>
              <a:rPr lang="en-US" b="1" i="1" dirty="0" smtClean="0"/>
              <a:t>	</a:t>
            </a:r>
            <a:r>
              <a:rPr lang="en-US" b="1" i="1" dirty="0" err="1" smtClean="0"/>
              <a:t>Cov(X,Y</a:t>
            </a:r>
            <a:r>
              <a:rPr lang="en-US" b="1" i="1" dirty="0" smtClean="0"/>
              <a:t>)</a:t>
            </a:r>
          </a:p>
          <a:p>
            <a:pPr>
              <a:buNone/>
            </a:pPr>
            <a:r>
              <a:rPr lang="en-US" b="1" i="1" dirty="0" smtClean="0"/>
              <a:t>	= E[(Y-</a:t>
            </a:r>
            <a:r>
              <a:rPr lang="en-US" b="1" i="1" dirty="0" err="1" smtClean="0"/>
              <a:t>y</a:t>
            </a:r>
            <a:r>
              <a:rPr lang="en-US" b="1" i="1" baseline="-25000" dirty="0" err="1" smtClean="0"/>
              <a:t>avg</a:t>
            </a:r>
            <a:r>
              <a:rPr lang="en-US" b="1" i="1" dirty="0" err="1" smtClean="0"/>
              <a:t>)(Y-y</a:t>
            </a:r>
            <a:r>
              <a:rPr lang="en-US" b="1" i="1" baseline="-25000" dirty="0" err="1" smtClean="0"/>
              <a:t>avg</a:t>
            </a:r>
            <a:r>
              <a:rPr lang="en-US" b="1" i="1" dirty="0" smtClean="0"/>
              <a:t>)]</a:t>
            </a:r>
            <a:r>
              <a:rPr lang="en-US" dirty="0" smtClean="0"/>
              <a:t>, since </a:t>
            </a:r>
            <a:r>
              <a:rPr lang="en-US" b="1" i="1" dirty="0" smtClean="0"/>
              <a:t>Y=X</a:t>
            </a:r>
            <a:r>
              <a:rPr lang="en-US" dirty="0" smtClean="0"/>
              <a:t> and </a:t>
            </a:r>
            <a:r>
              <a:rPr lang="en-US" b="1" i="1" dirty="0" smtClean="0"/>
              <a:t>X=Y</a:t>
            </a:r>
          </a:p>
          <a:p>
            <a:pPr>
              <a:buNone/>
            </a:pPr>
            <a:r>
              <a:rPr lang="en-US" b="1" i="1" dirty="0" smtClean="0"/>
              <a:t>	= </a:t>
            </a:r>
            <a:r>
              <a:rPr lang="en-US" b="1" i="1" dirty="0" err="1" smtClean="0"/>
              <a:t>Cov(Y,Y</a:t>
            </a:r>
            <a:r>
              <a:rPr lang="en-US" b="1" i="1" dirty="0" smtClean="0"/>
              <a:t>) = 2/3 (or 4/6)</a:t>
            </a:r>
          </a:p>
          <a:p>
            <a:r>
              <a:rPr lang="en-US" dirty="0" smtClean="0"/>
              <a:t>What is </a:t>
            </a:r>
            <a:r>
              <a:rPr lang="en-US" b="1" i="1" dirty="0" smtClean="0"/>
              <a:t>(σ</a:t>
            </a:r>
            <a:r>
              <a:rPr lang="en-US" b="1" i="1" baseline="-25000" dirty="0" smtClean="0"/>
              <a:t>X</a:t>
            </a:r>
            <a:r>
              <a:rPr lang="en-US" b="1" i="1" dirty="0" smtClean="0"/>
              <a:t>)</a:t>
            </a:r>
            <a:r>
              <a:rPr lang="en-US" b="1" i="1" baseline="30000" dirty="0" smtClean="0"/>
              <a:t>2</a:t>
            </a:r>
            <a:r>
              <a:rPr lang="en-US" dirty="0" smtClean="0"/>
              <a:t>, </a:t>
            </a:r>
            <a:r>
              <a:rPr lang="en-US" b="1" i="1" dirty="0" err="1" smtClean="0"/>
              <a:t>Cov(X,X</a:t>
            </a:r>
            <a:r>
              <a:rPr lang="en-US" b="1" i="1" dirty="0" smtClean="0"/>
              <a:t>)</a:t>
            </a:r>
            <a:r>
              <a:rPr lang="en-US" dirty="0" smtClean="0"/>
              <a:t>, and </a:t>
            </a:r>
            <a:r>
              <a:rPr lang="en-US" b="1" i="1" dirty="0" err="1" smtClean="0"/>
              <a:t>Cov(X,Y</a:t>
            </a:r>
            <a:r>
              <a:rPr lang="en-US" b="1" i="1" dirty="0" smtClean="0"/>
              <a:t>)</a:t>
            </a:r>
            <a:r>
              <a:rPr lang="en-US" dirty="0" smtClean="0"/>
              <a:t> of </a:t>
            </a:r>
            <a:r>
              <a:rPr lang="en-US" b="1" dirty="0" smtClean="0">
                <a:solidFill>
                  <a:srgbClr val="008000"/>
                </a:solidFill>
              </a:rPr>
              <a:t>green</a:t>
            </a:r>
            <a:r>
              <a:rPr lang="en-US" dirty="0" smtClean="0"/>
              <a:t> data?</a:t>
            </a:r>
          </a:p>
          <a:p>
            <a:pPr>
              <a:buNone/>
            </a:pPr>
            <a:r>
              <a:rPr lang="en-US" b="1" i="1" dirty="0" smtClean="0"/>
              <a:t>	</a:t>
            </a:r>
            <a:r>
              <a:rPr lang="en-US" b="1" i="1" dirty="0" err="1" smtClean="0"/>
              <a:t>Cov(X,X</a:t>
            </a:r>
            <a:r>
              <a:rPr lang="en-US" b="1" i="1" dirty="0" smtClean="0"/>
              <a:t>) </a:t>
            </a:r>
            <a:r>
              <a:rPr lang="en-US" dirty="0" smtClean="0"/>
              <a:t>in </a:t>
            </a:r>
            <a:r>
              <a:rPr lang="en-US" b="1" dirty="0" smtClean="0">
                <a:solidFill>
                  <a:srgbClr val="008000"/>
                </a:solidFill>
              </a:rPr>
              <a:t>green</a:t>
            </a:r>
          </a:p>
          <a:p>
            <a:pPr>
              <a:buNone/>
            </a:pPr>
            <a:r>
              <a:rPr lang="en-US" b="1" i="1" dirty="0" smtClean="0"/>
              <a:t>	= </a:t>
            </a:r>
            <a:r>
              <a:rPr lang="en-US" b="1" i="1" dirty="0" err="1" smtClean="0"/>
              <a:t>Cov(X,X</a:t>
            </a:r>
            <a:r>
              <a:rPr lang="en-US" b="1" i="1" dirty="0" smtClean="0"/>
              <a:t>) </a:t>
            </a:r>
            <a:r>
              <a:rPr lang="en-US" dirty="0" smtClean="0"/>
              <a:t>in </a:t>
            </a:r>
            <a:r>
              <a:rPr lang="en-US" b="1" dirty="0" smtClean="0">
                <a:solidFill>
                  <a:srgbClr val="660066"/>
                </a:solidFill>
              </a:rPr>
              <a:t>purple</a:t>
            </a:r>
            <a:r>
              <a:rPr lang="en-US" dirty="0" smtClean="0">
                <a:solidFill>
                  <a:srgbClr val="000000"/>
                </a:solidFill>
              </a:rPr>
              <a:t>, or same </a:t>
            </a:r>
            <a:r>
              <a:rPr lang="en-US" b="1" i="1" dirty="0" err="1" smtClean="0"/>
              <a:t>Cov(Y,Y</a:t>
            </a:r>
            <a:r>
              <a:rPr lang="en-US" b="1" i="1" dirty="0" smtClean="0"/>
              <a:t>)=2/3</a:t>
            </a:r>
            <a:endParaRPr lang="en-US" b="1" dirty="0" smtClean="0">
              <a:solidFill>
                <a:srgbClr val="660066"/>
              </a:solidFill>
            </a:endParaRPr>
          </a:p>
          <a:p>
            <a:pPr>
              <a:buNone/>
            </a:pPr>
            <a:r>
              <a:rPr lang="en-US" b="1" i="1" dirty="0" smtClean="0"/>
              <a:t>	= (σ</a:t>
            </a:r>
            <a:r>
              <a:rPr lang="en-US" b="1" i="1" baseline="-25000" dirty="0" smtClean="0"/>
              <a:t>X</a:t>
            </a:r>
            <a:r>
              <a:rPr lang="en-US" b="1" i="1" dirty="0" smtClean="0"/>
              <a:t>)</a:t>
            </a:r>
            <a:r>
              <a:rPr lang="en-US" b="1" i="1" baseline="30000" dirty="0" smtClean="0"/>
              <a:t>2</a:t>
            </a:r>
            <a:r>
              <a:rPr lang="en-US" dirty="0" smtClean="0"/>
              <a:t> in</a:t>
            </a:r>
            <a:r>
              <a:rPr lang="en-US" b="1" i="1" dirty="0" smtClean="0"/>
              <a:t> </a:t>
            </a:r>
            <a:r>
              <a:rPr lang="en-US" b="1" dirty="0" smtClean="0">
                <a:solidFill>
                  <a:srgbClr val="008000"/>
                </a:solidFill>
              </a:rPr>
              <a:t>green</a:t>
            </a:r>
          </a:p>
          <a:p>
            <a:pPr>
              <a:buNone/>
            </a:pPr>
            <a:r>
              <a:rPr lang="en-US" b="1" i="1" dirty="0" smtClean="0"/>
              <a:t>	</a:t>
            </a:r>
            <a:r>
              <a:rPr lang="en-US" b="1" i="1" dirty="0" err="1" smtClean="0"/>
              <a:t>Cov(X,Y</a:t>
            </a:r>
            <a:r>
              <a:rPr lang="en-US" b="1" i="1" dirty="0" smtClean="0"/>
              <a:t>)</a:t>
            </a:r>
          </a:p>
          <a:p>
            <a:pPr>
              <a:buNone/>
            </a:pPr>
            <a:r>
              <a:rPr lang="en-US" b="1" i="1" dirty="0" smtClean="0"/>
              <a:t>	= E[(X-</a:t>
            </a:r>
            <a:r>
              <a:rPr lang="en-US" b="1" i="1" dirty="0" err="1" smtClean="0"/>
              <a:t>x</a:t>
            </a:r>
            <a:r>
              <a:rPr lang="en-US" b="1" i="1" baseline="-25000" dirty="0" err="1" smtClean="0"/>
              <a:t>avg</a:t>
            </a:r>
            <a:r>
              <a:rPr lang="en-US" b="1" i="1" dirty="0" err="1" smtClean="0"/>
              <a:t>)(Y-y</a:t>
            </a:r>
            <a:r>
              <a:rPr lang="en-US" b="1" i="1" baseline="-25000" dirty="0" err="1" smtClean="0"/>
              <a:t>avg</a:t>
            </a:r>
            <a:r>
              <a:rPr lang="en-US" b="1" i="1" dirty="0" smtClean="0"/>
              <a:t>)]</a:t>
            </a:r>
          </a:p>
          <a:p>
            <a:pPr>
              <a:buNone/>
            </a:pPr>
            <a:r>
              <a:rPr lang="en-US" b="1" i="1" dirty="0" smtClean="0"/>
              <a:t>	= [(-1-0)(.5-0.5)+(0-0)(1-0.5)+(1-0)(0-0.5)]/3</a:t>
            </a:r>
          </a:p>
          <a:p>
            <a:pPr>
              <a:buNone/>
            </a:pPr>
            <a:r>
              <a:rPr lang="en-US" b="1" i="1" dirty="0" smtClean="0"/>
              <a:t>	= [(-1)(0)+(0)(0.5)+(1)(-0.5)]/3</a:t>
            </a:r>
          </a:p>
          <a:p>
            <a:pPr>
              <a:buNone/>
            </a:pPr>
            <a:r>
              <a:rPr lang="en-US" b="1" i="1" dirty="0" smtClean="0"/>
              <a:t>	= [0+0-0.5]/3 = -1/6</a:t>
            </a:r>
          </a:p>
        </p:txBody>
      </p:sp>
      <p:graphicFrame>
        <p:nvGraphicFramePr>
          <p:cNvPr id="8" name="Content Placeholder 7"/>
          <p:cNvGraphicFramePr>
            <a:graphicFrameLocks noGrp="1"/>
          </p:cNvGraphicFramePr>
          <p:nvPr>
            <p:ph sz="half" idx="2"/>
          </p:nvPr>
        </p:nvGraphicFramePr>
        <p:xfrm>
          <a:off x="4648200" y="1600200"/>
          <a:ext cx="4038600" cy="4525963"/>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Straight Arrow Connector 4"/>
          <p:cNvCxnSpPr/>
          <p:nvPr/>
        </p:nvCxnSpPr>
        <p:spPr>
          <a:xfrm rot="10800000">
            <a:off x="1219200" y="1981200"/>
            <a:ext cx="5715000" cy="1447800"/>
          </a:xfrm>
          <a:prstGeom prst="straightConnector1">
            <a:avLst/>
          </a:prstGeom>
          <a:ln>
            <a:solidFill>
              <a:schemeClr val="accent2">
                <a:alpha val="50000"/>
              </a:schemeClr>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rot="10800000" flipV="1">
            <a:off x="4267200" y="2895599"/>
            <a:ext cx="2667000" cy="967581"/>
          </a:xfrm>
          <a:prstGeom prst="straightConnector1">
            <a:avLst/>
          </a:prstGeom>
          <a:ln>
            <a:solidFill>
              <a:schemeClr val="accent2">
                <a:alpha val="50000"/>
              </a:schemeClr>
            </a:solidFill>
            <a:headEnd type="arrow"/>
            <a:tailEnd type="none"/>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3000"/>
                                        <p:tgtEl>
                                          <p:spTgt spid="5"/>
                                        </p:tgtEl>
                                      </p:cBhvr>
                                    </p:animEffect>
                                    <p:set>
                                      <p:cBhvr>
                                        <p:cTn id="7" dur="1" fill="hold">
                                          <p:stCondLst>
                                            <p:cond delay="2999"/>
                                          </p:stCondLst>
                                        </p:cTn>
                                        <p:tgtEl>
                                          <p:spTgt spid="5"/>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Regression: Multiplying by sample size, we expand the math relationship here</a:t>
            </a:r>
            <a:endParaRPr lang="en-US" dirty="0"/>
          </a:p>
        </p:txBody>
      </p:sp>
      <p:sp>
        <p:nvSpPr>
          <p:cNvPr id="3" name="Content Placeholder 2"/>
          <p:cNvSpPr>
            <a:spLocks noGrp="1"/>
          </p:cNvSpPr>
          <p:nvPr>
            <p:ph idx="1"/>
          </p:nvPr>
        </p:nvSpPr>
        <p:spPr>
          <a:xfrm>
            <a:off x="457200" y="1524000"/>
            <a:ext cx="8229600" cy="4525963"/>
          </a:xfrm>
        </p:spPr>
        <p:txBody>
          <a:bodyPr>
            <a:normAutofit/>
          </a:bodyPr>
          <a:lstStyle/>
          <a:p>
            <a:r>
              <a:rPr lang="en-US" dirty="0" smtClean="0"/>
              <a:t>The </a:t>
            </a:r>
            <a:r>
              <a:rPr lang="en-US" u="sng" dirty="0" smtClean="0"/>
              <a:t>variations</a:t>
            </a:r>
            <a:r>
              <a:rPr lang="en-US" dirty="0" smtClean="0"/>
              <a:t> are shown below:</a:t>
            </a:r>
          </a:p>
          <a:p>
            <a:pPr>
              <a:buNone/>
            </a:pPr>
            <a:r>
              <a:rPr lang="en-US" b="1" i="1" dirty="0" smtClean="0"/>
              <a:t>	</a:t>
            </a:r>
            <a:r>
              <a:rPr lang="en-US" b="1" i="1" dirty="0" err="1" smtClean="0"/>
              <a:t>y</a:t>
            </a:r>
            <a:r>
              <a:rPr lang="en-US" b="1" i="1" dirty="0" smtClean="0"/>
              <a:t> – β</a:t>
            </a:r>
            <a:r>
              <a:rPr lang="en-US" b="1" i="1" baseline="-25000" dirty="0" smtClean="0"/>
              <a:t>0</a:t>
            </a:r>
            <a:r>
              <a:rPr lang="en-US" b="1" i="1" dirty="0" smtClean="0"/>
              <a:t>	- β</a:t>
            </a:r>
            <a:r>
              <a:rPr lang="en-US" b="1" i="1" baseline="-25000" dirty="0" smtClean="0"/>
              <a:t>1</a:t>
            </a:r>
            <a:r>
              <a:rPr lang="en-US" b="1" i="1" dirty="0" smtClean="0"/>
              <a:t>x 		= </a:t>
            </a:r>
            <a:r>
              <a:rPr lang="en-US" b="1" i="1" dirty="0" err="1" smtClean="0"/>
              <a:t>ε</a:t>
            </a:r>
            <a:r>
              <a:rPr lang="en-US" b="1" i="1" dirty="0" smtClean="0"/>
              <a:t>	</a:t>
            </a:r>
          </a:p>
          <a:p>
            <a:pPr>
              <a:buNone/>
            </a:pPr>
            <a:r>
              <a:rPr lang="en-US" b="1" i="1" dirty="0" smtClean="0"/>
              <a:t>	</a:t>
            </a:r>
            <a:r>
              <a:rPr lang="en-US" b="1" i="1" dirty="0" err="1" smtClean="0"/>
              <a:t>SS</a:t>
            </a:r>
            <a:r>
              <a:rPr lang="en-US" b="1" i="1" baseline="-25000" dirty="0" err="1" smtClean="0"/>
              <a:t>yy</a:t>
            </a:r>
            <a:r>
              <a:rPr lang="en-US" b="1" i="1" dirty="0" smtClean="0"/>
              <a:t> 	- β</a:t>
            </a:r>
            <a:r>
              <a:rPr lang="en-US" b="1" i="1" baseline="-25000" dirty="0" smtClean="0"/>
              <a:t>1</a:t>
            </a:r>
            <a:r>
              <a:rPr lang="en-US" b="1" i="1" dirty="0" smtClean="0"/>
              <a:t>SS</a:t>
            </a:r>
            <a:r>
              <a:rPr lang="en-US" b="1" i="1" baseline="-25000" dirty="0" smtClean="0"/>
              <a:t>xy</a:t>
            </a:r>
            <a:r>
              <a:rPr lang="en-US" b="1" i="1" dirty="0" smtClean="0"/>
              <a:t> 	= SSE</a:t>
            </a:r>
            <a:endParaRPr lang="en-US" b="1" i="1" baseline="-25000" dirty="0" smtClean="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8739</TotalTime>
  <Words>14479</Words>
  <Application>Microsoft Macintosh PowerPoint</Application>
  <PresentationFormat>On-screen Show (4:3)</PresentationFormat>
  <Paragraphs>1233</Paragraphs>
  <Slides>134</Slides>
  <Notes>0</Notes>
  <HiddenSlides>0</HiddenSlides>
  <MMClips>0</MMClips>
  <ScaleCrop>false</ScaleCrop>
  <HeadingPairs>
    <vt:vector size="6" baseType="variant">
      <vt:variant>
        <vt:lpstr>Design Template</vt:lpstr>
      </vt:variant>
      <vt:variant>
        <vt:i4>1</vt:i4>
      </vt:variant>
      <vt:variant>
        <vt:lpstr>Embedded OLE Servers</vt:lpstr>
      </vt:variant>
      <vt:variant>
        <vt:i4>2</vt:i4>
      </vt:variant>
      <vt:variant>
        <vt:lpstr>Slide Titles</vt:lpstr>
      </vt:variant>
      <vt:variant>
        <vt:i4>134</vt:i4>
      </vt:variant>
    </vt:vector>
  </HeadingPairs>
  <TitlesOfParts>
    <vt:vector size="137" baseType="lpstr">
      <vt:lpstr>Office Theme</vt:lpstr>
      <vt:lpstr>Worksheet</vt:lpstr>
      <vt:lpstr>Equation</vt:lpstr>
      <vt:lpstr>Analytics</vt:lpstr>
      <vt:lpstr>Statistics: Course logistics</vt:lpstr>
      <vt:lpstr>Statistics: Course syllabus</vt:lpstr>
      <vt:lpstr>Introduction: types of decisions that use statistics and analytics</vt:lpstr>
      <vt:lpstr>Data collection: Some questions to consider</vt:lpstr>
      <vt:lpstr>Data collection: Some data types</vt:lpstr>
      <vt:lpstr>Data collection: Problem A3 question</vt:lpstr>
      <vt:lpstr>Data collection: Problem A3 solution</vt:lpstr>
      <vt:lpstr>Descriptive statistics: Definition</vt:lpstr>
      <vt:lpstr>Descriptive statistics: Definition, cont’d.</vt:lpstr>
      <vt:lpstr>Descriptive statistics: What share of Vitamin C bottles are sold?</vt:lpstr>
      <vt:lpstr>Descriptive statistics: sometimes data are qualitative (here it’s car models)</vt:lpstr>
      <vt:lpstr>Descriptive statistics: MECE categories easily morph into relative distributions</vt:lpstr>
      <vt:lpstr>Descriptive statistics: example of looking at quant data (e.g., route mi.)</vt:lpstr>
      <vt:lpstr>Descriptive statistics: a visual (tool) is needed but doesn’t show everything.</vt:lpstr>
      <vt:lpstr>Descriptive statistics?  Which central tendency, &amp; which dispersion is ~100?</vt:lpstr>
      <vt:lpstr>Descriptive statistics: a visual is needed but doesn’t show everything.</vt:lpstr>
      <vt:lpstr>Descriptive statistics: so grouping numerical data into some bins is better</vt:lpstr>
      <vt:lpstr>Descriptive statistics: let’s see impact of grouping based on bin choice</vt:lpstr>
      <vt:lpstr>Descriptive statistics: A variety of measures to analyze the statistics</vt:lpstr>
      <vt:lpstr>Descriptive statistics: Problem 3 questions</vt:lpstr>
      <vt:lpstr>Descriptive statistics: Problem 3 solutions</vt:lpstr>
      <vt:lpstr>Descriptive statistics:  Focus on central tendency</vt:lpstr>
      <vt:lpstr>Descriptive statistics:  Focus on central tendency</vt:lpstr>
      <vt:lpstr>Descriptive statistics:  Most popular dispersion formulas</vt:lpstr>
      <vt:lpstr>Descriptive statistics:  Additional dispersion formulas</vt:lpstr>
      <vt:lpstr>Descriptive statistics: Fraction within IQR, and 1, and 2 s for route miles</vt:lpstr>
      <vt:lpstr>Descriptive statistics: Problem 4 questions</vt:lpstr>
      <vt:lpstr>Descriptive statistics: Problem 4 solutions</vt:lpstr>
      <vt:lpstr>Descriptive statistics: Computer section</vt:lpstr>
      <vt:lpstr>Descriptive statistics: Additional terms</vt:lpstr>
      <vt:lpstr>Descriptive statistics: Publication distributions for top programs</vt:lpstr>
      <vt:lpstr>Descriptive statistics: Looking at Tiered dot vs simple box plots for 99%’ilers</vt:lpstr>
      <vt:lpstr>Descriptive statistics: Looking at simple versus weighted box plot distributions</vt:lpstr>
      <vt:lpstr>Confidence intervals: The roots in probability</vt:lpstr>
      <vt:lpstr>Confidence intervals: Theoretical sample for 30 count</vt:lpstr>
      <vt:lpstr>Confidence intervals: 1 sample batch of 30</vt:lpstr>
      <vt:lpstr>Confidence intervals: 20 batches of 30</vt:lpstr>
      <vt:lpstr>Confidence intervals: 20 sample averages</vt:lpstr>
      <vt:lpstr>Confidence intervals: 42% conf. the true avg. within ½ ssample average (20 batches)</vt:lpstr>
      <vt:lpstr>Conf. interval: ~reinterpretation is 42% prob. sample avg. is w/i ½ ssample average</vt:lpstr>
      <vt:lpstr>Confidence intervals: 8 reds of 20 w/i ½ ssample average, and 8/20 is about 42%.</vt:lpstr>
      <vt:lpstr>Confidence intervals: 42% confidence true avg. w/i ½ ssample avg. (of 5.04#s)</vt:lpstr>
      <vt:lpstr>Confidence intervals: Problem 9</vt:lpstr>
      <vt:lpstr>Confidence intervals: Problem 9 solution</vt:lpstr>
      <vt:lpstr>Confidence Intervals: Computer section</vt:lpstr>
      <vt:lpstr>Confidence intervals: z-table</vt:lpstr>
      <vt:lpstr>Confidence intervals: Problem 9b question and solution</vt:lpstr>
      <vt:lpstr>Confidence intervals: Proportions (as opposed to averages)</vt:lpstr>
      <vt:lpstr>Confidence intervals: Looking into the variance of a Bernoulli trial</vt:lpstr>
      <vt:lpstr>Confidence intervals: Visualizing Bernoulli variance http://statisticalideas.blogspot.com/2014/02/bernoulli-dispersions.html</vt:lpstr>
      <vt:lpstr>Confidence intervals:  Again, from Bernoulli, to binomial</vt:lpstr>
      <vt:lpstr>Confidence intervals: Having to estimate σp</vt:lpstr>
      <vt:lpstr>Confidence intervals:  If you estimate σp, then you have to assume normality</vt:lpstr>
      <vt:lpstr>Confidence intervals: Constraints on using symmetrical normal distributions</vt:lpstr>
      <vt:lpstr>Confidence intervals: Problem 10 question</vt:lpstr>
      <vt:lpstr>Confidence intervals: Problem 10 solution</vt:lpstr>
      <vt:lpstr>Hypothesis testing: An extension of confidence intervals</vt:lpstr>
      <vt:lpstr>Hypothesis testing: An example of a test layout</vt:lpstr>
      <vt:lpstr>Hypothesis testing: An example of a test layout, continued</vt:lpstr>
      <vt:lpstr>Hypothesis testing: What does our test look like?</vt:lpstr>
      <vt:lpstr>Hypothesis testing: Establishing a critical score</vt:lpstr>
      <vt:lpstr>Hypothesis testing: How statistical manipulation could work (the basics)</vt:lpstr>
      <vt:lpstr>Hypothesis testing: 1 and 2 tails table</vt:lpstr>
      <vt:lpstr>Hypothesis testing: Directions for statistical manipulation</vt:lpstr>
      <vt:lpstr>Hypothesis testing: Problem 11 question</vt:lpstr>
      <vt:lpstr>Hypothesis testing: Problem 11 solution</vt:lpstr>
      <vt:lpstr>Hypothesis testing: Computer section</vt:lpstr>
      <vt:lpstr>Hypothesis testing: Testing error with Type 1</vt:lpstr>
      <vt:lpstr>Hypothesis testing: Why not set criteria for egregiously small α error?</vt:lpstr>
      <vt:lpstr>Hypothesis testing: And what are some problems with artificially high α?</vt:lpstr>
      <vt:lpstr>Hypothesis testing: Testing error with Type 2</vt:lpstr>
      <vt:lpstr>Hypothesis testing: On β</vt:lpstr>
      <vt:lpstr>Hypothesis testing: On β, continued.</vt:lpstr>
      <vt:lpstr>Hypothesis testing Problem 12 Question</vt:lpstr>
      <vt:lpstr>Hypothesis testing Problem 12 Solution</vt:lpstr>
      <vt:lpstr>Hypothesis testing: “False” tests, excerpt in “Statistics Topics” book</vt:lpstr>
      <vt:lpstr>Regression: Basics</vt:lpstr>
      <vt:lpstr>Regression: The major types of regression analyses and their basics</vt:lpstr>
      <vt:lpstr>Regression: The major types of regression analyses, continued</vt:lpstr>
      <vt:lpstr>Regression: Assumptions</vt:lpstr>
      <vt:lpstr>Regression: Bivariate normal with some correlation</vt:lpstr>
      <vt:lpstr>Regression: Example 1</vt:lpstr>
      <vt:lpstr>Regression: Example 1</vt:lpstr>
      <vt:lpstr>Regression: Example 2</vt:lpstr>
      <vt:lpstr>Regression: Example 2</vt:lpstr>
      <vt:lpstr>Regression: Example 3</vt:lpstr>
      <vt:lpstr>Regression: Example 3</vt:lpstr>
      <vt:lpstr>Regression: Problem 13 Question</vt:lpstr>
      <vt:lpstr>Regression: Problem 13 Solution</vt:lpstr>
      <vt:lpstr>Regression: The mathematical relationship</vt:lpstr>
      <vt:lpstr>Regression: Orthogonal</vt:lpstr>
      <vt:lpstr>Regression: Orthogonal/Linear</vt:lpstr>
      <vt:lpstr>Regression: Linear</vt:lpstr>
      <vt:lpstr>Regression: A repeat of the main learning ideas from prior 3 illustrations</vt:lpstr>
      <vt:lpstr>Regression: So what are the mathematics of squared errors, then?</vt:lpstr>
      <vt:lpstr>Regression:  Problem 14a Question</vt:lpstr>
      <vt:lpstr>Regression:  Problem 14a Solution</vt:lpstr>
      <vt:lpstr>Regression: Multiplying by sample size, we expand the math relationship here</vt:lpstr>
      <vt:lpstr>Regression: Mathematics of squared errors, continued.</vt:lpstr>
      <vt:lpstr>Regression:  Problem 14b Question</vt:lpstr>
      <vt:lpstr>Regression:  Problem 14b Solution</vt:lpstr>
      <vt:lpstr>Regression: More on correlations</vt:lpstr>
      <vt:lpstr>Regression: How does this regression output report look?</vt:lpstr>
      <vt:lpstr>Regression: Additional regression output notes</vt:lpstr>
      <vt:lpstr>Regression: Now, about those β’s</vt:lpstr>
      <vt:lpstr>Regression: Now, the F-test</vt:lpstr>
      <vt:lpstr>Regression: F-test versus critical level, continued</vt:lpstr>
      <vt:lpstr>Multivariate regression: F-test for 1,4 and two paths to get there from 1,3</vt:lpstr>
      <vt:lpstr>Regression: Critical F-score from table (5% level)</vt:lpstr>
      <vt:lpstr>Multivariate regression: Calculation of adjusted-ρ2, and relation to total d.f.</vt:lpstr>
      <vt:lpstr>Multivariate regression: Problem 15 Questions</vt:lpstr>
      <vt:lpstr>Multivariate regression: Problem 15 Solutions</vt:lpstr>
      <vt:lpstr>Multivariate regression &amp; correlation/causation: computer module</vt:lpstr>
      <vt:lpstr>Multivariate regression: We formally intro. as extension of linear regression</vt:lpstr>
      <vt:lpstr>Multivariate regression: Linear</vt:lpstr>
      <vt:lpstr>Multivariate regression: To answer this we must be clear.  We have colinearity.</vt:lpstr>
      <vt:lpstr>Multivariate regression: From multiple linear regressions…</vt:lpstr>
      <vt:lpstr>Multivariate regression: … to one multivariate.  But now look at those βm’s</vt:lpstr>
      <vt:lpstr>Multivariate regression: What if we have a new variable Target = –GW?</vt:lpstr>
      <vt:lpstr>Multivariate regression: βm’s are just partially correctly</vt:lpstr>
      <vt:lpstr>Multivariate regression: Summary of ρ’s={~1,~1,~1}, and ρ’s={~1,~-1,~-1}</vt:lpstr>
      <vt:lpstr>Multivariate regression: Now what would ρ’s={~-1,~-1,~-1} look like?  Animation of x,y,z axes.  http://statisticalideas.blogspot.com/2013/06/correlated-trivariate-normal.html </vt:lpstr>
      <vt:lpstr>Multiple regression: Multiple and partial correlations</vt:lpstr>
      <vt:lpstr>Multivariate regression: Nonlinear and interactive term</vt:lpstr>
      <vt:lpstr>Multivariate regression: Introducing the “dummy” variable</vt:lpstr>
      <vt:lpstr>Multivariate regression: But now look at those βm’s</vt:lpstr>
      <vt:lpstr>Regression topics: Problem 16 Question</vt:lpstr>
      <vt:lpstr>Regression topics: Problem 16 Solution</vt:lpstr>
      <vt:lpstr>Intro clustering: Generally speaking, how many clusters do you see?</vt:lpstr>
      <vt:lpstr>Intro clustering: Now what do you see that is different?</vt:lpstr>
      <vt:lpstr>Intro clustering: R module</vt:lpstr>
      <vt:lpstr>Intro clustering: Main points</vt:lpstr>
      <vt:lpstr>Conclusion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Salil Mehta</dc:creator>
  <cp:lastModifiedBy>Salil Mehta</cp:lastModifiedBy>
  <cp:revision>3495</cp:revision>
  <dcterms:created xsi:type="dcterms:W3CDTF">2014-10-11T19:04:29Z</dcterms:created>
  <dcterms:modified xsi:type="dcterms:W3CDTF">2014-10-11T19:33:16Z</dcterms:modified>
</cp:coreProperties>
</file>