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2"/>
  </p:notesMasterIdLst>
  <p:sldIdLst>
    <p:sldId id="323" r:id="rId5"/>
    <p:sldId id="287" r:id="rId6"/>
    <p:sldId id="324" r:id="rId7"/>
    <p:sldId id="326" r:id="rId8"/>
    <p:sldId id="327" r:id="rId9"/>
    <p:sldId id="328" r:id="rId10"/>
    <p:sldId id="32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D0"/>
    <a:srgbClr val="595A5D"/>
    <a:srgbClr val="414042"/>
    <a:srgbClr val="DCDCDC"/>
    <a:srgbClr val="4F81BD"/>
    <a:srgbClr val="0C9B2E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6296" autoAdjust="0"/>
  </p:normalViewPr>
  <p:slideViewPr>
    <p:cSldViewPr snapToGrid="0" showGuides="1">
      <p:cViewPr varScale="1">
        <p:scale>
          <a:sx n="230" d="100"/>
          <a:sy n="230" d="100"/>
        </p:scale>
        <p:origin x="200" y="24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2015,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53950" y="4639759"/>
            <a:ext cx="1018533" cy="44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912" y="4699140"/>
            <a:ext cx="883650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86" r:id="rId13"/>
    <p:sldLayoutId id="21474836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4E1AE-9BC4-48C4-B235-93E212B01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Social Photo Sharing App</a:t>
            </a:r>
          </a:p>
          <a:p>
            <a:r>
              <a:rPr lang="en-SG" dirty="0"/>
              <a:t>Team 2 (FT)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EDEDE-2E5C-46F0-A429-7CFEBD04C12D}"/>
              </a:ext>
            </a:extLst>
          </p:cNvPr>
          <p:cNvCxnSpPr>
            <a:cxnSpLocks/>
          </p:cNvCxnSpPr>
          <p:nvPr/>
        </p:nvCxnSpPr>
        <p:spPr>
          <a:xfrm>
            <a:off x="182932" y="1923221"/>
            <a:ext cx="85635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9864D81-5344-4B6B-9521-02B53834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75" y="1212864"/>
            <a:ext cx="2531369" cy="5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F8AB1C-4596-42A5-B601-8EB5DB6E9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76" y="2075589"/>
            <a:ext cx="4580760" cy="22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1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946BE5C-D2C6-4E86-A12E-8B925D1F7C2A}"/>
              </a:ext>
            </a:extLst>
          </p:cNvPr>
          <p:cNvSpPr txBox="1">
            <a:spLocks/>
          </p:cNvSpPr>
          <p:nvPr/>
        </p:nvSpPr>
        <p:spPr>
          <a:xfrm>
            <a:off x="252506" y="-69702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none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Helvetica Neue"/>
                <a:cs typeface="Helvetica Neue"/>
              </a:rPr>
              <a:t>Components Used</a:t>
            </a:r>
            <a:endParaRPr lang="en-US" sz="16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3B99E-642E-43DC-AC5B-51530626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62" y="765544"/>
            <a:ext cx="6767801" cy="424239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67C22F-A016-4967-B510-09ECD3AA4EEA}"/>
              </a:ext>
            </a:extLst>
          </p:cNvPr>
          <p:cNvCxnSpPr>
            <a:cxnSpLocks/>
          </p:cNvCxnSpPr>
          <p:nvPr/>
        </p:nvCxnSpPr>
        <p:spPr>
          <a:xfrm>
            <a:off x="182932" y="735482"/>
            <a:ext cx="8708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DE70BA-1294-47AF-9E12-0E430CE52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73821"/>
              </p:ext>
            </p:extLst>
          </p:nvPr>
        </p:nvGraphicFramePr>
        <p:xfrm>
          <a:off x="4364100" y="0"/>
          <a:ext cx="199772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94">
                  <a:extLst>
                    <a:ext uri="{9D8B030D-6E8A-4147-A177-3AD203B41FA5}">
                      <a16:colId xmlns:a16="http://schemas.microsoft.com/office/drawing/2014/main" val="3112255171"/>
                    </a:ext>
                  </a:extLst>
                </a:gridCol>
                <a:gridCol w="903734">
                  <a:extLst>
                    <a:ext uri="{9D8B030D-6E8A-4147-A177-3AD203B41FA5}">
                      <a16:colId xmlns:a16="http://schemas.microsoft.com/office/drawing/2014/main" val="525738236"/>
                    </a:ext>
                  </a:extLst>
                </a:gridCol>
              </a:tblGrid>
              <a:tr h="155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image_details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7625530"/>
                  </a:ext>
                </a:extLst>
              </a:tr>
              <a:tr h="155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Key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DataType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8609810"/>
                  </a:ext>
                </a:extLst>
              </a:tr>
              <a:tr h="155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859292"/>
                  </a:ext>
                </a:extLst>
              </a:tr>
              <a:tr h="155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2838050"/>
                  </a:ext>
                </a:extLst>
              </a:tr>
              <a:tr h="155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2731749"/>
                  </a:ext>
                </a:extLst>
              </a:tr>
              <a:tr h="3110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ISO date time 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1407812"/>
                  </a:ext>
                </a:extLst>
              </a:tr>
              <a:tr h="155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3261542"/>
                  </a:ext>
                </a:extLst>
              </a:tr>
              <a:tr h="155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upload_user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0497612"/>
                  </a:ext>
                </a:extLst>
              </a:tr>
              <a:tr h="155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url_main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7009306"/>
                  </a:ext>
                </a:extLst>
              </a:tr>
              <a:tr h="155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url_thumb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4020277"/>
                  </a:ext>
                </a:extLst>
              </a:tr>
              <a:tr h="155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unsafe_image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3558008"/>
                  </a:ext>
                </a:extLst>
              </a:tr>
              <a:tr h="155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unsafe_name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323404"/>
                  </a:ext>
                </a:extLst>
              </a:tr>
              <a:tr h="155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like_by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83130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CBBC95-D341-4888-B0DA-DD39950AB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08546"/>
              </p:ext>
            </p:extLst>
          </p:nvPr>
        </p:nvGraphicFramePr>
        <p:xfrm>
          <a:off x="4229910" y="2451737"/>
          <a:ext cx="2153875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05">
                  <a:extLst>
                    <a:ext uri="{9D8B030D-6E8A-4147-A177-3AD203B41FA5}">
                      <a16:colId xmlns:a16="http://schemas.microsoft.com/office/drawing/2014/main" val="2552474392"/>
                    </a:ext>
                  </a:extLst>
                </a:gridCol>
                <a:gridCol w="721170">
                  <a:extLst>
                    <a:ext uri="{9D8B030D-6E8A-4147-A177-3AD203B41FA5}">
                      <a16:colId xmlns:a16="http://schemas.microsoft.com/office/drawing/2014/main" val="2729475346"/>
                    </a:ext>
                  </a:extLst>
                </a:gridCol>
              </a:tblGrid>
              <a:tr h="156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0414702"/>
                  </a:ext>
                </a:extLst>
              </a:tr>
              <a:tr h="154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DataType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89222741"/>
                  </a:ext>
                </a:extLst>
              </a:tr>
              <a:tr h="154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3549589"/>
                  </a:ext>
                </a:extLst>
              </a:tr>
              <a:tr h="154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9680373"/>
                  </a:ext>
                </a:extLst>
              </a:tr>
              <a:tr h="110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account_created_time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ISO date time 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599654"/>
                  </a:ext>
                </a:extLst>
              </a:tr>
              <a:tr h="154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5492247"/>
                  </a:ext>
                </a:extLst>
              </a:tr>
              <a:tr h="274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ISO date 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67990"/>
                  </a:ext>
                </a:extLst>
              </a:tr>
              <a:tr h="154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6910303"/>
                  </a:ext>
                </a:extLst>
              </a:tr>
              <a:tr h="154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4850132"/>
                  </a:ext>
                </a:extLst>
              </a:tr>
              <a:tr h="154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uploaded_images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708878"/>
                  </a:ext>
                </a:extLst>
              </a:tr>
              <a:tr h="154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following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6618595"/>
                  </a:ext>
                </a:extLst>
              </a:tr>
              <a:tr h="154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followers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7799379"/>
                  </a:ext>
                </a:extLst>
              </a:tr>
              <a:tr h="154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likes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0628788"/>
                  </a:ext>
                </a:extLst>
              </a:tr>
            </a:tbl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74E1E289-0153-4CA6-A2A0-0030F0ACA599}"/>
              </a:ext>
            </a:extLst>
          </p:cNvPr>
          <p:cNvSpPr txBox="1">
            <a:spLocks/>
          </p:cNvSpPr>
          <p:nvPr/>
        </p:nvSpPr>
        <p:spPr>
          <a:xfrm>
            <a:off x="594678" y="-203929"/>
            <a:ext cx="1815531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none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Helvetica Neue"/>
                <a:cs typeface="Helvetica Neue"/>
              </a:rPr>
              <a:t>Data</a:t>
            </a:r>
            <a:endParaRPr lang="en-US" sz="16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6A4018-764D-4982-8B1A-ACA32F8D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16" y="3047933"/>
            <a:ext cx="3748520" cy="13835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659149-FF1A-497D-A97A-773DFBBDF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562" y="1095153"/>
            <a:ext cx="2413142" cy="20787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961702-89F4-41A9-89D7-EC138CB31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969" y="3086068"/>
            <a:ext cx="2322328" cy="1444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85ED6-9B67-46E8-9CAF-15B7FFC2C1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16"/>
          <a:stretch/>
        </p:blipFill>
        <p:spPr>
          <a:xfrm>
            <a:off x="401160" y="609987"/>
            <a:ext cx="3748521" cy="21752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94E93B-800A-40AC-8728-8283FAFD9F64}"/>
              </a:ext>
            </a:extLst>
          </p:cNvPr>
          <p:cNvCxnSpPr>
            <a:cxnSpLocks/>
          </p:cNvCxnSpPr>
          <p:nvPr/>
        </p:nvCxnSpPr>
        <p:spPr>
          <a:xfrm>
            <a:off x="440824" y="595113"/>
            <a:ext cx="15713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946BE5C-D2C6-4E86-A12E-8B925D1F7C2A}"/>
              </a:ext>
            </a:extLst>
          </p:cNvPr>
          <p:cNvSpPr txBox="1">
            <a:spLocks/>
          </p:cNvSpPr>
          <p:nvPr/>
        </p:nvSpPr>
        <p:spPr>
          <a:xfrm>
            <a:off x="252506" y="-69702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none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Helvetica Neue"/>
                <a:cs typeface="Helvetica Neue"/>
              </a:rPr>
              <a:t>Novel Features and Scalability</a:t>
            </a:r>
            <a:endParaRPr lang="en-US" sz="16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4CA1C-768D-43E1-8E0C-7571BDFD5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4" y="1032817"/>
            <a:ext cx="662190" cy="794628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1CB2464-0C3E-4B3C-9274-4443E5FD5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28" y="1032817"/>
            <a:ext cx="2891420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AWS Lambda / EC2 Web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/>
                <a:ea typeface="Verdana" pitchFamily="34" charset="0"/>
                <a:cs typeface="Helvetica Neue"/>
              </a:rPr>
              <a:t>Serverless, Cloud Native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/>
                <a:ea typeface="Verdana" pitchFamily="34" charset="0"/>
                <a:cs typeface="Helvetica Neue"/>
              </a:rPr>
              <a:t>Default total concurrent executions 1000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/>
                <a:ea typeface="Verdana" pitchFamily="34" charset="0"/>
                <a:cs typeface="Helvetica Neue"/>
              </a:rPr>
              <a:t>Auto-scaling done for EC2 Web Server upon load</a:t>
            </a:r>
          </a:p>
          <a:p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  <a:ea typeface="Verdana" pitchFamily="34" charset="0"/>
              <a:cs typeface="Helvetica Neue"/>
            </a:endParaRPr>
          </a:p>
          <a:p>
            <a:r>
              <a:rPr lang="en-US" sz="1200" b="1" dirty="0">
                <a:latin typeface="Helvetica Neue"/>
                <a:ea typeface="Verdana" pitchFamily="34" charset="0"/>
              </a:rPr>
              <a:t>AWS Rekognition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/>
                <a:ea typeface="Verdana" pitchFamily="34" charset="0"/>
              </a:rPr>
              <a:t>Auto tagging of images with 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/>
                <a:ea typeface="Verdana" pitchFamily="34" charset="0"/>
              </a:rPr>
              <a:t>Auto flagging of explicit images with ML</a:t>
            </a:r>
          </a:p>
          <a:p>
            <a:endParaRPr lang="en-US" sz="1050" dirty="0">
              <a:latin typeface="Helvetica Neue"/>
              <a:ea typeface="Verdana" pitchFamily="34" charset="0"/>
              <a:cs typeface="Helvetica Neue"/>
            </a:endParaRPr>
          </a:p>
          <a:p>
            <a:endParaRPr lang="en-US" sz="1200" b="1" dirty="0">
              <a:latin typeface="Helvetica Neue"/>
              <a:ea typeface="Verdana" pitchFamily="34" charset="0"/>
              <a:cs typeface="Helvetica Neue"/>
            </a:endParaRPr>
          </a:p>
          <a:p>
            <a:endParaRPr lang="en-US" sz="1200" b="1" dirty="0">
              <a:latin typeface="Helvetica Neue"/>
              <a:ea typeface="Verdana" pitchFamily="34" charset="0"/>
              <a:cs typeface="Helvetica Neue"/>
            </a:endParaRPr>
          </a:p>
          <a:p>
            <a:r>
              <a:rPr lang="en-US" sz="1200" b="1" dirty="0">
                <a:latin typeface="Helvetica Neue"/>
                <a:ea typeface="Verdana" pitchFamily="34" charset="0"/>
                <a:cs typeface="Helvetica Neue"/>
              </a:rPr>
              <a:t>AWS Elastic Search Service</a:t>
            </a:r>
            <a:endParaRPr lang="en-US" sz="1050" dirty="0">
              <a:latin typeface="Helvetica Neue"/>
              <a:ea typeface="Verdana" pitchFamily="34" charset="0"/>
              <a:cs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/>
                <a:ea typeface="Verdana" pitchFamily="34" charset="0"/>
              </a:rPr>
              <a:t>Full text search on tags and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/>
                <a:ea typeface="Verdana" pitchFamily="34" charset="0"/>
              </a:rPr>
              <a:t>Interactive search results page</a:t>
            </a:r>
          </a:p>
          <a:p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4C0DD-4C63-4310-A602-962A92EE8DED}"/>
              </a:ext>
            </a:extLst>
          </p:cNvPr>
          <p:cNvSpPr/>
          <p:nvPr/>
        </p:nvSpPr>
        <p:spPr>
          <a:xfrm>
            <a:off x="5748771" y="990015"/>
            <a:ext cx="30462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Helvetica Neue"/>
                <a:ea typeface="Verdana" pitchFamily="34" charset="0"/>
              </a:rPr>
              <a:t>Simple Email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/>
                <a:ea typeface="Verdana" pitchFamily="34" charset="0"/>
              </a:rPr>
              <a:t>Notify users of follows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/>
                <a:ea typeface="Verdana" pitchFamily="34" charset="0"/>
              </a:rPr>
              <a:t>Notify moderators of explicit images</a:t>
            </a:r>
          </a:p>
          <a:p>
            <a:endParaRPr lang="en-US" sz="1000" b="1" dirty="0">
              <a:latin typeface="Helvetica Neue"/>
              <a:ea typeface="Verdana" pitchFamily="34" charset="0"/>
              <a:cs typeface="Helvetica Neue"/>
            </a:endParaRPr>
          </a:p>
          <a:p>
            <a:endParaRPr lang="en-US" sz="1000" b="1" dirty="0">
              <a:latin typeface="Helvetica Neue"/>
              <a:ea typeface="Verdana" pitchFamily="34" charset="0"/>
              <a:cs typeface="Helvetica Neue"/>
            </a:endParaRPr>
          </a:p>
          <a:p>
            <a:endParaRPr lang="en-US" sz="1200" b="1" dirty="0">
              <a:latin typeface="Helvetica Neue"/>
              <a:ea typeface="Verdana" pitchFamily="34" charset="0"/>
            </a:endParaRPr>
          </a:p>
          <a:p>
            <a:endParaRPr lang="en-US" sz="1200" b="1" dirty="0">
              <a:latin typeface="Helvetica Neue"/>
              <a:ea typeface="Verdana" pitchFamily="34" charset="0"/>
            </a:endParaRPr>
          </a:p>
          <a:p>
            <a:r>
              <a:rPr lang="en-US" sz="1200" b="1" dirty="0">
                <a:latin typeface="Helvetica Neue"/>
                <a:ea typeface="Verdana" pitchFamily="34" charset="0"/>
              </a:rPr>
              <a:t>Data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/>
                <a:ea typeface="Verdana" pitchFamily="34" charset="0"/>
              </a:rPr>
              <a:t>Spins up a EC2 to do daily database backup of our DynamoDB databases to S3</a:t>
            </a:r>
          </a:p>
          <a:p>
            <a:endParaRPr lang="en-US" sz="1200" dirty="0">
              <a:latin typeface="Helvetica Neue"/>
              <a:ea typeface="Verdana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Helvetica Neue"/>
              <a:ea typeface="Verdana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Helvetica Neue"/>
              <a:ea typeface="Verdana" pitchFamily="34" charset="0"/>
            </a:endParaRPr>
          </a:p>
          <a:p>
            <a:r>
              <a:rPr lang="en-US" sz="1200" b="1" dirty="0">
                <a:latin typeface="Helvetica Neue"/>
                <a:ea typeface="Verdana" pitchFamily="34" charset="0"/>
              </a:rPr>
              <a:t>Cognito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/>
                <a:ea typeface="Verdana" pitchFamily="34" charset="0"/>
              </a:rPr>
              <a:t>User log-in, log-out, authentication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/>
                <a:ea typeface="Verdana" pitchFamily="34" charset="0"/>
              </a:rPr>
              <a:t>Linking user pool to federation id for authentication of API Gateway calls</a:t>
            </a:r>
          </a:p>
          <a:p>
            <a:endParaRPr lang="en-US" sz="1200" b="1" dirty="0">
              <a:latin typeface="Helvetica Neue"/>
              <a:ea typeface="Verdana" pitchFamily="34" charset="0"/>
            </a:endParaRPr>
          </a:p>
          <a:p>
            <a:endParaRPr lang="en-US" sz="1000" b="1" dirty="0">
              <a:latin typeface="Helvetica Neue"/>
              <a:ea typeface="Verdana" pitchFamily="34" charset="0"/>
              <a:cs typeface="Helvetica Neue"/>
            </a:endParaRPr>
          </a:p>
          <a:p>
            <a:endParaRPr lang="en-US" sz="1000" b="1" dirty="0">
              <a:latin typeface="Helvetica Neue"/>
              <a:ea typeface="Verdana" pitchFamily="34" charset="0"/>
              <a:cs typeface="Helvetica Neue"/>
            </a:endParaRPr>
          </a:p>
          <a:p>
            <a:r>
              <a:rPr lang="en-US" sz="1000" dirty="0">
                <a:latin typeface="Helvetica Neue"/>
                <a:ea typeface="Verdana" pitchFamily="34" charset="0"/>
                <a:cs typeface="Helvetica Neue"/>
              </a:rPr>
              <a:t> </a:t>
            </a:r>
          </a:p>
          <a:p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379DA-2AA8-4241-9A9F-3D8C3B97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0" y="2363382"/>
            <a:ext cx="835838" cy="889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7EE9B4-6CCC-47E5-9ABB-5A6A0D5D2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4" y="3662114"/>
            <a:ext cx="662190" cy="794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95CDA3-A589-49EF-8F44-67E9FF35E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73" y="1032816"/>
            <a:ext cx="662190" cy="768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2E8FA-D01D-46BA-A2DB-2DEE12D01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74" y="2288690"/>
            <a:ext cx="662189" cy="794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2FD72A-A3BD-4A25-90FD-A03769A94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74" y="3604031"/>
            <a:ext cx="662189" cy="79245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A3003B-69A0-408A-916C-ACC37976B5D8}"/>
              </a:ext>
            </a:extLst>
          </p:cNvPr>
          <p:cNvCxnSpPr>
            <a:cxnSpLocks/>
          </p:cNvCxnSpPr>
          <p:nvPr/>
        </p:nvCxnSpPr>
        <p:spPr>
          <a:xfrm>
            <a:off x="182932" y="735482"/>
            <a:ext cx="8708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45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B051A9-B22B-454B-B088-AA47B919F133}"/>
              </a:ext>
            </a:extLst>
          </p:cNvPr>
          <p:cNvSpPr/>
          <p:nvPr/>
        </p:nvSpPr>
        <p:spPr>
          <a:xfrm>
            <a:off x="252506" y="2929079"/>
            <a:ext cx="8551252" cy="2000045"/>
          </a:xfrm>
          <a:prstGeom prst="rect">
            <a:avLst/>
          </a:prstGeom>
          <a:gradFill>
            <a:gsLst>
              <a:gs pos="0">
                <a:schemeClr val="accent4">
                  <a:tint val="100000"/>
                  <a:shade val="100000"/>
                  <a:satMod val="130000"/>
                  <a:lumMod val="0"/>
                  <a:lumOff val="10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46741-EA31-4232-9762-4285439E9762}"/>
              </a:ext>
            </a:extLst>
          </p:cNvPr>
          <p:cNvSpPr/>
          <p:nvPr/>
        </p:nvSpPr>
        <p:spPr>
          <a:xfrm>
            <a:off x="252506" y="808071"/>
            <a:ext cx="8551252" cy="1888655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37000"/>
                  <a:satMod val="300000"/>
                  <a:lumMod val="20000"/>
                  <a:lumOff val="8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946BE5C-D2C6-4E86-A12E-8B925D1F7C2A}"/>
              </a:ext>
            </a:extLst>
          </p:cNvPr>
          <p:cNvSpPr txBox="1">
            <a:spLocks/>
          </p:cNvSpPr>
          <p:nvPr/>
        </p:nvSpPr>
        <p:spPr>
          <a:xfrm>
            <a:off x="252506" y="-69702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none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0" dirty="0">
                <a:solidFill>
                  <a:schemeClr val="tx1"/>
                </a:solidFill>
                <a:latin typeface="Helvetica Neue"/>
                <a:cs typeface="Helvetica Neue"/>
              </a:rPr>
              <a:t>DevOps / Infrastructure as Code</a:t>
            </a:r>
            <a:endParaRPr lang="en-US" sz="1600" b="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DF552-1BF4-42EF-B27B-C13B20B47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" y="808071"/>
            <a:ext cx="4316819" cy="194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7482F-519B-412C-9402-095E25C04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28" y="3017044"/>
            <a:ext cx="2679405" cy="18160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62E3E-DC0D-49F0-A307-BD1A653FE0BB}"/>
              </a:ext>
            </a:extLst>
          </p:cNvPr>
          <p:cNvSpPr/>
          <p:nvPr/>
        </p:nvSpPr>
        <p:spPr>
          <a:xfrm>
            <a:off x="4310925" y="987260"/>
            <a:ext cx="4572000" cy="1477328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lang="en-US" b="1" dirty="0">
                <a:latin typeface="Helvetica Neue"/>
                <a:ea typeface="Verdana" pitchFamily="34" charset="0"/>
                <a:cs typeface="Helvetica Neue"/>
              </a:rPr>
              <a:t>Continuous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ea typeface="Verdana" pitchFamily="34" charset="0"/>
                <a:cs typeface="Helvetica Neue"/>
              </a:rPr>
              <a:t>All developers push to GitHub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Helvetica Neue"/>
                <a:ea typeface="Verdana" pitchFamily="34" charset="0"/>
                <a:cs typeface="Helvetica Neue"/>
              </a:rPr>
              <a:t>CodeDeploy</a:t>
            </a:r>
            <a:r>
              <a:rPr lang="en-US" dirty="0">
                <a:latin typeface="Helvetica Neue"/>
                <a:ea typeface="Verdana" pitchFamily="34" charset="0"/>
                <a:cs typeface="Helvetica Neue"/>
              </a:rPr>
              <a:t> takes code and pushes to EC2 web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ea typeface="Verdana" pitchFamily="34" charset="0"/>
                <a:cs typeface="Helvetica Neue"/>
              </a:rPr>
              <a:t>No down time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15616F-791E-488D-98D9-C31A0776FD2A}"/>
              </a:ext>
            </a:extLst>
          </p:cNvPr>
          <p:cNvSpPr/>
          <p:nvPr/>
        </p:nvSpPr>
        <p:spPr>
          <a:xfrm>
            <a:off x="580053" y="309751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Helvetica Neue"/>
                <a:ea typeface="Verdana" pitchFamily="34" charset="0"/>
                <a:cs typeface="Helvetica Neue"/>
              </a:rPr>
              <a:t>CloudFormation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Helvetica Neue"/>
                <a:ea typeface="Verdana" pitchFamily="34" charset="0"/>
                <a:cs typeface="Helvetica Neue"/>
              </a:rPr>
              <a:t>Serverless </a:t>
            </a:r>
            <a:r>
              <a:rPr lang="en-US" dirty="0">
                <a:latin typeface="Helvetica Neue"/>
                <a:ea typeface="Verdana" pitchFamily="34" charset="0"/>
                <a:cs typeface="Helvetica Neue"/>
              </a:rPr>
              <a:t>solution to query AWS Cost and Usage report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ea typeface="Verdana" pitchFamily="34" charset="0"/>
                <a:cs typeface="Helvetica Neue"/>
              </a:rPr>
              <a:t>Infrastructure as code concept used to leverage Athena, Lambda, S3 and </a:t>
            </a:r>
            <a:r>
              <a:rPr lang="en-US" dirty="0" err="1">
                <a:latin typeface="Helvetica Neue"/>
                <a:ea typeface="Verdana" pitchFamily="34" charset="0"/>
                <a:cs typeface="Helvetica Neue"/>
              </a:rPr>
              <a:t>Quicksight</a:t>
            </a:r>
            <a:endParaRPr lang="en-US" dirty="0">
              <a:latin typeface="Helvetica Neue"/>
              <a:ea typeface="Verdana" pitchFamily="34" charset="0"/>
              <a:cs typeface="Helvetica Neue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515219-11BC-4CD9-8E86-FD82AFCD9968}"/>
              </a:ext>
            </a:extLst>
          </p:cNvPr>
          <p:cNvCxnSpPr>
            <a:cxnSpLocks/>
          </p:cNvCxnSpPr>
          <p:nvPr/>
        </p:nvCxnSpPr>
        <p:spPr>
          <a:xfrm>
            <a:off x="182932" y="735482"/>
            <a:ext cx="8708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2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946BE5C-D2C6-4E86-A12E-8B925D1F7C2A}"/>
              </a:ext>
            </a:extLst>
          </p:cNvPr>
          <p:cNvSpPr txBox="1">
            <a:spLocks/>
          </p:cNvSpPr>
          <p:nvPr/>
        </p:nvSpPr>
        <p:spPr>
          <a:xfrm>
            <a:off x="252506" y="-69702"/>
            <a:ext cx="839116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none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Helvetica Neue"/>
                <a:cs typeface="Helvetica Neue"/>
              </a:rPr>
              <a:t>Cost Projection – Mean Case</a:t>
            </a:r>
            <a:endParaRPr lang="en-US" sz="16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94A4E-488C-49C1-8456-6E9B653D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9" y="1002002"/>
            <a:ext cx="3720582" cy="81783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43787D-05FA-4BD3-8D21-F7D308B65735}"/>
              </a:ext>
            </a:extLst>
          </p:cNvPr>
          <p:cNvCxnSpPr>
            <a:cxnSpLocks/>
          </p:cNvCxnSpPr>
          <p:nvPr/>
        </p:nvCxnSpPr>
        <p:spPr>
          <a:xfrm>
            <a:off x="182932" y="735482"/>
            <a:ext cx="8708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C8BF0B3-2B74-46B0-9E3F-7B5999AD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25" y="2161893"/>
            <a:ext cx="8035739" cy="535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9CB1EA-BD37-4947-B268-E4C878C4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19" y="3029903"/>
            <a:ext cx="8497275" cy="5512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E8601A-9E97-4CE3-B365-EDC46E006BA3}"/>
              </a:ext>
            </a:extLst>
          </p:cNvPr>
          <p:cNvSpPr/>
          <p:nvPr/>
        </p:nvSpPr>
        <p:spPr>
          <a:xfrm>
            <a:off x="5599213" y="3914095"/>
            <a:ext cx="32922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0000"/>
                </a:solidFill>
                <a:latin typeface="Calibri" panose="020F0502020204030204" pitchFamily="34" charset="0"/>
              </a:rPr>
              <a:t>Total</a:t>
            </a:r>
            <a:r>
              <a:rPr lang="en-SG" b="1" dirty="0"/>
              <a:t> </a:t>
            </a:r>
            <a:r>
              <a:rPr lang="en-SG" b="1" dirty="0">
                <a:solidFill>
                  <a:srgbClr val="000000"/>
                </a:solidFill>
                <a:latin typeface="Calibri" panose="020F0502020204030204" pitchFamily="34" charset="0"/>
              </a:rPr>
              <a:t>= USD 3797.262 Per Month</a:t>
            </a:r>
            <a:r>
              <a:rPr lang="en-SG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58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6243-7FFF-4CB9-A673-A963E6AE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200753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 PPT template" id="{82A343B7-D19D-4E6E-9E5D-C6238F1C4303}" vid="{1B8EB16C-F7CF-4AA2-8EB3-83C0A947C6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224254A6E5E14D8D3DAF42DF45F77B" ma:contentTypeVersion="3" ma:contentTypeDescription="Create a new document." ma:contentTypeScope="" ma:versionID="8101790a657abba91f97856f0dd56787">
  <xsd:schema xmlns:xsd="http://www.w3.org/2001/XMLSchema" xmlns:xs="http://www.w3.org/2001/XMLSchema" xmlns:p="http://schemas.microsoft.com/office/2006/metadata/properties" xmlns:ns2="db16841d-b467-457c-8a44-c7a589934142" targetNamespace="http://schemas.microsoft.com/office/2006/metadata/properties" ma:root="true" ma:fieldsID="934c08d4cb181e4e746e7327ba48fb2a" ns2:_="">
    <xsd:import namespace="db16841d-b467-457c-8a44-c7a5899341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6841d-b467-457c-8a44-c7a589934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6A446F-9B61-4BC5-A80D-3231E6E94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16841d-b467-457c-8a44-c7a5899341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db16841d-b467-457c-8a44-c7a589934142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 PPT template</Template>
  <TotalTime>2000</TotalTime>
  <Words>260</Words>
  <Application>Microsoft Macintosh PowerPoint</Application>
  <PresentationFormat>On-screen Show (16:9)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Helvetica Neue</vt:lpstr>
      <vt:lpstr>Lucida Console</vt:lpstr>
      <vt:lpstr>Times New Roman</vt:lpstr>
      <vt:lpstr>Verdana</vt:lpstr>
      <vt:lpstr>DeckTemplate-AWS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Olsen</dc:creator>
  <cp:lastModifiedBy>Lim Pier</cp:lastModifiedBy>
  <cp:revision>95</cp:revision>
  <dcterms:created xsi:type="dcterms:W3CDTF">2015-09-11T19:32:07Z</dcterms:created>
  <dcterms:modified xsi:type="dcterms:W3CDTF">2018-06-11T09:39:40Z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0x010100C1224254A6E5E14D8D3DAF42DF45F77B</vt:lpwstr>
  </property>
</Properties>
</file>