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7" r:id="rId5"/>
    <p:sldId id="276" r:id="rId6"/>
    <p:sldId id="260" r:id="rId7"/>
    <p:sldId id="261" r:id="rId8"/>
    <p:sldId id="263" r:id="rId9"/>
    <p:sldId id="271" r:id="rId10"/>
    <p:sldId id="278" r:id="rId11"/>
    <p:sldId id="267" r:id="rId12"/>
    <p:sldId id="281" r:id="rId13"/>
    <p:sldId id="277" r:id="rId14"/>
    <p:sldId id="274" r:id="rId15"/>
    <p:sldId id="283" r:id="rId16"/>
    <p:sldId id="280" r:id="rId17"/>
    <p:sldId id="28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7FC"/>
    <a:srgbClr val="ED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92" d="100"/>
          <a:sy n="92" d="100"/>
        </p:scale>
        <p:origin x="-498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25338-F000-4915-ABBE-2DE7E1E0DA5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1395D-08B3-4634-A1D3-1C4371865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Accuracy = TP+TN/TP+FP+FN+TN 	: A ratio of correctly predicted observation to the total observations.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Precision = TP/TP+FP		: A ratio of correctly predicted positive observations to the total predicted positive observations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Recall = TP/TP+FN		: A ratio of correctly predicted positive observations to the all observations in actual class - yes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F1 Score = 2*(Recall * Precision) / (Recall + Precision) : The weighted average of Precision and Recall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Support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number of actual occurrences of the class in the specified dataset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Imbalanced support in the training data may indicate structural weaknesses in the reported scores of the classifier and could indicate the need for stratified sampling or rebalancing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1395D-08B3-4634-A1D3-1C4371865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Accuracy = TP+TN/TP+FP+FN+TN 	: A ratio of correctly predicted observation to the total observations.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Precision = TP/TP+FP		: A ratio of correctly predicted positive observations to the total predicted positive observations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Recall = TP/TP+FN		: A ratio of correctly predicted positive observations to the all observations in actual class - yes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F1 Score = 2*(Recall * Precision) / (Recall + Precision) : The weighted average of Precision and Recall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Support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number of actual occurrences of the class in the specified dataset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Imbalanced support in the training data may indicate structural weaknesses in the reported scores of the classifier and could indicate the need for stratified sampling or rebalancing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1395D-08B3-4634-A1D3-1C4371865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Accuracy = TP+TN/TP+FP+FN+TN 	: A ratio of correctly predicted observation to the total observations.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Precision = TP/TP+FP		: A ratio of correctly predicted positive observations to the total predicted positive observations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Recall = TP/TP+FN		: A ratio of correctly predicted positive observations to the all observations in actual class - yes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F1 Score = 2*(Recall * Precision) / (Recall + Precision) : The weighted average of Precision and Recall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Support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number of actual occurrences of the class in the specified dataset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Imbalanced support in the training data may indicate structural weaknesses in the reported scores of the classifier and could indicate the need for stratified sampling or rebalancing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1395D-08B3-4634-A1D3-1C4371865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10" y="1611757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D8B5B67-E093-489C-A4C0-2B699DBF8E8F}"/>
              </a:ext>
            </a:extLst>
          </p:cNvPr>
          <p:cNvSpPr txBox="1">
            <a:spLocks/>
          </p:cNvSpPr>
          <p:nvPr userDrawn="1"/>
        </p:nvSpPr>
        <p:spPr>
          <a:xfrm>
            <a:off x="376475" y="729455"/>
            <a:ext cx="11029616" cy="416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-127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431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4A1357-4E73-4465-B754-3BE0E0AE0DBA}"/>
              </a:ext>
            </a:extLst>
          </p:cNvPr>
          <p:cNvSpPr/>
          <p:nvPr userDrawn="1"/>
        </p:nvSpPr>
        <p:spPr>
          <a:xfrm>
            <a:off x="448806" y="1278341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6B6280C-E538-4D82-8981-317816F786B2}"/>
              </a:ext>
            </a:extLst>
          </p:cNvPr>
          <p:cNvSpPr/>
          <p:nvPr userDrawn="1"/>
        </p:nvSpPr>
        <p:spPr>
          <a:xfrm>
            <a:off x="8044419" y="1274784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85292C0-D2ED-49DF-8B7C-D1C17EEE133B}"/>
              </a:ext>
            </a:extLst>
          </p:cNvPr>
          <p:cNvSpPr/>
          <p:nvPr userDrawn="1"/>
        </p:nvSpPr>
        <p:spPr>
          <a:xfrm>
            <a:off x="4244102" y="1278341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Sentiment Icon #114970 - Free Icons Library">
            <a:extLst>
              <a:ext uri="{FF2B5EF4-FFF2-40B4-BE49-F238E27FC236}">
                <a16:creationId xmlns:a16="http://schemas.microsoft.com/office/drawing/2014/main" xmlns="" id="{8CEEDCF1-0731-4AB6-9322-A3AF2C4B2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 b="5018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B839A98-A708-4F9E-8376-2918D0629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91CE4086-03EC-4421-90A5-4776D735C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282" y="-885083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analytics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Title :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Customer Sentiment Analysis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EE8368ED-F0B2-440B-B9B7-67FD17BC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228671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Lingaraj </a:t>
            </a:r>
            <a:r>
              <a:rPr lang="en-US" sz="2400" dirty="0" err="1">
                <a:solidFill>
                  <a:schemeClr val="tx1"/>
                </a:solidFill>
              </a:rPr>
              <a:t>Prachande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05E3379-5F7E-4C69-AEB7-B96452151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Updates : Scheduling Using RPA: UiPath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7C4F66-F769-417D-8AD5-52B108DE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8" y="1566273"/>
            <a:ext cx="9687144" cy="50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3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Updates : 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D30C86-538E-4DAF-A5EF-BD9A05B2E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53"/>
          <a:stretch/>
        </p:blipFill>
        <p:spPr>
          <a:xfrm>
            <a:off x="486344" y="1571626"/>
            <a:ext cx="4507688" cy="2532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8EA91D-72FC-4F7D-BAE2-90FE5EDB3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41"/>
          <a:stretch/>
        </p:blipFill>
        <p:spPr>
          <a:xfrm>
            <a:off x="5122666" y="1557556"/>
            <a:ext cx="3291152" cy="5092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80037B4-8E99-46BB-8FF4-9FB74DC0F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452" y="1571626"/>
            <a:ext cx="3291152" cy="4210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944EA0-5983-454D-A7D2-2A06C14A1BCC}"/>
              </a:ext>
            </a:extLst>
          </p:cNvPr>
          <p:cNvSpPr txBox="1"/>
          <p:nvPr/>
        </p:nvSpPr>
        <p:spPr>
          <a:xfrm>
            <a:off x="8569747" y="6194146"/>
            <a:ext cx="3291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Development is still in progress &gt;&gt;</a:t>
            </a:r>
          </a:p>
        </p:txBody>
      </p:sp>
    </p:spTree>
    <p:extLst>
      <p:ext uri="{BB962C8B-B14F-4D97-AF65-F5344CB8AC3E}">
        <p14:creationId xmlns:p14="http://schemas.microsoft.com/office/powerpoint/2010/main" val="42049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Updates : Model Validating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0AEAC5-06B9-4170-88AA-76A38C3C4993}"/>
              </a:ext>
            </a:extLst>
          </p:cNvPr>
          <p:cNvSpPr txBox="1"/>
          <p:nvPr/>
        </p:nvSpPr>
        <p:spPr>
          <a:xfrm>
            <a:off x="7342495" y="1651380"/>
            <a:ext cx="4353636" cy="1740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Validated the model using UI based interactions.</a:t>
            </a:r>
          </a:p>
          <a:p>
            <a:pPr marL="342900" indent="-342900">
              <a:lnSpc>
                <a:spcPts val="33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Predicted the right sentiment to provided statement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0" y="1555605"/>
            <a:ext cx="66675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69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Updates : DATA Visualization</a:t>
            </a:r>
          </a:p>
        </p:txBody>
      </p:sp>
      <p:pic>
        <p:nvPicPr>
          <p:cNvPr id="8" name="Picture 7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xmlns="" id="{E7FC192F-F5B3-44D8-A1C7-8C6140B2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5" y="1373305"/>
            <a:ext cx="5851973" cy="340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C995CD-AD43-4714-B834-6B185151C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082" y="3002507"/>
            <a:ext cx="6256065" cy="35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EC54F1-D9D5-4554-A2CA-701377463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5008728"/>
            <a:ext cx="5401884" cy="1665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1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6A633-CA63-4721-A01D-4767EEC898E3}"/>
              </a:ext>
            </a:extLst>
          </p:cNvPr>
          <p:cNvSpPr txBox="1"/>
          <p:nvPr/>
        </p:nvSpPr>
        <p:spPr>
          <a:xfrm>
            <a:off x="376475" y="1549660"/>
            <a:ext cx="8303503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127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List of Issues &amp; Recommendations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0231187-9AFA-4EEA-AEF1-E632E4A73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96166"/>
              </p:ext>
            </p:extLst>
          </p:nvPr>
        </p:nvGraphicFramePr>
        <p:xfrm>
          <a:off x="464224" y="2166328"/>
          <a:ext cx="11286497" cy="4261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562">
                  <a:extLst>
                    <a:ext uri="{9D8B030D-6E8A-4147-A177-3AD203B41FA5}">
                      <a16:colId xmlns:a16="http://schemas.microsoft.com/office/drawing/2014/main" xmlns="" val="3853356283"/>
                    </a:ext>
                  </a:extLst>
                </a:gridCol>
                <a:gridCol w="5403935">
                  <a:extLst>
                    <a:ext uri="{9D8B030D-6E8A-4147-A177-3AD203B41FA5}">
                      <a16:colId xmlns:a16="http://schemas.microsoft.com/office/drawing/2014/main" xmlns="" val="355721438"/>
                    </a:ext>
                  </a:extLst>
                </a:gridCol>
              </a:tblGrid>
              <a:tr h="679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Major Dissatisfaction Areas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&amp; Recommendations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8262269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Traditional Approach! No new ideas &amp; innovative solutions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b="1" dirty="0"/>
                        <a:t>Observations</a:t>
                      </a:r>
                      <a:r>
                        <a:rPr lang="en-US" dirty="0"/>
                        <a:t>: </a:t>
                      </a:r>
                    </a:p>
                    <a:p>
                      <a:r>
                        <a:rPr lang="en-US" dirty="0"/>
                        <a:t>Overall, the quality of </a:t>
                      </a:r>
                      <a:r>
                        <a:rPr lang="en-US" dirty="0" smtClean="0"/>
                        <a:t>our products </a:t>
                      </a:r>
                      <a:r>
                        <a:rPr lang="en-US" dirty="0"/>
                        <a:t>are really good! The problem is with Serviceability, Knowledge, Innovative Ideas, empathetic view of customer needs/pains &amp; consistent behavior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Recommendations</a:t>
                      </a:r>
                      <a:r>
                        <a:rPr lang="en-US" dirty="0"/>
                        <a:t> 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Improve delivery quality &amp; serviceability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Customer connect to understand implied needs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Focus on field innovation &amp; new gen technology adoption like Cloud, DX, Mobility, AI &amp; ML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Improve employee engagement &amp;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751515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Poor quality &amp; delivery of services due to gap in knowledge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278669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r>
                        <a:rPr lang="en-US" dirty="0"/>
                        <a:t>Most of the things will take time to work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2681071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r>
                        <a:rPr lang="en-US" dirty="0"/>
                        <a:t>Technical ability to support services is weak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4122622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r>
                        <a:rPr lang="en-US" dirty="0"/>
                        <a:t>Too narrow view!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272374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r>
                        <a:rPr lang="en-US" dirty="0"/>
                        <a:t>Lack of flexibility!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8139718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r>
                        <a:rPr lang="en-US" dirty="0"/>
                        <a:t>Attrition: lot of good people I knew left company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1055548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r>
                        <a:rPr lang="en-US" dirty="0"/>
                        <a:t>Only focus on transactions : No bird view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061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9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pic>
        <p:nvPicPr>
          <p:cNvPr id="5122" name="Picture 2" descr="Thank You Sign Images, Stock Photos &amp;amp; Vectors | Shutterstock">
            <a:extLst>
              <a:ext uri="{FF2B5EF4-FFF2-40B4-BE49-F238E27FC236}">
                <a16:creationId xmlns:a16="http://schemas.microsoft.com/office/drawing/2014/main" xmlns="" id="{3F4F3151-B6C6-4660-832D-07AD54DE9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"/>
          <a:stretch/>
        </p:blipFill>
        <p:spPr bwMode="auto">
          <a:xfrm>
            <a:off x="1884338" y="2930857"/>
            <a:ext cx="7410450" cy="250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2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 : Background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B7C9194-8CDA-40DB-8A88-D38C3F756C29}"/>
              </a:ext>
            </a:extLst>
          </p:cNvPr>
          <p:cNvSpPr txBox="1">
            <a:spLocks/>
          </p:cNvSpPr>
          <p:nvPr/>
        </p:nvSpPr>
        <p:spPr>
          <a:xfrm>
            <a:off x="450956" y="1961162"/>
            <a:ext cx="10880653" cy="2255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Fujitsu Sans Medium"/>
              </a:rPr>
              <a:t>Your most unhappy customers are your greatest source of learning! 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Fujitsu Sans Medium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Fujitsu Sans Medium"/>
              </a:rPr>
              <a:t>- Bill gates</a:t>
            </a:r>
            <a:endParaRPr lang="en-US" sz="2800" dirty="0">
              <a:effectLst/>
              <a:latin typeface="Calibri" panose="020F0502020204030204" pitchFamily="34" charset="0"/>
              <a:ea typeface="Fujitsu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957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 : Background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285F65-2C95-4D7C-9579-7CD2D81D34A1}"/>
              </a:ext>
            </a:extLst>
          </p:cNvPr>
          <p:cNvSpPr txBox="1"/>
          <p:nvPr/>
        </p:nvSpPr>
        <p:spPr>
          <a:xfrm>
            <a:off x="376474" y="1562797"/>
            <a:ext cx="11401543" cy="540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Customers are always sensitive to their feelings. They can forget what you said and acted; however, they keep remembering how you make them feel</a:t>
            </a: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Previously in B-to-B scenario, organizations were getting the customer feedback/pulse using several mechanisms however; it was not sufficient as they were only focusing on 100s of keywords while arriving on decisions</a:t>
            </a: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Now, in this digital time, it is quite easy to share feelings and feedback which customers are willing to do &amp; are doing</a:t>
            </a:r>
          </a:p>
          <a:p>
            <a:pPr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Understanding this 'Sentiment' from chats, reviews, surveys, shares, likes, tweets and one-to-one feedbacks &amp; analyzing these sentiments accurately &amp; taking proactive measured is a key to keep customers happy</a:t>
            </a: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Customer sentiment analysis is the process of automatically detecting emotions of customer when they interact with our products, services, people &amp; brand which is a part of Risk Management process</a:t>
            </a: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Customer’s behavior</a:t>
            </a:r>
            <a:r>
              <a:rPr lang="en-US" dirty="0">
                <a:latin typeface="Calibri" panose="020F0502020204030204" pitchFamily="34" charset="0"/>
                <a:ea typeface="Fujitsu Sans Medium"/>
              </a:rPr>
              <a:t>, expectations keep changing that should be intuitive for us to improve our products/services</a:t>
            </a:r>
            <a:endParaRPr lang="en-US" sz="1800" dirty="0">
              <a:effectLst/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Fujitsu Sans Medium"/>
            </a:endParaRP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</a:rPr>
              <a:t>There are five steps to do ‘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r>
              <a:rPr lang="en-US" dirty="0">
                <a:latin typeface="Calibri" panose="020F0502020204030204" pitchFamily="34" charset="0"/>
                <a:ea typeface="Fujitsu Sans Medium"/>
                <a:cs typeface="Fujitsu Sans Medium"/>
              </a:rPr>
              <a:t>’:</a:t>
            </a:r>
          </a:p>
          <a:p>
            <a:pPr marL="798830" lvl="1" indent="-342900">
              <a:lnSpc>
                <a:spcPts val="18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Fujitsu Sans Medium"/>
              </a:rPr>
              <a:t>Data Collection</a:t>
            </a:r>
          </a:p>
          <a:p>
            <a:pPr marL="798830" lvl="1" indent="-342900">
              <a:lnSpc>
                <a:spcPts val="18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Fujitsu Sans Medium"/>
              </a:rPr>
              <a:t>Data Preparation</a:t>
            </a:r>
          </a:p>
          <a:p>
            <a:pPr marL="798830" lvl="1" indent="-342900">
              <a:lnSpc>
                <a:spcPts val="18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Fujitsu Sans Medium"/>
              </a:rPr>
              <a:t>Sentiment Detection : Hybrid approach (Rule based &amp; automation)</a:t>
            </a:r>
          </a:p>
          <a:p>
            <a:pPr marL="798830" lvl="1" indent="-342900">
              <a:lnSpc>
                <a:spcPts val="18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Fujitsu Sans Medium"/>
              </a:rPr>
              <a:t>Sentiment Classification</a:t>
            </a:r>
          </a:p>
          <a:p>
            <a:pPr marL="798830" lvl="1" indent="-342900">
              <a:lnSpc>
                <a:spcPts val="18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Fujitsu Sans Medium"/>
              </a:rPr>
              <a:t>Outcome</a:t>
            </a:r>
          </a:p>
          <a:p>
            <a:pPr marL="284480" marR="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Fujitsu Sans Medium"/>
              <a:ea typeface="Fujitsu Sans Medium"/>
              <a:cs typeface="Fujitsu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79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6A633-CA63-4721-A01D-4767EEC898E3}"/>
              </a:ext>
            </a:extLst>
          </p:cNvPr>
          <p:cNvSpPr txBox="1"/>
          <p:nvPr/>
        </p:nvSpPr>
        <p:spPr>
          <a:xfrm>
            <a:off x="376474" y="1521853"/>
            <a:ext cx="1149665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127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Problem Statement:</a:t>
            </a:r>
          </a:p>
          <a:p>
            <a:pPr indent="-1270"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Today, we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(us)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are having challenges like </a:t>
            </a: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commoditization of our traditional markets and strong competition from AWS, Microsoft etc.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 It is very important to understand customer sentiment to improve our products, serviceability and overall customer happiness index and sustainable business with trust and confidence in customers?</a:t>
            </a:r>
          </a:p>
          <a:p>
            <a:pPr indent="-1270" algn="just"/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Fujitsu Sans Medium"/>
              <a:cs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Objective of the Project: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Fujitsu Sans Medium"/>
              <a:cs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Understanding how we can: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Meet or exceed our customer expectations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Increase customer satisfaction, loyalty, and advocacy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Generate early warnings to </a:t>
            </a:r>
            <a:r>
              <a:rPr lang="en-US" dirty="0" smtClean="0"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our </a:t>
            </a:r>
            <a:r>
              <a:rPr lang="en-US" dirty="0"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teams to take proactive actions</a:t>
            </a:r>
            <a:endParaRPr lang="en-US" sz="1800" dirty="0">
              <a:effectLst/>
              <a:latin typeface="Calibri" panose="020F0502020204030204" pitchFamily="34" charset="0"/>
              <a:ea typeface="Fujitsu Sans Medium"/>
              <a:cs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Leading to maximize the business &amp; profit margins of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us </a:t>
            </a:r>
            <a:endParaRPr lang="en-US" sz="1800" dirty="0">
              <a:effectLst/>
              <a:latin typeface="Calibri" panose="020F0502020204030204" pitchFamily="34" charset="0"/>
              <a:ea typeface="Fujitsu Sans Medium"/>
              <a:cs typeface="Calibri" panose="020F0502020204030204" pitchFamily="34" charset="0"/>
            </a:endParaRPr>
          </a:p>
          <a:p>
            <a:pPr indent="-1270" algn="just"/>
            <a:endParaRPr lang="en-US" sz="1800" dirty="0">
              <a:effectLst/>
              <a:latin typeface="Calibri" panose="020F0502020204030204" pitchFamily="34" charset="0"/>
              <a:ea typeface="Fujitsu Sans Medium"/>
              <a:cs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Benefits to the Organization: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Fujitsu Sans Medium"/>
              <a:cs typeface="Calibri" panose="020F0502020204030204" pitchFamily="34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Customer Retention 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Improved products and services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Better brand &amp; reputation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Process Improvements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Ultimately, higher business &amp; profit margins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5DE679-503C-4782-88D0-9FFCF0DB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93" y="3429000"/>
            <a:ext cx="4313801" cy="31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6A633-CA63-4721-A01D-4767EEC898E3}"/>
              </a:ext>
            </a:extLst>
          </p:cNvPr>
          <p:cNvSpPr txBox="1"/>
          <p:nvPr/>
        </p:nvSpPr>
        <p:spPr>
          <a:xfrm>
            <a:off x="376475" y="1521853"/>
            <a:ext cx="11415192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1270" algn="just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Work:</a:t>
            </a:r>
          </a:p>
          <a:p>
            <a:pPr marR="0" lvl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Overall scope is sentiment analysis for </a:t>
            </a:r>
            <a:r>
              <a:rPr lang="en-US" sz="1800" dirty="0">
                <a:effectLst/>
                <a:latin typeface="Fujitsu Sans Medium"/>
                <a:ea typeface="Fujitsu Sans Medium"/>
                <a:cs typeface="Fujitsu Sans Medium"/>
              </a:rPr>
              <a:t>building recommendation engine, alert mechanism, customer segmentation &amp; insights for Sales, marketing, and service managers / leaders to improve our products, services, processes, and customer experience. This should lead to have an ‘Early Warning System’ for continuous </a:t>
            </a:r>
            <a:r>
              <a:rPr lang="en-US" dirty="0">
                <a:latin typeface="Fujitsu Sans Medium"/>
              </a:rPr>
              <a:t>improvement. In Phase 1, I will restrict myself to data collection, data preparation &amp; model building with accuracy &amp; performance measurements (confusion matrix and precision &amp; recall). In phase 2, will take it to the next level of insights and 'Early Warning System’. The language of the data considered would be only ‘English’.</a:t>
            </a:r>
          </a:p>
          <a:p>
            <a:pPr marR="0" lvl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Fujitsu Sans Medium"/>
              <a:ea typeface="Fujitsu Sans Medium"/>
              <a:cs typeface="Fujitsu Sans Medium"/>
            </a:endParaRPr>
          </a:p>
          <a:p>
            <a:pPr indent="-1270" algn="just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 needed for the project, including people, hardware, software,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Python,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TextBlob</a:t>
            </a: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, NLTK</a:t>
            </a: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ujitsu Sans Medium"/>
                <a:ea typeface="Fujitsu Sans Medium"/>
                <a:cs typeface="Fujitsu Sans Medium"/>
              </a:rPr>
              <a:t>RPA for data collection (UiPath)</a:t>
            </a:r>
            <a:endParaRPr lang="en-US" sz="1800" dirty="0">
              <a:solidFill>
                <a:srgbClr val="000000"/>
              </a:solidFill>
              <a:effectLst/>
              <a:latin typeface="Fujitsu Sans Medium"/>
              <a:ea typeface="Fujitsu Sans Medium"/>
              <a:cs typeface="Fujitsu Sans Medium"/>
            </a:endParaRP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Data Warehouse: MS SQL: SSIS, SSRS</a:t>
            </a: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Natural Language Processing (NLP) - sentiment lexicon algorithm</a:t>
            </a: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Machine Learning (Logistic Regression &amp; Naive Bayes classification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etc</a:t>
            </a: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)</a:t>
            </a: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Custom developed alerts and notifications via email, SMS, WhatsApp messages</a:t>
            </a:r>
          </a:p>
          <a:p>
            <a:pPr marL="28448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Power BI for visualization &amp;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Fujitsu Sans Medium"/>
                <a:ea typeface="Fujitsu Sans Medium"/>
                <a:cs typeface="Fujitsu Sans Medium"/>
              </a:rPr>
              <a:t>insights</a:t>
            </a:r>
            <a:endParaRPr lang="en-US" sz="1800" dirty="0">
              <a:effectLst/>
              <a:latin typeface="Fujitsu Sans Medium"/>
              <a:ea typeface="Fujitsu Sans Medium"/>
              <a:cs typeface="Fujitsu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21CA54-3DE2-4A57-97A2-99CC0286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16" y="3429000"/>
            <a:ext cx="3135019" cy="23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6A633-CA63-4721-A01D-4767EEC898E3}"/>
              </a:ext>
            </a:extLst>
          </p:cNvPr>
          <p:cNvSpPr txBox="1"/>
          <p:nvPr/>
        </p:nvSpPr>
        <p:spPr>
          <a:xfrm>
            <a:off x="376474" y="1521853"/>
            <a:ext cx="11496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1270" algn="just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Phase Process Flow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B37F9759-6527-480F-8900-8207CF26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74" y="23781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E12302-8990-415B-9E50-80430652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4" y="2378189"/>
            <a:ext cx="11447286" cy="37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FABBF4E8-9597-4C63-93BF-D81F40E9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7" b="9292"/>
          <a:stretch/>
        </p:blipFill>
        <p:spPr>
          <a:xfrm>
            <a:off x="1236282" y="1415084"/>
            <a:ext cx="9572743" cy="53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6A633-CA63-4721-A01D-4767EEC898E3}"/>
              </a:ext>
            </a:extLst>
          </p:cNvPr>
          <p:cNvSpPr txBox="1"/>
          <p:nvPr/>
        </p:nvSpPr>
        <p:spPr>
          <a:xfrm>
            <a:off x="335530" y="1521853"/>
            <a:ext cx="8303503" cy="4365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127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Data Collection:</a:t>
            </a:r>
          </a:p>
          <a:p>
            <a:pPr marL="342900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Got a survey and review data from our marketing &amp; insights team</a:t>
            </a:r>
          </a:p>
          <a:p>
            <a:pPr marL="342900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Used this data as ‘Training’ &amp; ‘Test’ data for model building</a:t>
            </a:r>
          </a:p>
          <a:p>
            <a:pPr marL="342900" marR="0" lvl="0" indent="-34290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 ‘Twitter’ data collection in phase 1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Created Twitter Developer account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Using this account, accessing Twitter APIs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Code developed for collecting data from twitter using python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Created a job to collect twitter data w.r.t. </a:t>
            </a:r>
            <a:r>
              <a:rPr lang="en-US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‘xyz’ 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key word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Built a batch file and tested independently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in UiPath configured the batch file  &amp; handled errors/exceptions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Running the process to ensure that the data collection is a continuous process</a:t>
            </a:r>
          </a:p>
          <a:p>
            <a:pPr marL="800100" lvl="1" indent="-342900">
              <a:lnSpc>
                <a:spcPts val="2800"/>
              </a:lnSpc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Now, data is getting collected in ‘.csv’ file. In future, we will move it to MS SQL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02A597-A485-40E1-81B0-FE3AD2393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77" y="1983921"/>
            <a:ext cx="2693753" cy="30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1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475" y="729455"/>
            <a:ext cx="11029616" cy="416960"/>
          </a:xfrm>
        </p:spPr>
        <p:txBody>
          <a:bodyPr>
            <a:noAutofit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: </a:t>
            </a:r>
            <a:r>
              <a:rPr lang="en-US" dirty="0">
                <a:effectLst/>
                <a:latin typeface="Fujitsu Sans Medium"/>
                <a:ea typeface="Fujitsu Sans Medium"/>
                <a:cs typeface="Fujitsu Sans Medium"/>
              </a:rPr>
              <a:t>Customer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6A633-CA63-4721-A01D-4767EEC898E3}"/>
              </a:ext>
            </a:extLst>
          </p:cNvPr>
          <p:cNvSpPr txBox="1"/>
          <p:nvPr/>
        </p:nvSpPr>
        <p:spPr>
          <a:xfrm>
            <a:off x="376475" y="1576955"/>
            <a:ext cx="8303503" cy="209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127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Fujitsu Sans Medium"/>
                <a:cs typeface="Calibri" panose="020F0502020204030204" pitchFamily="34" charset="0"/>
              </a:rPr>
              <a:t>Assumptions</a:t>
            </a:r>
          </a:p>
          <a:p>
            <a:pPr marL="342900" indent="-342900">
              <a:lnSpc>
                <a:spcPts val="33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All numbers and special characters have been dropped</a:t>
            </a:r>
          </a:p>
          <a:p>
            <a:pPr marL="342900" indent="-342900">
              <a:lnSpc>
                <a:spcPts val="33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 review language would be only in English</a:t>
            </a:r>
          </a:p>
          <a:p>
            <a:pPr marL="342900" indent="-342900">
              <a:lnSpc>
                <a:spcPts val="33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Predicting customer review as good or bad</a:t>
            </a:r>
          </a:p>
          <a:p>
            <a:pPr marL="342900" indent="-342900">
              <a:lnSpc>
                <a:spcPts val="3300"/>
              </a:lnSpc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Using Naive Bayes Classifiers </a:t>
            </a:r>
          </a:p>
        </p:txBody>
      </p:sp>
      <p:pic>
        <p:nvPicPr>
          <p:cNvPr id="2052" name="Picture 4" descr="Why Examining Your Assumptions Is Critical - eLearning Industry">
            <a:extLst>
              <a:ext uri="{FF2B5EF4-FFF2-40B4-BE49-F238E27FC236}">
                <a16:creationId xmlns:a16="http://schemas.microsoft.com/office/drawing/2014/main" xmlns="" id="{F8F924C7-5900-4523-8701-28A02D38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12" y="1730966"/>
            <a:ext cx="3748736" cy="209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001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{17500365-1B04-46E2-9D73-FE53193AE79B}tf33552983_win32</Template>
  <TotalTime>5492</TotalTime>
  <Words>820</Words>
  <Application>Microsoft Office PowerPoint</Application>
  <PresentationFormat>Custom</PresentationFormat>
  <Paragraphs>122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Data analytics  Title : Customer Sentiment Analysis</vt:lpstr>
      <vt:lpstr>Customer Sentiment Analysis : Background</vt:lpstr>
      <vt:lpstr>Customer Sentiment Analysis : Background</vt:lpstr>
      <vt:lpstr>Title : Customer Sentiment Analysis</vt:lpstr>
      <vt:lpstr>Title : Customer Sentiment Analysis</vt:lpstr>
      <vt:lpstr>Title : Customer Sentiment Analysis</vt:lpstr>
      <vt:lpstr>Title : Customer Sentiment Analysis</vt:lpstr>
      <vt:lpstr>Title : Customer Sentiment Analysis</vt:lpstr>
      <vt:lpstr>Title : Customer Sentiment Analysis</vt:lpstr>
      <vt:lpstr>Final Updates : Scheduling Using RPA: UiPath</vt:lpstr>
      <vt:lpstr>Final Updates : Model Building</vt:lpstr>
      <vt:lpstr>Final Updates : Model Validating</vt:lpstr>
      <vt:lpstr>Final Updates : DATA Visualization</vt:lpstr>
      <vt:lpstr>Title : Customer Sentiment Analysis</vt:lpstr>
      <vt:lpstr>Title : Customer Sentiment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</dc:title>
  <dc:creator>Prachande, Lingaraj</dc:creator>
  <cp:lastModifiedBy>Admin</cp:lastModifiedBy>
  <cp:revision>141</cp:revision>
  <dcterms:created xsi:type="dcterms:W3CDTF">2021-12-06T12:33:56Z</dcterms:created>
  <dcterms:modified xsi:type="dcterms:W3CDTF">2022-04-15T05:56:12Z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