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DM Serif Display" charset="1" panose="00000000000000000000"/>
      <p:regular r:id="rId19"/>
    </p:embeddedFont>
    <p:embeddedFont>
      <p:font typeface="Inria Serif"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grpSp>
        <p:nvGrpSpPr>
          <p:cNvPr name="Group 2" id="2"/>
          <p:cNvGrpSpPr/>
          <p:nvPr/>
        </p:nvGrpSpPr>
        <p:grpSpPr>
          <a:xfrm rot="0">
            <a:off x="-646579" y="2993608"/>
            <a:ext cx="19581159" cy="2688984"/>
            <a:chOff x="0" y="0"/>
            <a:chExt cx="5157178" cy="708210"/>
          </a:xfrm>
        </p:grpSpPr>
        <p:sp>
          <p:nvSpPr>
            <p:cNvPr name="Freeform 3" id="3"/>
            <p:cNvSpPr/>
            <p:nvPr/>
          </p:nvSpPr>
          <p:spPr>
            <a:xfrm flipH="false" flipV="false" rot="0">
              <a:off x="0" y="0"/>
              <a:ext cx="5157177" cy="708210"/>
            </a:xfrm>
            <a:custGeom>
              <a:avLst/>
              <a:gdLst/>
              <a:ahLst/>
              <a:cxnLst/>
              <a:rect r="r" b="b" t="t" l="l"/>
              <a:pathLst>
                <a:path h="708210" w="5157177">
                  <a:moveTo>
                    <a:pt x="0" y="0"/>
                  </a:moveTo>
                  <a:lnTo>
                    <a:pt x="5157177" y="0"/>
                  </a:lnTo>
                  <a:lnTo>
                    <a:pt x="5157177" y="708210"/>
                  </a:lnTo>
                  <a:lnTo>
                    <a:pt x="0" y="708210"/>
                  </a:lnTo>
                  <a:close/>
                </a:path>
              </a:pathLst>
            </a:custGeom>
            <a:solidFill>
              <a:srgbClr val="F1B6B0"/>
            </a:solidFill>
          </p:spPr>
        </p:sp>
        <p:sp>
          <p:nvSpPr>
            <p:cNvPr name="TextBox 4" id="4"/>
            <p:cNvSpPr txBox="true"/>
            <p:nvPr/>
          </p:nvSpPr>
          <p:spPr>
            <a:xfrm>
              <a:off x="0" y="-38100"/>
              <a:ext cx="5157178" cy="74631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178466" y="2956975"/>
            <a:ext cx="13590222" cy="2619375"/>
          </a:xfrm>
          <a:prstGeom prst="rect">
            <a:avLst/>
          </a:prstGeom>
        </p:spPr>
        <p:txBody>
          <a:bodyPr anchor="t" rtlCol="false" tIns="0" lIns="0" bIns="0" rIns="0">
            <a:spAutoFit/>
          </a:bodyPr>
          <a:lstStyle/>
          <a:p>
            <a:pPr algn="ctr">
              <a:lnSpc>
                <a:spcPts val="10500"/>
              </a:lnSpc>
            </a:pPr>
            <a:r>
              <a:rPr lang="en-US" sz="7500">
                <a:solidFill>
                  <a:srgbClr val="423734"/>
                </a:solidFill>
                <a:latin typeface="DM Serif Display"/>
                <a:ea typeface="DM Serif Display"/>
                <a:cs typeface="DM Serif Display"/>
                <a:sym typeface="DM Serif Display"/>
              </a:rPr>
              <a:t>Customer Email Feedback Analysis Automation</a:t>
            </a:r>
          </a:p>
        </p:txBody>
      </p:sp>
      <p:sp>
        <p:nvSpPr>
          <p:cNvPr name="TextBox 6" id="6"/>
          <p:cNvSpPr txBox="true"/>
          <p:nvPr/>
        </p:nvSpPr>
        <p:spPr>
          <a:xfrm rot="0">
            <a:off x="6268975" y="5663478"/>
            <a:ext cx="5750050" cy="871300"/>
          </a:xfrm>
          <a:prstGeom prst="rect">
            <a:avLst/>
          </a:prstGeom>
        </p:spPr>
        <p:txBody>
          <a:bodyPr anchor="t" rtlCol="false" tIns="0" lIns="0" bIns="0" rIns="0">
            <a:spAutoFit/>
          </a:bodyPr>
          <a:lstStyle/>
          <a:p>
            <a:pPr algn="ctr">
              <a:lnSpc>
                <a:spcPts val="7100"/>
              </a:lnSpc>
            </a:pPr>
            <a:r>
              <a:rPr lang="en-US" sz="5071">
                <a:solidFill>
                  <a:srgbClr val="423734"/>
                </a:solidFill>
                <a:latin typeface="Inria Serif"/>
                <a:ea typeface="Inria Serif"/>
                <a:cs typeface="Inria Serif"/>
                <a:sym typeface="Inria Serif"/>
              </a:rPr>
              <a:t>Challenge 1</a:t>
            </a:r>
          </a:p>
        </p:txBody>
      </p:sp>
      <p:sp>
        <p:nvSpPr>
          <p:cNvPr name="Freeform 7" id="7"/>
          <p:cNvSpPr/>
          <p:nvPr/>
        </p:nvSpPr>
        <p:spPr>
          <a:xfrm flipH="true" flipV="false" rot="0">
            <a:off x="2501993" y="8856325"/>
            <a:ext cx="1458698" cy="4135485"/>
          </a:xfrm>
          <a:custGeom>
            <a:avLst/>
            <a:gdLst/>
            <a:ahLst/>
            <a:cxnLst/>
            <a:rect r="r" b="b" t="t" l="l"/>
            <a:pathLst>
              <a:path h="4135485" w="1458698">
                <a:moveTo>
                  <a:pt x="1458698" y="0"/>
                </a:moveTo>
                <a:lnTo>
                  <a:pt x="0" y="0"/>
                </a:lnTo>
                <a:lnTo>
                  <a:pt x="0" y="4135484"/>
                </a:lnTo>
                <a:lnTo>
                  <a:pt x="1458698" y="4135484"/>
                </a:lnTo>
                <a:lnTo>
                  <a:pt x="145869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166918" y="8065692"/>
            <a:ext cx="3463913" cy="4114800"/>
          </a:xfrm>
          <a:custGeom>
            <a:avLst/>
            <a:gdLst/>
            <a:ahLst/>
            <a:cxnLst/>
            <a:rect r="r" b="b" t="t" l="l"/>
            <a:pathLst>
              <a:path h="4114800" w="3463913">
                <a:moveTo>
                  <a:pt x="0" y="0"/>
                </a:moveTo>
                <a:lnTo>
                  <a:pt x="3463913" y="0"/>
                </a:lnTo>
                <a:lnTo>
                  <a:pt x="346391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true" rot="-4702591">
            <a:off x="-2417166" y="5963280"/>
            <a:ext cx="3549007" cy="3255080"/>
          </a:xfrm>
          <a:custGeom>
            <a:avLst/>
            <a:gdLst/>
            <a:ahLst/>
            <a:cxnLst/>
            <a:rect r="r" b="b" t="t" l="l"/>
            <a:pathLst>
              <a:path h="3255080" w="3549007">
                <a:moveTo>
                  <a:pt x="0" y="3255080"/>
                </a:moveTo>
                <a:lnTo>
                  <a:pt x="3549007" y="3255080"/>
                </a:lnTo>
                <a:lnTo>
                  <a:pt x="3549007" y="0"/>
                </a:lnTo>
                <a:lnTo>
                  <a:pt x="0" y="0"/>
                </a:lnTo>
                <a:lnTo>
                  <a:pt x="0" y="325508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1309027" y="6553828"/>
            <a:ext cx="7566303" cy="3489325"/>
          </a:xfrm>
          <a:prstGeom prst="rect">
            <a:avLst/>
          </a:prstGeom>
        </p:spPr>
        <p:txBody>
          <a:bodyPr anchor="t" rtlCol="false" tIns="0" lIns="0" bIns="0" rIns="0">
            <a:spAutoFit/>
          </a:bodyPr>
          <a:lstStyle/>
          <a:p>
            <a:pPr algn="l">
              <a:lnSpc>
                <a:spcPts val="5599"/>
              </a:lnSpc>
            </a:pPr>
            <a:r>
              <a:rPr lang="en-US" sz="3999">
                <a:solidFill>
                  <a:srgbClr val="423734"/>
                </a:solidFill>
                <a:latin typeface="DM Serif Display"/>
                <a:ea typeface="DM Serif Display"/>
                <a:cs typeface="DM Serif Display"/>
                <a:sym typeface="DM Serif Display"/>
              </a:rPr>
              <a:t>TEAM NAME: GONE PHISHERS</a:t>
            </a:r>
          </a:p>
          <a:p>
            <a:pPr algn="l">
              <a:lnSpc>
                <a:spcPts val="5599"/>
              </a:lnSpc>
            </a:pPr>
            <a:r>
              <a:rPr lang="en-US" sz="3999">
                <a:solidFill>
                  <a:srgbClr val="423734"/>
                </a:solidFill>
                <a:latin typeface="DM Serif Display"/>
                <a:ea typeface="DM Serif Display"/>
                <a:cs typeface="DM Serif Display"/>
                <a:sym typeface="DM Serif Display"/>
              </a:rPr>
              <a:t>TEAM MEMBERS:</a:t>
            </a:r>
          </a:p>
          <a:p>
            <a:pPr algn="l">
              <a:lnSpc>
                <a:spcPts val="5599"/>
              </a:lnSpc>
            </a:pPr>
            <a:r>
              <a:rPr lang="en-US" sz="3999">
                <a:solidFill>
                  <a:srgbClr val="423734"/>
                </a:solidFill>
                <a:latin typeface="DM Serif Display"/>
                <a:ea typeface="DM Serif Display"/>
                <a:cs typeface="DM Serif Display"/>
                <a:sym typeface="DM Serif Display"/>
              </a:rPr>
              <a:t>PRANESH L </a:t>
            </a:r>
          </a:p>
          <a:p>
            <a:pPr algn="l">
              <a:lnSpc>
                <a:spcPts val="5599"/>
              </a:lnSpc>
            </a:pPr>
            <a:r>
              <a:rPr lang="en-US" sz="3999">
                <a:solidFill>
                  <a:srgbClr val="423734"/>
                </a:solidFill>
                <a:latin typeface="DM Serif Display"/>
                <a:ea typeface="DM Serif Display"/>
                <a:cs typeface="DM Serif Display"/>
                <a:sym typeface="DM Serif Display"/>
              </a:rPr>
              <a:t>ASHIHA M S</a:t>
            </a:r>
          </a:p>
          <a:p>
            <a:pPr algn="l">
              <a:lnSpc>
                <a:spcPts val="5599"/>
              </a:lnSpc>
              <a:spcBef>
                <a:spcPct val="0"/>
              </a:spcBef>
            </a:pPr>
            <a:r>
              <a:rPr lang="en-US" sz="3999">
                <a:solidFill>
                  <a:srgbClr val="423734"/>
                </a:solidFill>
                <a:latin typeface="DM Serif Display"/>
                <a:ea typeface="DM Serif Display"/>
                <a:cs typeface="DM Serif Display"/>
                <a:sym typeface="DM Serif Display"/>
              </a:rPr>
              <a:t>VAISHNAVI M</a:t>
            </a:r>
          </a:p>
        </p:txBody>
      </p:sp>
      <p:sp>
        <p:nvSpPr>
          <p:cNvPr name="TextBox 13" id="13"/>
          <p:cNvSpPr txBox="true"/>
          <p:nvPr/>
        </p:nvSpPr>
        <p:spPr>
          <a:xfrm rot="0">
            <a:off x="4489111" y="1163212"/>
            <a:ext cx="8772439" cy="1157642"/>
          </a:xfrm>
          <a:prstGeom prst="rect">
            <a:avLst/>
          </a:prstGeom>
        </p:spPr>
        <p:txBody>
          <a:bodyPr anchor="t" rtlCol="false" tIns="0" lIns="0" bIns="0" rIns="0">
            <a:spAutoFit/>
          </a:bodyPr>
          <a:lstStyle/>
          <a:p>
            <a:pPr algn="ctr">
              <a:lnSpc>
                <a:spcPts val="9596"/>
              </a:lnSpc>
              <a:spcBef>
                <a:spcPct val="0"/>
              </a:spcBef>
            </a:pPr>
            <a:r>
              <a:rPr lang="en-US" sz="6854">
                <a:solidFill>
                  <a:srgbClr val="423734"/>
                </a:solidFill>
                <a:latin typeface="DM Serif Display"/>
                <a:ea typeface="DM Serif Display"/>
                <a:cs typeface="DM Serif Display"/>
                <a:sym typeface="DM Serif Display"/>
              </a:rPr>
              <a:t>TEAM ID : Data-230442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false" flipV="false" rot="0">
            <a:off x="4672383" y="103422"/>
            <a:ext cx="8202950" cy="9853393"/>
          </a:xfrm>
          <a:custGeom>
            <a:avLst/>
            <a:gdLst/>
            <a:ahLst/>
            <a:cxnLst/>
            <a:rect r="r" b="b" t="t" l="l"/>
            <a:pathLst>
              <a:path h="9853393" w="8202950">
                <a:moveTo>
                  <a:pt x="0" y="0"/>
                </a:moveTo>
                <a:lnTo>
                  <a:pt x="8202949" y="0"/>
                </a:lnTo>
                <a:lnTo>
                  <a:pt x="8202949" y="9853393"/>
                </a:lnTo>
                <a:lnTo>
                  <a:pt x="0" y="9853393"/>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false" flipV="false" rot="0">
            <a:off x="2666743" y="393656"/>
            <a:ext cx="12120814" cy="9499688"/>
          </a:xfrm>
          <a:custGeom>
            <a:avLst/>
            <a:gdLst/>
            <a:ahLst/>
            <a:cxnLst/>
            <a:rect r="r" b="b" t="t" l="l"/>
            <a:pathLst>
              <a:path h="9499688" w="12120814">
                <a:moveTo>
                  <a:pt x="0" y="0"/>
                </a:moveTo>
                <a:lnTo>
                  <a:pt x="12120814" y="0"/>
                </a:lnTo>
                <a:lnTo>
                  <a:pt x="12120814" y="9499688"/>
                </a:lnTo>
                <a:lnTo>
                  <a:pt x="0" y="9499688"/>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2341897" y="558544"/>
            <a:ext cx="12060056" cy="1749425"/>
          </a:xfrm>
          <a:prstGeom prst="rect">
            <a:avLst/>
          </a:prstGeom>
        </p:spPr>
        <p:txBody>
          <a:bodyPr anchor="t" rtlCol="false" tIns="0" lIns="0" bIns="0" rIns="0">
            <a:spAutoFit/>
          </a:bodyPr>
          <a:lstStyle/>
          <a:p>
            <a:pPr algn="l">
              <a:lnSpc>
                <a:spcPts val="7000"/>
              </a:lnSpc>
            </a:pPr>
            <a:r>
              <a:rPr lang="en-US" sz="5000">
                <a:solidFill>
                  <a:srgbClr val="423734"/>
                </a:solidFill>
                <a:latin typeface="DM Serif Display"/>
                <a:ea typeface="DM Serif Display"/>
                <a:cs typeface="DM Serif Display"/>
                <a:sym typeface="DM Serif Display"/>
              </a:rPr>
              <a:t>Future Work: Enhancements for Feedback Automation System</a:t>
            </a:r>
          </a:p>
        </p:txBody>
      </p:sp>
      <p:sp>
        <p:nvSpPr>
          <p:cNvPr name="TextBox 8" id="8"/>
          <p:cNvSpPr txBox="true"/>
          <p:nvPr/>
        </p:nvSpPr>
        <p:spPr>
          <a:xfrm rot="0">
            <a:off x="3194723" y="2250819"/>
            <a:ext cx="13669977" cy="7843366"/>
          </a:xfrm>
          <a:prstGeom prst="rect">
            <a:avLst/>
          </a:prstGeom>
        </p:spPr>
        <p:txBody>
          <a:bodyPr anchor="t" rtlCol="false" tIns="0" lIns="0" bIns="0" rIns="0">
            <a:spAutoFit/>
          </a:bodyPr>
          <a:lstStyle/>
          <a:p>
            <a:pPr algn="l">
              <a:lnSpc>
                <a:spcPts val="4488"/>
              </a:lnSpc>
            </a:pPr>
          </a:p>
          <a:p>
            <a:pPr algn="l" marL="692192" indent="-346096" lvl="1">
              <a:lnSpc>
                <a:spcPts val="4488"/>
              </a:lnSpc>
              <a:buFont typeface="Arial"/>
              <a:buChar char="•"/>
            </a:pPr>
            <a:r>
              <a:rPr lang="en-US" sz="3206">
                <a:solidFill>
                  <a:srgbClr val="423734"/>
                </a:solidFill>
                <a:latin typeface="Inria Serif"/>
                <a:ea typeface="Inria Serif"/>
                <a:cs typeface="Inria Serif"/>
                <a:sym typeface="Inria Serif"/>
              </a:rPr>
              <a:t>Future Work: Enhancements for Feedback Automation System</a:t>
            </a:r>
          </a:p>
          <a:p>
            <a:pPr algn="l">
              <a:lnSpc>
                <a:spcPts val="4488"/>
              </a:lnSpc>
            </a:pPr>
          </a:p>
          <a:p>
            <a:pPr algn="l" marL="692192" indent="-346096" lvl="1">
              <a:lnSpc>
                <a:spcPts val="4488"/>
              </a:lnSpc>
              <a:buFont typeface="Arial"/>
              <a:buChar char="•"/>
            </a:pPr>
            <a:r>
              <a:rPr lang="en-US" sz="3206">
                <a:solidFill>
                  <a:srgbClr val="423734"/>
                </a:solidFill>
                <a:latin typeface="Inria Serif"/>
                <a:ea typeface="Inria Serif"/>
                <a:cs typeface="Inria Serif"/>
                <a:sym typeface="Inria Serif"/>
              </a:rPr>
              <a:t>Automated Email Responses: Implement a system to generate context-aware responses based on the sentiment and feedback category.</a:t>
            </a:r>
          </a:p>
          <a:p>
            <a:pPr algn="l">
              <a:lnSpc>
                <a:spcPts val="4488"/>
              </a:lnSpc>
            </a:pPr>
          </a:p>
          <a:p>
            <a:pPr algn="l" marL="692192" indent="-346096" lvl="1">
              <a:lnSpc>
                <a:spcPts val="4488"/>
              </a:lnSpc>
              <a:buFont typeface="Arial"/>
              <a:buChar char="•"/>
            </a:pPr>
            <a:r>
              <a:rPr lang="en-US" sz="3206">
                <a:solidFill>
                  <a:srgbClr val="423734"/>
                </a:solidFill>
                <a:latin typeface="Inria Serif"/>
                <a:ea typeface="Inria Serif"/>
                <a:cs typeface="Inria Serif"/>
                <a:sym typeface="Inria Serif"/>
              </a:rPr>
              <a:t>Multilingual Support: Integrate a translation model to handle feedback in multiple languages, broadening global reach.</a:t>
            </a:r>
          </a:p>
          <a:p>
            <a:pPr algn="l">
              <a:lnSpc>
                <a:spcPts val="4488"/>
              </a:lnSpc>
            </a:pPr>
          </a:p>
          <a:p>
            <a:pPr algn="l" marL="692192" indent="-346096" lvl="1">
              <a:lnSpc>
                <a:spcPts val="4488"/>
              </a:lnSpc>
              <a:buFont typeface="Arial"/>
              <a:buChar char="•"/>
            </a:pPr>
            <a:r>
              <a:rPr lang="en-US" sz="3206">
                <a:solidFill>
                  <a:srgbClr val="423734"/>
                </a:solidFill>
                <a:latin typeface="Inria Serif"/>
                <a:ea typeface="Inria Serif"/>
                <a:cs typeface="Inria Serif"/>
                <a:sym typeface="Inria Serif"/>
              </a:rPr>
              <a:t>Audio Feedback Processing: Enable audio input handling by incorporating speech-to-text conversion, allowing diverse feedback formats.</a:t>
            </a:r>
          </a:p>
          <a:p>
            <a:pPr algn="l">
              <a:lnSpc>
                <a:spcPts val="4488"/>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TextBox 2" id="2"/>
          <p:cNvSpPr txBox="true"/>
          <p:nvPr/>
        </p:nvSpPr>
        <p:spPr>
          <a:xfrm rot="0">
            <a:off x="1747583" y="3275455"/>
            <a:ext cx="14792835" cy="4240915"/>
          </a:xfrm>
          <a:prstGeom prst="rect">
            <a:avLst/>
          </a:prstGeom>
        </p:spPr>
        <p:txBody>
          <a:bodyPr anchor="t" rtlCol="false" tIns="0" lIns="0" bIns="0" rIns="0">
            <a:spAutoFit/>
          </a:bodyPr>
          <a:lstStyle/>
          <a:p>
            <a:pPr algn="ctr">
              <a:lnSpc>
                <a:spcPts val="16021"/>
              </a:lnSpc>
            </a:pPr>
            <a:r>
              <a:rPr lang="en-US" sz="17801">
                <a:solidFill>
                  <a:srgbClr val="423734"/>
                </a:solidFill>
                <a:latin typeface="DM Serif Display"/>
                <a:ea typeface="DM Serif Display"/>
                <a:cs typeface="DM Serif Display"/>
                <a:sym typeface="DM Serif Display"/>
              </a:rPr>
              <a:t>Thank</a:t>
            </a:r>
          </a:p>
          <a:p>
            <a:pPr algn="ctr">
              <a:lnSpc>
                <a:spcPts val="16021"/>
              </a:lnSpc>
            </a:pPr>
            <a:r>
              <a:rPr lang="en-US" sz="17801">
                <a:solidFill>
                  <a:srgbClr val="423734"/>
                </a:solidFill>
                <a:latin typeface="DM Serif Display"/>
                <a:ea typeface="DM Serif Display"/>
                <a:cs typeface="DM Serif Display"/>
                <a:sym typeface="DM Serif Display"/>
              </a:rPr>
              <a:t>You</a:t>
            </a:r>
          </a:p>
        </p:txBody>
      </p:sp>
      <p:sp>
        <p:nvSpPr>
          <p:cNvPr name="Freeform 3" id="3"/>
          <p:cNvSpPr/>
          <p:nvPr/>
        </p:nvSpPr>
        <p:spPr>
          <a:xfrm flipH="true" flipV="false" rot="0">
            <a:off x="2762974" y="7991533"/>
            <a:ext cx="1458698" cy="4135485"/>
          </a:xfrm>
          <a:custGeom>
            <a:avLst/>
            <a:gdLst/>
            <a:ahLst/>
            <a:cxnLst/>
            <a:rect r="r" b="b" t="t" l="l"/>
            <a:pathLst>
              <a:path h="4135485" w="1458698">
                <a:moveTo>
                  <a:pt x="1458699" y="0"/>
                </a:moveTo>
                <a:lnTo>
                  <a:pt x="0" y="0"/>
                </a:lnTo>
                <a:lnTo>
                  <a:pt x="0" y="4135484"/>
                </a:lnTo>
                <a:lnTo>
                  <a:pt x="1458699" y="4135484"/>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4702591">
            <a:off x="-2156185" y="5098488"/>
            <a:ext cx="3549007" cy="3255080"/>
          </a:xfrm>
          <a:custGeom>
            <a:avLst/>
            <a:gdLst/>
            <a:ahLst/>
            <a:cxnLst/>
            <a:rect r="r" b="b" t="t" l="l"/>
            <a:pathLst>
              <a:path h="3255080" w="3549007">
                <a:moveTo>
                  <a:pt x="0" y="3255080"/>
                </a:moveTo>
                <a:lnTo>
                  <a:pt x="3549007" y="3255080"/>
                </a:lnTo>
                <a:lnTo>
                  <a:pt x="3549007" y="0"/>
                </a:lnTo>
                <a:lnTo>
                  <a:pt x="0" y="0"/>
                </a:lnTo>
                <a:lnTo>
                  <a:pt x="0" y="325508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true" flipV="true" rot="2343022">
            <a:off x="17680160" y="702888"/>
            <a:ext cx="1458698" cy="4135485"/>
          </a:xfrm>
          <a:custGeom>
            <a:avLst/>
            <a:gdLst/>
            <a:ahLst/>
            <a:cxnLst/>
            <a:rect r="r" b="b" t="t" l="l"/>
            <a:pathLst>
              <a:path h="4135485" w="1458698">
                <a:moveTo>
                  <a:pt x="1458698" y="4135485"/>
                </a:moveTo>
                <a:lnTo>
                  <a:pt x="0" y="4135485"/>
                </a:lnTo>
                <a:lnTo>
                  <a:pt x="0" y="0"/>
                </a:lnTo>
                <a:lnTo>
                  <a:pt x="1458698" y="0"/>
                </a:lnTo>
                <a:lnTo>
                  <a:pt x="1458698" y="4135485"/>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3489847" y="4031218"/>
            <a:ext cx="13769453" cy="4471516"/>
          </a:xfrm>
          <a:prstGeom prst="rect">
            <a:avLst/>
          </a:prstGeom>
        </p:spPr>
        <p:txBody>
          <a:bodyPr anchor="t" rtlCol="false" tIns="0" lIns="0" bIns="0" rIns="0">
            <a:spAutoFit/>
          </a:bodyPr>
          <a:lstStyle/>
          <a:p>
            <a:pPr algn="l">
              <a:lnSpc>
                <a:spcPts val="4488"/>
              </a:lnSpc>
            </a:pPr>
            <a:r>
              <a:rPr lang="en-US" sz="3206">
                <a:solidFill>
                  <a:srgbClr val="423734"/>
                </a:solidFill>
                <a:latin typeface="Inria Serif"/>
                <a:ea typeface="Inria Serif"/>
                <a:cs typeface="Inria Serif"/>
                <a:sym typeface="Inria Serif"/>
              </a:rPr>
              <a:t>This project aims to automate customer feedback email processing to streamline customer service operations. The system connects to a specified email inbox (e.g., Gmail), analyzes feedback for sentiment (positive, negative, or neutral), and extracts key details like customer name, order ID, feedback category, and sentiment score. These details are automatically inserted into a Google Form. Additionally, a summary email with the extracted information is sent to the customer service team, enabling faster responses and improving service efficiency.. </a:t>
            </a:r>
          </a:p>
        </p:txBody>
      </p:sp>
      <p:sp>
        <p:nvSpPr>
          <p:cNvPr name="TextBox 8" id="8"/>
          <p:cNvSpPr txBox="true"/>
          <p:nvPr/>
        </p:nvSpPr>
        <p:spPr>
          <a:xfrm rot="0">
            <a:off x="4909931" y="1480339"/>
            <a:ext cx="9865465" cy="1816682"/>
          </a:xfrm>
          <a:prstGeom prst="rect">
            <a:avLst/>
          </a:prstGeom>
        </p:spPr>
        <p:txBody>
          <a:bodyPr anchor="t" rtlCol="false" tIns="0" lIns="0" bIns="0" rIns="0">
            <a:spAutoFit/>
          </a:bodyPr>
          <a:lstStyle/>
          <a:p>
            <a:pPr algn="l">
              <a:lnSpc>
                <a:spcPts val="14842"/>
              </a:lnSpc>
            </a:pPr>
            <a:r>
              <a:rPr lang="en-US" sz="10602">
                <a:solidFill>
                  <a:srgbClr val="423734"/>
                </a:solidFill>
                <a:latin typeface="DM Serif Display"/>
                <a:ea typeface="DM Serif Display"/>
                <a:cs typeface="DM Serif Display"/>
                <a:sym typeface="DM Serif Display"/>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false" flipV="false" rot="0">
            <a:off x="3576853" y="439261"/>
            <a:ext cx="11134293" cy="9408478"/>
          </a:xfrm>
          <a:custGeom>
            <a:avLst/>
            <a:gdLst/>
            <a:ahLst/>
            <a:cxnLst/>
            <a:rect r="r" b="b" t="t" l="l"/>
            <a:pathLst>
              <a:path h="9408478" w="11134293">
                <a:moveTo>
                  <a:pt x="0" y="0"/>
                </a:moveTo>
                <a:lnTo>
                  <a:pt x="11134294" y="0"/>
                </a:lnTo>
                <a:lnTo>
                  <a:pt x="11134294" y="9408478"/>
                </a:lnTo>
                <a:lnTo>
                  <a:pt x="0" y="9408478"/>
                </a:lnTo>
                <a:lnTo>
                  <a:pt x="0" y="0"/>
                </a:lnTo>
                <a:close/>
              </a:path>
            </a:pathLst>
          </a:custGeom>
          <a:blipFill>
            <a:blip r:embed="rId2"/>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false" flipV="false" rot="0">
            <a:off x="1279193" y="663319"/>
            <a:ext cx="15153078" cy="9189470"/>
          </a:xfrm>
          <a:custGeom>
            <a:avLst/>
            <a:gdLst/>
            <a:ahLst/>
            <a:cxnLst/>
            <a:rect r="r" b="b" t="t" l="l"/>
            <a:pathLst>
              <a:path h="9189470" w="15153078">
                <a:moveTo>
                  <a:pt x="0" y="0"/>
                </a:moveTo>
                <a:lnTo>
                  <a:pt x="15153078" y="0"/>
                </a:lnTo>
                <a:lnTo>
                  <a:pt x="15153078" y="9189470"/>
                </a:lnTo>
                <a:lnTo>
                  <a:pt x="0" y="9189470"/>
                </a:lnTo>
                <a:lnTo>
                  <a:pt x="0" y="0"/>
                </a:lnTo>
                <a:close/>
              </a:path>
            </a:pathLst>
          </a:custGeom>
          <a:blipFill>
            <a:blip r:embed="rId2"/>
            <a:stretch>
              <a:fillRect l="0" t="0" r="0" b="-2235"/>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false" flipV="false" rot="0">
            <a:off x="1988406" y="599698"/>
            <a:ext cx="14085173" cy="8944085"/>
          </a:xfrm>
          <a:custGeom>
            <a:avLst/>
            <a:gdLst/>
            <a:ahLst/>
            <a:cxnLst/>
            <a:rect r="r" b="b" t="t" l="l"/>
            <a:pathLst>
              <a:path h="8944085" w="14085173">
                <a:moveTo>
                  <a:pt x="0" y="0"/>
                </a:moveTo>
                <a:lnTo>
                  <a:pt x="14085174" y="0"/>
                </a:lnTo>
                <a:lnTo>
                  <a:pt x="14085174" y="8944085"/>
                </a:lnTo>
                <a:lnTo>
                  <a:pt x="0" y="8944085"/>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false" flipV="false" rot="0">
            <a:off x="2885025" y="240525"/>
            <a:ext cx="11570444" cy="9805951"/>
          </a:xfrm>
          <a:custGeom>
            <a:avLst/>
            <a:gdLst/>
            <a:ahLst/>
            <a:cxnLst/>
            <a:rect r="r" b="b" t="t" l="l"/>
            <a:pathLst>
              <a:path h="9805951" w="11570444">
                <a:moveTo>
                  <a:pt x="0" y="0"/>
                </a:moveTo>
                <a:lnTo>
                  <a:pt x="11570443" y="0"/>
                </a:lnTo>
                <a:lnTo>
                  <a:pt x="11570443" y="9805950"/>
                </a:lnTo>
                <a:lnTo>
                  <a:pt x="0" y="9805950"/>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false" flipV="false" rot="0">
            <a:off x="3301947" y="261224"/>
            <a:ext cx="11337651" cy="9764552"/>
          </a:xfrm>
          <a:custGeom>
            <a:avLst/>
            <a:gdLst/>
            <a:ahLst/>
            <a:cxnLst/>
            <a:rect r="r" b="b" t="t" l="l"/>
            <a:pathLst>
              <a:path h="9764552" w="11337651">
                <a:moveTo>
                  <a:pt x="0" y="0"/>
                </a:moveTo>
                <a:lnTo>
                  <a:pt x="11337652" y="0"/>
                </a:lnTo>
                <a:lnTo>
                  <a:pt x="11337652" y="9764552"/>
                </a:lnTo>
                <a:lnTo>
                  <a:pt x="0" y="9764552"/>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false" flipV="false" rot="0">
            <a:off x="2895049" y="371844"/>
            <a:ext cx="11855046" cy="9543312"/>
          </a:xfrm>
          <a:custGeom>
            <a:avLst/>
            <a:gdLst/>
            <a:ahLst/>
            <a:cxnLst/>
            <a:rect r="r" b="b" t="t" l="l"/>
            <a:pathLst>
              <a:path h="9543312" w="11855046">
                <a:moveTo>
                  <a:pt x="0" y="0"/>
                </a:moveTo>
                <a:lnTo>
                  <a:pt x="11855047" y="0"/>
                </a:lnTo>
                <a:lnTo>
                  <a:pt x="11855047" y="9543312"/>
                </a:lnTo>
                <a:lnTo>
                  <a:pt x="0" y="9543312"/>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false" flipV="false" rot="0">
            <a:off x="5027337" y="198559"/>
            <a:ext cx="8233326" cy="9889881"/>
          </a:xfrm>
          <a:custGeom>
            <a:avLst/>
            <a:gdLst/>
            <a:ahLst/>
            <a:cxnLst/>
            <a:rect r="r" b="b" t="t" l="l"/>
            <a:pathLst>
              <a:path h="9889881" w="8233326">
                <a:moveTo>
                  <a:pt x="0" y="0"/>
                </a:moveTo>
                <a:lnTo>
                  <a:pt x="8233326" y="0"/>
                </a:lnTo>
                <a:lnTo>
                  <a:pt x="8233326" y="9889882"/>
                </a:lnTo>
                <a:lnTo>
                  <a:pt x="0" y="9889882"/>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DAGXy1TrjwI</dc:identifier>
  <dcterms:modified xsi:type="dcterms:W3CDTF">2011-08-01T06:04:30Z</dcterms:modified>
  <cp:revision>1</cp:revision>
  <dc:title>Copy of Cream and Pink Leaves Project Presentation</dc:title>
</cp:coreProperties>
</file>