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146F8-45A7-49DD-A31C-5E272777D96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EC4C2-F9EC-4CD4-ABDA-CF88EC7AA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EC4C2-F9EC-4CD4-ABDA-CF88EC7AA0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5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0E89C-404B-57D0-23D1-150D5D791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BFCBC2-41C0-F7FE-B008-7818F457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5C7F6-B067-C39B-0A0C-C031FEC5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92DE3-DCFD-3F57-76CB-625A4929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BED50-B5BA-5E48-3335-3A5FA016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7511E-7C45-F745-7960-3FEE9155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C761C-0B5C-675C-AAB3-DA2CBFE5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7A639-9A46-F2D5-0549-2436B427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77267-FE26-F76A-AE86-0E0780FC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188D2-EE3A-FB51-FC91-62DC95F4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8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D48620-6563-2484-58C9-01DAF67E2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090D2-C145-01DC-935B-3E337A691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2A193-3066-D144-A55B-A88BDE5D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78078-2F3E-AFB8-D6C1-6C2D0329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364BB-9B38-EF0C-814C-5119917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3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389FA-CB2B-4797-6580-A2F6FBF2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E4D36-135F-DC28-E754-A87CE810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741A3-2686-4FCD-F2B3-C3A68419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3EAAB-CB12-A1D5-93D5-9D7025B6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5BBAC-866F-3E4E-BB96-FE28FE9A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4FEA9-2DD0-2859-B3EE-D04285CA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0F2BE-5A5F-D1DF-8D1D-CBB86308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9A16D-FF77-BB98-7910-2FB90B4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D7069-3BBA-C57A-51AF-FB2D7B48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8CB73-C49F-36C3-6413-1F046CF6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4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D116C-6905-1B11-D7A9-C2E48356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A8ED4-AFD9-5B3F-4A15-1BD64FD6F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483B8-69C7-CC00-7FA6-5CA39CCC9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05115-A109-F750-9AC5-FAF26947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677E6-3BFE-DAA4-ECA0-FC801F64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8FF5A-9414-DDD2-4DFC-9D5C9970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33C18-D24A-C50F-BCBC-AA35D340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AAEE6-5DDC-E33B-2EA8-01C1A2E0F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1DC49-DD31-56D3-4FEC-AC8A46B6B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5DC16-6CFA-ECCF-98AA-D71D7B7C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843F97-86D8-D7BD-5095-593C9E2B5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75E178-BC9A-252D-1321-18B843CE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36B788-5A48-2EC7-9918-8113C6B7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2CFBB9-5E6E-A866-F9DE-1C28DE24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2784A-9D2F-50F6-424D-F7EF809D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0840EE-337E-37C8-0B7A-634144B2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3D3AD0-2541-8A39-420E-C84F37F3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8C4AE6-42F2-E487-0EDC-C7C40456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8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EC8CF4-2914-CCB9-603B-7B544728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44AC88-9475-05CD-7706-2ABD2A4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3B012-DA1B-F021-6C68-BB98E4B3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3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7995C-2936-5D87-6DE8-B4CD1AB7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1E38C-BDFB-784F-0A1A-07034DF9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FFF82-57A6-D35B-7895-DA82832CA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95712-5F1F-2728-28CA-4DA162E9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0C0D6-B1CA-18DD-7DAF-EFB603F8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4A1DA-7539-8BC8-1B62-9DB07820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5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5F441-E381-DF7B-DFBF-F28455B6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5C56F8-E9CD-0920-DAE9-18CE1E743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88B51-D75B-A6E9-6A10-982F8002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910F5-A37D-8F28-E44A-5C119F31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63643-7B69-8054-E52E-5F36C16F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D4CD8-FF21-AF54-E506-0AB55C0E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5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0F2DE-4B8B-4ECA-1073-FCF46501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181AB-DA95-7D14-7A82-240577154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2BD37-354E-D59C-6F71-C93572344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18368-2F51-402D-8920-9970CD5AFCE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7D49C-CB90-7428-0E0B-41C5EBF2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E2884-CD59-7B0D-8603-5C3564E41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8A6239-1441-4C97-A1D5-7E4234702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andb.ai/lprdsb-123123/CausalVAE/workspace?nw=nwuserlprds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B87E8-E954-BA9F-5479-1BDC6C9AC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Causal VAE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883D56-464D-8895-A028-A2FC759A3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22377115 </a:t>
            </a:r>
            <a:r>
              <a:rPr lang="zh-CN" altLang="en-US" dirty="0"/>
              <a:t>李澎瑞</a:t>
            </a:r>
          </a:p>
        </p:txBody>
      </p:sp>
    </p:spTree>
    <p:extLst>
      <p:ext uri="{BB962C8B-B14F-4D97-AF65-F5344CB8AC3E}">
        <p14:creationId xmlns:p14="http://schemas.microsoft.com/office/powerpoint/2010/main" val="89413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2D05BC84-9632-3ACB-1149-FCD20A821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04" y="0"/>
            <a:ext cx="10515599" cy="70104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144972F-6880-1985-E0B3-2F7212C9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62" y="358037"/>
            <a:ext cx="10515600" cy="1325563"/>
          </a:xfrm>
        </p:spPr>
        <p:txBody>
          <a:bodyPr/>
          <a:lstStyle/>
          <a:p>
            <a:r>
              <a:rPr lang="zh-CN" altLang="en-US" dirty="0"/>
              <a:t>效果</a:t>
            </a:r>
          </a:p>
        </p:txBody>
      </p:sp>
    </p:spTree>
    <p:extLst>
      <p:ext uri="{BB962C8B-B14F-4D97-AF65-F5344CB8AC3E}">
        <p14:creationId xmlns:p14="http://schemas.microsoft.com/office/powerpoint/2010/main" val="39730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1D4F8-349D-5995-06B4-BFB700B4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？？？</a:t>
            </a:r>
          </a:p>
        </p:txBody>
      </p:sp>
      <p:pic>
        <p:nvPicPr>
          <p:cNvPr id="5" name="内容占位符 4" descr="图片包含 应用程序&#10;&#10;描述已自动生成">
            <a:extLst>
              <a:ext uri="{FF2B5EF4-FFF2-40B4-BE49-F238E27FC236}">
                <a16:creationId xmlns:a16="http://schemas.microsoft.com/office/drawing/2014/main" id="{4BE02321-02F6-1D7D-2A79-3BBAE71D0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664" y="1690688"/>
            <a:ext cx="12334051" cy="4111350"/>
          </a:xfrm>
        </p:spPr>
      </p:pic>
    </p:spTree>
    <p:extLst>
      <p:ext uri="{BB962C8B-B14F-4D97-AF65-F5344CB8AC3E}">
        <p14:creationId xmlns:p14="http://schemas.microsoft.com/office/powerpoint/2010/main" val="403014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7ECE5-08FE-B11A-2C17-0EEB1433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</a:t>
            </a:r>
            <a:r>
              <a:rPr lang="zh-CN" altLang="en-US" dirty="0"/>
              <a:t>（</a:t>
            </a:r>
            <a:r>
              <a:rPr lang="en-US" altLang="zh-CN" dirty="0" err="1"/>
              <a:t>AutoEncoder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C63F45-5BBF-4F32-C396-0949B13E1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传统</a:t>
                </a:r>
                <a:r>
                  <a:rPr lang="en-US" altLang="zh-CN" dirty="0"/>
                  <a:t>AE</a:t>
                </a:r>
              </a:p>
              <a:p>
                <a:r>
                  <a:rPr lang="en-US" altLang="zh-CN" dirty="0"/>
                  <a:t>Encoder</a:t>
                </a:r>
                <a:r>
                  <a:rPr lang="zh-CN" altLang="en-US" dirty="0"/>
                  <a:t>层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b="0" dirty="0"/>
                  <a:t>，将长度为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的特征向量通过神经网络压缩成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维隐藏向量。</a:t>
                </a:r>
                <a:endParaRPr lang="en-US" altLang="zh-CN" dirty="0"/>
              </a:p>
              <a:p>
                <a:r>
                  <a:rPr lang="en-US" altLang="zh-CN" b="0" dirty="0"/>
                  <a:t>Decoder</a:t>
                </a:r>
                <a:r>
                  <a:rPr lang="zh-CN" altLang="en-US" b="0" dirty="0"/>
                  <a:t>层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令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将长度为</a:t>
                </a:r>
                <a:r>
                  <a:rPr lang="en-US" altLang="zh-CN" b="0" dirty="0"/>
                  <a:t>d</a:t>
                </a:r>
                <a:r>
                  <a:rPr lang="zh-CN" altLang="en-US" b="0" dirty="0"/>
                  <a:t>的隐藏向量通过神经网络还原为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维向量。</a:t>
                </a:r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C63F45-5BBF-4F32-C396-0949B13E1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6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F17F2-9D24-FF93-27F9-9CF0943E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r>
              <a:rPr lang="zh-CN" altLang="en-US" dirty="0"/>
              <a:t>（</a:t>
            </a:r>
            <a:r>
              <a:rPr lang="en-US" altLang="zh-CN" dirty="0"/>
              <a:t>Variation-</a:t>
            </a:r>
            <a:r>
              <a:rPr lang="en-US" altLang="zh-CN" dirty="0" err="1"/>
              <a:t>AutoEncoder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FF6344-F719-9D4D-E8D5-82781A947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VAE</a:t>
                </a:r>
              </a:p>
              <a:p>
                <a:r>
                  <a:rPr lang="en-US" altLang="zh-CN" dirty="0"/>
                  <a:t>Encoder</a:t>
                </a:r>
                <a:r>
                  <a:rPr lang="zh-CN" altLang="en-US" dirty="0"/>
                  <a:t>层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b="0" dirty="0"/>
                  <a:t>，将长度为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的特征向量通过神经网络压缩成</a:t>
                </a:r>
                <a:r>
                  <a:rPr lang="en-US" altLang="zh-CN" dirty="0"/>
                  <a:t>2d</a:t>
                </a:r>
                <a:r>
                  <a:rPr lang="zh-CN" altLang="en-US" dirty="0"/>
                  <a:t>维隐藏均值和方差。</a:t>
                </a:r>
                <a:endParaRPr lang="en-US" altLang="zh-CN" dirty="0"/>
              </a:p>
              <a:p>
                <a:r>
                  <a:rPr lang="en-US" altLang="zh-CN" dirty="0"/>
                  <a:t>Sample</a:t>
                </a:r>
                <a:r>
                  <a:rPr lang="zh-CN" altLang="en-US" dirty="0"/>
                  <a:t>层</a:t>
                </a:r>
                <a:endParaRPr lang="en-US" altLang="zh-CN" dirty="0"/>
              </a:p>
              <a:p>
                <a:r>
                  <a:rPr lang="zh-CN" altLang="en-US" dirty="0"/>
                  <a:t>在标准正态分布中采样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个点，通过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计算出来的均值和方差处理采样点。形成</a:t>
                </a:r>
                <a:r>
                  <a:rPr lang="en-US" altLang="zh-CN" dirty="0" err="1"/>
                  <a:t>hd</a:t>
                </a:r>
                <a:r>
                  <a:rPr lang="zh-CN" altLang="en-US" dirty="0"/>
                  <a:t>维隐藏向量。</a:t>
                </a:r>
                <a:endParaRPr lang="en-US" altLang="zh-CN" dirty="0"/>
              </a:p>
              <a:p>
                <a:r>
                  <a:rPr lang="en-US" altLang="zh-CN" b="0" dirty="0"/>
                  <a:t>Decoder</a:t>
                </a:r>
                <a:r>
                  <a:rPr lang="zh-CN" altLang="en-US" b="0" dirty="0"/>
                  <a:t>层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令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将长度为</a:t>
                </a:r>
                <a:r>
                  <a:rPr lang="en-US" altLang="zh-CN" b="0" dirty="0" err="1"/>
                  <a:t>hd</a:t>
                </a:r>
                <a:r>
                  <a:rPr lang="zh-CN" altLang="en-US" b="0" dirty="0"/>
                  <a:t>的隐藏向量通过神经网络还原为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维向量。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FF6344-F719-9D4D-E8D5-82781A947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1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32B44-7930-CBB1-62DF-666CB7B2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</a:t>
            </a:r>
            <a:r>
              <a:rPr lang="zh-CN" altLang="en-US" dirty="0"/>
              <a:t>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57694-02B7-9DBD-3777-F53EC358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层产生的隐藏向量不具有随机性，所以</a:t>
            </a:r>
            <a:r>
              <a:rPr lang="en-US" altLang="zh-CN" dirty="0"/>
              <a:t>AE</a:t>
            </a:r>
            <a:r>
              <a:rPr lang="zh-CN" altLang="en-US" dirty="0"/>
              <a:t>只可用于压缩图像，不是很好生成图像。</a:t>
            </a:r>
            <a:endParaRPr lang="en-US" altLang="zh-CN" dirty="0"/>
          </a:p>
          <a:p>
            <a:r>
              <a:rPr lang="zh-CN" altLang="en-US" dirty="0"/>
              <a:t>原因是在隐藏的空间有很多向量是无效的，随机采样采样到能生成图形的概率不大。</a:t>
            </a:r>
          </a:p>
        </p:txBody>
      </p:sp>
    </p:spTree>
    <p:extLst>
      <p:ext uri="{BB962C8B-B14F-4D97-AF65-F5344CB8AC3E}">
        <p14:creationId xmlns:p14="http://schemas.microsoft.com/office/powerpoint/2010/main" val="170793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FA9AF-0D11-9778-CAB1-AE791FB5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3968-02C9-B495-1163-715E9FB8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119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为了应对</a:t>
            </a:r>
            <a:r>
              <a:rPr lang="en-US" altLang="zh-CN" dirty="0"/>
              <a:t>AE</a:t>
            </a:r>
            <a:r>
              <a:rPr lang="zh-CN" altLang="en-US" dirty="0"/>
              <a:t>的无法生成图像的缺点，采用</a:t>
            </a:r>
            <a:r>
              <a:rPr lang="en-US" altLang="zh-CN" dirty="0"/>
              <a:t>Encoder</a:t>
            </a:r>
            <a:r>
              <a:rPr lang="zh-CN" altLang="en-US" dirty="0"/>
              <a:t>来生成</a:t>
            </a:r>
            <a:r>
              <a:rPr lang="en-US" altLang="zh-CN" dirty="0"/>
              <a:t>d</a:t>
            </a:r>
            <a:r>
              <a:rPr lang="zh-CN" altLang="en-US" dirty="0"/>
              <a:t>组正态分布（</a:t>
            </a:r>
            <a:r>
              <a:rPr lang="en-US" altLang="zh-CN" dirty="0"/>
              <a:t>(PENDULUM ANGLE, LIGHT ANGLE) → (SHADOW LOCATION, SHADOW LENGTH)</a:t>
            </a:r>
            <a:r>
              <a:rPr lang="zh-CN" altLang="en-US" dirty="0"/>
              <a:t>），在正态分布里面采样隐藏状态。这样一旦知道</a:t>
            </a:r>
            <a:r>
              <a:rPr lang="en-US" altLang="zh-CN" dirty="0"/>
              <a:t>d</a:t>
            </a:r>
            <a:r>
              <a:rPr lang="zh-CN" altLang="en-US" dirty="0"/>
              <a:t>组正态分布的参数，即可引入随机采样来生成图形。</a:t>
            </a:r>
            <a:endParaRPr lang="en-US" altLang="zh-CN" dirty="0"/>
          </a:p>
          <a:p>
            <a:r>
              <a:rPr lang="zh-CN" altLang="en-US" dirty="0"/>
              <a:t>但是采样的正态分布无法加入反向传播算梯度，故在标准正态分布中采样</a:t>
            </a:r>
            <a:r>
              <a:rPr lang="en-US" altLang="zh-CN" dirty="0"/>
              <a:t>n</a:t>
            </a:r>
            <a:r>
              <a:rPr lang="zh-CN" altLang="en-US" dirty="0"/>
              <a:t>个点，用生成的均值和方差处理这</a:t>
            </a:r>
            <a:r>
              <a:rPr lang="en-US" altLang="zh-CN" dirty="0"/>
              <a:t>n</a:t>
            </a:r>
            <a:r>
              <a:rPr lang="zh-CN" altLang="en-US" dirty="0"/>
              <a:t>个点。再通过</a:t>
            </a:r>
            <a:r>
              <a:rPr lang="en-US" altLang="zh-CN" dirty="0"/>
              <a:t>Decoder</a:t>
            </a:r>
            <a:r>
              <a:rPr lang="zh-CN" altLang="en-US" dirty="0"/>
              <a:t>生成图像和目标图像计算</a:t>
            </a:r>
            <a:r>
              <a:rPr lang="en-US" altLang="zh-CN" dirty="0"/>
              <a:t>Loss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4692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A37D-4BE0-7958-9E5E-F80964FD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r>
              <a:rPr lang="zh-CN" altLang="en-US" dirty="0"/>
              <a:t>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ECB2F-1BFF-BAA6-42DA-94F3EA65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真实情况下图像的许多特征是具有因果关系的，通过</a:t>
            </a:r>
            <a:r>
              <a:rPr lang="en-US" altLang="zh-CN" dirty="0"/>
              <a:t>VAE</a:t>
            </a:r>
            <a:r>
              <a:rPr lang="zh-CN" altLang="en-US" dirty="0"/>
              <a:t>模型生成的数据无法利用因果关系来优化</a:t>
            </a:r>
            <a:r>
              <a:rPr lang="en-US" altLang="zh-CN" dirty="0"/>
              <a:t>Loss</a:t>
            </a:r>
            <a:r>
              <a:rPr lang="zh-CN" altLang="en-US" dirty="0"/>
              <a:t>，并且如果图形本身具有一些</a:t>
            </a:r>
            <a:r>
              <a:rPr lang="en-US" altLang="zh-CN" dirty="0"/>
              <a:t>Label</a:t>
            </a:r>
            <a:r>
              <a:rPr lang="zh-CN" altLang="en-US" dirty="0"/>
              <a:t>，模型也无法利用。（</a:t>
            </a:r>
            <a:r>
              <a:rPr lang="en-US" altLang="zh-CN" dirty="0" err="1"/>
              <a:t>ConditionalVAE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CausalVAE</a:t>
            </a:r>
            <a:r>
              <a:rPr lang="zh-CN" altLang="en-US" dirty="0"/>
              <a:t>为了优化上述不足，采用</a:t>
            </a:r>
            <a:r>
              <a:rPr lang="en-US" altLang="zh-CN" dirty="0" err="1"/>
              <a:t>CausalLayer</a:t>
            </a:r>
            <a:r>
              <a:rPr lang="zh-CN" altLang="en-US" dirty="0"/>
              <a:t>来对采样的均值和方差处理。</a:t>
            </a:r>
            <a:endParaRPr lang="en-US" altLang="zh-CN" dirty="0"/>
          </a:p>
          <a:p>
            <a:r>
              <a:rPr lang="zh-CN" altLang="en-US" dirty="0"/>
              <a:t>具体的，真实情况的不同特征会形成一个</a:t>
            </a:r>
            <a:r>
              <a:rPr lang="en-US" altLang="zh-CN" dirty="0"/>
              <a:t>DAG</a:t>
            </a:r>
            <a:r>
              <a:rPr lang="zh-CN" altLang="en-US" dirty="0"/>
              <a:t>，故选用一个上三角矩阵</a:t>
            </a:r>
            <a:r>
              <a:rPr lang="en-US" altLang="zh-CN" dirty="0"/>
              <a:t>A</a:t>
            </a:r>
            <a:r>
              <a:rPr lang="zh-CN" altLang="en-US" dirty="0"/>
              <a:t>来总和不同</a:t>
            </a:r>
            <a:r>
              <a:rPr lang="en-US" altLang="zh-CN" dirty="0"/>
              <a:t>Label</a:t>
            </a:r>
            <a:r>
              <a:rPr lang="zh-CN" altLang="en-US" dirty="0"/>
              <a:t>的信息。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114CB3-17D7-0C9B-FD48-C8CF785A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57" y="5202776"/>
            <a:ext cx="6020109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3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C376-BFD0-0F21-88C7-5A5CE4EF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88" y="903841"/>
            <a:ext cx="2833577" cy="1325563"/>
          </a:xfrm>
        </p:spPr>
        <p:txBody>
          <a:bodyPr/>
          <a:lstStyle/>
          <a:p>
            <a:r>
              <a:rPr lang="zh-CN" altLang="en-US" dirty="0"/>
              <a:t>模型结构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84215-FC3B-9FC0-9B34-388BA3556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7007"/>
                <a:ext cx="10515600" cy="323995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图形向量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Label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用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生成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放入</m:t>
                    </m:r>
                  </m:oMath>
                </a14:m>
                <a:r>
                  <a:rPr lang="en-US" altLang="zh-CN" b="0" dirty="0"/>
                  <a:t>Causal</a:t>
                </a:r>
                <a:r>
                  <a:rPr lang="zh-CN" altLang="en-US" b="0" dirty="0"/>
                  <a:t>层运算，式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dirty="0"/>
                  <a:t>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放入</m:t>
                    </m:r>
                  </m:oMath>
                </a14:m>
                <a:r>
                  <a:rPr lang="en-US" altLang="zh-CN" b="0" dirty="0"/>
                  <a:t>mask</a:t>
                </a:r>
                <a:r>
                  <a:rPr lang="zh-CN" altLang="en-US" b="0" dirty="0"/>
                  <a:t>层进行运算（两层</a:t>
                </a:r>
                <a:r>
                  <a:rPr lang="en-US" altLang="zh-CN" b="0" dirty="0"/>
                  <a:t>fc</a:t>
                </a:r>
                <a:r>
                  <a:rPr lang="zh-CN" altLang="en-US" b="0" dirty="0"/>
                  <a:t>针对同一组的不同分布以及不同组的同一分布），得到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84215-FC3B-9FC0-9B34-388BA3556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7007"/>
                <a:ext cx="10515600" cy="3239956"/>
              </a:xfrm>
              <a:blipFill>
                <a:blip r:embed="rId2"/>
                <a:stretch>
                  <a:fillRect l="-1043" t="-3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D32A827-C343-CE20-075C-047B178C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00" y="106325"/>
            <a:ext cx="7906156" cy="25718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689ED1-25F5-EAA9-A2DF-330799073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66" y="2819369"/>
            <a:ext cx="4777395" cy="6096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C4B871-9022-452C-0115-3DF631BEB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441" y="4990572"/>
            <a:ext cx="2781443" cy="4635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A84CD7-1016-177A-F6E8-F06915421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605" y="4556985"/>
            <a:ext cx="3163244" cy="20457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AD5C7E-FECC-77EC-810D-780296F20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47" y="4939769"/>
            <a:ext cx="4613545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5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C376-BFD0-0F21-88C7-5A5CE4EF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841"/>
            <a:ext cx="2833577" cy="1325563"/>
          </a:xfrm>
        </p:spPr>
        <p:txBody>
          <a:bodyPr/>
          <a:lstStyle/>
          <a:p>
            <a:r>
              <a:rPr lang="zh-CN" altLang="en-US" dirty="0"/>
              <a:t>模型结构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84215-FC3B-9FC0-9B34-388BA3556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7007"/>
                <a:ext cx="10515600" cy="323995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算出来的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放入</m:t>
                    </m:r>
                  </m:oMath>
                </a14:m>
                <a:r>
                  <a:rPr lang="zh-CN" altLang="en-US" dirty="0"/>
                  <a:t>一层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进行计算得到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将上一步得到的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叠加</m:t>
                    </m:r>
                  </m:oMath>
                </a14:m>
                <a:r>
                  <a:rPr lang="zh-CN" altLang="en-US" dirty="0"/>
                  <a:t>得到需要采样的均值和方差。</a:t>
                </a:r>
                <a:endParaRPr lang="en-US" altLang="zh-CN" dirty="0"/>
              </a:p>
              <a:p>
                <a:r>
                  <a:rPr lang="zh-CN" altLang="en-US" dirty="0"/>
                  <a:t>采样均值方差</a:t>
                </a:r>
                <a:endParaRPr lang="en-US" altLang="zh-CN" dirty="0"/>
              </a:p>
              <a:p>
                <a:r>
                  <a:rPr lang="zh-CN" altLang="en-US" dirty="0"/>
                  <a:t>放入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进行计算。</a:t>
                </a:r>
                <a:endParaRPr lang="en-US" altLang="zh-CN" dirty="0"/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BSELoss</a:t>
                </a:r>
                <a:r>
                  <a:rPr lang="zh-CN" altLang="en-US" dirty="0"/>
                  <a:t>？，</a:t>
                </a:r>
                <a:r>
                  <a:rPr lang="en-US" altLang="zh-CN" dirty="0"/>
                  <a:t>MIC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TIC</a:t>
                </a:r>
                <a:r>
                  <a:rPr lang="zh-CN" altLang="en-US" dirty="0"/>
                  <a:t>？）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84215-FC3B-9FC0-9B34-388BA3556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7007"/>
                <a:ext cx="10515600" cy="3239956"/>
              </a:xfrm>
              <a:blipFill>
                <a:blip r:embed="rId2"/>
                <a:stretch>
                  <a:fillRect l="-1043" t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D32A827-C343-CE20-075C-047B178C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00" y="106325"/>
            <a:ext cx="7906156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6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8C8A71-DADE-BB75-3994-9930E617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anchor="b">
            <a:normAutofit/>
          </a:bodyPr>
          <a:lstStyle/>
          <a:p>
            <a:r>
              <a:rPr lang="zh-CN" altLang="en-US" sz="5200" dirty="0">
                <a:hlinkClick r:id="rId2"/>
              </a:rPr>
              <a:t>训练过程</a:t>
            </a:r>
            <a:endParaRPr lang="zh-CN" altLang="en-US" sz="5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7C3821-61ED-8724-C980-D44D5A17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967" b="3"/>
          <a:stretch/>
        </p:blipFill>
        <p:spPr>
          <a:xfrm>
            <a:off x="7684008" y="1"/>
            <a:ext cx="4507992" cy="22402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53C62C79-C13B-E24D-6C38-6D983CF0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设置不同</a:t>
            </a:r>
            <a:r>
              <a:rPr lang="en-US" altLang="zh-CN" sz="2200" dirty="0"/>
              <a:t>seed</a:t>
            </a:r>
            <a:r>
              <a:rPr lang="zh-CN" altLang="en-US" sz="2200" dirty="0"/>
              <a:t>训练的效果如下，三个</a:t>
            </a:r>
            <a:r>
              <a:rPr lang="en-US" altLang="zh-CN" sz="2200" dirty="0"/>
              <a:t>Metric</a:t>
            </a:r>
            <a:r>
              <a:rPr lang="zh-CN" altLang="en-US" sz="2200" dirty="0"/>
              <a:t>如右图所示。训练设置如下。</a:t>
            </a:r>
            <a:endParaRPr lang="en-US" sz="2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C2D1B2-0E40-1978-4CD4-86CCF7F5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28" r="9539" b="3"/>
          <a:stretch/>
        </p:blipFill>
        <p:spPr>
          <a:xfrm>
            <a:off x="7684008" y="2308860"/>
            <a:ext cx="4507992" cy="224028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54CFCE-55FD-7B7C-D57B-7A49A9FE26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1967" b="3"/>
          <a:stretch/>
        </p:blipFill>
        <p:spPr>
          <a:xfrm>
            <a:off x="7684008" y="4617720"/>
            <a:ext cx="4507992" cy="22402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86EF3C-2CFA-4D0D-9D6A-F654CCF53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04" y="4314485"/>
            <a:ext cx="267983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7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538</Words>
  <Application>Microsoft Office PowerPoint</Application>
  <PresentationFormat>宽屏</PresentationFormat>
  <Paragraphs>41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Cambria Math</vt:lpstr>
      <vt:lpstr>Office 主题​​</vt:lpstr>
      <vt:lpstr>Causal VAE</vt:lpstr>
      <vt:lpstr>AE（AutoEncoder）</vt:lpstr>
      <vt:lpstr>VAE（Variation-AutoEncoder）</vt:lpstr>
      <vt:lpstr>AE的不足</vt:lpstr>
      <vt:lpstr>VAE</vt:lpstr>
      <vt:lpstr>VAE不足</vt:lpstr>
      <vt:lpstr>模型结构</vt:lpstr>
      <vt:lpstr>模型结构</vt:lpstr>
      <vt:lpstr>训练过程</vt:lpstr>
      <vt:lpstr>效果</vt:lpstr>
      <vt:lpstr>？？？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澎瑞 李</dc:creator>
  <cp:lastModifiedBy>澎瑞 李</cp:lastModifiedBy>
  <cp:revision>9</cp:revision>
  <dcterms:created xsi:type="dcterms:W3CDTF">2024-09-12T08:21:31Z</dcterms:created>
  <dcterms:modified xsi:type="dcterms:W3CDTF">2024-09-18T14:54:17Z</dcterms:modified>
</cp:coreProperties>
</file>