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Merriweather" charset="0"/>
      <p:regular r:id="rId13"/>
      <p:bold r:id="rId14"/>
      <p:italic r:id="rId15"/>
      <p:boldItalic r:id="rId16"/>
    </p:embeddedFont>
    <p:embeddedFont>
      <p:font typeface="Roboto"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9" d="100"/>
          <a:sy n="99" d="100"/>
        </p:scale>
        <p:origin x="-546" y="-1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906186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39edd06d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39edd06d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320f8fa0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320f8fa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39edd06d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39edd06d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39edd06d7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39edd06d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39edd06d7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39edd06d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39edd06d7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39edd06d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320f8fa0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320f8fa0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320f8fa0a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320f8fa0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320f8fa0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320f8fa0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152400"/>
            <a:ext cx="5099781" cy="4838700"/>
          </a:xfrm>
          <a:prstGeom prst="rect">
            <a:avLst/>
          </a:prstGeom>
          <a:noFill/>
          <a:ln>
            <a:noFill/>
          </a:ln>
        </p:spPr>
      </p:pic>
      <p:sp>
        <p:nvSpPr>
          <p:cNvPr id="55" name="Google Shape;55;p13"/>
          <p:cNvSpPr txBox="1"/>
          <p:nvPr/>
        </p:nvSpPr>
        <p:spPr>
          <a:xfrm>
            <a:off x="5364600" y="332850"/>
            <a:ext cx="3315900" cy="43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Merriweather"/>
                <a:ea typeface="Merriweather"/>
                <a:cs typeface="Merriweather"/>
                <a:sym typeface="Merriweather"/>
              </a:rPr>
              <a:t>The Fluency</a:t>
            </a:r>
            <a:endParaRPr sz="3600" b="1">
              <a:latin typeface="Merriweather"/>
              <a:ea typeface="Merriweather"/>
              <a:cs typeface="Merriweather"/>
              <a:sym typeface="Merriweather"/>
            </a:endParaRPr>
          </a:p>
          <a:p>
            <a:pPr marL="0" lvl="0" indent="0" algn="ctr" rtl="0">
              <a:spcBef>
                <a:spcPts val="0"/>
              </a:spcBef>
              <a:spcAft>
                <a:spcPts val="0"/>
              </a:spcAft>
              <a:buNone/>
            </a:pPr>
            <a:r>
              <a:rPr lang="en" sz="3600" b="1">
                <a:latin typeface="Merriweather"/>
                <a:ea typeface="Merriweather"/>
                <a:cs typeface="Merriweather"/>
                <a:sym typeface="Merriweather"/>
              </a:rPr>
              <a:t>Suite</a:t>
            </a:r>
            <a:endParaRPr sz="3600" b="1">
              <a:latin typeface="Merriweather"/>
              <a:ea typeface="Merriweather"/>
              <a:cs typeface="Merriweather"/>
              <a:sym typeface="Merriweather"/>
            </a:endParaRPr>
          </a:p>
          <a:p>
            <a:pPr marL="0" lvl="0" indent="0" algn="ctr" rtl="0">
              <a:spcBef>
                <a:spcPts val="0"/>
              </a:spcBef>
              <a:spcAft>
                <a:spcPts val="0"/>
              </a:spcAft>
              <a:buNone/>
            </a:pPr>
            <a:endParaRPr sz="3600" b="1">
              <a:latin typeface="Merriweather"/>
              <a:ea typeface="Merriweather"/>
              <a:cs typeface="Merriweather"/>
              <a:sym typeface="Merriweather"/>
            </a:endParaRPr>
          </a:p>
          <a:p>
            <a:pPr marL="0" lvl="0" indent="0" algn="ctr" rtl="0">
              <a:spcBef>
                <a:spcPts val="0"/>
              </a:spcBef>
              <a:spcAft>
                <a:spcPts val="0"/>
              </a:spcAft>
              <a:buNone/>
            </a:pPr>
            <a:r>
              <a:rPr lang="en" sz="3600" b="1">
                <a:latin typeface="Merriweather"/>
                <a:ea typeface="Merriweather"/>
                <a:cs typeface="Merriweather"/>
                <a:sym typeface="Merriweather"/>
              </a:rPr>
              <a:t>&amp;</a:t>
            </a:r>
            <a:endParaRPr sz="3600" b="1">
              <a:latin typeface="Merriweather"/>
              <a:ea typeface="Merriweather"/>
              <a:cs typeface="Merriweather"/>
              <a:sym typeface="Merriweather"/>
            </a:endParaRPr>
          </a:p>
          <a:p>
            <a:pPr marL="0" lvl="0" indent="0" algn="ctr" rtl="0">
              <a:spcBef>
                <a:spcPts val="0"/>
              </a:spcBef>
              <a:spcAft>
                <a:spcPts val="0"/>
              </a:spcAft>
              <a:buNone/>
            </a:pPr>
            <a:endParaRPr sz="3600" b="1">
              <a:latin typeface="Merriweather"/>
              <a:ea typeface="Merriweather"/>
              <a:cs typeface="Merriweather"/>
              <a:sym typeface="Merriweather"/>
            </a:endParaRPr>
          </a:p>
          <a:p>
            <a:pPr marL="0" lvl="0" indent="0" algn="ctr" rtl="0">
              <a:spcBef>
                <a:spcPts val="0"/>
              </a:spcBef>
              <a:spcAft>
                <a:spcPts val="0"/>
              </a:spcAft>
              <a:buNone/>
            </a:pPr>
            <a:r>
              <a:rPr lang="en" sz="3600" b="1">
                <a:latin typeface="Merriweather"/>
                <a:ea typeface="Merriweather"/>
                <a:cs typeface="Merriweather"/>
                <a:sym typeface="Merriweather"/>
              </a:rPr>
              <a:t> English Learners</a:t>
            </a:r>
            <a:endParaRPr sz="3600" b="1">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p:nvPr/>
        </p:nvSpPr>
        <p:spPr>
          <a:xfrm>
            <a:off x="5760525" y="481800"/>
            <a:ext cx="3472800" cy="47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Learning Priority makes learning the priority.</a:t>
            </a:r>
            <a:endParaRPr sz="2400" dirty="0"/>
          </a:p>
          <a:p>
            <a:pPr marL="0" lvl="0" indent="0" algn="l" rtl="0">
              <a:spcBef>
                <a:spcPts val="0"/>
              </a:spcBef>
              <a:spcAft>
                <a:spcPts val="0"/>
              </a:spcAft>
              <a:buNone/>
            </a:pPr>
            <a:endParaRPr sz="2400" dirty="0"/>
          </a:p>
          <a:p>
            <a:pPr marL="0" lvl="0" indent="0" algn="l" rtl="0">
              <a:spcBef>
                <a:spcPts val="0"/>
              </a:spcBef>
              <a:spcAft>
                <a:spcPts val="0"/>
              </a:spcAft>
              <a:buNone/>
            </a:pPr>
            <a:r>
              <a:rPr lang="en" sz="2400" dirty="0"/>
              <a:t>LP designs software that works at the intersections of learner, teacher, parent, and peers.</a:t>
            </a:r>
            <a:endParaRPr sz="2400" dirty="0"/>
          </a:p>
          <a:p>
            <a:pPr marL="0" lvl="0" indent="0" algn="l" rtl="0">
              <a:spcBef>
                <a:spcPts val="0"/>
              </a:spcBef>
              <a:spcAft>
                <a:spcPts val="0"/>
              </a:spcAft>
              <a:buNone/>
            </a:pPr>
            <a:endParaRPr sz="2400" dirty="0"/>
          </a:p>
          <a:p>
            <a:pPr marL="0" lvl="0" indent="0" algn="l" rtl="0">
              <a:spcBef>
                <a:spcPts val="0"/>
              </a:spcBef>
              <a:spcAft>
                <a:spcPts val="0"/>
              </a:spcAft>
              <a:buNone/>
            </a:pPr>
            <a:r>
              <a:rPr lang="en" sz="2400" dirty="0"/>
              <a:t>Learning Priority never forgets that learning is socially constructed. </a:t>
            </a:r>
            <a:endParaRPr sz="2400" dirty="0"/>
          </a:p>
        </p:txBody>
      </p:sp>
      <p:pic>
        <p:nvPicPr>
          <p:cNvPr id="111" name="Google Shape;111;p22"/>
          <p:cNvPicPr preferRelativeResize="0"/>
          <p:nvPr/>
        </p:nvPicPr>
        <p:blipFill>
          <a:blip r:embed="rId3">
            <a:alphaModFix/>
          </a:blip>
          <a:stretch>
            <a:fillRect/>
          </a:stretch>
        </p:blipFill>
        <p:spPr>
          <a:xfrm>
            <a:off x="152400" y="152400"/>
            <a:ext cx="5099781"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556925" y="492150"/>
            <a:ext cx="8147700" cy="51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Merriweather"/>
                <a:ea typeface="Merriweather"/>
                <a:cs typeface="Merriweather"/>
                <a:sym typeface="Merriweather"/>
              </a:rPr>
              <a:t>The Fluency Suite &amp; English Learners </a:t>
            </a:r>
            <a:endParaRPr sz="3000" b="1">
              <a:latin typeface="Merriweather"/>
              <a:ea typeface="Merriweather"/>
              <a:cs typeface="Merriweather"/>
              <a:sym typeface="Merriweather"/>
            </a:endParaRPr>
          </a:p>
        </p:txBody>
      </p:sp>
      <p:sp>
        <p:nvSpPr>
          <p:cNvPr id="61" name="Google Shape;61;p14"/>
          <p:cNvSpPr txBox="1"/>
          <p:nvPr/>
        </p:nvSpPr>
        <p:spPr>
          <a:xfrm>
            <a:off x="556925" y="1444650"/>
            <a:ext cx="7971600" cy="27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222222"/>
                </a:solidFill>
                <a:highlight>
                  <a:srgbClr val="FFFFFF"/>
                </a:highlight>
                <a:latin typeface="Roboto"/>
                <a:ea typeface="Roboto"/>
                <a:cs typeface="Roboto"/>
                <a:sym typeface="Roboto"/>
              </a:rPr>
              <a:t>Fluency</a:t>
            </a:r>
            <a:r>
              <a:rPr lang="en" sz="2400">
                <a:solidFill>
                  <a:srgbClr val="222222"/>
                </a:solidFill>
                <a:highlight>
                  <a:srgbClr val="FFFFFF"/>
                </a:highlight>
                <a:latin typeface="Roboto"/>
                <a:ea typeface="Roboto"/>
                <a:cs typeface="Roboto"/>
                <a:sym typeface="Roboto"/>
              </a:rPr>
              <a:t> is the ability to </a:t>
            </a:r>
            <a:r>
              <a:rPr lang="en" sz="2400" b="1">
                <a:solidFill>
                  <a:srgbClr val="222222"/>
                </a:solidFill>
                <a:highlight>
                  <a:srgbClr val="FFFFFF"/>
                </a:highlight>
                <a:latin typeface="Roboto"/>
                <a:ea typeface="Roboto"/>
                <a:cs typeface="Roboto"/>
                <a:sym typeface="Roboto"/>
              </a:rPr>
              <a:t>read</a:t>
            </a:r>
            <a:r>
              <a:rPr lang="en" sz="2400">
                <a:solidFill>
                  <a:srgbClr val="222222"/>
                </a:solidFill>
                <a:highlight>
                  <a:srgbClr val="FFFFFF"/>
                </a:highlight>
                <a:latin typeface="Roboto"/>
                <a:ea typeface="Roboto"/>
                <a:cs typeface="Roboto"/>
                <a:sym typeface="Roboto"/>
              </a:rPr>
              <a:t> a text accurately, quickly, and with expression. </a:t>
            </a:r>
            <a:r>
              <a:rPr lang="en" sz="2400" b="1">
                <a:solidFill>
                  <a:srgbClr val="222222"/>
                </a:solidFill>
                <a:highlight>
                  <a:srgbClr val="FFFFFF"/>
                </a:highlight>
                <a:latin typeface="Roboto"/>
                <a:ea typeface="Roboto"/>
                <a:cs typeface="Roboto"/>
                <a:sym typeface="Roboto"/>
              </a:rPr>
              <a:t>Fluency</a:t>
            </a:r>
            <a:r>
              <a:rPr lang="en" sz="2400">
                <a:solidFill>
                  <a:srgbClr val="222222"/>
                </a:solidFill>
                <a:highlight>
                  <a:srgbClr val="FFFFFF"/>
                </a:highlight>
                <a:latin typeface="Roboto"/>
                <a:ea typeface="Roboto"/>
                <a:cs typeface="Roboto"/>
                <a:sym typeface="Roboto"/>
              </a:rPr>
              <a:t> is important because it provides a bridge between word recognition and comprehension.</a:t>
            </a:r>
            <a:endParaRPr sz="2400">
              <a:solidFill>
                <a:srgbClr val="222222"/>
              </a:solidFill>
              <a:highlight>
                <a:srgbClr val="FFFFFF"/>
              </a:highlight>
              <a:latin typeface="Roboto"/>
              <a:ea typeface="Roboto"/>
              <a:cs typeface="Roboto"/>
              <a:sym typeface="Roboto"/>
            </a:endParaRPr>
          </a:p>
          <a:p>
            <a:pPr marL="0" lvl="0" indent="0" algn="l" rtl="0">
              <a:spcBef>
                <a:spcPts val="0"/>
              </a:spcBef>
              <a:spcAft>
                <a:spcPts val="0"/>
              </a:spcAft>
              <a:buNone/>
            </a:pPr>
            <a:endParaRPr sz="2400">
              <a:solidFill>
                <a:srgbClr val="222222"/>
              </a:solidFill>
              <a:highlight>
                <a:srgbClr val="FFFFFF"/>
              </a:highlight>
              <a:latin typeface="Roboto"/>
              <a:ea typeface="Roboto"/>
              <a:cs typeface="Roboto"/>
              <a:sym typeface="Roboto"/>
            </a:endParaRPr>
          </a:p>
          <a:p>
            <a:pPr marL="0" lvl="0" indent="0" algn="l" rtl="0">
              <a:spcBef>
                <a:spcPts val="0"/>
              </a:spcBef>
              <a:spcAft>
                <a:spcPts val="0"/>
              </a:spcAft>
              <a:buNone/>
            </a:pPr>
            <a:r>
              <a:rPr lang="en" sz="2400">
                <a:solidFill>
                  <a:srgbClr val="222222"/>
                </a:solidFill>
                <a:highlight>
                  <a:srgbClr val="FFFFFF"/>
                </a:highlight>
                <a:latin typeface="Roboto"/>
                <a:ea typeface="Roboto"/>
                <a:cs typeface="Roboto"/>
                <a:sym typeface="Roboto"/>
              </a:rPr>
              <a:t>When </a:t>
            </a:r>
            <a:r>
              <a:rPr lang="en" sz="2400" b="1">
                <a:solidFill>
                  <a:srgbClr val="222222"/>
                </a:solidFill>
                <a:highlight>
                  <a:srgbClr val="FFFFFF"/>
                </a:highlight>
                <a:latin typeface="Roboto"/>
                <a:ea typeface="Roboto"/>
                <a:cs typeface="Roboto"/>
                <a:sym typeface="Roboto"/>
              </a:rPr>
              <a:t>fluent readers read</a:t>
            </a:r>
            <a:r>
              <a:rPr lang="en" sz="2400">
                <a:solidFill>
                  <a:srgbClr val="222222"/>
                </a:solidFill>
                <a:highlight>
                  <a:srgbClr val="FFFFFF"/>
                </a:highlight>
                <a:latin typeface="Roboto"/>
                <a:ea typeface="Roboto"/>
                <a:cs typeface="Roboto"/>
                <a:sym typeface="Roboto"/>
              </a:rPr>
              <a:t> silently, they recognize words automatically. They group words quickly to help them gain meaning from what they </a:t>
            </a:r>
            <a:r>
              <a:rPr lang="en" sz="2400" b="1">
                <a:solidFill>
                  <a:srgbClr val="222222"/>
                </a:solidFill>
                <a:highlight>
                  <a:srgbClr val="FFFFFF"/>
                </a:highlight>
                <a:latin typeface="Roboto"/>
                <a:ea typeface="Roboto"/>
                <a:cs typeface="Roboto"/>
                <a:sym typeface="Roboto"/>
              </a:rPr>
              <a:t>read</a:t>
            </a:r>
            <a:r>
              <a:rPr lang="en" sz="2400">
                <a:solidFill>
                  <a:srgbClr val="222222"/>
                </a:solidFill>
                <a:highlight>
                  <a:srgbClr val="FFFFFF"/>
                </a:highlight>
                <a:latin typeface="Roboto"/>
                <a:ea typeface="Roboto"/>
                <a:cs typeface="Roboto"/>
                <a:sym typeface="Roboto"/>
              </a:rPr>
              <a:t>.</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556925" y="492150"/>
            <a:ext cx="8147700" cy="51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Merriweather"/>
                <a:ea typeface="Merriweather"/>
                <a:cs typeface="Merriweather"/>
                <a:sym typeface="Merriweather"/>
              </a:rPr>
              <a:t>The Fluency Suite &amp; English Learners </a:t>
            </a:r>
            <a:endParaRPr sz="3000" b="1">
              <a:latin typeface="Merriweather"/>
              <a:ea typeface="Merriweather"/>
              <a:cs typeface="Merriweather"/>
              <a:sym typeface="Merriweather"/>
            </a:endParaRPr>
          </a:p>
        </p:txBody>
      </p:sp>
      <p:sp>
        <p:nvSpPr>
          <p:cNvPr id="67" name="Google Shape;67;p15"/>
          <p:cNvSpPr txBox="1"/>
          <p:nvPr/>
        </p:nvSpPr>
        <p:spPr>
          <a:xfrm>
            <a:off x="556925" y="1210200"/>
            <a:ext cx="7971600" cy="294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highlight>
                  <a:srgbClr val="FFFFFF"/>
                </a:highlight>
                <a:latin typeface="Merriweather"/>
                <a:ea typeface="Merriweather"/>
                <a:cs typeface="Merriweather"/>
                <a:sym typeface="Merriweather"/>
              </a:rPr>
              <a:t>Instruction in fluency can be particularly beneficial for </a:t>
            </a:r>
            <a:r>
              <a:rPr lang="en" sz="1800" b="1">
                <a:solidFill>
                  <a:schemeClr val="dk1"/>
                </a:solidFill>
                <a:highlight>
                  <a:srgbClr val="FFFFFF"/>
                </a:highlight>
                <a:latin typeface="Merriweather"/>
                <a:ea typeface="Merriweather"/>
                <a:cs typeface="Merriweather"/>
                <a:sym typeface="Merriweather"/>
              </a:rPr>
              <a:t>English language learners</a:t>
            </a:r>
            <a:r>
              <a:rPr lang="en" sz="1800">
                <a:solidFill>
                  <a:schemeClr val="dk1"/>
                </a:solidFill>
                <a:highlight>
                  <a:srgbClr val="FFFFFF"/>
                </a:highlight>
                <a:latin typeface="Merriweather"/>
                <a:ea typeface="Merriweather"/>
                <a:cs typeface="Merriweather"/>
                <a:sym typeface="Merriweather"/>
              </a:rPr>
              <a:t> because activities designed to enhance fluency in reading can also contribute to oral language development in English. </a:t>
            </a:r>
            <a:endParaRPr sz="1800">
              <a:solidFill>
                <a:schemeClr val="dk1"/>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endParaRPr sz="1800">
              <a:solidFill>
                <a:schemeClr val="dk1"/>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r>
              <a:rPr lang="en" sz="1800">
                <a:solidFill>
                  <a:schemeClr val="dk1"/>
                </a:solidFill>
                <a:highlight>
                  <a:srgbClr val="FFFFFF"/>
                </a:highlight>
                <a:latin typeface="Merriweather"/>
                <a:ea typeface="Merriweather"/>
                <a:cs typeface="Merriweather"/>
                <a:sym typeface="Merriweather"/>
              </a:rPr>
              <a:t>As students practice reading English text accurately, automatically, and prosodically, they are gaining valuable information about the sounds and cadences of spoken English, and they are also developing vocabulary skills that can contribute to oral language fluency, as well as reading and listening comprehension.</a:t>
            </a:r>
            <a:endParaRPr sz="1800">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556925" y="492150"/>
            <a:ext cx="8147700" cy="51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Merriweather"/>
                <a:ea typeface="Merriweather"/>
                <a:cs typeface="Merriweather"/>
                <a:sym typeface="Merriweather"/>
              </a:rPr>
              <a:t>The Fluency Suite &amp; English Learners </a:t>
            </a:r>
            <a:endParaRPr sz="3000" b="1">
              <a:latin typeface="Merriweather"/>
              <a:ea typeface="Merriweather"/>
              <a:cs typeface="Merriweather"/>
              <a:sym typeface="Merriweather"/>
            </a:endParaRPr>
          </a:p>
        </p:txBody>
      </p:sp>
      <p:sp>
        <p:nvSpPr>
          <p:cNvPr id="73" name="Google Shape;73;p16"/>
          <p:cNvSpPr txBox="1"/>
          <p:nvPr/>
        </p:nvSpPr>
        <p:spPr>
          <a:xfrm>
            <a:off x="511400" y="1176075"/>
            <a:ext cx="7971600" cy="294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highlight>
                  <a:srgbClr val="FFFFFF"/>
                </a:highlight>
                <a:latin typeface="Merriweather"/>
                <a:ea typeface="Merriweather"/>
                <a:cs typeface="Merriweather"/>
                <a:sym typeface="Merriweather"/>
              </a:rPr>
              <a:t>Even though fluency instruction is important, teachers must remember that many ELLs can be deceptively fast and accurate while reading in English without fully comprehending the meaning of the text they are reading. That is because </a:t>
            </a:r>
            <a:r>
              <a:rPr lang="en" sz="1800" b="1">
                <a:solidFill>
                  <a:schemeClr val="dk1"/>
                </a:solidFill>
                <a:highlight>
                  <a:srgbClr val="FFFFFF"/>
                </a:highlight>
                <a:latin typeface="Merriweather"/>
                <a:ea typeface="Merriweather"/>
                <a:cs typeface="Merriweather"/>
                <a:sym typeface="Merriweather"/>
              </a:rPr>
              <a:t>reading comprehension </a:t>
            </a:r>
            <a:r>
              <a:rPr lang="en" sz="1800">
                <a:solidFill>
                  <a:schemeClr val="dk1"/>
                </a:solidFill>
                <a:highlight>
                  <a:srgbClr val="FFFFFF"/>
                </a:highlight>
                <a:latin typeface="Merriweather"/>
                <a:ea typeface="Merriweather"/>
                <a:cs typeface="Merriweather"/>
                <a:sym typeface="Merriweather"/>
              </a:rPr>
              <a:t>depends upon a variety of complex skills that are not as important to word reading. </a:t>
            </a:r>
            <a:endParaRPr sz="1800">
              <a:solidFill>
                <a:schemeClr val="dk1"/>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endParaRPr sz="1800">
              <a:solidFill>
                <a:schemeClr val="dk1"/>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r>
              <a:rPr lang="en" sz="1800">
                <a:solidFill>
                  <a:schemeClr val="dk1"/>
                </a:solidFill>
                <a:highlight>
                  <a:srgbClr val="FFFFFF"/>
                </a:highlight>
                <a:latin typeface="Merriweather"/>
                <a:ea typeface="Merriweather"/>
                <a:cs typeface="Merriweather"/>
                <a:sym typeface="Merriweather"/>
              </a:rPr>
              <a:t>These include deep vocabulary knowledge, syntactical knowledge, and background knowledge of the subject discussed in the text. For this reason, it is always important to pair fluency instruction with good instruction in comprehension.</a:t>
            </a:r>
            <a:endParaRPr sz="1800">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p:nvPr/>
        </p:nvSpPr>
        <p:spPr>
          <a:xfrm>
            <a:off x="556925" y="492150"/>
            <a:ext cx="8147700" cy="51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Merriweather"/>
                <a:ea typeface="Merriweather"/>
                <a:cs typeface="Merriweather"/>
                <a:sym typeface="Merriweather"/>
              </a:rPr>
              <a:t>The Fluency Suite </a:t>
            </a:r>
            <a:endParaRPr sz="3000" b="1">
              <a:latin typeface="Merriweather"/>
              <a:ea typeface="Merriweather"/>
              <a:cs typeface="Merriweather"/>
              <a:sym typeface="Merriweather"/>
            </a:endParaRPr>
          </a:p>
        </p:txBody>
      </p:sp>
      <p:sp>
        <p:nvSpPr>
          <p:cNvPr id="79" name="Google Shape;79;p17"/>
          <p:cNvSpPr txBox="1"/>
          <p:nvPr/>
        </p:nvSpPr>
        <p:spPr>
          <a:xfrm>
            <a:off x="556925" y="1210200"/>
            <a:ext cx="7971600" cy="294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Merriweather"/>
                <a:ea typeface="Merriweather"/>
                <a:cs typeface="Merriweather"/>
                <a:sym typeface="Merriweather"/>
              </a:rPr>
              <a:t>The Learning Priority Fluency suites provides the reader and teacher with simple authentic tasks to measure fluency, accuracy, prosody, and basic comprehension.</a:t>
            </a:r>
            <a:endParaRPr sz="2400">
              <a:latin typeface="Merriweather"/>
              <a:ea typeface="Merriweather"/>
              <a:cs typeface="Merriweather"/>
              <a:sym typeface="Merriweather"/>
            </a:endParaRPr>
          </a:p>
          <a:p>
            <a:pPr marL="0" lvl="0" indent="0" algn="l" rtl="0">
              <a:spcBef>
                <a:spcPts val="0"/>
              </a:spcBef>
              <a:spcAft>
                <a:spcPts val="0"/>
              </a:spcAft>
              <a:buNone/>
            </a:pPr>
            <a:endParaRPr sz="2400">
              <a:latin typeface="Merriweather"/>
              <a:ea typeface="Merriweather"/>
              <a:cs typeface="Merriweather"/>
              <a:sym typeface="Merriweather"/>
            </a:endParaRPr>
          </a:p>
          <a:p>
            <a:pPr marL="0" lvl="0" indent="0" algn="l" rtl="0">
              <a:spcBef>
                <a:spcPts val="0"/>
              </a:spcBef>
              <a:spcAft>
                <a:spcPts val="0"/>
              </a:spcAft>
              <a:buNone/>
            </a:pPr>
            <a:r>
              <a:rPr lang="en" sz="2400">
                <a:latin typeface="Merriweather"/>
                <a:ea typeface="Merriweather"/>
                <a:cs typeface="Merriweather"/>
                <a:sym typeface="Merriweather"/>
              </a:rPr>
              <a:t>It also allows students tools to self-assess, or peer-assess as well as do immediate feedback word work that is so critical to developing higher level understanding of the content in texts.</a:t>
            </a:r>
            <a:endParaRPr sz="2400">
              <a:latin typeface="Merriweather"/>
              <a:ea typeface="Merriweather"/>
              <a:cs typeface="Merriweather"/>
              <a:sym typeface="Merriweather"/>
            </a:endParaRPr>
          </a:p>
          <a:p>
            <a:pPr marL="0" lvl="0" indent="0" algn="l" rtl="0">
              <a:spcBef>
                <a:spcPts val="0"/>
              </a:spcBef>
              <a:spcAft>
                <a:spcPts val="0"/>
              </a:spcAft>
              <a:buNone/>
            </a:pPr>
            <a:endParaRPr sz="2400">
              <a:latin typeface="Merriweather"/>
              <a:ea typeface="Merriweather"/>
              <a:cs typeface="Merriweather"/>
              <a:sym typeface="Merriweather"/>
            </a:endParaRPr>
          </a:p>
          <a:p>
            <a:pPr marL="0" lvl="0" indent="0" algn="l" rtl="0">
              <a:spcBef>
                <a:spcPts val="0"/>
              </a:spcBef>
              <a:spcAft>
                <a:spcPts val="0"/>
              </a:spcAft>
              <a:buNone/>
            </a:pPr>
            <a:endParaRPr sz="2400">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p:nvPr/>
        </p:nvSpPr>
        <p:spPr>
          <a:xfrm>
            <a:off x="556925" y="492150"/>
            <a:ext cx="8147700" cy="51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Merriweather"/>
                <a:ea typeface="Merriweather"/>
                <a:cs typeface="Merriweather"/>
                <a:sym typeface="Merriweather"/>
              </a:rPr>
              <a:t>The Fluency Suite </a:t>
            </a:r>
            <a:endParaRPr sz="3000" b="1">
              <a:latin typeface="Merriweather"/>
              <a:ea typeface="Merriweather"/>
              <a:cs typeface="Merriweather"/>
              <a:sym typeface="Merriweather"/>
            </a:endParaRPr>
          </a:p>
        </p:txBody>
      </p:sp>
      <p:sp>
        <p:nvSpPr>
          <p:cNvPr id="85" name="Google Shape;85;p18"/>
          <p:cNvSpPr txBox="1"/>
          <p:nvPr/>
        </p:nvSpPr>
        <p:spPr>
          <a:xfrm>
            <a:off x="586200" y="1210200"/>
            <a:ext cx="7971600" cy="294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Merriweather"/>
                <a:ea typeface="Merriweather"/>
                <a:cs typeface="Merriweather"/>
                <a:sym typeface="Merriweather"/>
              </a:rPr>
              <a:t>Students enjoy the privacy of their fluency suite work as well as the immediate auditory and visual feedback they get when they listen to themselves reading.</a:t>
            </a:r>
            <a:endParaRPr sz="2400">
              <a:latin typeface="Merriweather"/>
              <a:ea typeface="Merriweather"/>
              <a:cs typeface="Merriweather"/>
              <a:sym typeface="Merriweather"/>
            </a:endParaRPr>
          </a:p>
          <a:p>
            <a:pPr marL="0" lvl="0" indent="0" algn="l" rtl="0">
              <a:spcBef>
                <a:spcPts val="0"/>
              </a:spcBef>
              <a:spcAft>
                <a:spcPts val="0"/>
              </a:spcAft>
              <a:buNone/>
            </a:pPr>
            <a:endParaRPr sz="2400">
              <a:latin typeface="Merriweather"/>
              <a:ea typeface="Merriweather"/>
              <a:cs typeface="Merriweather"/>
              <a:sym typeface="Merriweather"/>
            </a:endParaRPr>
          </a:p>
          <a:p>
            <a:pPr marL="0" lvl="0" indent="0" algn="l" rtl="0">
              <a:spcBef>
                <a:spcPts val="0"/>
              </a:spcBef>
              <a:spcAft>
                <a:spcPts val="0"/>
              </a:spcAft>
              <a:buNone/>
            </a:pPr>
            <a:r>
              <a:rPr lang="en" sz="2400">
                <a:latin typeface="Merriweather"/>
                <a:ea typeface="Merriweather"/>
                <a:cs typeface="Merriweather"/>
                <a:sym typeface="Merriweather"/>
              </a:rPr>
              <a:t>The design of the process makes sense to them universally and offers them simple steps to better fluency which leads to opportunities for greater meaning making.</a:t>
            </a:r>
            <a:endParaRPr sz="2400">
              <a:latin typeface="Merriweather"/>
              <a:ea typeface="Merriweather"/>
              <a:cs typeface="Merriweather"/>
              <a:sym typeface="Merriweather"/>
            </a:endParaRPr>
          </a:p>
          <a:p>
            <a:pPr marL="0" lvl="0" indent="0" algn="l" rtl="0">
              <a:spcBef>
                <a:spcPts val="0"/>
              </a:spcBef>
              <a:spcAft>
                <a:spcPts val="0"/>
              </a:spcAft>
              <a:buNone/>
            </a:pPr>
            <a:endParaRPr sz="2400">
              <a:latin typeface="Merriweather"/>
              <a:ea typeface="Merriweather"/>
              <a:cs typeface="Merriweather"/>
              <a:sym typeface="Merriweather"/>
            </a:endParaRPr>
          </a:p>
          <a:p>
            <a:pPr marL="0" lvl="0" indent="0" algn="l" rtl="0">
              <a:spcBef>
                <a:spcPts val="0"/>
              </a:spcBef>
              <a:spcAft>
                <a:spcPts val="0"/>
              </a:spcAft>
              <a:buNone/>
            </a:pPr>
            <a:endParaRPr sz="2400">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9"/>
          <p:cNvPicPr preferRelativeResize="0"/>
          <p:nvPr/>
        </p:nvPicPr>
        <p:blipFill>
          <a:blip r:embed="rId3">
            <a:alphaModFix/>
          </a:blip>
          <a:stretch>
            <a:fillRect/>
          </a:stretch>
        </p:blipFill>
        <p:spPr>
          <a:xfrm>
            <a:off x="152400" y="152400"/>
            <a:ext cx="3629025" cy="4838700"/>
          </a:xfrm>
          <a:prstGeom prst="rect">
            <a:avLst/>
          </a:prstGeom>
          <a:noFill/>
          <a:ln>
            <a:noFill/>
          </a:ln>
        </p:spPr>
      </p:pic>
      <p:pic>
        <p:nvPicPr>
          <p:cNvPr id="91" name="Google Shape;91;p19"/>
          <p:cNvPicPr preferRelativeResize="0"/>
          <p:nvPr/>
        </p:nvPicPr>
        <p:blipFill>
          <a:blip r:embed="rId4">
            <a:alphaModFix/>
          </a:blip>
          <a:stretch>
            <a:fillRect/>
          </a:stretch>
        </p:blipFill>
        <p:spPr>
          <a:xfrm>
            <a:off x="3933825" y="152400"/>
            <a:ext cx="5057775" cy="3793331"/>
          </a:xfrm>
          <a:prstGeom prst="rect">
            <a:avLst/>
          </a:prstGeom>
          <a:noFill/>
          <a:ln>
            <a:noFill/>
          </a:ln>
        </p:spPr>
      </p:pic>
      <p:sp>
        <p:nvSpPr>
          <p:cNvPr id="92" name="Google Shape;92;p19"/>
          <p:cNvSpPr txBox="1"/>
          <p:nvPr/>
        </p:nvSpPr>
        <p:spPr>
          <a:xfrm>
            <a:off x="3941975" y="4111650"/>
            <a:ext cx="4894500" cy="74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Learning priority designs leverage software to save teacher time so they can spend their time on teaching.</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0"/>
          <p:cNvPicPr preferRelativeResize="0"/>
          <p:nvPr/>
        </p:nvPicPr>
        <p:blipFill>
          <a:blip r:embed="rId3">
            <a:alphaModFix/>
          </a:blip>
          <a:stretch>
            <a:fillRect/>
          </a:stretch>
        </p:blipFill>
        <p:spPr>
          <a:xfrm>
            <a:off x="152400" y="152400"/>
            <a:ext cx="3612896" cy="4838700"/>
          </a:xfrm>
          <a:prstGeom prst="rect">
            <a:avLst/>
          </a:prstGeom>
          <a:noFill/>
          <a:ln>
            <a:noFill/>
          </a:ln>
        </p:spPr>
      </p:pic>
      <p:pic>
        <p:nvPicPr>
          <p:cNvPr id="98" name="Google Shape;98;p20"/>
          <p:cNvPicPr preferRelativeResize="0"/>
          <p:nvPr/>
        </p:nvPicPr>
        <p:blipFill>
          <a:blip r:embed="rId4">
            <a:alphaModFix/>
          </a:blip>
          <a:stretch>
            <a:fillRect/>
          </a:stretch>
        </p:blipFill>
        <p:spPr>
          <a:xfrm>
            <a:off x="3917696" y="152400"/>
            <a:ext cx="5073903" cy="3805427"/>
          </a:xfrm>
          <a:prstGeom prst="rect">
            <a:avLst/>
          </a:prstGeom>
          <a:noFill/>
          <a:ln>
            <a:noFill/>
          </a:ln>
        </p:spPr>
      </p:pic>
      <p:sp>
        <p:nvSpPr>
          <p:cNvPr id="99" name="Google Shape;99;p20"/>
          <p:cNvSpPr txBox="1"/>
          <p:nvPr/>
        </p:nvSpPr>
        <p:spPr>
          <a:xfrm>
            <a:off x="3917700" y="3891850"/>
            <a:ext cx="4821000" cy="7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Students of every age and at every level engage with visual text and their own auditory production to make meaning of texts at multiple levels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1"/>
          <p:cNvPicPr preferRelativeResize="0"/>
          <p:nvPr/>
        </p:nvPicPr>
        <p:blipFill>
          <a:blip r:embed="rId3">
            <a:alphaModFix/>
          </a:blip>
          <a:stretch>
            <a:fillRect/>
          </a:stretch>
        </p:blipFill>
        <p:spPr>
          <a:xfrm>
            <a:off x="152400" y="152400"/>
            <a:ext cx="6075576" cy="4133750"/>
          </a:xfrm>
          <a:prstGeom prst="rect">
            <a:avLst/>
          </a:prstGeom>
          <a:noFill/>
          <a:ln>
            <a:noFill/>
          </a:ln>
        </p:spPr>
      </p:pic>
      <p:sp>
        <p:nvSpPr>
          <p:cNvPr id="105" name="Google Shape;105;p21"/>
          <p:cNvSpPr txBox="1"/>
          <p:nvPr/>
        </p:nvSpPr>
        <p:spPr>
          <a:xfrm>
            <a:off x="6403825" y="228375"/>
            <a:ext cx="2608200" cy="47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The Reading Register is LP’s newest entry into the Reading Realm. </a:t>
            </a:r>
            <a:endParaRPr sz="2400"/>
          </a:p>
          <a:p>
            <a:pPr marL="0" lvl="0" indent="0" algn="l" rtl="0">
              <a:spcBef>
                <a:spcPts val="0"/>
              </a:spcBef>
              <a:spcAft>
                <a:spcPts val="0"/>
              </a:spcAft>
              <a:buNone/>
            </a:pPr>
            <a:endParaRPr sz="1800"/>
          </a:p>
          <a:p>
            <a:pPr marL="0" lvl="0" indent="0" algn="l" rtl="0">
              <a:spcBef>
                <a:spcPts val="0"/>
              </a:spcBef>
              <a:spcAft>
                <a:spcPts val="0"/>
              </a:spcAft>
              <a:buNone/>
            </a:pPr>
            <a:r>
              <a:rPr lang="en" sz="1800"/>
              <a:t>It brings 21st century thinking to independent reading programs by offering readers choice, meaning making and connections to others through their own creative productions following reading.</a:t>
            </a:r>
            <a:endParaRPr sz="18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490</Words>
  <Application>Microsoft Office PowerPoint</Application>
  <PresentationFormat>On-screen Show (16:9)</PresentationFormat>
  <Paragraphs>36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Merriweather</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Jacob RK</cp:lastModifiedBy>
  <cp:revision>1</cp:revision>
  <dcterms:modified xsi:type="dcterms:W3CDTF">2020-01-08T07:39:50Z</dcterms:modified>
</cp:coreProperties>
</file>