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Trocchi" charset="1" panose="00000500000000000000"/>
      <p:regular r:id="rId10"/>
    </p:embeddedFont>
    <p:embeddedFont>
      <p:font typeface="Arimo" charset="1" panose="020B0604020202020204"/>
      <p:regular r:id="rId11"/>
    </p:embeddedFont>
    <p:embeddedFont>
      <p:font typeface="Arimo Bold" charset="1" panose="020B0704020202020204"/>
      <p:regular r:id="rId12"/>
    </p:embeddedFont>
    <p:embeddedFont>
      <p:font typeface="Arimo Italics" charset="1" panose="020B0604020202090204"/>
      <p:regular r:id="rId13"/>
    </p:embeddedFont>
    <p:embeddedFont>
      <p:font typeface="Arimo Bold Italics" charset="1" panose="020B0704020202090204"/>
      <p:regular r:id="rId14"/>
    </p:embeddedFont>
    <p:embeddedFont>
      <p:font typeface="Times New Roman" charset="1" panose="02030502070405020303"/>
      <p:regular r:id="rId15"/>
    </p:embeddedFont>
    <p:embeddedFont>
      <p:font typeface="Times New Roman Bold" charset="1" panose="02030802070405020303"/>
      <p:regular r:id="rId16"/>
    </p:embeddedFont>
    <p:embeddedFont>
      <p:font typeface="Times New Roman Italics" charset="1" panose="02030502070405090303"/>
      <p:regular r:id="rId17"/>
    </p:embeddedFont>
    <p:embeddedFont>
      <p:font typeface="Times New Roman Bold Italics" charset="1" panose="02030802070405090303"/>
      <p:regular r:id="rId18"/>
    </p:embeddedFont>
    <p:embeddedFont>
      <p:font typeface="Times New Roman Medium" charset="1" panose="02030502070405020303"/>
      <p:regular r:id="rId19"/>
    </p:embeddedFont>
    <p:embeddedFont>
      <p:font typeface="Times New Roman Medium Italics" charset="1" panose="02030502070405090303"/>
      <p:regular r:id="rId20"/>
    </p:embeddedFont>
    <p:embeddedFont>
      <p:font typeface="Times New Roman Semi-Bold" charset="1" panose="02030702070405020303"/>
      <p:regular r:id="rId21"/>
    </p:embeddedFont>
    <p:embeddedFont>
      <p:font typeface="Times New Roman Semi-Bold Italics" charset="1" panose="02030702070405090303"/>
      <p:regular r:id="rId22"/>
    </p:embeddedFont>
    <p:embeddedFont>
      <p:font typeface="Times New Roman Ultra-Bold" charset="1" panose="020309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39" Target="slides/slide16.xml" Type="http://schemas.openxmlformats.org/officeDocument/2006/relationships/slide"/><Relationship Id="rId4" Target="theme/theme1.xml" Type="http://schemas.openxmlformats.org/officeDocument/2006/relationships/theme"/><Relationship Id="rId40" Target="slides/slide17.xml" Type="http://schemas.openxmlformats.org/officeDocument/2006/relationships/slide"/><Relationship Id="rId41" Target="slides/slide18.xml" Type="http://schemas.openxmlformats.org/officeDocument/2006/relationships/slide"/><Relationship Id="rId42" Target="slides/slide19.xml" Type="http://schemas.openxmlformats.org/officeDocument/2006/relationships/slide"/><Relationship Id="rId43"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jpe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jpeg" Type="http://schemas.openxmlformats.org/officeDocument/2006/relationships/image"/><Relationship Id="rId7" Target="../media/image21.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jpe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3.jpe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1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3279152" y="6813174"/>
            <a:ext cx="6558303" cy="6522531"/>
          </a:xfrm>
          <a:custGeom>
            <a:avLst/>
            <a:gdLst/>
            <a:ahLst/>
            <a:cxnLst/>
            <a:rect r="r" b="b" t="t" l="l"/>
            <a:pathLst>
              <a:path h="6522531" w="6558303">
                <a:moveTo>
                  <a:pt x="0" y="0"/>
                </a:moveTo>
                <a:lnTo>
                  <a:pt x="6558304" y="0"/>
                </a:lnTo>
                <a:lnTo>
                  <a:pt x="6558304"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80148" y="-675442"/>
            <a:ext cx="6558303" cy="6522531"/>
          </a:xfrm>
          <a:custGeom>
            <a:avLst/>
            <a:gdLst/>
            <a:ahLst/>
            <a:cxnLst/>
            <a:rect r="r" b="b" t="t" l="l"/>
            <a:pathLst>
              <a:path h="6522531" w="6558303">
                <a:moveTo>
                  <a:pt x="0" y="0"/>
                </a:moveTo>
                <a:lnTo>
                  <a:pt x="6558304" y="0"/>
                </a:lnTo>
                <a:lnTo>
                  <a:pt x="6558304"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920" y="-4304671"/>
            <a:ext cx="6558303" cy="6522531"/>
          </a:xfrm>
          <a:custGeom>
            <a:avLst/>
            <a:gdLst/>
            <a:ahLst/>
            <a:cxnLst/>
            <a:rect r="r" b="b" t="t" l="l"/>
            <a:pathLst>
              <a:path h="6522531" w="6558303">
                <a:moveTo>
                  <a:pt x="0" y="0"/>
                </a:moveTo>
                <a:lnTo>
                  <a:pt x="6558303" y="0"/>
                </a:lnTo>
                <a:lnTo>
                  <a:pt x="6558303"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67071" y="438783"/>
            <a:ext cx="4297967" cy="1179834"/>
          </a:xfrm>
          <a:custGeom>
            <a:avLst/>
            <a:gdLst/>
            <a:ahLst/>
            <a:cxnLst/>
            <a:rect r="r" b="b" t="t" l="l"/>
            <a:pathLst>
              <a:path h="1179834" w="4297967">
                <a:moveTo>
                  <a:pt x="0" y="0"/>
                </a:moveTo>
                <a:lnTo>
                  <a:pt x="4297967" y="0"/>
                </a:lnTo>
                <a:lnTo>
                  <a:pt x="4297967" y="1179834"/>
                </a:lnTo>
                <a:lnTo>
                  <a:pt x="0" y="1179834"/>
                </a:lnTo>
                <a:lnTo>
                  <a:pt x="0" y="0"/>
                </a:lnTo>
                <a:close/>
              </a:path>
            </a:pathLst>
          </a:custGeom>
          <a:blipFill>
            <a:blip r:embed="rId4"/>
            <a:stretch>
              <a:fillRect l="0" t="0" r="0" b="0"/>
            </a:stretch>
          </a:blipFill>
        </p:spPr>
      </p:sp>
      <p:sp>
        <p:nvSpPr>
          <p:cNvPr name="TextBox 6" id="6"/>
          <p:cNvSpPr txBox="true"/>
          <p:nvPr/>
        </p:nvSpPr>
        <p:spPr>
          <a:xfrm rot="0">
            <a:off x="1737343" y="3998781"/>
            <a:ext cx="9380698" cy="1848307"/>
          </a:xfrm>
          <a:prstGeom prst="rect">
            <a:avLst/>
          </a:prstGeom>
        </p:spPr>
        <p:txBody>
          <a:bodyPr anchor="t" rtlCol="false" tIns="0" lIns="0" bIns="0" rIns="0">
            <a:spAutoFit/>
          </a:bodyPr>
          <a:lstStyle/>
          <a:p>
            <a:pPr>
              <a:lnSpc>
                <a:spcPts val="15199"/>
              </a:lnSpc>
            </a:pPr>
            <a:r>
              <a:rPr lang="en-US" sz="10857">
                <a:solidFill>
                  <a:srgbClr val="FFFFFF"/>
                </a:solidFill>
                <a:latin typeface="Glacial Indifference Bold"/>
              </a:rPr>
              <a:t>Water </a:t>
            </a:r>
            <a:r>
              <a:rPr lang="en-US" sz="10857">
                <a:solidFill>
                  <a:srgbClr val="FFFFFF"/>
                </a:solidFill>
                <a:latin typeface="Glacial Indifference Bold"/>
              </a:rPr>
              <a:t>Quality</a:t>
            </a:r>
          </a:p>
        </p:txBody>
      </p:sp>
      <p:sp>
        <p:nvSpPr>
          <p:cNvPr name="TextBox 7" id="7"/>
          <p:cNvSpPr txBox="true"/>
          <p:nvPr/>
        </p:nvSpPr>
        <p:spPr>
          <a:xfrm rot="0">
            <a:off x="1737343" y="5774776"/>
            <a:ext cx="7337673" cy="642942"/>
          </a:xfrm>
          <a:prstGeom prst="rect">
            <a:avLst/>
          </a:prstGeom>
        </p:spPr>
        <p:txBody>
          <a:bodyPr anchor="t" rtlCol="false" tIns="0" lIns="0" bIns="0" rIns="0">
            <a:spAutoFit/>
          </a:bodyPr>
          <a:lstStyle/>
          <a:p>
            <a:pPr algn="ctr">
              <a:lnSpc>
                <a:spcPts val="4749"/>
              </a:lnSpc>
            </a:pPr>
            <a:r>
              <a:rPr lang="en-US" sz="3392">
                <a:solidFill>
                  <a:srgbClr val="FFFFFF"/>
                </a:solidFill>
                <a:latin typeface="Times New Roman"/>
              </a:rPr>
              <a:t>IoT-Based pH Level Monitoring Device</a:t>
            </a:r>
          </a:p>
        </p:txBody>
      </p:sp>
      <p:sp>
        <p:nvSpPr>
          <p:cNvPr name="TextBox 8" id="8"/>
          <p:cNvSpPr txBox="true"/>
          <p:nvPr/>
        </p:nvSpPr>
        <p:spPr>
          <a:xfrm rot="0">
            <a:off x="9139238" y="5015865"/>
            <a:ext cx="9525" cy="217170"/>
          </a:xfrm>
          <a:prstGeom prst="rect">
            <a:avLst/>
          </a:prstGeom>
        </p:spPr>
        <p:txBody>
          <a:bodyPr anchor="t" rtlCol="false" tIns="0" lIns="0" bIns="0" rIns="0">
            <a:spAutoFit/>
          </a:bodyPr>
          <a:lstStyle/>
          <a:p>
            <a:pPr algn="ctr">
              <a:lnSpc>
                <a:spcPts val="1679"/>
              </a:lnSpc>
            </a:pPr>
          </a:p>
        </p:txBody>
      </p:sp>
      <p:sp>
        <p:nvSpPr>
          <p:cNvPr name="TextBox 9" id="9"/>
          <p:cNvSpPr txBox="true"/>
          <p:nvPr/>
        </p:nvSpPr>
        <p:spPr>
          <a:xfrm rot="0">
            <a:off x="1737343" y="6698874"/>
            <a:ext cx="5398992" cy="561976"/>
          </a:xfrm>
          <a:prstGeom prst="rect">
            <a:avLst/>
          </a:prstGeom>
        </p:spPr>
        <p:txBody>
          <a:bodyPr anchor="t" rtlCol="false" tIns="0" lIns="0" bIns="0" rIns="0">
            <a:spAutoFit/>
          </a:bodyPr>
          <a:lstStyle/>
          <a:p>
            <a:pPr>
              <a:lnSpc>
                <a:spcPts val="4199"/>
              </a:lnSpc>
            </a:pPr>
            <a:r>
              <a:rPr lang="en-US" sz="2999">
                <a:solidFill>
                  <a:srgbClr val="FFFFFF"/>
                </a:solidFill>
                <a:latin typeface="Times New Roman"/>
              </a:rPr>
              <a:t>Priya Lama | L5 CS &amp;DF</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52498" y="4211345"/>
            <a:ext cx="8704997" cy="9539723"/>
          </a:xfrm>
          <a:custGeom>
            <a:avLst/>
            <a:gdLst/>
            <a:ahLst/>
            <a:cxnLst/>
            <a:rect r="r" b="b" t="t" l="l"/>
            <a:pathLst>
              <a:path h="9539723" w="8704997">
                <a:moveTo>
                  <a:pt x="0" y="0"/>
                </a:moveTo>
                <a:lnTo>
                  <a:pt x="8704996" y="0"/>
                </a:lnTo>
                <a:lnTo>
                  <a:pt x="8704996" y="9539722"/>
                </a:lnTo>
                <a:lnTo>
                  <a:pt x="0" y="9539722"/>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52498" y="2082581"/>
            <a:ext cx="10724187" cy="7923806"/>
          </a:xfrm>
          <a:custGeom>
            <a:avLst/>
            <a:gdLst/>
            <a:ahLst/>
            <a:cxnLst/>
            <a:rect r="r" b="b" t="t" l="l"/>
            <a:pathLst>
              <a:path h="7923806" w="10724187">
                <a:moveTo>
                  <a:pt x="0" y="0"/>
                </a:moveTo>
                <a:lnTo>
                  <a:pt x="10724187" y="0"/>
                </a:lnTo>
                <a:lnTo>
                  <a:pt x="10724187" y="7923805"/>
                </a:lnTo>
                <a:lnTo>
                  <a:pt x="0" y="7923805"/>
                </a:lnTo>
                <a:lnTo>
                  <a:pt x="0" y="0"/>
                </a:lnTo>
                <a:close/>
              </a:path>
            </a:pathLst>
          </a:custGeom>
          <a:blipFill>
            <a:blip r:embed="rId4"/>
            <a:stretch>
              <a:fillRect l="0" t="0" r="0" b="0"/>
            </a:stretch>
          </a:blipFill>
        </p:spPr>
      </p:sp>
      <p:sp>
        <p:nvSpPr>
          <p:cNvPr name="Freeform 4" id="4"/>
          <p:cNvSpPr/>
          <p:nvPr/>
        </p:nvSpPr>
        <p:spPr>
          <a:xfrm flipH="false" flipV="false" rot="-1346665">
            <a:off x="13657874" y="-2048476"/>
            <a:ext cx="7202852" cy="7163563"/>
          </a:xfrm>
          <a:custGeom>
            <a:avLst/>
            <a:gdLst/>
            <a:ahLst/>
            <a:cxnLst/>
            <a:rect r="r" b="b" t="t" l="l"/>
            <a:pathLst>
              <a:path h="7163563" w="7202852">
                <a:moveTo>
                  <a:pt x="0" y="0"/>
                </a:moveTo>
                <a:lnTo>
                  <a:pt x="7202852" y="0"/>
                </a:lnTo>
                <a:lnTo>
                  <a:pt x="7202852" y="7163563"/>
                </a:lnTo>
                <a:lnTo>
                  <a:pt x="0" y="7163563"/>
                </a:lnTo>
                <a:lnTo>
                  <a:pt x="0" y="0"/>
                </a:lnTo>
                <a:close/>
              </a:path>
            </a:pathLst>
          </a:custGeom>
          <a:blipFill>
            <a:blip r:embed="rId5">
              <a:alphaModFix amt="17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78688" y="9624434"/>
            <a:ext cx="12530617" cy="630555"/>
          </a:xfrm>
          <a:prstGeom prst="rect">
            <a:avLst/>
          </a:prstGeom>
        </p:spPr>
        <p:txBody>
          <a:bodyPr anchor="t" rtlCol="false" tIns="0" lIns="0" bIns="0" rIns="0">
            <a:spAutoFit/>
          </a:bodyPr>
          <a:lstStyle/>
          <a:p>
            <a:pPr algn="ctr">
              <a:lnSpc>
                <a:spcPts val="4620"/>
              </a:lnSpc>
            </a:pPr>
            <a:r>
              <a:rPr lang="en-US" sz="3300">
                <a:solidFill>
                  <a:srgbClr val="000000"/>
                </a:solidFill>
                <a:latin typeface="Times New Roman Italics"/>
              </a:rPr>
              <a:t>Source: 176IoT</a:t>
            </a:r>
          </a:p>
        </p:txBody>
      </p:sp>
      <p:sp>
        <p:nvSpPr>
          <p:cNvPr name="TextBox 6" id="6"/>
          <p:cNvSpPr txBox="true"/>
          <p:nvPr/>
        </p:nvSpPr>
        <p:spPr>
          <a:xfrm rot="0">
            <a:off x="5944642" y="993555"/>
            <a:ext cx="6455866"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Transmission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46665">
            <a:off x="13657874" y="-2048476"/>
            <a:ext cx="7202852" cy="7163563"/>
          </a:xfrm>
          <a:custGeom>
            <a:avLst/>
            <a:gdLst/>
            <a:ahLst/>
            <a:cxnLst/>
            <a:rect r="r" b="b" t="t" l="l"/>
            <a:pathLst>
              <a:path h="7163563" w="7202852">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78461" y="4317682"/>
            <a:ext cx="13010941" cy="5245407"/>
          </a:xfrm>
          <a:custGeom>
            <a:avLst/>
            <a:gdLst/>
            <a:ahLst/>
            <a:cxnLst/>
            <a:rect r="r" b="b" t="t" l="l"/>
            <a:pathLst>
              <a:path h="5245407" w="13010941">
                <a:moveTo>
                  <a:pt x="0" y="0"/>
                </a:moveTo>
                <a:lnTo>
                  <a:pt x="13010941" y="0"/>
                </a:lnTo>
                <a:lnTo>
                  <a:pt x="13010941" y="5245407"/>
                </a:lnTo>
                <a:lnTo>
                  <a:pt x="0" y="5245407"/>
                </a:lnTo>
                <a:lnTo>
                  <a:pt x="0" y="0"/>
                </a:lnTo>
                <a:close/>
              </a:path>
            </a:pathLst>
          </a:custGeom>
          <a:blipFill>
            <a:blip r:embed="rId4"/>
            <a:stretch>
              <a:fillRect l="-964" t="-797" r="-173" b="-12764"/>
            </a:stretch>
          </a:blipFill>
        </p:spPr>
      </p:sp>
      <p:sp>
        <p:nvSpPr>
          <p:cNvPr name="Freeform 4" id="4"/>
          <p:cNvSpPr/>
          <p:nvPr/>
        </p:nvSpPr>
        <p:spPr>
          <a:xfrm flipH="false" flipV="false" rot="0">
            <a:off x="-4352498" y="4135145"/>
            <a:ext cx="8704997" cy="9539723"/>
          </a:xfrm>
          <a:custGeom>
            <a:avLst/>
            <a:gdLst/>
            <a:ahLst/>
            <a:cxnLst/>
            <a:rect r="r" b="b" t="t" l="l"/>
            <a:pathLst>
              <a:path h="9539723" w="8704997">
                <a:moveTo>
                  <a:pt x="0" y="0"/>
                </a:moveTo>
                <a:lnTo>
                  <a:pt x="8704996" y="0"/>
                </a:lnTo>
                <a:lnTo>
                  <a:pt x="8704996" y="9539722"/>
                </a:lnTo>
                <a:lnTo>
                  <a:pt x="0" y="9539722"/>
                </a:lnTo>
                <a:lnTo>
                  <a:pt x="0" y="0"/>
                </a:lnTo>
                <a:close/>
              </a:path>
            </a:pathLst>
          </a:custGeom>
          <a:blipFill>
            <a:blip r:embed="rId5">
              <a:alphaModFix amt="18999"/>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08652" y="2919245"/>
            <a:ext cx="11550559" cy="630541"/>
          </a:xfrm>
          <a:prstGeom prst="rect">
            <a:avLst/>
          </a:prstGeom>
        </p:spPr>
        <p:txBody>
          <a:bodyPr anchor="t" rtlCol="false" tIns="0" lIns="0" bIns="0" rIns="0">
            <a:spAutoFit/>
          </a:bodyPr>
          <a:lstStyle/>
          <a:p>
            <a:pPr algn="ctr">
              <a:lnSpc>
                <a:spcPts val="4620"/>
              </a:lnSpc>
            </a:pPr>
            <a:r>
              <a:rPr lang="en-US" sz="3300">
                <a:solidFill>
                  <a:srgbClr val="000000"/>
                </a:solidFill>
                <a:latin typeface="Times New Roman"/>
              </a:rPr>
              <a:t>pH meter Interfacing Arduino and pH Sensor Circuit Diagram</a:t>
            </a:r>
          </a:p>
        </p:txBody>
      </p:sp>
      <p:sp>
        <p:nvSpPr>
          <p:cNvPr name="TextBox 6" id="6"/>
          <p:cNvSpPr txBox="true"/>
          <p:nvPr/>
        </p:nvSpPr>
        <p:spPr>
          <a:xfrm rot="0">
            <a:off x="9884550" y="9650376"/>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CircuitDigest</a:t>
            </a:r>
          </a:p>
        </p:txBody>
      </p:sp>
      <p:sp>
        <p:nvSpPr>
          <p:cNvPr name="TextBox 7" id="7"/>
          <p:cNvSpPr txBox="true"/>
          <p:nvPr/>
        </p:nvSpPr>
        <p:spPr>
          <a:xfrm rot="0">
            <a:off x="5954167" y="888780"/>
            <a:ext cx="6455866"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Transmission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46665">
            <a:off x="13657874" y="-2048476"/>
            <a:ext cx="7202852" cy="7163563"/>
          </a:xfrm>
          <a:custGeom>
            <a:avLst/>
            <a:gdLst/>
            <a:ahLst/>
            <a:cxnLst/>
            <a:rect r="r" b="b" t="t" l="l"/>
            <a:pathLst>
              <a:path h="7163563" w="7202852">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52498" y="4135145"/>
            <a:ext cx="8704997" cy="9539723"/>
          </a:xfrm>
          <a:custGeom>
            <a:avLst/>
            <a:gdLst/>
            <a:ahLst/>
            <a:cxnLst/>
            <a:rect r="r" b="b" t="t" l="l"/>
            <a:pathLst>
              <a:path h="9539723" w="8704997">
                <a:moveTo>
                  <a:pt x="0" y="0"/>
                </a:moveTo>
                <a:lnTo>
                  <a:pt x="8704996" y="0"/>
                </a:lnTo>
                <a:lnTo>
                  <a:pt x="8704996" y="9539722"/>
                </a:lnTo>
                <a:lnTo>
                  <a:pt x="0" y="9539722"/>
                </a:lnTo>
                <a:lnTo>
                  <a:pt x="0" y="0"/>
                </a:lnTo>
                <a:close/>
              </a:path>
            </a:pathLst>
          </a:custGeom>
          <a:blipFill>
            <a:blip r:embed="rId4">
              <a:alphaModFix amt="18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884550" y="9650376"/>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CircuitDigest</a:t>
            </a:r>
          </a:p>
        </p:txBody>
      </p:sp>
      <p:sp>
        <p:nvSpPr>
          <p:cNvPr name="TextBox 5" id="5"/>
          <p:cNvSpPr txBox="true"/>
          <p:nvPr/>
        </p:nvSpPr>
        <p:spPr>
          <a:xfrm rot="0">
            <a:off x="5954167" y="888780"/>
            <a:ext cx="6455866"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Transmission</a:t>
            </a:r>
          </a:p>
        </p:txBody>
      </p:sp>
      <p:sp>
        <p:nvSpPr>
          <p:cNvPr name="TextBox 6" id="6"/>
          <p:cNvSpPr txBox="true"/>
          <p:nvPr/>
        </p:nvSpPr>
        <p:spPr>
          <a:xfrm rot="0">
            <a:off x="2826018" y="4256218"/>
            <a:ext cx="13724492" cy="244729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Times New Roman"/>
              </a:rPr>
              <a:t>It is equipped with analog to digital converter (ADC).</a:t>
            </a:r>
          </a:p>
          <a:p>
            <a:pPr>
              <a:lnSpc>
                <a:spcPts val="4759"/>
              </a:lnSpc>
            </a:pPr>
          </a:p>
          <a:p>
            <a:pPr marL="734059" indent="-367030" lvl="1">
              <a:lnSpc>
                <a:spcPts val="4759"/>
              </a:lnSpc>
              <a:buFont typeface="Arial"/>
              <a:buChar char="•"/>
            </a:pPr>
            <a:r>
              <a:rPr lang="en-US" sz="3399">
                <a:solidFill>
                  <a:srgbClr val="000000"/>
                </a:solidFill>
                <a:latin typeface="Times New Roman"/>
              </a:rPr>
              <a:t>Arduino occupies the function “analogread()” and reads the signals from the pH sensor continuously.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9958B"/>
        </a:solidFill>
      </p:bgPr>
    </p:bg>
    <p:spTree>
      <p:nvGrpSpPr>
        <p:cNvPr id="1" name=""/>
        <p:cNvGrpSpPr/>
        <p:nvPr/>
      </p:nvGrpSpPr>
      <p:grpSpPr>
        <a:xfrm>
          <a:off x="0" y="0"/>
          <a:ext cx="0" cy="0"/>
          <a:chOff x="0" y="0"/>
          <a:chExt cx="0" cy="0"/>
        </a:xfrm>
      </p:grpSpPr>
      <p:sp>
        <p:nvSpPr>
          <p:cNvPr name="Freeform 2" id="2"/>
          <p:cNvSpPr/>
          <p:nvPr/>
        </p:nvSpPr>
        <p:spPr>
          <a:xfrm flipH="false" flipV="false" rot="5741826">
            <a:off x="11342023" y="710503"/>
            <a:ext cx="10328481" cy="10272144"/>
          </a:xfrm>
          <a:custGeom>
            <a:avLst/>
            <a:gdLst/>
            <a:ahLst/>
            <a:cxnLst/>
            <a:rect r="r" b="b" t="t" l="l"/>
            <a:pathLst>
              <a:path h="10272144" w="10328481">
                <a:moveTo>
                  <a:pt x="0" y="0"/>
                </a:moveTo>
                <a:lnTo>
                  <a:pt x="10328481" y="0"/>
                </a:lnTo>
                <a:lnTo>
                  <a:pt x="10328481" y="10272144"/>
                </a:lnTo>
                <a:lnTo>
                  <a:pt x="0" y="10272144"/>
                </a:lnTo>
                <a:lnTo>
                  <a:pt x="0"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10202" y="-1098158"/>
            <a:ext cx="11391026" cy="12483316"/>
          </a:xfrm>
          <a:custGeom>
            <a:avLst/>
            <a:gdLst/>
            <a:ahLst/>
            <a:cxnLst/>
            <a:rect r="r" b="b" t="t" l="l"/>
            <a:pathLst>
              <a:path h="12483316" w="11391026">
                <a:moveTo>
                  <a:pt x="0" y="0"/>
                </a:moveTo>
                <a:lnTo>
                  <a:pt x="11391026" y="0"/>
                </a:lnTo>
                <a:lnTo>
                  <a:pt x="11391026" y="12483316"/>
                </a:lnTo>
                <a:lnTo>
                  <a:pt x="0" y="12483316"/>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43746" y="888780"/>
            <a:ext cx="112767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Processing and Managment</a:t>
            </a:r>
          </a:p>
        </p:txBody>
      </p:sp>
      <p:sp>
        <p:nvSpPr>
          <p:cNvPr name="TextBox 5" id="5"/>
          <p:cNvSpPr txBox="true"/>
          <p:nvPr/>
        </p:nvSpPr>
        <p:spPr>
          <a:xfrm rot="0">
            <a:off x="2781771" y="4256218"/>
            <a:ext cx="13724492" cy="304736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Times New Roman"/>
              </a:rPr>
              <a:t>pH sensor 4502C is an analog sensor, Minimal Internal data processing in the sensor. </a:t>
            </a:r>
          </a:p>
          <a:p>
            <a:pPr>
              <a:lnSpc>
                <a:spcPts val="4759"/>
              </a:lnSpc>
            </a:pPr>
          </a:p>
          <a:p>
            <a:pPr marL="734059" indent="-367030" lvl="1">
              <a:lnSpc>
                <a:spcPts val="4759"/>
              </a:lnSpc>
              <a:buFont typeface="Arial"/>
              <a:buChar char="•"/>
            </a:pPr>
            <a:r>
              <a:rPr lang="en-US" sz="3399">
                <a:solidFill>
                  <a:srgbClr val="000000"/>
                </a:solidFill>
                <a:latin typeface="Times New Roman"/>
              </a:rPr>
              <a:t>The processing has to be handled by external microcontroller, such as ATmega328, which can be found on Arduino Uno board.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9958B"/>
        </a:solidFill>
      </p:bgPr>
    </p:bg>
    <p:spTree>
      <p:nvGrpSpPr>
        <p:cNvPr id="1" name=""/>
        <p:cNvGrpSpPr/>
        <p:nvPr/>
      </p:nvGrpSpPr>
      <p:grpSpPr>
        <a:xfrm>
          <a:off x="0" y="0"/>
          <a:ext cx="0" cy="0"/>
          <a:chOff x="0" y="0"/>
          <a:chExt cx="0" cy="0"/>
        </a:xfrm>
      </p:grpSpPr>
      <p:sp>
        <p:nvSpPr>
          <p:cNvPr name="Freeform 2" id="2"/>
          <p:cNvSpPr/>
          <p:nvPr/>
        </p:nvSpPr>
        <p:spPr>
          <a:xfrm flipH="false" flipV="false" rot="5741826">
            <a:off x="11342023" y="710503"/>
            <a:ext cx="10328481" cy="10272144"/>
          </a:xfrm>
          <a:custGeom>
            <a:avLst/>
            <a:gdLst/>
            <a:ahLst/>
            <a:cxnLst/>
            <a:rect r="r" b="b" t="t" l="l"/>
            <a:pathLst>
              <a:path h="10272144" w="10328481">
                <a:moveTo>
                  <a:pt x="0" y="0"/>
                </a:moveTo>
                <a:lnTo>
                  <a:pt x="10328481" y="0"/>
                </a:lnTo>
                <a:lnTo>
                  <a:pt x="10328481" y="10272144"/>
                </a:lnTo>
                <a:lnTo>
                  <a:pt x="0" y="10272144"/>
                </a:lnTo>
                <a:lnTo>
                  <a:pt x="0"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910202" y="-1098158"/>
            <a:ext cx="11391026" cy="12483316"/>
          </a:xfrm>
          <a:custGeom>
            <a:avLst/>
            <a:gdLst/>
            <a:ahLst/>
            <a:cxnLst/>
            <a:rect r="r" b="b" t="t" l="l"/>
            <a:pathLst>
              <a:path h="12483316" w="11391026">
                <a:moveTo>
                  <a:pt x="0" y="0"/>
                </a:moveTo>
                <a:lnTo>
                  <a:pt x="11391026" y="0"/>
                </a:lnTo>
                <a:lnTo>
                  <a:pt x="11391026" y="12483316"/>
                </a:lnTo>
                <a:lnTo>
                  <a:pt x="0" y="12483316"/>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43746" y="888780"/>
            <a:ext cx="112767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Processing and Managment</a:t>
            </a:r>
          </a:p>
        </p:txBody>
      </p:sp>
      <p:sp>
        <p:nvSpPr>
          <p:cNvPr name="TextBox 5" id="5"/>
          <p:cNvSpPr txBox="true"/>
          <p:nvPr/>
        </p:nvSpPr>
        <p:spPr>
          <a:xfrm rot="0">
            <a:off x="2781771" y="4256218"/>
            <a:ext cx="13724492" cy="3647440"/>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Times New Roman"/>
              </a:rPr>
              <a:t>Analog-to-Digital converter (ADC) which is stored in ATmega328, ADC is often referred to as 10-bit ADC.  It converts analog signals to digital values ranging from 0 to 1023.</a:t>
            </a:r>
          </a:p>
          <a:p>
            <a:pPr>
              <a:lnSpc>
                <a:spcPts val="4759"/>
              </a:lnSpc>
            </a:pPr>
          </a:p>
          <a:p>
            <a:pPr marL="734059" indent="-367030" lvl="1">
              <a:lnSpc>
                <a:spcPts val="4759"/>
              </a:lnSpc>
              <a:buFont typeface="Arial"/>
              <a:buChar char="•"/>
            </a:pPr>
            <a:r>
              <a:rPr lang="en-US" sz="3399">
                <a:solidFill>
                  <a:srgbClr val="000000"/>
                </a:solidFill>
                <a:latin typeface="Times New Roman"/>
              </a:rPr>
              <a:t>ATmega328 Microcontroller executes program with Arduino IDE which is how Arduino interacts with pH sensor and gives an 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5513" y="308965"/>
            <a:ext cx="11391026" cy="12483316"/>
          </a:xfrm>
          <a:custGeom>
            <a:avLst/>
            <a:gdLst/>
            <a:ahLst/>
            <a:cxnLst/>
            <a:rect r="r" b="b" t="t" l="l"/>
            <a:pathLst>
              <a:path h="12483316" w="11391026">
                <a:moveTo>
                  <a:pt x="0" y="0"/>
                </a:moveTo>
                <a:lnTo>
                  <a:pt x="11391026" y="0"/>
                </a:lnTo>
                <a:lnTo>
                  <a:pt x="11391026" y="12483317"/>
                </a:lnTo>
                <a:lnTo>
                  <a:pt x="0" y="12483317"/>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28025">
            <a:off x="16486975" y="-3266111"/>
            <a:ext cx="7261393" cy="15915383"/>
          </a:xfrm>
          <a:custGeom>
            <a:avLst/>
            <a:gdLst/>
            <a:ahLst/>
            <a:cxnLst/>
            <a:rect r="r" b="b" t="t" l="l"/>
            <a:pathLst>
              <a:path h="15915383" w="7261393">
                <a:moveTo>
                  <a:pt x="0" y="0"/>
                </a:moveTo>
                <a:lnTo>
                  <a:pt x="7261394" y="0"/>
                </a:lnTo>
                <a:lnTo>
                  <a:pt x="7261394" y="15915383"/>
                </a:lnTo>
                <a:lnTo>
                  <a:pt x="0" y="15915383"/>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21497" y="888780"/>
            <a:ext cx="109212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Analysis and Visualization</a:t>
            </a:r>
          </a:p>
        </p:txBody>
      </p:sp>
      <p:sp>
        <p:nvSpPr>
          <p:cNvPr name="TextBox 5" id="5"/>
          <p:cNvSpPr txBox="true"/>
          <p:nvPr/>
        </p:nvSpPr>
        <p:spPr>
          <a:xfrm rot="0">
            <a:off x="1781737" y="4256218"/>
            <a:ext cx="15477563" cy="4247515"/>
          </a:xfrm>
          <a:prstGeom prst="rect">
            <a:avLst/>
          </a:prstGeom>
        </p:spPr>
        <p:txBody>
          <a:bodyPr anchor="t" rtlCol="false" tIns="0" lIns="0" bIns="0" rIns="0">
            <a:spAutoFit/>
          </a:bodyPr>
          <a:lstStyle/>
          <a:p>
            <a:pPr marL="734059" indent="-367030" lvl="1">
              <a:lnSpc>
                <a:spcPts val="4759"/>
              </a:lnSpc>
              <a:buFont typeface="Arial"/>
              <a:buChar char="•"/>
            </a:pPr>
            <a:r>
              <a:rPr lang="en-US" sz="3399">
                <a:solidFill>
                  <a:srgbClr val="000000"/>
                </a:solidFill>
                <a:latin typeface="Times New Roman"/>
              </a:rPr>
              <a:t>The LCD screen is connected to the Arduino Uno using specific pins. These connections can be facilitated using the library like LiquidCrystal for Arduino and  it continues to update the real-time pH changes to the LCD.</a:t>
            </a:r>
          </a:p>
          <a:p>
            <a:pPr>
              <a:lnSpc>
                <a:spcPts val="4759"/>
              </a:lnSpc>
            </a:pPr>
          </a:p>
          <a:p>
            <a:pPr marL="734059" indent="-367030" lvl="1">
              <a:lnSpc>
                <a:spcPts val="4759"/>
              </a:lnSpc>
              <a:buFont typeface="Arial"/>
              <a:buChar char="•"/>
            </a:pPr>
            <a:r>
              <a:rPr lang="en-US" sz="3399">
                <a:solidFill>
                  <a:srgbClr val="000000"/>
                </a:solidFill>
                <a:latin typeface="Times New Roman"/>
              </a:rPr>
              <a:t>This is a simple project so it does not store any previous data measured by pH sensor, so it needs external applications to store data and to visualize more 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5513" y="0"/>
            <a:ext cx="11391026" cy="12483316"/>
          </a:xfrm>
          <a:custGeom>
            <a:avLst/>
            <a:gdLst/>
            <a:ahLst/>
            <a:cxnLst/>
            <a:rect r="r" b="b" t="t" l="l"/>
            <a:pathLst>
              <a:path h="12483316" w="11391026">
                <a:moveTo>
                  <a:pt x="0" y="0"/>
                </a:moveTo>
                <a:lnTo>
                  <a:pt x="11391026" y="0"/>
                </a:lnTo>
                <a:lnTo>
                  <a:pt x="11391026" y="12483316"/>
                </a:lnTo>
                <a:lnTo>
                  <a:pt x="0" y="1248331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28025">
            <a:off x="16527179" y="-3105296"/>
            <a:ext cx="7261393" cy="15915383"/>
          </a:xfrm>
          <a:custGeom>
            <a:avLst/>
            <a:gdLst/>
            <a:ahLst/>
            <a:cxnLst/>
            <a:rect r="r" b="b" t="t" l="l"/>
            <a:pathLst>
              <a:path h="15915383" w="7261393">
                <a:moveTo>
                  <a:pt x="0" y="0"/>
                </a:moveTo>
                <a:lnTo>
                  <a:pt x="7261393" y="0"/>
                </a:lnTo>
                <a:lnTo>
                  <a:pt x="7261393" y="15915382"/>
                </a:lnTo>
                <a:lnTo>
                  <a:pt x="0" y="159153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85668" y="3237206"/>
            <a:ext cx="6096432" cy="6739581"/>
          </a:xfrm>
          <a:custGeom>
            <a:avLst/>
            <a:gdLst/>
            <a:ahLst/>
            <a:cxnLst/>
            <a:rect r="r" b="b" t="t" l="l"/>
            <a:pathLst>
              <a:path h="6739581" w="6096432">
                <a:moveTo>
                  <a:pt x="0" y="0"/>
                </a:moveTo>
                <a:lnTo>
                  <a:pt x="6096432" y="0"/>
                </a:lnTo>
                <a:lnTo>
                  <a:pt x="6096432" y="6739581"/>
                </a:lnTo>
                <a:lnTo>
                  <a:pt x="0" y="6739581"/>
                </a:lnTo>
                <a:lnTo>
                  <a:pt x="0" y="0"/>
                </a:lnTo>
                <a:close/>
              </a:path>
            </a:pathLst>
          </a:custGeom>
          <a:blipFill>
            <a:blip r:embed="rId6"/>
            <a:stretch>
              <a:fillRect l="0" t="0" r="0" b="0"/>
            </a:stretch>
          </a:blipFill>
        </p:spPr>
      </p:sp>
      <p:sp>
        <p:nvSpPr>
          <p:cNvPr name="Freeform 5" id="5"/>
          <p:cNvSpPr/>
          <p:nvPr/>
        </p:nvSpPr>
        <p:spPr>
          <a:xfrm flipH="false" flipV="false" rot="0">
            <a:off x="10181363" y="4800406"/>
            <a:ext cx="6516301" cy="2882505"/>
          </a:xfrm>
          <a:custGeom>
            <a:avLst/>
            <a:gdLst/>
            <a:ahLst/>
            <a:cxnLst/>
            <a:rect r="r" b="b" t="t" l="l"/>
            <a:pathLst>
              <a:path h="2882505" w="6516301">
                <a:moveTo>
                  <a:pt x="0" y="0"/>
                </a:moveTo>
                <a:lnTo>
                  <a:pt x="6516301" y="0"/>
                </a:lnTo>
                <a:lnTo>
                  <a:pt x="6516301" y="2882505"/>
                </a:lnTo>
                <a:lnTo>
                  <a:pt x="0" y="2882505"/>
                </a:lnTo>
                <a:lnTo>
                  <a:pt x="0" y="0"/>
                </a:lnTo>
                <a:close/>
              </a:path>
            </a:pathLst>
          </a:custGeom>
          <a:blipFill>
            <a:blip r:embed="rId7"/>
            <a:stretch>
              <a:fillRect l="0" t="0" r="0" b="0"/>
            </a:stretch>
          </a:blipFill>
        </p:spPr>
      </p:sp>
      <p:sp>
        <p:nvSpPr>
          <p:cNvPr name="TextBox 6" id="6"/>
          <p:cNvSpPr txBox="true"/>
          <p:nvPr/>
        </p:nvSpPr>
        <p:spPr>
          <a:xfrm rot="0">
            <a:off x="3721497" y="888780"/>
            <a:ext cx="109212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Analysis and Visualization</a:t>
            </a:r>
          </a:p>
        </p:txBody>
      </p:sp>
      <p:sp>
        <p:nvSpPr>
          <p:cNvPr name="TextBox 7" id="7"/>
          <p:cNvSpPr txBox="true"/>
          <p:nvPr/>
        </p:nvSpPr>
        <p:spPr>
          <a:xfrm rot="0">
            <a:off x="9643329" y="9694545"/>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CircuitSchool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07150" y="308965"/>
            <a:ext cx="11391026" cy="12483316"/>
          </a:xfrm>
          <a:custGeom>
            <a:avLst/>
            <a:gdLst/>
            <a:ahLst/>
            <a:cxnLst/>
            <a:rect r="r" b="b" t="t" l="l"/>
            <a:pathLst>
              <a:path h="12483316" w="11391026">
                <a:moveTo>
                  <a:pt x="0" y="0"/>
                </a:moveTo>
                <a:lnTo>
                  <a:pt x="11391026" y="0"/>
                </a:lnTo>
                <a:lnTo>
                  <a:pt x="11391026" y="12483317"/>
                </a:lnTo>
                <a:lnTo>
                  <a:pt x="0" y="12483317"/>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28025">
            <a:off x="16527179" y="-3105296"/>
            <a:ext cx="7261393" cy="15915383"/>
          </a:xfrm>
          <a:custGeom>
            <a:avLst/>
            <a:gdLst/>
            <a:ahLst/>
            <a:cxnLst/>
            <a:rect r="r" b="b" t="t" l="l"/>
            <a:pathLst>
              <a:path h="15915383" w="7261393">
                <a:moveTo>
                  <a:pt x="0" y="0"/>
                </a:moveTo>
                <a:lnTo>
                  <a:pt x="7261393" y="0"/>
                </a:lnTo>
                <a:lnTo>
                  <a:pt x="7261393" y="15915382"/>
                </a:lnTo>
                <a:lnTo>
                  <a:pt x="0" y="159153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21497" y="888780"/>
            <a:ext cx="109212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Analysis and Visualization</a:t>
            </a:r>
          </a:p>
        </p:txBody>
      </p:sp>
      <p:sp>
        <p:nvSpPr>
          <p:cNvPr name="Freeform 5" id="5"/>
          <p:cNvSpPr/>
          <p:nvPr/>
        </p:nvSpPr>
        <p:spPr>
          <a:xfrm flipH="false" flipV="false" rot="0">
            <a:off x="4785341" y="2834839"/>
            <a:ext cx="8793517" cy="6905903"/>
          </a:xfrm>
          <a:custGeom>
            <a:avLst/>
            <a:gdLst/>
            <a:ahLst/>
            <a:cxnLst/>
            <a:rect r="r" b="b" t="t" l="l"/>
            <a:pathLst>
              <a:path h="6905903" w="8793517">
                <a:moveTo>
                  <a:pt x="0" y="0"/>
                </a:moveTo>
                <a:lnTo>
                  <a:pt x="8793518" y="0"/>
                </a:lnTo>
                <a:lnTo>
                  <a:pt x="8793518" y="6905903"/>
                </a:lnTo>
                <a:lnTo>
                  <a:pt x="0" y="6905903"/>
                </a:lnTo>
                <a:lnTo>
                  <a:pt x="0" y="0"/>
                </a:lnTo>
                <a:close/>
              </a:path>
            </a:pathLst>
          </a:custGeom>
          <a:blipFill>
            <a:blip r:embed="rId6"/>
            <a:stretch>
              <a:fillRect l="0" t="0" r="0" b="-100000"/>
            </a:stretch>
          </a:blipFill>
        </p:spPr>
      </p:sp>
      <p:sp>
        <p:nvSpPr>
          <p:cNvPr name="TextBox 6" id="6"/>
          <p:cNvSpPr txBox="true"/>
          <p:nvPr/>
        </p:nvSpPr>
        <p:spPr>
          <a:xfrm rot="0">
            <a:off x="9804143" y="9645492"/>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ScienceDirect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95513" y="0"/>
            <a:ext cx="11391026" cy="12483316"/>
          </a:xfrm>
          <a:custGeom>
            <a:avLst/>
            <a:gdLst/>
            <a:ahLst/>
            <a:cxnLst/>
            <a:rect r="r" b="b" t="t" l="l"/>
            <a:pathLst>
              <a:path h="12483316" w="11391026">
                <a:moveTo>
                  <a:pt x="0" y="0"/>
                </a:moveTo>
                <a:lnTo>
                  <a:pt x="11391026" y="0"/>
                </a:lnTo>
                <a:lnTo>
                  <a:pt x="11391026" y="12483316"/>
                </a:lnTo>
                <a:lnTo>
                  <a:pt x="0" y="1248331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528025">
            <a:off x="16527179" y="-3105296"/>
            <a:ext cx="7261393" cy="15915383"/>
          </a:xfrm>
          <a:custGeom>
            <a:avLst/>
            <a:gdLst/>
            <a:ahLst/>
            <a:cxnLst/>
            <a:rect r="r" b="b" t="t" l="l"/>
            <a:pathLst>
              <a:path h="15915383" w="7261393">
                <a:moveTo>
                  <a:pt x="0" y="0"/>
                </a:moveTo>
                <a:lnTo>
                  <a:pt x="7261393" y="0"/>
                </a:lnTo>
                <a:lnTo>
                  <a:pt x="7261393" y="15915382"/>
                </a:lnTo>
                <a:lnTo>
                  <a:pt x="0" y="15915382"/>
                </a:lnTo>
                <a:lnTo>
                  <a:pt x="0" y="0"/>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21497" y="888780"/>
            <a:ext cx="109212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Analysis and Visualization</a:t>
            </a:r>
          </a:p>
        </p:txBody>
      </p:sp>
      <p:sp>
        <p:nvSpPr>
          <p:cNvPr name="Freeform 5" id="5"/>
          <p:cNvSpPr/>
          <p:nvPr/>
        </p:nvSpPr>
        <p:spPr>
          <a:xfrm flipH="false" flipV="false" rot="0">
            <a:off x="4283387" y="3086419"/>
            <a:ext cx="8558870" cy="6753260"/>
          </a:xfrm>
          <a:custGeom>
            <a:avLst/>
            <a:gdLst/>
            <a:ahLst/>
            <a:cxnLst/>
            <a:rect r="r" b="b" t="t" l="l"/>
            <a:pathLst>
              <a:path h="6753260" w="8558870">
                <a:moveTo>
                  <a:pt x="0" y="0"/>
                </a:moveTo>
                <a:lnTo>
                  <a:pt x="8558870" y="0"/>
                </a:lnTo>
                <a:lnTo>
                  <a:pt x="8558870" y="6753260"/>
                </a:lnTo>
                <a:lnTo>
                  <a:pt x="0" y="6753260"/>
                </a:lnTo>
                <a:lnTo>
                  <a:pt x="0" y="0"/>
                </a:lnTo>
                <a:close/>
              </a:path>
            </a:pathLst>
          </a:custGeom>
          <a:blipFill>
            <a:blip r:embed="rId6"/>
            <a:stretch>
              <a:fillRect l="0" t="-99063" r="0" b="0"/>
            </a:stretch>
          </a:blipFill>
        </p:spPr>
      </p:sp>
      <p:sp>
        <p:nvSpPr>
          <p:cNvPr name="TextBox 6" id="6"/>
          <p:cNvSpPr txBox="true"/>
          <p:nvPr/>
        </p:nvSpPr>
        <p:spPr>
          <a:xfrm rot="0">
            <a:off x="9804143" y="9645492"/>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ScienceDirect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28025">
            <a:off x="16486975" y="-3266111"/>
            <a:ext cx="7261393" cy="15915383"/>
          </a:xfrm>
          <a:custGeom>
            <a:avLst/>
            <a:gdLst/>
            <a:ahLst/>
            <a:cxnLst/>
            <a:rect r="r" b="b" t="t" l="l"/>
            <a:pathLst>
              <a:path h="15915383" w="7261393">
                <a:moveTo>
                  <a:pt x="0" y="0"/>
                </a:moveTo>
                <a:lnTo>
                  <a:pt x="7261394" y="0"/>
                </a:lnTo>
                <a:lnTo>
                  <a:pt x="7261394" y="15915383"/>
                </a:lnTo>
                <a:lnTo>
                  <a:pt x="0" y="15915383"/>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6054" y="2936539"/>
            <a:ext cx="7793672" cy="6321761"/>
          </a:xfrm>
          <a:custGeom>
            <a:avLst/>
            <a:gdLst/>
            <a:ahLst/>
            <a:cxnLst/>
            <a:rect r="r" b="b" t="t" l="l"/>
            <a:pathLst>
              <a:path h="6321761" w="7793672">
                <a:moveTo>
                  <a:pt x="0" y="0"/>
                </a:moveTo>
                <a:lnTo>
                  <a:pt x="7793672" y="0"/>
                </a:lnTo>
                <a:lnTo>
                  <a:pt x="7793672" y="6321761"/>
                </a:lnTo>
                <a:lnTo>
                  <a:pt x="0" y="6321761"/>
                </a:lnTo>
                <a:lnTo>
                  <a:pt x="0" y="0"/>
                </a:lnTo>
                <a:close/>
              </a:path>
            </a:pathLst>
          </a:custGeom>
          <a:blipFill>
            <a:blip r:embed="rId4"/>
            <a:stretch>
              <a:fillRect l="-6804" t="-104095" r="-6804" b="0"/>
            </a:stretch>
          </a:blipFill>
        </p:spPr>
      </p:sp>
      <p:sp>
        <p:nvSpPr>
          <p:cNvPr name="Freeform 4" id="4"/>
          <p:cNvSpPr/>
          <p:nvPr/>
        </p:nvSpPr>
        <p:spPr>
          <a:xfrm flipH="false" flipV="false" rot="0">
            <a:off x="-5695513" y="308965"/>
            <a:ext cx="11391026" cy="12483316"/>
          </a:xfrm>
          <a:custGeom>
            <a:avLst/>
            <a:gdLst/>
            <a:ahLst/>
            <a:cxnLst/>
            <a:rect r="r" b="b" t="t" l="l"/>
            <a:pathLst>
              <a:path h="12483316" w="11391026">
                <a:moveTo>
                  <a:pt x="0" y="0"/>
                </a:moveTo>
                <a:lnTo>
                  <a:pt x="11391026" y="0"/>
                </a:lnTo>
                <a:lnTo>
                  <a:pt x="11391026" y="12483317"/>
                </a:lnTo>
                <a:lnTo>
                  <a:pt x="0" y="12483317"/>
                </a:lnTo>
                <a:lnTo>
                  <a:pt x="0" y="0"/>
                </a:lnTo>
                <a:close/>
              </a:path>
            </a:pathLst>
          </a:custGeom>
          <a:blipFill>
            <a:blip r:embed="rId5">
              <a:alphaModFix amt="12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721497" y="888780"/>
            <a:ext cx="10921207" cy="1193800"/>
          </a:xfrm>
          <a:prstGeom prst="rect">
            <a:avLst/>
          </a:prstGeom>
        </p:spPr>
        <p:txBody>
          <a:bodyPr anchor="t" rtlCol="false" tIns="0" lIns="0" bIns="0" rIns="0">
            <a:spAutoFit/>
          </a:bodyPr>
          <a:lstStyle/>
          <a:p>
            <a:pPr algn="ctr">
              <a:lnSpc>
                <a:spcPts val="8749"/>
              </a:lnSpc>
            </a:pPr>
            <a:r>
              <a:rPr lang="en-US" sz="6249">
                <a:solidFill>
                  <a:srgbClr val="000000"/>
                </a:solidFill>
                <a:latin typeface="Times New Roman"/>
              </a:rPr>
              <a:t>Data Analysis and Visualization</a:t>
            </a:r>
          </a:p>
        </p:txBody>
      </p:sp>
      <p:sp>
        <p:nvSpPr>
          <p:cNvPr name="TextBox 6" id="6"/>
          <p:cNvSpPr txBox="true"/>
          <p:nvPr/>
        </p:nvSpPr>
        <p:spPr>
          <a:xfrm rot="0">
            <a:off x="9144000" y="3459226"/>
            <a:ext cx="8115300" cy="4057551"/>
          </a:xfrm>
          <a:prstGeom prst="rect">
            <a:avLst/>
          </a:prstGeom>
        </p:spPr>
        <p:txBody>
          <a:bodyPr anchor="t" rtlCol="false" tIns="0" lIns="0" bIns="0" rIns="0">
            <a:spAutoFit/>
          </a:bodyPr>
          <a:lstStyle/>
          <a:p>
            <a:pPr algn="just">
              <a:lnSpc>
                <a:spcPts val="5255"/>
              </a:lnSpc>
            </a:pPr>
            <a:r>
              <a:rPr lang="en-US" sz="3753">
                <a:solidFill>
                  <a:srgbClr val="000000"/>
                </a:solidFill>
                <a:latin typeface="Times New Roman"/>
              </a:rPr>
              <a:t>In future we can also upgrade the project and use many more sensors such as turbidity sensor, temperature sensor and water flow sensor to the test the quality of liquid.</a:t>
            </a:r>
          </a:p>
          <a:p>
            <a:pPr algn="just">
              <a:lnSpc>
                <a:spcPts val="5255"/>
              </a:lnSpc>
            </a:pPr>
          </a:p>
        </p:txBody>
      </p:sp>
      <p:sp>
        <p:nvSpPr>
          <p:cNvPr name="TextBox 7" id="7"/>
          <p:cNvSpPr txBox="true"/>
          <p:nvPr/>
        </p:nvSpPr>
        <p:spPr>
          <a:xfrm rot="0">
            <a:off x="9804143" y="9645492"/>
            <a:ext cx="12530617" cy="592455"/>
          </a:xfrm>
          <a:prstGeom prst="rect">
            <a:avLst/>
          </a:prstGeom>
        </p:spPr>
        <p:txBody>
          <a:bodyPr anchor="t" rtlCol="false" tIns="0" lIns="0" bIns="0" rIns="0">
            <a:spAutoFit/>
          </a:bodyPr>
          <a:lstStyle/>
          <a:p>
            <a:pPr algn="ctr">
              <a:lnSpc>
                <a:spcPts val="4620"/>
              </a:lnSpc>
            </a:pPr>
            <a:r>
              <a:rPr lang="en-US" sz="3300">
                <a:solidFill>
                  <a:srgbClr val="000000"/>
                </a:solidFill>
                <a:latin typeface="Arimo Italics"/>
              </a:rPr>
              <a:t>Source: ScienceDirect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65297" y="866775"/>
            <a:ext cx="10893498" cy="1390650"/>
          </a:xfrm>
          <a:prstGeom prst="rect">
            <a:avLst/>
          </a:prstGeom>
        </p:spPr>
        <p:txBody>
          <a:bodyPr anchor="t" rtlCol="false" tIns="0" lIns="0" bIns="0" rIns="0">
            <a:spAutoFit/>
          </a:bodyPr>
          <a:lstStyle/>
          <a:p>
            <a:pPr>
              <a:lnSpc>
                <a:spcPts val="9719"/>
              </a:lnSpc>
            </a:pPr>
            <a:r>
              <a:rPr lang="en-US" sz="8099">
                <a:solidFill>
                  <a:srgbClr val="102B30"/>
                </a:solidFill>
                <a:latin typeface="Times New Roman Bold"/>
              </a:rPr>
              <a:t>Contents</a:t>
            </a:r>
          </a:p>
        </p:txBody>
      </p:sp>
      <p:sp>
        <p:nvSpPr>
          <p:cNvPr name="TextBox 3" id="3"/>
          <p:cNvSpPr txBox="true"/>
          <p:nvPr/>
        </p:nvSpPr>
        <p:spPr>
          <a:xfrm rot="0">
            <a:off x="4028637" y="4512823"/>
            <a:ext cx="11241271" cy="3986239"/>
          </a:xfrm>
          <a:prstGeom prst="rect">
            <a:avLst/>
          </a:prstGeom>
        </p:spPr>
        <p:txBody>
          <a:bodyPr anchor="t" rtlCol="false" tIns="0" lIns="0" bIns="0" rIns="0">
            <a:spAutoFit/>
          </a:bodyPr>
          <a:lstStyle/>
          <a:p>
            <a:pPr marL="755377" indent="-377688" lvl="1">
              <a:lnSpc>
                <a:spcPts val="6157"/>
              </a:lnSpc>
              <a:buFont typeface="Arial"/>
              <a:buChar char="•"/>
            </a:pPr>
            <a:r>
              <a:rPr lang="en-US" sz="3498">
                <a:solidFill>
                  <a:srgbClr val="102B30"/>
                </a:solidFill>
                <a:latin typeface="Times New Roman"/>
              </a:rPr>
              <a:t>Introduction</a:t>
            </a:r>
          </a:p>
          <a:p>
            <a:pPr marL="776966" indent="-388483" lvl="1">
              <a:lnSpc>
                <a:spcPts val="6333"/>
              </a:lnSpc>
              <a:buFont typeface="Arial"/>
              <a:buChar char="•"/>
            </a:pPr>
            <a:r>
              <a:rPr lang="en-US" sz="3598">
                <a:solidFill>
                  <a:srgbClr val="102B30"/>
                </a:solidFill>
                <a:latin typeface="Times New Roman"/>
              </a:rPr>
              <a:t>Data Acquisition</a:t>
            </a:r>
          </a:p>
          <a:p>
            <a:pPr marL="776966" indent="-388483" lvl="1">
              <a:lnSpc>
                <a:spcPts val="6333"/>
              </a:lnSpc>
              <a:buFont typeface="Arial"/>
              <a:buChar char="•"/>
            </a:pPr>
            <a:r>
              <a:rPr lang="en-US" sz="3598">
                <a:solidFill>
                  <a:srgbClr val="102B30"/>
                </a:solidFill>
                <a:latin typeface="Times New Roman"/>
              </a:rPr>
              <a:t>Data Transmission</a:t>
            </a:r>
          </a:p>
          <a:p>
            <a:pPr marL="776966" indent="-388483" lvl="1">
              <a:lnSpc>
                <a:spcPts val="6333"/>
              </a:lnSpc>
              <a:buFont typeface="Arial"/>
              <a:buChar char="•"/>
            </a:pPr>
            <a:r>
              <a:rPr lang="en-US" sz="3598">
                <a:solidFill>
                  <a:srgbClr val="102B30"/>
                </a:solidFill>
                <a:latin typeface="Times New Roman"/>
              </a:rPr>
              <a:t>Data Processing and Management</a:t>
            </a:r>
          </a:p>
          <a:p>
            <a:pPr marL="776966" indent="-388483" lvl="1">
              <a:lnSpc>
                <a:spcPts val="6333"/>
              </a:lnSpc>
              <a:buFont typeface="Arial"/>
              <a:buChar char="•"/>
            </a:pPr>
            <a:r>
              <a:rPr lang="en-US" sz="3598">
                <a:solidFill>
                  <a:srgbClr val="102B30"/>
                </a:solidFill>
                <a:latin typeface="Times New Roman"/>
              </a:rPr>
              <a:t>Data Analysis and Visualization</a:t>
            </a:r>
          </a:p>
        </p:txBody>
      </p:sp>
      <p:sp>
        <p:nvSpPr>
          <p:cNvPr name="Freeform 4" id="4"/>
          <p:cNvSpPr/>
          <p:nvPr/>
        </p:nvSpPr>
        <p:spPr>
          <a:xfrm flipH="false" flipV="false" rot="0">
            <a:off x="11417370" y="-3031492"/>
            <a:ext cx="9666022" cy="9666022"/>
          </a:xfrm>
          <a:custGeom>
            <a:avLst/>
            <a:gdLst/>
            <a:ahLst/>
            <a:cxnLst/>
            <a:rect r="r" b="b" t="t" l="l"/>
            <a:pathLst>
              <a:path h="9666022" w="9666022">
                <a:moveTo>
                  <a:pt x="0" y="0"/>
                </a:moveTo>
                <a:lnTo>
                  <a:pt x="9666022" y="0"/>
                </a:lnTo>
                <a:lnTo>
                  <a:pt x="9666022" y="9666022"/>
                </a:lnTo>
                <a:lnTo>
                  <a:pt x="0" y="9666022"/>
                </a:lnTo>
                <a:lnTo>
                  <a:pt x="0" y="0"/>
                </a:lnTo>
                <a:close/>
              </a:path>
            </a:pathLst>
          </a:custGeom>
          <a:blipFill>
            <a:blip r:embed="rId2">
              <a:alphaModFix amt="26000"/>
              <a:extLst>
                <a:ext uri="{96DAC541-7B7A-43D3-8B79-37D633B846F1}">
                  <asvg:svgBlip xmlns:asvg="http://schemas.microsoft.com/office/drawing/2016/SVG/main" r:embed="rId3"/>
                </a:ext>
              </a:extLst>
            </a:blip>
            <a:stretch>
              <a:fillRect l="-274" t="0" r="-274" b="0"/>
            </a:stretch>
          </a:blipFill>
        </p:spPr>
      </p:sp>
      <p:sp>
        <p:nvSpPr>
          <p:cNvPr name="Freeform 5" id="5"/>
          <p:cNvSpPr/>
          <p:nvPr/>
        </p:nvSpPr>
        <p:spPr>
          <a:xfrm flipH="false" flipV="false" rot="0">
            <a:off x="-1154716" y="2424552"/>
            <a:ext cx="6960025" cy="9837492"/>
          </a:xfrm>
          <a:custGeom>
            <a:avLst/>
            <a:gdLst/>
            <a:ahLst/>
            <a:cxnLst/>
            <a:rect r="r" b="b" t="t" l="l"/>
            <a:pathLst>
              <a:path h="9837492" w="6960025">
                <a:moveTo>
                  <a:pt x="0" y="0"/>
                </a:moveTo>
                <a:lnTo>
                  <a:pt x="6960026" y="0"/>
                </a:lnTo>
                <a:lnTo>
                  <a:pt x="6960026" y="9837492"/>
                </a:lnTo>
                <a:lnTo>
                  <a:pt x="0" y="9837492"/>
                </a:lnTo>
                <a:lnTo>
                  <a:pt x="0" y="0"/>
                </a:lnTo>
                <a:close/>
              </a:path>
            </a:pathLst>
          </a:custGeom>
          <a:blipFill>
            <a:blip r:embed="rId4">
              <a:alphaModFix amt="32999"/>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42045">
            <a:off x="-4257840" y="3665337"/>
            <a:ext cx="9319751" cy="9402019"/>
          </a:xfrm>
          <a:custGeom>
            <a:avLst/>
            <a:gdLst/>
            <a:ahLst/>
            <a:cxnLst/>
            <a:rect r="r" b="b" t="t" l="l"/>
            <a:pathLst>
              <a:path h="9402019" w="9319751">
                <a:moveTo>
                  <a:pt x="0" y="0"/>
                </a:moveTo>
                <a:lnTo>
                  <a:pt x="9319751" y="0"/>
                </a:lnTo>
                <a:lnTo>
                  <a:pt x="9319751" y="9402019"/>
                </a:lnTo>
                <a:lnTo>
                  <a:pt x="0" y="9402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73588" y="3439833"/>
            <a:ext cx="7540823" cy="2295525"/>
          </a:xfrm>
          <a:prstGeom prst="rect">
            <a:avLst/>
          </a:prstGeom>
        </p:spPr>
        <p:txBody>
          <a:bodyPr anchor="t" rtlCol="false" tIns="0" lIns="0" bIns="0" rIns="0">
            <a:spAutoFit/>
          </a:bodyPr>
          <a:lstStyle/>
          <a:p>
            <a:pPr algn="ctr">
              <a:lnSpc>
                <a:spcPts val="16800"/>
              </a:lnSpc>
              <a:spcBef>
                <a:spcPct val="0"/>
              </a:spcBef>
            </a:pPr>
            <a:r>
              <a:rPr lang="en-US" sz="12000">
                <a:solidFill>
                  <a:srgbClr val="FFFFFF"/>
                </a:solidFill>
                <a:latin typeface="Times New Roman"/>
              </a:rPr>
              <a:t>Thank You</a:t>
            </a:r>
          </a:p>
        </p:txBody>
      </p:sp>
      <p:sp>
        <p:nvSpPr>
          <p:cNvPr name="Freeform 4" id="4"/>
          <p:cNvSpPr/>
          <p:nvPr/>
        </p:nvSpPr>
        <p:spPr>
          <a:xfrm flipH="false" flipV="false" rot="-1786762">
            <a:off x="13628124" y="-2655031"/>
            <a:ext cx="9319751" cy="9402019"/>
          </a:xfrm>
          <a:custGeom>
            <a:avLst/>
            <a:gdLst/>
            <a:ahLst/>
            <a:cxnLst/>
            <a:rect r="r" b="b" t="t" l="l"/>
            <a:pathLst>
              <a:path h="9402019" w="9319751">
                <a:moveTo>
                  <a:pt x="0" y="0"/>
                </a:moveTo>
                <a:lnTo>
                  <a:pt x="9319752" y="0"/>
                </a:lnTo>
                <a:lnTo>
                  <a:pt x="9319752" y="9402019"/>
                </a:lnTo>
                <a:lnTo>
                  <a:pt x="0" y="94020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651292" y="4958255"/>
            <a:ext cx="7986986" cy="5619934"/>
          </a:xfrm>
          <a:custGeom>
            <a:avLst/>
            <a:gdLst/>
            <a:ahLst/>
            <a:cxnLst/>
            <a:rect r="r" b="b" t="t" l="l"/>
            <a:pathLst>
              <a:path h="5619934" w="7986986">
                <a:moveTo>
                  <a:pt x="0" y="0"/>
                </a:moveTo>
                <a:lnTo>
                  <a:pt x="7986986" y="0"/>
                </a:lnTo>
                <a:lnTo>
                  <a:pt x="7986986" y="5619934"/>
                </a:lnTo>
                <a:lnTo>
                  <a:pt x="0" y="5619934"/>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58166" y="0"/>
            <a:ext cx="7811907" cy="5496742"/>
          </a:xfrm>
          <a:custGeom>
            <a:avLst/>
            <a:gdLst/>
            <a:ahLst/>
            <a:cxnLst/>
            <a:rect r="r" b="b" t="t" l="l"/>
            <a:pathLst>
              <a:path h="5496742" w="7811907">
                <a:moveTo>
                  <a:pt x="0" y="0"/>
                </a:moveTo>
                <a:lnTo>
                  <a:pt x="7811907" y="0"/>
                </a:lnTo>
                <a:lnTo>
                  <a:pt x="7811907" y="5496742"/>
                </a:lnTo>
                <a:lnTo>
                  <a:pt x="0" y="5496742"/>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34069" y="3136191"/>
            <a:ext cx="12244558" cy="5916308"/>
          </a:xfrm>
          <a:custGeom>
            <a:avLst/>
            <a:gdLst/>
            <a:ahLst/>
            <a:cxnLst/>
            <a:rect r="r" b="b" t="t" l="l"/>
            <a:pathLst>
              <a:path h="5916308" w="12244558">
                <a:moveTo>
                  <a:pt x="0" y="0"/>
                </a:moveTo>
                <a:lnTo>
                  <a:pt x="12244558" y="0"/>
                </a:lnTo>
                <a:lnTo>
                  <a:pt x="12244558" y="5916307"/>
                </a:lnTo>
                <a:lnTo>
                  <a:pt x="0" y="5916307"/>
                </a:lnTo>
                <a:lnTo>
                  <a:pt x="0" y="0"/>
                </a:lnTo>
                <a:close/>
              </a:path>
            </a:pathLst>
          </a:custGeom>
          <a:blipFill>
            <a:blip r:embed="rId4"/>
            <a:stretch>
              <a:fillRect l="0" t="0" r="0" b="-16416"/>
            </a:stretch>
          </a:blipFill>
        </p:spPr>
      </p:sp>
      <p:sp>
        <p:nvSpPr>
          <p:cNvPr name="TextBox 5" id="5"/>
          <p:cNvSpPr txBox="true"/>
          <p:nvPr/>
        </p:nvSpPr>
        <p:spPr>
          <a:xfrm rot="0">
            <a:off x="15329053" y="9571959"/>
            <a:ext cx="2411214" cy="500381"/>
          </a:xfrm>
          <a:prstGeom prst="rect">
            <a:avLst/>
          </a:prstGeom>
        </p:spPr>
        <p:txBody>
          <a:bodyPr anchor="t" rtlCol="false" tIns="0" lIns="0" bIns="0" rIns="0">
            <a:spAutoFit/>
          </a:bodyPr>
          <a:lstStyle/>
          <a:p>
            <a:pPr algn="ctr">
              <a:lnSpc>
                <a:spcPts val="3919"/>
              </a:lnSpc>
            </a:pPr>
            <a:r>
              <a:rPr lang="en-US" sz="2799">
                <a:solidFill>
                  <a:srgbClr val="FFFFFF"/>
                </a:solidFill>
                <a:latin typeface="Arimo Italics"/>
              </a:rPr>
              <a:t>Source: robu.in</a:t>
            </a:r>
          </a:p>
        </p:txBody>
      </p:sp>
      <p:sp>
        <p:nvSpPr>
          <p:cNvPr name="TextBox 6" id="6"/>
          <p:cNvSpPr txBox="true"/>
          <p:nvPr/>
        </p:nvSpPr>
        <p:spPr>
          <a:xfrm rot="0">
            <a:off x="6335694" y="771525"/>
            <a:ext cx="5651869" cy="1269365"/>
          </a:xfrm>
          <a:prstGeom prst="rect">
            <a:avLst/>
          </a:prstGeom>
        </p:spPr>
        <p:txBody>
          <a:bodyPr anchor="t" rtlCol="false" tIns="0" lIns="0" bIns="0" rIns="0">
            <a:spAutoFit/>
          </a:bodyPr>
          <a:lstStyle/>
          <a:p>
            <a:pPr algn="ctr">
              <a:lnSpc>
                <a:spcPts val="9309"/>
              </a:lnSpc>
            </a:pPr>
            <a:r>
              <a:rPr lang="en-US" sz="6649">
                <a:solidFill>
                  <a:srgbClr val="FFFFFF"/>
                </a:solidFill>
                <a:latin typeface="Times New Roman"/>
              </a:rPr>
              <a:t>Introduction.</a:t>
            </a:r>
          </a:p>
        </p:txBody>
      </p:sp>
      <p:sp>
        <p:nvSpPr>
          <p:cNvPr name="TextBox 7" id="7"/>
          <p:cNvSpPr txBox="true"/>
          <p:nvPr/>
        </p:nvSpPr>
        <p:spPr>
          <a:xfrm rot="0">
            <a:off x="6059376" y="2203730"/>
            <a:ext cx="5651869" cy="669926"/>
          </a:xfrm>
          <a:prstGeom prst="rect">
            <a:avLst/>
          </a:prstGeom>
        </p:spPr>
        <p:txBody>
          <a:bodyPr anchor="t" rtlCol="false" tIns="0" lIns="0" bIns="0" rIns="0">
            <a:spAutoFit/>
          </a:bodyPr>
          <a:lstStyle/>
          <a:p>
            <a:pPr algn="ctr">
              <a:lnSpc>
                <a:spcPts val="5599"/>
              </a:lnSpc>
            </a:pPr>
            <a:r>
              <a:rPr lang="en-US" sz="3999">
                <a:solidFill>
                  <a:srgbClr val="FFFFFF"/>
                </a:solidFill>
                <a:latin typeface="Trocchi"/>
              </a:rPr>
              <a:t>pH Scale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812262" y="4749361"/>
            <a:ext cx="8580742" cy="6037722"/>
          </a:xfrm>
          <a:custGeom>
            <a:avLst/>
            <a:gdLst/>
            <a:ahLst/>
            <a:cxnLst/>
            <a:rect r="r" b="b" t="t" l="l"/>
            <a:pathLst>
              <a:path h="6037722" w="8580742">
                <a:moveTo>
                  <a:pt x="0" y="0"/>
                </a:moveTo>
                <a:lnTo>
                  <a:pt x="8580742" y="0"/>
                </a:lnTo>
                <a:lnTo>
                  <a:pt x="8580742" y="6037722"/>
                </a:lnTo>
                <a:lnTo>
                  <a:pt x="0" y="6037722"/>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91835" y="-353242"/>
            <a:ext cx="8599466" cy="6050897"/>
          </a:xfrm>
          <a:custGeom>
            <a:avLst/>
            <a:gdLst/>
            <a:ahLst/>
            <a:cxnLst/>
            <a:rect r="r" b="b" t="t" l="l"/>
            <a:pathLst>
              <a:path h="6050897" w="8599466">
                <a:moveTo>
                  <a:pt x="0" y="0"/>
                </a:moveTo>
                <a:lnTo>
                  <a:pt x="8599466" y="0"/>
                </a:lnTo>
                <a:lnTo>
                  <a:pt x="8599466" y="6050897"/>
                </a:lnTo>
                <a:lnTo>
                  <a:pt x="0" y="605089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35694" y="771525"/>
            <a:ext cx="5651869" cy="1269365"/>
          </a:xfrm>
          <a:prstGeom prst="rect">
            <a:avLst/>
          </a:prstGeom>
        </p:spPr>
        <p:txBody>
          <a:bodyPr anchor="t" rtlCol="false" tIns="0" lIns="0" bIns="0" rIns="0">
            <a:spAutoFit/>
          </a:bodyPr>
          <a:lstStyle/>
          <a:p>
            <a:pPr algn="ctr">
              <a:lnSpc>
                <a:spcPts val="9309"/>
              </a:lnSpc>
            </a:pPr>
            <a:r>
              <a:rPr lang="en-US" sz="6649">
                <a:solidFill>
                  <a:srgbClr val="FFFFFF"/>
                </a:solidFill>
                <a:latin typeface="Times New Roman"/>
              </a:rPr>
              <a:t>Introduction.</a:t>
            </a:r>
          </a:p>
        </p:txBody>
      </p:sp>
      <p:sp>
        <p:nvSpPr>
          <p:cNvPr name="TextBox 5" id="5"/>
          <p:cNvSpPr txBox="true"/>
          <p:nvPr/>
        </p:nvSpPr>
        <p:spPr>
          <a:xfrm rot="0">
            <a:off x="3764191" y="4003039"/>
            <a:ext cx="11227661" cy="1282701"/>
          </a:xfrm>
          <a:prstGeom prst="rect">
            <a:avLst/>
          </a:prstGeom>
        </p:spPr>
        <p:txBody>
          <a:bodyPr anchor="t" rtlCol="false" tIns="0" lIns="0" bIns="0" rIns="0">
            <a:spAutoFit/>
          </a:bodyPr>
          <a:lstStyle/>
          <a:p>
            <a:pPr>
              <a:lnSpc>
                <a:spcPts val="4899"/>
              </a:lnSpc>
            </a:pPr>
            <a:r>
              <a:rPr lang="en-US" sz="3499">
                <a:solidFill>
                  <a:srgbClr val="FFFFFF"/>
                </a:solidFill>
                <a:latin typeface="Times New Roman"/>
              </a:rPr>
              <a:t>Water with unbalanced pH  level can cause various types of  dieseases.</a:t>
            </a:r>
          </a:p>
        </p:txBody>
      </p:sp>
      <p:sp>
        <p:nvSpPr>
          <p:cNvPr name="TextBox 6" id="6"/>
          <p:cNvSpPr txBox="true"/>
          <p:nvPr/>
        </p:nvSpPr>
        <p:spPr>
          <a:xfrm rot="0">
            <a:off x="3764191" y="6627761"/>
            <a:ext cx="11227661" cy="1282701"/>
          </a:xfrm>
          <a:prstGeom prst="rect">
            <a:avLst/>
          </a:prstGeom>
        </p:spPr>
        <p:txBody>
          <a:bodyPr anchor="t" rtlCol="false" tIns="0" lIns="0" bIns="0" rIns="0">
            <a:spAutoFit/>
          </a:bodyPr>
          <a:lstStyle/>
          <a:p>
            <a:pPr>
              <a:lnSpc>
                <a:spcPts val="4899"/>
              </a:lnSpc>
            </a:pPr>
            <a:r>
              <a:rPr lang="en-US" sz="3499">
                <a:solidFill>
                  <a:srgbClr val="FFFFFF"/>
                </a:solidFill>
                <a:latin typeface="Times New Roman"/>
              </a:rPr>
              <a:t>Recommends ph level for drinking water from 6.5 to 8.5 by the World Health Organization (WHO).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2B30"/>
        </a:solidFill>
      </p:bgPr>
    </p:bg>
    <p:spTree>
      <p:nvGrpSpPr>
        <p:cNvPr id="1" name=""/>
        <p:cNvGrpSpPr/>
        <p:nvPr/>
      </p:nvGrpSpPr>
      <p:grpSpPr>
        <a:xfrm>
          <a:off x="0" y="0"/>
          <a:ext cx="0" cy="0"/>
          <a:chOff x="0" y="0"/>
          <a:chExt cx="0" cy="0"/>
        </a:xfrm>
      </p:grpSpPr>
      <p:sp>
        <p:nvSpPr>
          <p:cNvPr name="Freeform 2" id="2"/>
          <p:cNvSpPr/>
          <p:nvPr/>
        </p:nvSpPr>
        <p:spPr>
          <a:xfrm flipH="false" flipV="false" rot="0">
            <a:off x="-1812262" y="4749361"/>
            <a:ext cx="8580742" cy="6037722"/>
          </a:xfrm>
          <a:custGeom>
            <a:avLst/>
            <a:gdLst/>
            <a:ahLst/>
            <a:cxnLst/>
            <a:rect r="r" b="b" t="t" l="l"/>
            <a:pathLst>
              <a:path h="6037722" w="8580742">
                <a:moveTo>
                  <a:pt x="0" y="0"/>
                </a:moveTo>
                <a:lnTo>
                  <a:pt x="8580742" y="0"/>
                </a:lnTo>
                <a:lnTo>
                  <a:pt x="8580742" y="6037722"/>
                </a:lnTo>
                <a:lnTo>
                  <a:pt x="0" y="6037722"/>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91835" y="-353242"/>
            <a:ext cx="8599466" cy="6050897"/>
          </a:xfrm>
          <a:custGeom>
            <a:avLst/>
            <a:gdLst/>
            <a:ahLst/>
            <a:cxnLst/>
            <a:rect r="r" b="b" t="t" l="l"/>
            <a:pathLst>
              <a:path h="6050897" w="8599466">
                <a:moveTo>
                  <a:pt x="0" y="0"/>
                </a:moveTo>
                <a:lnTo>
                  <a:pt x="8599466" y="0"/>
                </a:lnTo>
                <a:lnTo>
                  <a:pt x="8599466" y="6050897"/>
                </a:lnTo>
                <a:lnTo>
                  <a:pt x="0" y="605089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335694" y="771525"/>
            <a:ext cx="5651869" cy="1269365"/>
          </a:xfrm>
          <a:prstGeom prst="rect">
            <a:avLst/>
          </a:prstGeom>
        </p:spPr>
        <p:txBody>
          <a:bodyPr anchor="t" rtlCol="false" tIns="0" lIns="0" bIns="0" rIns="0">
            <a:spAutoFit/>
          </a:bodyPr>
          <a:lstStyle/>
          <a:p>
            <a:pPr algn="ctr">
              <a:lnSpc>
                <a:spcPts val="9309"/>
              </a:lnSpc>
            </a:pPr>
            <a:r>
              <a:rPr lang="en-US" sz="6649">
                <a:solidFill>
                  <a:srgbClr val="FFFFFF"/>
                </a:solidFill>
                <a:latin typeface="Times New Roman"/>
              </a:rPr>
              <a:t>Introduction.</a:t>
            </a:r>
          </a:p>
        </p:txBody>
      </p:sp>
      <p:sp>
        <p:nvSpPr>
          <p:cNvPr name="TextBox 5" id="5"/>
          <p:cNvSpPr txBox="true"/>
          <p:nvPr/>
        </p:nvSpPr>
        <p:spPr>
          <a:xfrm rot="0">
            <a:off x="4374843" y="4180522"/>
            <a:ext cx="10270721" cy="1247141"/>
          </a:xfrm>
          <a:prstGeom prst="rect">
            <a:avLst/>
          </a:prstGeom>
        </p:spPr>
        <p:txBody>
          <a:bodyPr anchor="t" rtlCol="false" tIns="0" lIns="0" bIns="0" rIns="0">
            <a:spAutoFit/>
          </a:bodyPr>
          <a:lstStyle/>
          <a:p>
            <a:pPr marL="734051" indent="-367026" lvl="1">
              <a:lnSpc>
                <a:spcPts val="4759"/>
              </a:lnSpc>
              <a:buFont typeface="Arial"/>
              <a:buChar char="•"/>
            </a:pPr>
            <a:r>
              <a:rPr lang="en-US" sz="3399">
                <a:solidFill>
                  <a:srgbClr val="FFFFFF"/>
                </a:solidFill>
                <a:latin typeface="Times New Roman"/>
              </a:rPr>
              <a:t>Key components we are going to use in this project are pH Sensor 4502c, Arduino Uno, LCD 16x2,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46665">
            <a:off x="-5050359" y="-2424528"/>
            <a:ext cx="9542438" cy="9490388"/>
          </a:xfrm>
          <a:custGeom>
            <a:avLst/>
            <a:gdLst/>
            <a:ahLst/>
            <a:cxnLst/>
            <a:rect r="r" b="b" t="t" l="l"/>
            <a:pathLst>
              <a:path h="9490388" w="9542438">
                <a:moveTo>
                  <a:pt x="0" y="0"/>
                </a:moveTo>
                <a:lnTo>
                  <a:pt x="9542438" y="0"/>
                </a:lnTo>
                <a:lnTo>
                  <a:pt x="9542438" y="9490388"/>
                </a:lnTo>
                <a:lnTo>
                  <a:pt x="0" y="9490388"/>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6665">
            <a:off x="14774868" y="3745994"/>
            <a:ext cx="9302176" cy="9251437"/>
          </a:xfrm>
          <a:custGeom>
            <a:avLst/>
            <a:gdLst/>
            <a:ahLst/>
            <a:cxnLst/>
            <a:rect r="r" b="b" t="t" l="l"/>
            <a:pathLst>
              <a:path h="9251437" w="9302176">
                <a:moveTo>
                  <a:pt x="0" y="0"/>
                </a:moveTo>
                <a:lnTo>
                  <a:pt x="9302176" y="0"/>
                </a:lnTo>
                <a:lnTo>
                  <a:pt x="9302176" y="9251437"/>
                </a:lnTo>
                <a:lnTo>
                  <a:pt x="0" y="9251437"/>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107645" y="781050"/>
            <a:ext cx="5968107" cy="2281852"/>
          </a:xfrm>
          <a:prstGeom prst="rect">
            <a:avLst/>
          </a:prstGeom>
        </p:spPr>
        <p:txBody>
          <a:bodyPr anchor="t" rtlCol="false" tIns="0" lIns="0" bIns="0" rIns="0">
            <a:spAutoFit/>
          </a:bodyPr>
          <a:lstStyle/>
          <a:p>
            <a:pPr algn="ctr">
              <a:lnSpc>
                <a:spcPts val="8628"/>
              </a:lnSpc>
            </a:pPr>
            <a:r>
              <a:rPr lang="en-US" sz="6163">
                <a:solidFill>
                  <a:srgbClr val="000000"/>
                </a:solidFill>
                <a:latin typeface="Times New Roman"/>
              </a:rPr>
              <a:t>Data Acquisition.</a:t>
            </a:r>
          </a:p>
          <a:p>
            <a:pPr algn="ctr">
              <a:lnSpc>
                <a:spcPts val="8628"/>
              </a:lnSpc>
            </a:pPr>
          </a:p>
        </p:txBody>
      </p:sp>
      <p:sp>
        <p:nvSpPr>
          <p:cNvPr name="TextBox 5" id="5"/>
          <p:cNvSpPr txBox="true"/>
          <p:nvPr/>
        </p:nvSpPr>
        <p:spPr>
          <a:xfrm rot="0">
            <a:off x="2717155" y="3834293"/>
            <a:ext cx="11300222" cy="4322371"/>
          </a:xfrm>
          <a:prstGeom prst="rect">
            <a:avLst/>
          </a:prstGeom>
        </p:spPr>
        <p:txBody>
          <a:bodyPr anchor="t" rtlCol="false" tIns="0" lIns="0" bIns="0" rIns="0">
            <a:spAutoFit/>
          </a:bodyPr>
          <a:lstStyle/>
          <a:p>
            <a:pPr algn="just">
              <a:lnSpc>
                <a:spcPts val="4834"/>
              </a:lnSpc>
            </a:pPr>
            <a:r>
              <a:rPr lang="en-US" sz="3452">
                <a:solidFill>
                  <a:srgbClr val="000000"/>
                </a:solidFill>
                <a:latin typeface="Times New Roman"/>
              </a:rPr>
              <a:t>                        </a:t>
            </a:r>
          </a:p>
          <a:p>
            <a:pPr algn="just" marL="745480" indent="-372740" lvl="1">
              <a:lnSpc>
                <a:spcPts val="4834"/>
              </a:lnSpc>
              <a:buFont typeface="Arial"/>
              <a:buChar char="•"/>
            </a:pPr>
            <a:r>
              <a:rPr lang="en-US" sz="3452">
                <a:solidFill>
                  <a:srgbClr val="000000"/>
                </a:solidFill>
                <a:latin typeface="Times New Roman"/>
              </a:rPr>
              <a:t>Conversion of physical parameters to electrical</a:t>
            </a:r>
            <a:r>
              <a:rPr lang="en-US" sz="3452">
                <a:solidFill>
                  <a:srgbClr val="000000"/>
                </a:solidFill>
                <a:latin typeface="Times New Roman"/>
              </a:rPr>
              <a:t> signals</a:t>
            </a:r>
          </a:p>
          <a:p>
            <a:pPr algn="just">
              <a:lnSpc>
                <a:spcPts val="4834"/>
              </a:lnSpc>
            </a:pPr>
          </a:p>
          <a:p>
            <a:pPr algn="just" marL="745480" indent="-372740" lvl="1">
              <a:lnSpc>
                <a:spcPts val="4834"/>
              </a:lnSpc>
              <a:buFont typeface="Arial"/>
              <a:buChar char="•"/>
            </a:pPr>
            <a:r>
              <a:rPr lang="en-US" sz="3452">
                <a:solidFill>
                  <a:srgbClr val="000000"/>
                </a:solidFill>
                <a:latin typeface="Times New Roman"/>
              </a:rPr>
              <a:t>pH measurement on a logarithmic scale (0-14)</a:t>
            </a:r>
          </a:p>
          <a:p>
            <a:pPr algn="just">
              <a:lnSpc>
                <a:spcPts val="4834"/>
              </a:lnSpc>
            </a:pPr>
          </a:p>
          <a:p>
            <a:pPr algn="just" marL="745480" indent="-372740" lvl="1">
              <a:lnSpc>
                <a:spcPts val="4834"/>
              </a:lnSpc>
              <a:buFont typeface="Arial"/>
              <a:buChar char="•"/>
            </a:pPr>
            <a:r>
              <a:rPr lang="en-US" sz="3452">
                <a:solidFill>
                  <a:srgbClr val="000000"/>
                </a:solidFill>
                <a:latin typeface="Times New Roman"/>
              </a:rPr>
              <a:t>Sensor compatibility with Arduino and 5V power supply</a:t>
            </a:r>
          </a:p>
          <a:p>
            <a:pPr algn="just">
              <a:lnSpc>
                <a:spcPts val="483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813974">
            <a:off x="-992861" y="2827989"/>
            <a:ext cx="8898088" cy="6673566"/>
          </a:xfrm>
          <a:custGeom>
            <a:avLst/>
            <a:gdLst/>
            <a:ahLst/>
            <a:cxnLst/>
            <a:rect r="r" b="b" t="t" l="l"/>
            <a:pathLst>
              <a:path h="6673566" w="8898088">
                <a:moveTo>
                  <a:pt x="0" y="0"/>
                </a:moveTo>
                <a:lnTo>
                  <a:pt x="8898089" y="0"/>
                </a:lnTo>
                <a:lnTo>
                  <a:pt x="8898089" y="6673566"/>
                </a:lnTo>
                <a:lnTo>
                  <a:pt x="0" y="6673566"/>
                </a:lnTo>
                <a:lnTo>
                  <a:pt x="0" y="0"/>
                </a:lnTo>
                <a:close/>
              </a:path>
            </a:pathLst>
          </a:custGeom>
          <a:blipFill>
            <a:blip r:embed="rId2"/>
            <a:stretch>
              <a:fillRect l="0" t="0" r="0" b="0"/>
            </a:stretch>
          </a:blipFill>
        </p:spPr>
      </p:sp>
      <p:sp>
        <p:nvSpPr>
          <p:cNvPr name="Freeform 3" id="3"/>
          <p:cNvSpPr/>
          <p:nvPr/>
        </p:nvSpPr>
        <p:spPr>
          <a:xfrm flipH="false" flipV="false" rot="-1346665">
            <a:off x="-5050359" y="-2424528"/>
            <a:ext cx="9542438" cy="9490388"/>
          </a:xfrm>
          <a:custGeom>
            <a:avLst/>
            <a:gdLst/>
            <a:ahLst/>
            <a:cxnLst/>
            <a:rect r="r" b="b" t="t" l="l"/>
            <a:pathLst>
              <a:path h="9490388" w="9542438">
                <a:moveTo>
                  <a:pt x="0" y="0"/>
                </a:moveTo>
                <a:lnTo>
                  <a:pt x="9542438" y="0"/>
                </a:lnTo>
                <a:lnTo>
                  <a:pt x="9542438" y="9490388"/>
                </a:lnTo>
                <a:lnTo>
                  <a:pt x="0" y="9490388"/>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526095" y="4183479"/>
            <a:ext cx="12761905" cy="3224443"/>
          </a:xfrm>
          <a:custGeom>
            <a:avLst/>
            <a:gdLst/>
            <a:ahLst/>
            <a:cxnLst/>
            <a:rect r="r" b="b" t="t" l="l"/>
            <a:pathLst>
              <a:path h="3224443" w="12761905">
                <a:moveTo>
                  <a:pt x="0" y="0"/>
                </a:moveTo>
                <a:lnTo>
                  <a:pt x="12761905" y="0"/>
                </a:lnTo>
                <a:lnTo>
                  <a:pt x="12761905" y="3224443"/>
                </a:lnTo>
                <a:lnTo>
                  <a:pt x="0" y="3224443"/>
                </a:lnTo>
                <a:lnTo>
                  <a:pt x="0" y="0"/>
                </a:lnTo>
                <a:close/>
              </a:path>
            </a:pathLst>
          </a:custGeom>
          <a:blipFill>
            <a:blip r:embed="rId5"/>
            <a:stretch>
              <a:fillRect l="0" t="-17107" r="-1284" b="0"/>
            </a:stretch>
          </a:blipFill>
        </p:spPr>
      </p:sp>
      <p:sp>
        <p:nvSpPr>
          <p:cNvPr name="Freeform 5" id="5"/>
          <p:cNvSpPr/>
          <p:nvPr/>
        </p:nvSpPr>
        <p:spPr>
          <a:xfrm flipH="false" flipV="false" rot="-1346665">
            <a:off x="14175626" y="3379790"/>
            <a:ext cx="9302176" cy="9251437"/>
          </a:xfrm>
          <a:custGeom>
            <a:avLst/>
            <a:gdLst/>
            <a:ahLst/>
            <a:cxnLst/>
            <a:rect r="r" b="b" t="t" l="l"/>
            <a:pathLst>
              <a:path h="9251437" w="9302176">
                <a:moveTo>
                  <a:pt x="0" y="0"/>
                </a:moveTo>
                <a:lnTo>
                  <a:pt x="9302175" y="0"/>
                </a:lnTo>
                <a:lnTo>
                  <a:pt x="9302175" y="9251437"/>
                </a:lnTo>
                <a:lnTo>
                  <a:pt x="0" y="9251437"/>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056985" y="1021456"/>
            <a:ext cx="6052344" cy="2289175"/>
          </a:xfrm>
          <a:prstGeom prst="rect">
            <a:avLst/>
          </a:prstGeom>
        </p:spPr>
        <p:txBody>
          <a:bodyPr anchor="t" rtlCol="false" tIns="0" lIns="0" bIns="0" rIns="0">
            <a:spAutoFit/>
          </a:bodyPr>
          <a:lstStyle/>
          <a:p>
            <a:pPr algn="ctr">
              <a:lnSpc>
                <a:spcPts val="8750"/>
              </a:lnSpc>
            </a:pPr>
            <a:r>
              <a:rPr lang="en-US" sz="6250">
                <a:solidFill>
                  <a:srgbClr val="000000"/>
                </a:solidFill>
                <a:latin typeface="Times New Roman"/>
              </a:rPr>
              <a:t>Data Acquisition.</a:t>
            </a:r>
          </a:p>
          <a:p>
            <a:pPr algn="ctr">
              <a:lnSpc>
                <a:spcPts val="8750"/>
              </a:lnSpc>
            </a:pPr>
          </a:p>
        </p:txBody>
      </p:sp>
      <p:sp>
        <p:nvSpPr>
          <p:cNvPr name="TextBox 7" id="7"/>
          <p:cNvSpPr txBox="true"/>
          <p:nvPr/>
        </p:nvSpPr>
        <p:spPr>
          <a:xfrm rot="0">
            <a:off x="7687115" y="2554980"/>
            <a:ext cx="2792083" cy="755650"/>
          </a:xfrm>
          <a:prstGeom prst="rect">
            <a:avLst/>
          </a:prstGeom>
        </p:spPr>
        <p:txBody>
          <a:bodyPr anchor="t" rtlCol="false" tIns="0" lIns="0" bIns="0" rIns="0">
            <a:spAutoFit/>
          </a:bodyPr>
          <a:lstStyle/>
          <a:p>
            <a:pPr algn="ctr">
              <a:lnSpc>
                <a:spcPts val="5599"/>
              </a:lnSpc>
            </a:pPr>
            <a:r>
              <a:rPr lang="en-US" sz="3999">
                <a:solidFill>
                  <a:srgbClr val="000000"/>
                </a:solidFill>
                <a:latin typeface="Times New Roman"/>
              </a:rPr>
              <a:t>pH sensor</a:t>
            </a:r>
          </a:p>
        </p:txBody>
      </p:sp>
      <p:sp>
        <p:nvSpPr>
          <p:cNvPr name="TextBox 8" id="8"/>
          <p:cNvSpPr txBox="true"/>
          <p:nvPr/>
        </p:nvSpPr>
        <p:spPr>
          <a:xfrm rot="0">
            <a:off x="14467217" y="9656445"/>
            <a:ext cx="3820783" cy="630555"/>
          </a:xfrm>
          <a:prstGeom prst="rect">
            <a:avLst/>
          </a:prstGeom>
        </p:spPr>
        <p:txBody>
          <a:bodyPr anchor="t" rtlCol="false" tIns="0" lIns="0" bIns="0" rIns="0">
            <a:spAutoFit/>
          </a:bodyPr>
          <a:lstStyle/>
          <a:p>
            <a:pPr algn="ctr">
              <a:lnSpc>
                <a:spcPts val="4620"/>
              </a:lnSpc>
            </a:pPr>
            <a:r>
              <a:rPr lang="en-US" sz="3300">
                <a:solidFill>
                  <a:srgbClr val="000000"/>
                </a:solidFill>
                <a:latin typeface="Times New Roman Italics"/>
              </a:rPr>
              <a:t>Source: 176iot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46665">
            <a:off x="-5050359" y="-2424528"/>
            <a:ext cx="9542438" cy="9490388"/>
          </a:xfrm>
          <a:custGeom>
            <a:avLst/>
            <a:gdLst/>
            <a:ahLst/>
            <a:cxnLst/>
            <a:rect r="r" b="b" t="t" l="l"/>
            <a:pathLst>
              <a:path h="9490388" w="9542438">
                <a:moveTo>
                  <a:pt x="0" y="0"/>
                </a:moveTo>
                <a:lnTo>
                  <a:pt x="9542438" y="0"/>
                </a:lnTo>
                <a:lnTo>
                  <a:pt x="9542438" y="9490388"/>
                </a:lnTo>
                <a:lnTo>
                  <a:pt x="0" y="9490388"/>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46665">
            <a:off x="14774868" y="3745994"/>
            <a:ext cx="9302176" cy="9251437"/>
          </a:xfrm>
          <a:custGeom>
            <a:avLst/>
            <a:gdLst/>
            <a:ahLst/>
            <a:cxnLst/>
            <a:rect r="r" b="b" t="t" l="l"/>
            <a:pathLst>
              <a:path h="9251437" w="9302176">
                <a:moveTo>
                  <a:pt x="0" y="0"/>
                </a:moveTo>
                <a:lnTo>
                  <a:pt x="9302176" y="0"/>
                </a:lnTo>
                <a:lnTo>
                  <a:pt x="9302176" y="9251437"/>
                </a:lnTo>
                <a:lnTo>
                  <a:pt x="0" y="9251437"/>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056985" y="1021456"/>
            <a:ext cx="6052344" cy="2289175"/>
          </a:xfrm>
          <a:prstGeom prst="rect">
            <a:avLst/>
          </a:prstGeom>
        </p:spPr>
        <p:txBody>
          <a:bodyPr anchor="t" rtlCol="false" tIns="0" lIns="0" bIns="0" rIns="0">
            <a:spAutoFit/>
          </a:bodyPr>
          <a:lstStyle/>
          <a:p>
            <a:pPr algn="ctr">
              <a:lnSpc>
                <a:spcPts val="8750"/>
              </a:lnSpc>
            </a:pPr>
            <a:r>
              <a:rPr lang="en-US" sz="6250">
                <a:solidFill>
                  <a:srgbClr val="000000"/>
                </a:solidFill>
                <a:latin typeface="Times New Roman"/>
              </a:rPr>
              <a:t>Data Acquisition.</a:t>
            </a:r>
          </a:p>
          <a:p>
            <a:pPr algn="ctr">
              <a:lnSpc>
                <a:spcPts val="8750"/>
              </a:lnSpc>
            </a:pPr>
          </a:p>
        </p:txBody>
      </p:sp>
      <p:sp>
        <p:nvSpPr>
          <p:cNvPr name="TextBox 5" id="5"/>
          <p:cNvSpPr txBox="true"/>
          <p:nvPr/>
        </p:nvSpPr>
        <p:spPr>
          <a:xfrm rot="0">
            <a:off x="2269480" y="3697679"/>
            <a:ext cx="14542145" cy="4931971"/>
          </a:xfrm>
          <a:prstGeom prst="rect">
            <a:avLst/>
          </a:prstGeom>
        </p:spPr>
        <p:txBody>
          <a:bodyPr anchor="t" rtlCol="false" tIns="0" lIns="0" bIns="0" rIns="0">
            <a:spAutoFit/>
          </a:bodyPr>
          <a:lstStyle/>
          <a:p>
            <a:pPr algn="just" marL="745480" indent="-372740" lvl="1">
              <a:lnSpc>
                <a:spcPts val="4834"/>
              </a:lnSpc>
              <a:buFont typeface="Arial"/>
              <a:buChar char="•"/>
            </a:pPr>
            <a:r>
              <a:rPr lang="en-US" sz="3452">
                <a:solidFill>
                  <a:srgbClr val="000000"/>
                </a:solidFill>
                <a:latin typeface="Times New Roman"/>
              </a:rPr>
              <a:t>Voltage generated corresponds to the concentration of hydrogen ions.</a:t>
            </a:r>
          </a:p>
          <a:p>
            <a:pPr algn="just">
              <a:lnSpc>
                <a:spcPts val="4834"/>
              </a:lnSpc>
            </a:pPr>
          </a:p>
          <a:p>
            <a:pPr algn="just" marL="745480" indent="-372740" lvl="1">
              <a:lnSpc>
                <a:spcPts val="4834"/>
              </a:lnSpc>
              <a:buFont typeface="Arial"/>
              <a:buChar char="•"/>
            </a:pPr>
            <a:r>
              <a:rPr lang="en-US" sz="3452">
                <a:solidFill>
                  <a:srgbClr val="000000"/>
                </a:solidFill>
                <a:latin typeface="Times New Roman"/>
              </a:rPr>
              <a:t>Formation of a gel layer around the glass body occurs upon contact with the liquid.</a:t>
            </a:r>
          </a:p>
          <a:p>
            <a:pPr algn="just">
              <a:lnSpc>
                <a:spcPts val="4834"/>
              </a:lnSpc>
            </a:pPr>
          </a:p>
          <a:p>
            <a:pPr algn="just" marL="745480" indent="-372740" lvl="1">
              <a:lnSpc>
                <a:spcPts val="4834"/>
              </a:lnSpc>
              <a:buFont typeface="Arial"/>
              <a:buChar char="•"/>
            </a:pPr>
            <a:r>
              <a:rPr lang="en-US" sz="3452">
                <a:solidFill>
                  <a:srgbClr val="000000"/>
                </a:solidFill>
                <a:latin typeface="Times New Roman"/>
              </a:rPr>
              <a:t>pH values are measured on a logarithmic scale, with 7 representing a neutral state.</a:t>
            </a:r>
          </a:p>
          <a:p>
            <a:pPr algn="just">
              <a:lnSpc>
                <a:spcPts val="483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07492" y="3704554"/>
            <a:ext cx="13571258" cy="5472281"/>
          </a:xfrm>
          <a:custGeom>
            <a:avLst/>
            <a:gdLst/>
            <a:ahLst/>
            <a:cxnLst/>
            <a:rect r="r" b="b" t="t" l="l"/>
            <a:pathLst>
              <a:path h="5472281" w="13571258">
                <a:moveTo>
                  <a:pt x="0" y="0"/>
                </a:moveTo>
                <a:lnTo>
                  <a:pt x="13571258" y="0"/>
                </a:lnTo>
                <a:lnTo>
                  <a:pt x="13571258" y="5472281"/>
                </a:lnTo>
                <a:lnTo>
                  <a:pt x="0" y="5472281"/>
                </a:lnTo>
                <a:lnTo>
                  <a:pt x="0" y="0"/>
                </a:lnTo>
                <a:close/>
              </a:path>
            </a:pathLst>
          </a:custGeom>
          <a:blipFill>
            <a:blip r:embed="rId2"/>
            <a:stretch>
              <a:fillRect l="0" t="0" r="0" b="0"/>
            </a:stretch>
          </a:blipFill>
        </p:spPr>
      </p:sp>
      <p:sp>
        <p:nvSpPr>
          <p:cNvPr name="Freeform 3" id="3"/>
          <p:cNvSpPr/>
          <p:nvPr/>
        </p:nvSpPr>
        <p:spPr>
          <a:xfrm flipH="false" flipV="false" rot="-1346665">
            <a:off x="14175626" y="3358379"/>
            <a:ext cx="9302176" cy="9251437"/>
          </a:xfrm>
          <a:custGeom>
            <a:avLst/>
            <a:gdLst/>
            <a:ahLst/>
            <a:cxnLst/>
            <a:rect r="r" b="b" t="t" l="l"/>
            <a:pathLst>
              <a:path h="9251437" w="9302176">
                <a:moveTo>
                  <a:pt x="0" y="0"/>
                </a:moveTo>
                <a:lnTo>
                  <a:pt x="9302175" y="0"/>
                </a:lnTo>
                <a:lnTo>
                  <a:pt x="9302175" y="9251437"/>
                </a:lnTo>
                <a:lnTo>
                  <a:pt x="0" y="9251437"/>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346665">
            <a:off x="-5050359" y="-2424528"/>
            <a:ext cx="9542438" cy="9490388"/>
          </a:xfrm>
          <a:custGeom>
            <a:avLst/>
            <a:gdLst/>
            <a:ahLst/>
            <a:cxnLst/>
            <a:rect r="r" b="b" t="t" l="l"/>
            <a:pathLst>
              <a:path h="9490388" w="9542438">
                <a:moveTo>
                  <a:pt x="0" y="0"/>
                </a:moveTo>
                <a:lnTo>
                  <a:pt x="9542438" y="0"/>
                </a:lnTo>
                <a:lnTo>
                  <a:pt x="9542438" y="9490388"/>
                </a:lnTo>
                <a:lnTo>
                  <a:pt x="0" y="9490388"/>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056985" y="1021456"/>
            <a:ext cx="6052344" cy="2289175"/>
          </a:xfrm>
          <a:prstGeom prst="rect">
            <a:avLst/>
          </a:prstGeom>
        </p:spPr>
        <p:txBody>
          <a:bodyPr anchor="t" rtlCol="false" tIns="0" lIns="0" bIns="0" rIns="0">
            <a:spAutoFit/>
          </a:bodyPr>
          <a:lstStyle/>
          <a:p>
            <a:pPr algn="ctr">
              <a:lnSpc>
                <a:spcPts val="8750"/>
              </a:lnSpc>
            </a:pPr>
            <a:r>
              <a:rPr lang="en-US" sz="6250">
                <a:solidFill>
                  <a:srgbClr val="000000"/>
                </a:solidFill>
                <a:latin typeface="Times New Roman"/>
              </a:rPr>
              <a:t>Data Acquisition.</a:t>
            </a:r>
          </a:p>
          <a:p>
            <a:pPr algn="ctr">
              <a:lnSpc>
                <a:spcPts val="8750"/>
              </a:lnSpc>
            </a:pPr>
          </a:p>
        </p:txBody>
      </p:sp>
      <p:sp>
        <p:nvSpPr>
          <p:cNvPr name="TextBox 6" id="6"/>
          <p:cNvSpPr txBox="true"/>
          <p:nvPr/>
        </p:nvSpPr>
        <p:spPr>
          <a:xfrm rot="0">
            <a:off x="7481628" y="2626101"/>
            <a:ext cx="2792083" cy="755650"/>
          </a:xfrm>
          <a:prstGeom prst="rect">
            <a:avLst/>
          </a:prstGeom>
        </p:spPr>
        <p:txBody>
          <a:bodyPr anchor="t" rtlCol="false" tIns="0" lIns="0" bIns="0" rIns="0">
            <a:spAutoFit/>
          </a:bodyPr>
          <a:lstStyle/>
          <a:p>
            <a:pPr algn="ctr">
              <a:lnSpc>
                <a:spcPts val="5599"/>
              </a:lnSpc>
            </a:pPr>
            <a:r>
              <a:rPr lang="en-US" sz="3999">
                <a:solidFill>
                  <a:srgbClr val="000000"/>
                </a:solidFill>
                <a:latin typeface="Times New Roman"/>
              </a:rPr>
              <a:t>pH sensor</a:t>
            </a:r>
          </a:p>
        </p:txBody>
      </p:sp>
      <p:sp>
        <p:nvSpPr>
          <p:cNvPr name="TextBox 7" id="7"/>
          <p:cNvSpPr txBox="true"/>
          <p:nvPr/>
        </p:nvSpPr>
        <p:spPr>
          <a:xfrm rot="0">
            <a:off x="14467217" y="9656445"/>
            <a:ext cx="3820783" cy="630555"/>
          </a:xfrm>
          <a:prstGeom prst="rect">
            <a:avLst/>
          </a:prstGeom>
        </p:spPr>
        <p:txBody>
          <a:bodyPr anchor="t" rtlCol="false" tIns="0" lIns="0" bIns="0" rIns="0">
            <a:spAutoFit/>
          </a:bodyPr>
          <a:lstStyle/>
          <a:p>
            <a:pPr algn="ctr">
              <a:lnSpc>
                <a:spcPts val="4620"/>
              </a:lnSpc>
            </a:pPr>
            <a:r>
              <a:rPr lang="en-US" sz="3300">
                <a:solidFill>
                  <a:srgbClr val="000000"/>
                </a:solidFill>
                <a:latin typeface="Times New Roman Italics"/>
              </a:rPr>
              <a:t>Source: Hamilton</a:t>
            </a:r>
            <a:r>
              <a:rPr lang="en-US" sz="3300">
                <a:solidFill>
                  <a:srgbClr val="000000"/>
                </a:solidFill>
                <a:latin typeface="Times New Roman"/>
              </a:rPr>
              <a:t>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DAF5A3C8XHk</dc:identifier>
  <dcterms:modified xsi:type="dcterms:W3CDTF">2011-08-01T06:04:30Z</dcterms:modified>
  <cp:revision>1</cp:revision>
  <dc:title>5G  Technology Presentation in Green Orange Modular Abstract Style</dc:title>
</cp:coreProperties>
</file>