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uli"/>
      <p:regular r:id="rId13"/>
      <p:bold r:id="rId14"/>
      <p:italic r:id="rId15"/>
      <p:boldItalic r:id="rId16"/>
    </p:embeddedFont>
    <p:embeddedFont>
      <p:font typeface="Nixie One"/>
      <p:regular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HelveticaNeue-boldItalic.fntdata"/><Relationship Id="rId13" Type="http://schemas.openxmlformats.org/officeDocument/2006/relationships/font" Target="fonts/Muli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uli-italic.fntdata"/><Relationship Id="rId14" Type="http://schemas.openxmlformats.org/officeDocument/2006/relationships/font" Target="fonts/Muli-bold.fntdata"/><Relationship Id="rId17" Type="http://schemas.openxmlformats.org/officeDocument/2006/relationships/font" Target="fonts/NixieOne-regular.fntdata"/><Relationship Id="rId16" Type="http://schemas.openxmlformats.org/officeDocument/2006/relationships/font" Target="fonts/Muli-bold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2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958628ca2_3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958628ca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gzmXspH7QxXnL0qSKxS3dCH435mdToNv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github.com/lps6/primeiroempreg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099" y="1692151"/>
            <a:ext cx="5727798" cy="188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2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O Problema...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Dificuldade que alunos de graduação enfrentam para encontrar seu primeiro emprego ou estágio.</a:t>
            </a:r>
            <a:endParaRPr b="1" sz="1600">
              <a:solidFill>
                <a:srgbClr val="19BBD5"/>
              </a:solidFill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728630" y="4802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" name="Google Shape;3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250" y="1034800"/>
            <a:ext cx="2439600" cy="307390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2"/>
          <p:cNvSpPr txBox="1"/>
          <p:nvPr>
            <p:ph idx="4294967295" type="title"/>
          </p:nvPr>
        </p:nvSpPr>
        <p:spPr>
          <a:xfrm>
            <a:off x="1262700" y="834600"/>
            <a:ext cx="5367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Problema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Google Shape;354;p13"/>
          <p:cNvSpPr txBox="1"/>
          <p:nvPr>
            <p:ph idx="4294967295" type="ctrTitle"/>
          </p:nvPr>
        </p:nvSpPr>
        <p:spPr>
          <a:xfrm>
            <a:off x="3946325" y="888788"/>
            <a:ext cx="499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A Solução: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grpSp>
        <p:nvGrpSpPr>
          <p:cNvPr id="355" name="Google Shape;355;p13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56" name="Google Shape;356;p13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13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59" name="Google Shape;359;p1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3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3"/>
          <p:cNvSpPr/>
          <p:nvPr/>
        </p:nvSpPr>
        <p:spPr>
          <a:xfrm rot="2327012">
            <a:off x="2870273" y="1771645"/>
            <a:ext cx="183443" cy="175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13"/>
          <p:cNvSpPr/>
          <p:nvPr/>
        </p:nvSpPr>
        <p:spPr>
          <a:xfrm>
            <a:off x="4062175" y="236365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E1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</a:t>
            </a:r>
            <a:endParaRPr sz="1800">
              <a:solidFill>
                <a:srgbClr val="00E1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E1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Emprego</a:t>
            </a:r>
            <a:endParaRPr sz="1800">
              <a:solidFill>
                <a:srgbClr val="00E1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13"/>
          <p:cNvSpPr/>
          <p:nvPr/>
        </p:nvSpPr>
        <p:spPr>
          <a:xfrm>
            <a:off x="5857669" y="23636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GetXP</a:t>
            </a:r>
            <a:endParaRPr sz="18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>
            <p:ph type="title"/>
          </p:nvPr>
        </p:nvSpPr>
        <p:spPr>
          <a:xfrm>
            <a:off x="2513800" y="220600"/>
            <a:ext cx="6641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Postmortem… </a:t>
            </a:r>
            <a:r>
              <a:rPr lang="en" sz="2400"/>
              <a:t>(for now)</a:t>
            </a:r>
            <a:endParaRPr sz="2400"/>
          </a:p>
        </p:txBody>
      </p:sp>
      <p:sp>
        <p:nvSpPr>
          <p:cNvPr id="374" name="Google Shape;374;p14"/>
          <p:cNvSpPr txBox="1"/>
          <p:nvPr/>
        </p:nvSpPr>
        <p:spPr>
          <a:xfrm>
            <a:off x="1023349" y="1717950"/>
            <a:ext cx="26658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ITERAÇÃO 0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Primeira reunião com o cliente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Histórias do usuário iniciais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Storyboards Lo-Fi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5" name="Google Shape;375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14"/>
          <p:cNvSpPr txBox="1"/>
          <p:nvPr/>
        </p:nvSpPr>
        <p:spPr>
          <a:xfrm>
            <a:off x="3239100" y="865900"/>
            <a:ext cx="4243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r>
              <a:rPr b="1" lang="en" sz="24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O QUE FOI FEITO </a:t>
            </a:r>
            <a:r>
              <a:rPr lang="en" sz="24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😋”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377" name="Google Shape;377;p14"/>
          <p:cNvSpPr txBox="1"/>
          <p:nvPr/>
        </p:nvSpPr>
        <p:spPr>
          <a:xfrm>
            <a:off x="3596474" y="1999375"/>
            <a:ext cx="26658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ITERAÇÃO 1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Criada a aplicação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Criada a tela inicial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Tutoriais com APIs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8" name="Google Shape;378;p14"/>
          <p:cNvSpPr txBox="1"/>
          <p:nvPr/>
        </p:nvSpPr>
        <p:spPr>
          <a:xfrm>
            <a:off x="5639425" y="1717950"/>
            <a:ext cx="28749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ITERAÇÃO 2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Cadastro do usuário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Login do usuário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Testes manuais com API do LinkedIn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Criação dos Mock-Ups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Histórias do usuários em Cucumber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9" name="Google Shape;379;p14"/>
          <p:cNvSpPr txBox="1"/>
          <p:nvPr/>
        </p:nvSpPr>
        <p:spPr>
          <a:xfrm>
            <a:off x="678525" y="3071100"/>
            <a:ext cx="2665800" cy="1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ITERAÇÃO 3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Cadastro de empresa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Login de empresa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Rodapé da página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Bootstrap dos forms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Testes unitários em RSpec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0" name="Google Shape;380;p14"/>
          <p:cNvSpPr txBox="1"/>
          <p:nvPr/>
        </p:nvSpPr>
        <p:spPr>
          <a:xfrm>
            <a:off x="3344325" y="3425550"/>
            <a:ext cx="2665800" cy="1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ITERAÇÃO 4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Login com o LinkedIn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Dashboard de candidatos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Dashboard de empresa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- Criação de Quest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5"/>
          <p:cNvSpPr txBox="1"/>
          <p:nvPr>
            <p:ph type="title"/>
          </p:nvPr>
        </p:nvSpPr>
        <p:spPr>
          <a:xfrm>
            <a:off x="2513800" y="220600"/>
            <a:ext cx="6641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Postmortem… </a:t>
            </a:r>
            <a:r>
              <a:rPr lang="en" sz="2400"/>
              <a:t>(for now)</a:t>
            </a:r>
            <a:endParaRPr sz="2400"/>
          </a:p>
        </p:txBody>
      </p:sp>
      <p:sp>
        <p:nvSpPr>
          <p:cNvPr id="386" name="Google Shape;386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15"/>
          <p:cNvSpPr txBox="1"/>
          <p:nvPr/>
        </p:nvSpPr>
        <p:spPr>
          <a:xfrm>
            <a:off x="3239100" y="865900"/>
            <a:ext cx="4243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08400"/>
                </a:solidFill>
                <a:latin typeface="Muli"/>
                <a:ea typeface="Muli"/>
                <a:cs typeface="Muli"/>
                <a:sym typeface="Muli"/>
              </a:rPr>
              <a:t>“O QUE SERÁ FEITO… </a:t>
            </a:r>
            <a:r>
              <a:rPr lang="en" sz="2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🏃</a:t>
            </a:r>
            <a:r>
              <a:rPr lang="en" sz="2400">
                <a:solidFill>
                  <a:srgbClr val="F08400"/>
                </a:solidFill>
                <a:latin typeface="Muli"/>
                <a:ea typeface="Muli"/>
                <a:cs typeface="Muli"/>
                <a:sym typeface="Muli"/>
              </a:rPr>
              <a:t>”</a:t>
            </a:r>
            <a:endParaRPr sz="2400">
              <a:solidFill>
                <a:srgbClr val="F08400"/>
              </a:solidFill>
            </a:endParaRPr>
          </a:p>
        </p:txBody>
      </p:sp>
      <p:sp>
        <p:nvSpPr>
          <p:cNvPr id="388" name="Google Shape;388;p15"/>
          <p:cNvSpPr txBox="1"/>
          <p:nvPr/>
        </p:nvSpPr>
        <p:spPr>
          <a:xfrm>
            <a:off x="667350" y="1783900"/>
            <a:ext cx="4116900" cy="29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600"/>
              <a:buFont typeface="Muli"/>
              <a:buChar char="●"/>
            </a:pPr>
            <a:r>
              <a:rPr lang="e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Parametrização de testes de personalidade para o formato das Quests</a:t>
            </a:r>
            <a:endParaRPr sz="1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600"/>
              <a:buFont typeface="Muli"/>
              <a:buChar char="●"/>
            </a:pPr>
            <a:r>
              <a:rPr lang="e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Login com outras APIs (Facebook, Google, Twitter…)</a:t>
            </a:r>
            <a:endParaRPr sz="1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600"/>
              <a:buFont typeface="Muli"/>
              <a:buChar char="●"/>
            </a:pPr>
            <a:r>
              <a:rPr lang="e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Sincronização LinkedIn (aguardando aprovação do programa de Apps Parceiros LinkedIn)</a:t>
            </a:r>
            <a:endParaRPr sz="1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9" name="Google Shape;389;p15"/>
          <p:cNvSpPr txBox="1"/>
          <p:nvPr/>
        </p:nvSpPr>
        <p:spPr>
          <a:xfrm>
            <a:off x="4784250" y="1783900"/>
            <a:ext cx="4116900" cy="29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600"/>
              <a:buFont typeface="Muli"/>
              <a:buChar char="●"/>
            </a:pPr>
            <a:r>
              <a:rPr lang="e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Desenvolvimento de ferramentas de </a:t>
            </a:r>
            <a:r>
              <a:rPr i="1" lang="e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Analytics</a:t>
            </a:r>
            <a:r>
              <a:rPr lang="e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para sugestões mais precisas de candidatos às empresas</a:t>
            </a:r>
            <a:endParaRPr sz="1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600"/>
              <a:buFont typeface="Muli"/>
              <a:buChar char="●"/>
            </a:pPr>
            <a:r>
              <a:rPr lang="e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Criação de </a:t>
            </a:r>
            <a:r>
              <a:rPr i="1" lang="e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badges</a:t>
            </a:r>
            <a:r>
              <a:rPr lang="e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e recompensas que deem ao usuário uma maior sensação de progresso e tornem o uso da aplicação mais gratificante</a:t>
            </a:r>
            <a:endParaRPr sz="1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/>
          <p:nvPr/>
        </p:nvSpPr>
        <p:spPr>
          <a:xfrm>
            <a:off x="2298875" y="653762"/>
            <a:ext cx="4927316" cy="383597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6"/>
          <p:cNvSpPr/>
          <p:nvPr/>
        </p:nvSpPr>
        <p:spPr>
          <a:xfrm>
            <a:off x="2505027" y="8110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hlink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SCREENCAST</a:t>
            </a:r>
            <a:endParaRPr b="1" sz="3000">
              <a:solidFill>
                <a:schemeClr val="accent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396" name="Google Shape;396;p16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397" name="Google Shape;397;p16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/>
          <p:nvPr>
            <p:ph idx="4294967295" type="title"/>
          </p:nvPr>
        </p:nvSpPr>
        <p:spPr>
          <a:xfrm>
            <a:off x="318975" y="1547025"/>
            <a:ext cx="2695500" cy="32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Principais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lições: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E293C"/>
                </a:solidFill>
              </a:rPr>
              <a:t>Impressões sobre o projeto</a:t>
            </a:r>
            <a:endParaRPr b="1" sz="2600">
              <a:solidFill>
                <a:srgbClr val="0E293C"/>
              </a:solidFill>
            </a:endParaRPr>
          </a:p>
        </p:txBody>
      </p:sp>
      <p:sp>
        <p:nvSpPr>
          <p:cNvPr id="405" name="Google Shape;405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8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" name="Google Shape;411;p18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Obrigado!</a:t>
            </a:r>
            <a:endParaRPr sz="6500"/>
          </a:p>
        </p:txBody>
      </p:sp>
      <p:sp>
        <p:nvSpPr>
          <p:cNvPr id="412" name="Google Shape;412;p18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Perguntas?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Nossos contatos: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Ewerton Ferreira (effs)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Lucas Pires (lps6)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Henrique Melo (hmf)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Gabriel Fontanini (gsf)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Char char="◇"/>
            </a:pPr>
            <a:r>
              <a:rPr lang="en" u="sng">
                <a:solidFill>
                  <a:srgbClr val="19BBD5"/>
                </a:solidFill>
                <a:hlinkClick r:id="rId3"/>
              </a:rPr>
              <a:t>http://github.com/lps6/primeiroemprego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413" name="Google Shape;413;p18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