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
  </p:notesMasterIdLst>
  <p:handoutMasterIdLst>
    <p:handoutMasterId r:id="rId4"/>
  </p:handoutMasterIdLst>
  <p:sldIdLst>
    <p:sldId id="256" r:id="rId2"/>
  </p:sldIdLst>
  <p:sldSz cx="43891200" cy="32918400"/>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0"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66"/>
    <a:srgbClr val="01807E"/>
    <a:srgbClr val="00B5A3"/>
    <a:srgbClr val="008D4A"/>
    <a:srgbClr val="004C52"/>
    <a:srgbClr val="0B9444"/>
    <a:srgbClr val="FFFFFF"/>
    <a:srgbClr val="006435"/>
    <a:srgbClr val="E6E6E6"/>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870" autoAdjust="0"/>
    <p:restoredTop sz="89928" autoAdjust="0"/>
  </p:normalViewPr>
  <p:slideViewPr>
    <p:cSldViewPr>
      <p:cViewPr>
        <p:scale>
          <a:sx n="25" d="100"/>
          <a:sy n="25" d="100"/>
        </p:scale>
        <p:origin x="974" y="-77"/>
      </p:cViewPr>
      <p:guideLst>
        <p:guide orient="horz" pos="10310"/>
        <p:guide pos="1382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279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5123"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5124"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5125"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2FB7F4D-EE63-4041-A616-6706DC445B10}" type="slidenum">
              <a:rPr lang="en-US"/>
              <a:pPr>
                <a:defRPr/>
              </a:pPr>
              <a:t>‹#›</a:t>
            </a:fld>
            <a:endParaRPr lang="en-US"/>
          </a:p>
        </p:txBody>
      </p:sp>
    </p:spTree>
    <p:extLst>
      <p:ext uri="{BB962C8B-B14F-4D97-AF65-F5344CB8AC3E}">
        <p14:creationId xmlns:p14="http://schemas.microsoft.com/office/powerpoint/2010/main" val="3954070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3075"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93738" y="4379913"/>
            <a:ext cx="5546725"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3079" name="Rectangle 7"/>
          <p:cNvSpPr>
            <a:spLocks noGrp="1" noChangeArrowheads="1"/>
          </p:cNvSpPr>
          <p:nvPr>
            <p:ph type="sldNum" sz="quarter" idx="5"/>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618F274-943E-44A9-8F45-353F8C6788E2}" type="slidenum">
              <a:rPr lang="en-US"/>
              <a:pPr>
                <a:defRPr/>
              </a:pPr>
              <a:t>‹#›</a:t>
            </a:fld>
            <a:endParaRPr lang="en-US"/>
          </a:p>
        </p:txBody>
      </p:sp>
    </p:spTree>
    <p:extLst>
      <p:ext uri="{BB962C8B-B14F-4D97-AF65-F5344CB8AC3E}">
        <p14:creationId xmlns:p14="http://schemas.microsoft.com/office/powerpoint/2010/main" val="39856003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ＭＳ Ｐゴシック" pitchFamily="-112" charset="-128"/>
        <a:cs typeface="+mn-cs"/>
      </a:defRPr>
    </a:lvl1pPr>
    <a:lvl2pPr marL="533317" algn="l" rtl="0" eaLnBrk="0" fontAlgn="base" hangingPunct="0">
      <a:spcBef>
        <a:spcPct val="30000"/>
      </a:spcBef>
      <a:spcAft>
        <a:spcPct val="0"/>
      </a:spcAft>
      <a:defRPr sz="1400" kern="1200">
        <a:solidFill>
          <a:schemeClr val="tx1"/>
        </a:solidFill>
        <a:latin typeface="Arial" charset="0"/>
        <a:ea typeface="ＭＳ Ｐゴシック" pitchFamily="-112" charset="-128"/>
        <a:cs typeface="+mn-cs"/>
      </a:defRPr>
    </a:lvl2pPr>
    <a:lvl3pPr marL="1066637" algn="l" rtl="0" eaLnBrk="0" fontAlgn="base" hangingPunct="0">
      <a:spcBef>
        <a:spcPct val="30000"/>
      </a:spcBef>
      <a:spcAft>
        <a:spcPct val="0"/>
      </a:spcAft>
      <a:defRPr sz="1400" kern="1200">
        <a:solidFill>
          <a:schemeClr val="tx1"/>
        </a:solidFill>
        <a:latin typeface="Arial" charset="0"/>
        <a:ea typeface="ＭＳ Ｐゴシック" pitchFamily="-112" charset="-128"/>
        <a:cs typeface="+mn-cs"/>
      </a:defRPr>
    </a:lvl3pPr>
    <a:lvl4pPr marL="1599952" algn="l" rtl="0" eaLnBrk="0" fontAlgn="base" hangingPunct="0">
      <a:spcBef>
        <a:spcPct val="30000"/>
      </a:spcBef>
      <a:spcAft>
        <a:spcPct val="0"/>
      </a:spcAft>
      <a:defRPr sz="1400" kern="1200">
        <a:solidFill>
          <a:schemeClr val="tx1"/>
        </a:solidFill>
        <a:latin typeface="Arial" charset="0"/>
        <a:ea typeface="ＭＳ Ｐゴシック" pitchFamily="-112" charset="-128"/>
        <a:cs typeface="+mn-cs"/>
      </a:defRPr>
    </a:lvl4pPr>
    <a:lvl5pPr marL="2133271" algn="l" rtl="0" eaLnBrk="0" fontAlgn="base" hangingPunct="0">
      <a:spcBef>
        <a:spcPct val="30000"/>
      </a:spcBef>
      <a:spcAft>
        <a:spcPct val="0"/>
      </a:spcAft>
      <a:defRPr sz="1400" kern="1200">
        <a:solidFill>
          <a:schemeClr val="tx1"/>
        </a:solidFill>
        <a:latin typeface="Arial" charset="0"/>
        <a:ea typeface="ＭＳ Ｐゴシック" pitchFamily="-112" charset="-128"/>
        <a:cs typeface="+mn-cs"/>
      </a:defRPr>
    </a:lvl5pPr>
    <a:lvl6pPr marL="2666588" algn="l" defTabSz="1066637" rtl="0" eaLnBrk="1" latinLnBrk="0" hangingPunct="1">
      <a:defRPr sz="1400" kern="1200">
        <a:solidFill>
          <a:schemeClr val="tx1"/>
        </a:solidFill>
        <a:latin typeface="+mn-lt"/>
        <a:ea typeface="+mn-ea"/>
        <a:cs typeface="+mn-cs"/>
      </a:defRPr>
    </a:lvl6pPr>
    <a:lvl7pPr marL="3199906" algn="l" defTabSz="1066637" rtl="0" eaLnBrk="1" latinLnBrk="0" hangingPunct="1">
      <a:defRPr sz="1400" kern="1200">
        <a:solidFill>
          <a:schemeClr val="tx1"/>
        </a:solidFill>
        <a:latin typeface="+mn-lt"/>
        <a:ea typeface="+mn-ea"/>
        <a:cs typeface="+mn-cs"/>
      </a:defRPr>
    </a:lvl7pPr>
    <a:lvl8pPr marL="3733225" algn="l" defTabSz="1066637" rtl="0" eaLnBrk="1" latinLnBrk="0" hangingPunct="1">
      <a:defRPr sz="1400" kern="1200">
        <a:solidFill>
          <a:schemeClr val="tx1"/>
        </a:solidFill>
        <a:latin typeface="+mn-lt"/>
        <a:ea typeface="+mn-ea"/>
        <a:cs typeface="+mn-cs"/>
      </a:defRPr>
    </a:lvl8pPr>
    <a:lvl9pPr marL="4266542" algn="l" defTabSz="1066637"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a:solidFill>
                  <a:schemeClr val="tx1"/>
                </a:solidFill>
                <a:latin typeface="MS Gothic" pitchFamily="49" charset="-128"/>
                <a:ea typeface="ＭＳ Ｐゴシック" pitchFamily="-112" charset="-128"/>
              </a:defRPr>
            </a:lvl1pPr>
            <a:lvl2pPr marL="742950" indent="-285750" eaLnBrk="0" hangingPunct="0">
              <a:defRPr sz="5600">
                <a:solidFill>
                  <a:schemeClr val="tx1"/>
                </a:solidFill>
                <a:latin typeface="MS Gothic" pitchFamily="49" charset="-128"/>
                <a:ea typeface="ＭＳ Ｐゴシック" pitchFamily="-112" charset="-128"/>
              </a:defRPr>
            </a:lvl2pPr>
            <a:lvl3pPr marL="1143000" indent="-228600" eaLnBrk="0" hangingPunct="0">
              <a:defRPr sz="5600">
                <a:solidFill>
                  <a:schemeClr val="tx1"/>
                </a:solidFill>
                <a:latin typeface="MS Gothic" pitchFamily="49" charset="-128"/>
                <a:ea typeface="ＭＳ Ｐゴシック" pitchFamily="-112" charset="-128"/>
              </a:defRPr>
            </a:lvl3pPr>
            <a:lvl4pPr marL="1600200" indent="-228600" eaLnBrk="0" hangingPunct="0">
              <a:defRPr sz="5600">
                <a:solidFill>
                  <a:schemeClr val="tx1"/>
                </a:solidFill>
                <a:latin typeface="MS Gothic" pitchFamily="49" charset="-128"/>
                <a:ea typeface="ＭＳ Ｐゴシック" pitchFamily="-112" charset="-128"/>
              </a:defRPr>
            </a:lvl4pPr>
            <a:lvl5pPr marL="2057400" indent="-228600" eaLnBrk="0" hangingPunct="0">
              <a:defRPr sz="5600">
                <a:solidFill>
                  <a:schemeClr val="tx1"/>
                </a:solidFill>
                <a:latin typeface="MS Gothic" pitchFamily="49" charset="-128"/>
                <a:ea typeface="ＭＳ Ｐゴシック" pitchFamily="-112" charset="-128"/>
              </a:defRPr>
            </a:lvl5pPr>
            <a:lvl6pPr marL="25146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6pPr>
            <a:lvl7pPr marL="29718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7pPr>
            <a:lvl8pPr marL="34290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8pPr>
            <a:lvl9pPr marL="38862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9pPr>
          </a:lstStyle>
          <a:p>
            <a:pPr eaLnBrk="1" hangingPunct="1"/>
            <a:fld id="{3AF5F570-3F40-404F-ACED-279AE895A7BB}" type="slidenum">
              <a:rPr lang="en-US" sz="1200" smtClean="0">
                <a:latin typeface="Arial" charset="0"/>
              </a:rPr>
              <a:pPr eaLnBrk="1" hangingPunct="1"/>
              <a:t>1</a:t>
            </a:fld>
            <a:endParaRPr lang="en-US" sz="1200">
              <a:latin typeface="Arial" charset="0"/>
            </a:endParaRPr>
          </a:p>
        </p:txBody>
      </p:sp>
      <p:sp>
        <p:nvSpPr>
          <p:cNvPr id="4099" name="Rectangle 2"/>
          <p:cNvSpPr>
            <a:spLocks noGrp="1" noRot="1" noChangeAspect="1" noChangeArrowheads="1" noTextEdit="1"/>
          </p:cNvSpPr>
          <p:nvPr>
            <p:ph type="sldImg"/>
          </p:nvPr>
        </p:nvSpPr>
        <p:spPr>
          <a:xfrm>
            <a:off x="1162050" y="692150"/>
            <a:ext cx="4610100" cy="3457575"/>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71667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EF6F-F86D-4256-8A4D-A36B7FA834A9}"/>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B71B67F8-DF30-4D3D-A35A-AF8BD6F01EB8}"/>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3162BF47-CBF9-44F1-8FC0-383759B1A68A}"/>
              </a:ext>
            </a:extLst>
          </p:cNvPr>
          <p:cNvSpPr>
            <a:spLocks noGrp="1"/>
          </p:cNvSpPr>
          <p:nvPr>
            <p:ph type="dt" sz="half" idx="10"/>
          </p:nvPr>
        </p:nvSpPr>
        <p:spPr/>
        <p:txBody>
          <a:bodyPr/>
          <a:lstStyle/>
          <a:p>
            <a:fld id="{9E224644-DC7E-4C70-B6AD-080A9AA16AD8}" type="datetimeFigureOut">
              <a:rPr lang="en-US" smtClean="0"/>
              <a:t>7/26/2019</a:t>
            </a:fld>
            <a:endParaRPr lang="en-US"/>
          </a:p>
        </p:txBody>
      </p:sp>
      <p:sp>
        <p:nvSpPr>
          <p:cNvPr id="5" name="Footer Placeholder 4">
            <a:extLst>
              <a:ext uri="{FF2B5EF4-FFF2-40B4-BE49-F238E27FC236}">
                <a16:creationId xmlns:a16="http://schemas.microsoft.com/office/drawing/2014/main" id="{635B2189-D3BF-411C-BF50-AE539100B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4AC05-6181-409B-B7A6-6D7BD0DD2E58}"/>
              </a:ext>
            </a:extLst>
          </p:cNvPr>
          <p:cNvSpPr>
            <a:spLocks noGrp="1"/>
          </p:cNvSpPr>
          <p:nvPr>
            <p:ph type="sldNum" sz="quarter" idx="12"/>
          </p:nvPr>
        </p:nvSpPr>
        <p:spPr/>
        <p:txBody>
          <a:bodyPr/>
          <a:lstStyle/>
          <a:p>
            <a:fld id="{AD8629C8-071B-417D-881E-8FA59A51BB56}" type="slidenum">
              <a:rPr lang="en-US" smtClean="0"/>
              <a:t>‹#›</a:t>
            </a:fld>
            <a:endParaRPr lang="en-US"/>
          </a:p>
        </p:txBody>
      </p:sp>
    </p:spTree>
    <p:extLst>
      <p:ext uri="{BB962C8B-B14F-4D97-AF65-F5344CB8AC3E}">
        <p14:creationId xmlns:p14="http://schemas.microsoft.com/office/powerpoint/2010/main" val="203760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20F8-97B5-49CD-91A9-F5E801255A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A65A1-9CC7-4A3D-B7B6-3D68B6336A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DDCC1-BFFA-4617-BD49-B099DFE99BE1}"/>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6D7DAFA1-5AE0-4493-AE20-C9842E487D0B}"/>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B0BA37A-0B9E-4C5B-B983-6FDD49E59FB1}"/>
              </a:ext>
            </a:extLst>
          </p:cNvPr>
          <p:cNvSpPr>
            <a:spLocks noGrp="1"/>
          </p:cNvSpPr>
          <p:nvPr>
            <p:ph type="sldNum" sz="quarter" idx="12"/>
          </p:nvPr>
        </p:nvSpPr>
        <p:spPr/>
        <p:txBody>
          <a:bodyPr/>
          <a:lstStyle/>
          <a:p>
            <a:pPr>
              <a:defRPr/>
            </a:pPr>
            <a:fld id="{10FA62B5-AC34-4112-BE38-D5F844FD2BF0}" type="slidenum">
              <a:rPr lang="en-US" smtClean="0"/>
              <a:pPr>
                <a:defRPr/>
              </a:pPr>
              <a:t>‹#›</a:t>
            </a:fld>
            <a:endParaRPr lang="en-US"/>
          </a:p>
        </p:txBody>
      </p:sp>
    </p:spTree>
    <p:extLst>
      <p:ext uri="{BB962C8B-B14F-4D97-AF65-F5344CB8AC3E}">
        <p14:creationId xmlns:p14="http://schemas.microsoft.com/office/powerpoint/2010/main" val="1740327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6725CC-7523-4F1B-B50E-0C23606B4826}"/>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DE6AF9-055A-46A2-818E-C4E86FB3D7CB}"/>
              </a:ext>
            </a:extLst>
          </p:cNvPr>
          <p:cNvSpPr>
            <a:spLocks noGrp="1"/>
          </p:cNvSpPr>
          <p:nvPr>
            <p:ph type="body" orient="vert" idx="1"/>
          </p:nvPr>
        </p:nvSpPr>
        <p:spPr>
          <a:xfrm>
            <a:off x="3017520"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D5FA5-EE34-49AA-81B9-32C016FB489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C116E1CE-09A4-474F-A91F-0CBBC77D98C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F1FC12B-4126-4346-918A-F1913C7C6C46}"/>
              </a:ext>
            </a:extLst>
          </p:cNvPr>
          <p:cNvSpPr>
            <a:spLocks noGrp="1"/>
          </p:cNvSpPr>
          <p:nvPr>
            <p:ph type="sldNum" sz="quarter" idx="12"/>
          </p:nvPr>
        </p:nvSpPr>
        <p:spPr/>
        <p:txBody>
          <a:bodyPr/>
          <a:lstStyle/>
          <a:p>
            <a:pPr>
              <a:defRPr/>
            </a:pPr>
            <a:fld id="{4EA038A1-7E72-4362-8181-9F9F39CF8765}" type="slidenum">
              <a:rPr lang="en-US" smtClean="0"/>
              <a:pPr>
                <a:defRPr/>
              </a:pPr>
              <a:t>‹#›</a:t>
            </a:fld>
            <a:endParaRPr lang="en-US"/>
          </a:p>
        </p:txBody>
      </p:sp>
    </p:spTree>
    <p:extLst>
      <p:ext uri="{BB962C8B-B14F-4D97-AF65-F5344CB8AC3E}">
        <p14:creationId xmlns:p14="http://schemas.microsoft.com/office/powerpoint/2010/main" val="582460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83680" y="18654119"/>
            <a:ext cx="30723840" cy="8411766"/>
          </a:xfrm>
          <a:prstGeom prst="rect">
            <a:avLst/>
          </a:prstGeom>
        </p:spPr>
        <p:txBody>
          <a:bodyPr/>
          <a:lstStyle>
            <a:lvl1pPr marL="0" indent="0" algn="ctr">
              <a:buNone/>
              <a:defRPr/>
            </a:lvl1pPr>
            <a:lvl2pPr marL="411446" indent="0" algn="ctr">
              <a:buNone/>
              <a:defRPr/>
            </a:lvl2pPr>
            <a:lvl3pPr marL="822895" indent="0" algn="ctr">
              <a:buNone/>
              <a:defRPr/>
            </a:lvl3pPr>
            <a:lvl4pPr marL="1234342" indent="0" algn="ctr">
              <a:buNone/>
              <a:defRPr/>
            </a:lvl4pPr>
            <a:lvl5pPr marL="1645788" indent="0" algn="ctr">
              <a:buNone/>
              <a:defRPr/>
            </a:lvl5pPr>
            <a:lvl6pPr marL="2057234" indent="0" algn="ctr">
              <a:buNone/>
              <a:defRPr/>
            </a:lvl6pPr>
            <a:lvl7pPr marL="2468683" indent="0" algn="ctr">
              <a:buNone/>
              <a:defRPr/>
            </a:lvl7pPr>
            <a:lvl8pPr marL="2880130" indent="0" algn="ctr">
              <a:buNone/>
              <a:defRPr/>
            </a:lvl8pPr>
            <a:lvl9pPr marL="3291576" indent="0" algn="ctr">
              <a:buNone/>
              <a:defRPr/>
            </a:lvl9pPr>
          </a:lstStyle>
          <a:p>
            <a:r>
              <a:rPr lang="en-US"/>
              <a:t>Click to edit Master subtitle style</a:t>
            </a:r>
          </a:p>
        </p:txBody>
      </p:sp>
      <p:sp>
        <p:nvSpPr>
          <p:cNvPr id="2" name="Date Placeholder 1">
            <a:extLst>
              <a:ext uri="{FF2B5EF4-FFF2-40B4-BE49-F238E27FC236}">
                <a16:creationId xmlns:a16="http://schemas.microsoft.com/office/drawing/2014/main" id="{CDBE5869-0DF9-4C2A-972B-54AAFF20D014}"/>
              </a:ext>
            </a:extLst>
          </p:cNvPr>
          <p:cNvSpPr>
            <a:spLocks noGrp="1"/>
          </p:cNvSpPr>
          <p:nvPr>
            <p:ph type="dt" sz="half" idx="10"/>
          </p:nvPr>
        </p:nvSpPr>
        <p:spPr/>
        <p:txBody>
          <a:bodyPr/>
          <a:lstStyle/>
          <a:p>
            <a:fld id="{9E224644-DC7E-4C70-B6AD-080A9AA16AD8}" type="datetimeFigureOut">
              <a:rPr lang="en-US" smtClean="0"/>
              <a:t>7/26/2019</a:t>
            </a:fld>
            <a:endParaRPr lang="en-US"/>
          </a:p>
        </p:txBody>
      </p:sp>
      <p:sp>
        <p:nvSpPr>
          <p:cNvPr id="7" name="Footer Placeholder 6">
            <a:extLst>
              <a:ext uri="{FF2B5EF4-FFF2-40B4-BE49-F238E27FC236}">
                <a16:creationId xmlns:a16="http://schemas.microsoft.com/office/drawing/2014/main" id="{9165A64B-CF6C-40A7-9E5E-C3C99BE3FAD0}"/>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0ECD691B-9B1C-4135-8462-20B086582420}"/>
              </a:ext>
            </a:extLst>
          </p:cNvPr>
          <p:cNvSpPr>
            <a:spLocks noGrp="1"/>
          </p:cNvSpPr>
          <p:nvPr>
            <p:ph type="sldNum" sz="quarter" idx="12"/>
          </p:nvPr>
        </p:nvSpPr>
        <p:spPr/>
        <p:txBody>
          <a:bodyPr/>
          <a:lstStyle/>
          <a:p>
            <a:fld id="{AD8629C8-071B-417D-881E-8FA59A51BB56}" type="slidenum">
              <a:rPr lang="en-US" smtClean="0"/>
              <a:t>‹#›</a:t>
            </a:fld>
            <a:endParaRPr lang="en-US"/>
          </a:p>
        </p:txBody>
      </p:sp>
    </p:spTree>
    <p:extLst>
      <p:ext uri="{BB962C8B-B14F-4D97-AF65-F5344CB8AC3E}">
        <p14:creationId xmlns:p14="http://schemas.microsoft.com/office/powerpoint/2010/main" val="286839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80705" y="4495800"/>
            <a:ext cx="39502080" cy="5486400"/>
          </a:xfrm>
          <a:prstGeom prst="rect">
            <a:avLst/>
          </a:prstGeom>
        </p:spPr>
        <p:txBody>
          <a:bodyPr/>
          <a:lstStyle/>
          <a:p>
            <a:r>
              <a:rPr lang="en-US"/>
              <a:t>Click to edit Master title style</a:t>
            </a:r>
          </a:p>
        </p:txBody>
      </p:sp>
      <p:sp>
        <p:nvSpPr>
          <p:cNvPr id="4" name="Rectangle 4"/>
          <p:cNvSpPr>
            <a:spLocks noGrp="1" noChangeArrowheads="1"/>
          </p:cNvSpPr>
          <p:nvPr>
            <p:ph type="dt" sz="half" idx="10"/>
          </p:nvPr>
        </p:nvSpPr>
        <p:spPr>
          <a:xfrm>
            <a:off x="2194560" y="29977558"/>
            <a:ext cx="10241280" cy="2286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4996160" y="29977558"/>
            <a:ext cx="13898880" cy="2286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31455360" y="29977558"/>
            <a:ext cx="10241280" cy="2286000"/>
          </a:xfrm>
          <a:prstGeom prst="rect">
            <a:avLst/>
          </a:prstGeom>
          <a:ln/>
        </p:spPr>
        <p:txBody>
          <a:bodyPr/>
          <a:lstStyle>
            <a:lvl1pPr>
              <a:defRPr/>
            </a:lvl1pPr>
          </a:lstStyle>
          <a:p>
            <a:pPr>
              <a:defRPr/>
            </a:pPr>
            <a:fld id="{9B5E2F9D-BD0E-486E-B111-32D88ED971D2}" type="slidenum">
              <a:rPr lang="en-US"/>
              <a:pPr>
                <a:defRPr/>
              </a:pPr>
              <a:t>‹#›</a:t>
            </a:fld>
            <a:endParaRPr lang="en-US"/>
          </a:p>
        </p:txBody>
      </p:sp>
    </p:spTree>
    <p:extLst>
      <p:ext uri="{BB962C8B-B14F-4D97-AF65-F5344CB8AC3E}">
        <p14:creationId xmlns:p14="http://schemas.microsoft.com/office/powerpoint/2010/main" val="244956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E5F6-C953-499A-B7DA-F7BB62934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D93D0D-7226-425D-A992-C12EB58362FF}"/>
              </a:ext>
            </a:extLst>
          </p:cNvPr>
          <p:cNvSpPr>
            <a:spLocks noGrp="1"/>
          </p:cNvSpPr>
          <p:nvPr>
            <p:ph idx="1"/>
          </p:nvPr>
        </p:nvSpPr>
        <p:spPr>
          <a:xfrm>
            <a:off x="3017520" y="8763000"/>
            <a:ext cx="378561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30580-6BAE-4941-84DC-E9ED26CAF05A}"/>
              </a:ext>
            </a:extLst>
          </p:cNvPr>
          <p:cNvSpPr>
            <a:spLocks noGrp="1"/>
          </p:cNvSpPr>
          <p:nvPr>
            <p:ph type="dt" sz="half" idx="10"/>
          </p:nvPr>
        </p:nvSpPr>
        <p:spPr/>
        <p:txBody>
          <a:bodyPr/>
          <a:lstStyle/>
          <a:p>
            <a:fld id="{9E224644-DC7E-4C70-B6AD-080A9AA16AD8}" type="datetimeFigureOut">
              <a:rPr lang="en-US" smtClean="0"/>
              <a:t>7/26/2019</a:t>
            </a:fld>
            <a:endParaRPr lang="en-US"/>
          </a:p>
        </p:txBody>
      </p:sp>
      <p:sp>
        <p:nvSpPr>
          <p:cNvPr id="5" name="Footer Placeholder 4">
            <a:extLst>
              <a:ext uri="{FF2B5EF4-FFF2-40B4-BE49-F238E27FC236}">
                <a16:creationId xmlns:a16="http://schemas.microsoft.com/office/drawing/2014/main" id="{FCB21F6D-AD6B-4691-A7D2-06608EECC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CD876-2F48-4B4D-B42D-BCCC66DB38F2}"/>
              </a:ext>
            </a:extLst>
          </p:cNvPr>
          <p:cNvSpPr>
            <a:spLocks noGrp="1"/>
          </p:cNvSpPr>
          <p:nvPr>
            <p:ph type="sldNum" sz="quarter" idx="12"/>
          </p:nvPr>
        </p:nvSpPr>
        <p:spPr/>
        <p:txBody>
          <a:bodyPr/>
          <a:lstStyle/>
          <a:p>
            <a:fld id="{AD8629C8-071B-417D-881E-8FA59A51BB56}" type="slidenum">
              <a:rPr lang="en-US" smtClean="0"/>
              <a:t>‹#›</a:t>
            </a:fld>
            <a:endParaRPr lang="en-US"/>
          </a:p>
        </p:txBody>
      </p:sp>
    </p:spTree>
    <p:extLst>
      <p:ext uri="{BB962C8B-B14F-4D97-AF65-F5344CB8AC3E}">
        <p14:creationId xmlns:p14="http://schemas.microsoft.com/office/powerpoint/2010/main" val="170766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C868-B06C-41F8-AA49-46B1EEBD0D80}"/>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A4C60BF3-D2DF-480D-9D45-7F11045E29A8}"/>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BD6AD4-6946-4F0A-9D63-95C096E4BF64}"/>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1D988D17-67A2-4646-9F8E-6D349F926EAE}"/>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7C382A9-132E-45C7-8487-49CBD2C8C592}"/>
              </a:ext>
            </a:extLst>
          </p:cNvPr>
          <p:cNvSpPr>
            <a:spLocks noGrp="1"/>
          </p:cNvSpPr>
          <p:nvPr>
            <p:ph type="sldNum" sz="quarter" idx="12"/>
          </p:nvPr>
        </p:nvSpPr>
        <p:spPr/>
        <p:txBody>
          <a:bodyPr/>
          <a:lstStyle/>
          <a:p>
            <a:pPr>
              <a:defRPr/>
            </a:pPr>
            <a:fld id="{CBD4BC3D-9E62-49C7-B73F-CC9966039008}" type="slidenum">
              <a:rPr lang="en-US" smtClean="0"/>
              <a:pPr>
                <a:defRPr/>
              </a:pPr>
              <a:t>‹#›</a:t>
            </a:fld>
            <a:endParaRPr lang="en-US"/>
          </a:p>
        </p:txBody>
      </p:sp>
    </p:spTree>
    <p:extLst>
      <p:ext uri="{BB962C8B-B14F-4D97-AF65-F5344CB8AC3E}">
        <p14:creationId xmlns:p14="http://schemas.microsoft.com/office/powerpoint/2010/main" val="2629264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ED72-D56A-4AEC-8AE1-6ACFFC4D2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16252B-7D16-4F39-86C8-4BA6AEE6B0F5}"/>
              </a:ext>
            </a:extLst>
          </p:cNvPr>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AA2EF2-E0B7-468E-911B-E1B489988722}"/>
              </a:ext>
            </a:extLst>
          </p:cNvPr>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38D7C4-A645-4642-B6A5-E329C1F335B8}"/>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9D01CB70-AAEA-4C37-9FDF-00158EFA1B58}"/>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DC208C2D-DB74-4E0C-B28B-74B890A78C3F}"/>
              </a:ext>
            </a:extLst>
          </p:cNvPr>
          <p:cNvSpPr>
            <a:spLocks noGrp="1"/>
          </p:cNvSpPr>
          <p:nvPr>
            <p:ph type="sldNum" sz="quarter" idx="12"/>
          </p:nvPr>
        </p:nvSpPr>
        <p:spPr/>
        <p:txBody>
          <a:bodyPr/>
          <a:lstStyle/>
          <a:p>
            <a:pPr>
              <a:defRPr/>
            </a:pPr>
            <a:fld id="{F54B46B5-BABE-4F2F-8DF2-DB7EC5A34D55}" type="slidenum">
              <a:rPr lang="en-US" smtClean="0"/>
              <a:pPr>
                <a:defRPr/>
              </a:pPr>
              <a:t>‹#›</a:t>
            </a:fld>
            <a:endParaRPr lang="en-US"/>
          </a:p>
        </p:txBody>
      </p:sp>
    </p:spTree>
    <p:extLst>
      <p:ext uri="{BB962C8B-B14F-4D97-AF65-F5344CB8AC3E}">
        <p14:creationId xmlns:p14="http://schemas.microsoft.com/office/powerpoint/2010/main" val="410593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E02E-DAF6-4C74-A397-9077C400AE8E}"/>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8DFA5-A44F-48EA-8DB0-B913751DAFAF}"/>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a:extLst>
              <a:ext uri="{FF2B5EF4-FFF2-40B4-BE49-F238E27FC236}">
                <a16:creationId xmlns:a16="http://schemas.microsoft.com/office/drawing/2014/main" id="{39A76B36-2A99-467A-B891-B5E38816F84D}"/>
              </a:ext>
            </a:extLst>
          </p:cNvPr>
          <p:cNvSpPr>
            <a:spLocks noGrp="1"/>
          </p:cNvSpPr>
          <p:nvPr>
            <p:ph sz="half" idx="2"/>
          </p:nvPr>
        </p:nvSpPr>
        <p:spPr>
          <a:xfrm>
            <a:off x="3023239" y="12024360"/>
            <a:ext cx="18568033"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9F6F57-05E3-4448-9974-C83A83E6DD50}"/>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a:extLst>
              <a:ext uri="{FF2B5EF4-FFF2-40B4-BE49-F238E27FC236}">
                <a16:creationId xmlns:a16="http://schemas.microsoft.com/office/drawing/2014/main" id="{57425129-0736-40EA-9B0B-9B3B474CDE4C}"/>
              </a:ext>
            </a:extLst>
          </p:cNvPr>
          <p:cNvSpPr>
            <a:spLocks noGrp="1"/>
          </p:cNvSpPr>
          <p:nvPr>
            <p:ph sz="quarter" idx="4"/>
          </p:nvPr>
        </p:nvSpPr>
        <p:spPr>
          <a:xfrm>
            <a:off x="22219920"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4EECD9-D054-48D4-B121-3AD5827C284D}"/>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66CD3EB7-ED77-4447-8FE0-E5A109EA1424}"/>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0B40883E-E702-4796-9D49-5A35BC149F6C}"/>
              </a:ext>
            </a:extLst>
          </p:cNvPr>
          <p:cNvSpPr>
            <a:spLocks noGrp="1"/>
          </p:cNvSpPr>
          <p:nvPr>
            <p:ph type="sldNum" sz="quarter" idx="12"/>
          </p:nvPr>
        </p:nvSpPr>
        <p:spPr/>
        <p:txBody>
          <a:bodyPr/>
          <a:lstStyle/>
          <a:p>
            <a:pPr>
              <a:defRPr/>
            </a:pPr>
            <a:fld id="{A3188381-BF0F-4D64-A930-CAFF3BFCCDE3}" type="slidenum">
              <a:rPr lang="en-US" smtClean="0"/>
              <a:pPr>
                <a:defRPr/>
              </a:pPr>
              <a:t>‹#›</a:t>
            </a:fld>
            <a:endParaRPr lang="en-US"/>
          </a:p>
        </p:txBody>
      </p:sp>
    </p:spTree>
    <p:extLst>
      <p:ext uri="{BB962C8B-B14F-4D97-AF65-F5344CB8AC3E}">
        <p14:creationId xmlns:p14="http://schemas.microsoft.com/office/powerpoint/2010/main" val="85816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0384-3BF6-44F5-AE51-F7753DE1C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601153-1BA3-49BC-BF52-A7282944EC2F}"/>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4745D444-EBDA-44AB-B50C-429AA6E14D19}"/>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79AB99AD-E227-47D5-BE79-1B501AAB5F51}"/>
              </a:ext>
            </a:extLst>
          </p:cNvPr>
          <p:cNvSpPr>
            <a:spLocks noGrp="1"/>
          </p:cNvSpPr>
          <p:nvPr>
            <p:ph type="sldNum" sz="quarter" idx="12"/>
          </p:nvPr>
        </p:nvSpPr>
        <p:spPr/>
        <p:txBody>
          <a:bodyPr/>
          <a:lstStyle/>
          <a:p>
            <a:pPr>
              <a:defRPr/>
            </a:pPr>
            <a:fld id="{FDCFB288-E178-4E20-B101-63A35DFE70D3}" type="slidenum">
              <a:rPr lang="en-US" smtClean="0"/>
              <a:pPr>
                <a:defRPr/>
              </a:pPr>
              <a:t>‹#›</a:t>
            </a:fld>
            <a:endParaRPr lang="en-US"/>
          </a:p>
        </p:txBody>
      </p:sp>
    </p:spTree>
    <p:extLst>
      <p:ext uri="{BB962C8B-B14F-4D97-AF65-F5344CB8AC3E}">
        <p14:creationId xmlns:p14="http://schemas.microsoft.com/office/powerpoint/2010/main" val="307862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FBDEB-D661-4AC7-96D4-ABD62984B75C}"/>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CCFE37A9-B1BA-484D-AF55-AD352DACEB13}"/>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A8DD18D8-961B-4072-A5DC-F2A081B57E50}"/>
              </a:ext>
            </a:extLst>
          </p:cNvPr>
          <p:cNvSpPr>
            <a:spLocks noGrp="1"/>
          </p:cNvSpPr>
          <p:nvPr>
            <p:ph type="sldNum" sz="quarter" idx="12"/>
          </p:nvPr>
        </p:nvSpPr>
        <p:spPr/>
        <p:txBody>
          <a:bodyPr/>
          <a:lstStyle/>
          <a:p>
            <a:pPr>
              <a:defRPr/>
            </a:pPr>
            <a:fld id="{C86C289B-9606-45C0-9159-CA9489A180C7}" type="slidenum">
              <a:rPr lang="en-US" smtClean="0"/>
              <a:pPr>
                <a:defRPr/>
              </a:pPr>
              <a:t>‹#›</a:t>
            </a:fld>
            <a:endParaRPr lang="en-US"/>
          </a:p>
        </p:txBody>
      </p:sp>
    </p:spTree>
    <p:extLst>
      <p:ext uri="{BB962C8B-B14F-4D97-AF65-F5344CB8AC3E}">
        <p14:creationId xmlns:p14="http://schemas.microsoft.com/office/powerpoint/2010/main" val="330072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4F4F-D59E-4590-84C5-B96E86385153}"/>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C433AC30-E341-463C-894D-30AEC420066F}"/>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CB6364-CEEA-4890-93EB-301ED4A0857A}"/>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a:extLst>
              <a:ext uri="{FF2B5EF4-FFF2-40B4-BE49-F238E27FC236}">
                <a16:creationId xmlns:a16="http://schemas.microsoft.com/office/drawing/2014/main" id="{5934AACF-959A-4AEF-A2EF-937B305E85F8}"/>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192C84B-1373-4A68-81EF-01D8BD1732E3}"/>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9C51BC03-53A7-40BC-944B-6CC3C6306D13}"/>
              </a:ext>
            </a:extLst>
          </p:cNvPr>
          <p:cNvSpPr>
            <a:spLocks noGrp="1"/>
          </p:cNvSpPr>
          <p:nvPr>
            <p:ph type="sldNum" sz="quarter" idx="12"/>
          </p:nvPr>
        </p:nvSpPr>
        <p:spPr/>
        <p:txBody>
          <a:bodyPr/>
          <a:lstStyle/>
          <a:p>
            <a:pPr>
              <a:defRPr/>
            </a:pPr>
            <a:fld id="{BE209CAC-A756-4C7F-B220-63DFFB2E8F40}" type="slidenum">
              <a:rPr lang="en-US" smtClean="0"/>
              <a:pPr>
                <a:defRPr/>
              </a:pPr>
              <a:t>‹#›</a:t>
            </a:fld>
            <a:endParaRPr lang="en-US"/>
          </a:p>
        </p:txBody>
      </p:sp>
    </p:spTree>
    <p:extLst>
      <p:ext uri="{BB962C8B-B14F-4D97-AF65-F5344CB8AC3E}">
        <p14:creationId xmlns:p14="http://schemas.microsoft.com/office/powerpoint/2010/main" val="976142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B18A7-23E4-49D0-950C-4A5705334431}"/>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DB6CE227-0121-4D6C-9458-876F998B805A}"/>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A0896EAE-991E-4B1D-837E-E41ECD3A4B20}"/>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a:extLst>
              <a:ext uri="{FF2B5EF4-FFF2-40B4-BE49-F238E27FC236}">
                <a16:creationId xmlns:a16="http://schemas.microsoft.com/office/drawing/2014/main" id="{E092F4A3-964E-4428-8B1F-F949E26F25FD}"/>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9B59C7E3-FC1D-43F8-B6A0-AE89AF60556C}"/>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54D5B8B-C06A-40E9-BB25-F12EA6439F67}"/>
              </a:ext>
            </a:extLst>
          </p:cNvPr>
          <p:cNvSpPr>
            <a:spLocks noGrp="1"/>
          </p:cNvSpPr>
          <p:nvPr>
            <p:ph type="sldNum" sz="quarter" idx="12"/>
          </p:nvPr>
        </p:nvSpPr>
        <p:spPr/>
        <p:txBody>
          <a:bodyPr/>
          <a:lstStyle/>
          <a:p>
            <a:pPr>
              <a:defRPr/>
            </a:pPr>
            <a:fld id="{1FEE6994-04D6-4EBE-B49D-689EE0C7787B}" type="slidenum">
              <a:rPr lang="en-US" smtClean="0"/>
              <a:pPr>
                <a:defRPr/>
              </a:pPr>
              <a:t>‹#›</a:t>
            </a:fld>
            <a:endParaRPr lang="en-US"/>
          </a:p>
        </p:txBody>
      </p:sp>
    </p:spTree>
    <p:extLst>
      <p:ext uri="{BB962C8B-B14F-4D97-AF65-F5344CB8AC3E}">
        <p14:creationId xmlns:p14="http://schemas.microsoft.com/office/powerpoint/2010/main" val="24916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3CF894-7468-4188-A44D-09E453265080}"/>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B34453-9780-4296-9941-C162FB28AA11}"/>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75098-1BFF-4F5A-ACBD-1450E62B1ECA}"/>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E224644-DC7E-4C70-B6AD-080A9AA16AD8}" type="datetimeFigureOut">
              <a:rPr lang="en-US" smtClean="0"/>
              <a:t>7/26/2019</a:t>
            </a:fld>
            <a:endParaRPr lang="en-US"/>
          </a:p>
        </p:txBody>
      </p:sp>
      <p:sp>
        <p:nvSpPr>
          <p:cNvPr id="5" name="Footer Placeholder 4">
            <a:extLst>
              <a:ext uri="{FF2B5EF4-FFF2-40B4-BE49-F238E27FC236}">
                <a16:creationId xmlns:a16="http://schemas.microsoft.com/office/drawing/2014/main" id="{840DBA1B-ED85-4789-88EB-7724C2CC0B85}"/>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0F04CE-F28A-4F62-90AF-FBF2E831697A}"/>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AD8629C8-071B-417D-881E-8FA59A51BB56}" type="slidenum">
              <a:rPr lang="en-US" smtClean="0"/>
              <a:t>‹#›</a:t>
            </a:fld>
            <a:endParaRPr lang="en-US"/>
          </a:p>
        </p:txBody>
      </p:sp>
      <p:sp>
        <p:nvSpPr>
          <p:cNvPr id="7" name="Rectangle 6">
            <a:extLst>
              <a:ext uri="{FF2B5EF4-FFF2-40B4-BE49-F238E27FC236}">
                <a16:creationId xmlns:a16="http://schemas.microsoft.com/office/drawing/2014/main" id="{3D276C2C-E1B2-42A8-BBBC-87DABA091912}"/>
              </a:ext>
            </a:extLst>
          </p:cNvPr>
          <p:cNvSpPr/>
          <p:nvPr userDrawn="1"/>
        </p:nvSpPr>
        <p:spPr bwMode="auto">
          <a:xfrm>
            <a:off x="685800" y="3486013"/>
            <a:ext cx="13716000" cy="28909530"/>
          </a:xfrm>
          <a:prstGeom prst="rect">
            <a:avLst/>
          </a:prstGeom>
          <a:solidFill>
            <a:schemeClr val="bg1"/>
          </a:solidFill>
          <a:ln w="76200" cap="flat" cmpd="sng" algn="ctr">
            <a:solidFill>
              <a:srgbClr val="006866"/>
            </a:solidFill>
            <a:prstDash val="solid"/>
            <a:round/>
            <a:headEnd type="none" w="med" len="med"/>
            <a:tailEnd type="none" w="med" len="med"/>
          </a:ln>
          <a:effectLst/>
        </p:spPr>
        <p:txBody>
          <a:bodyPr vert="horz" wrap="square" lIns="109728" tIns="54864" rIns="109728" bIns="54864" numCol="1" rtlCol="0" anchor="t" anchorCtr="0" compatLnSpc="1">
            <a:prstTxWarp prst="textNoShape">
              <a:avLst/>
            </a:prstTxWarp>
          </a:bodyPr>
          <a:lstStyle/>
          <a:p>
            <a:pPr marL="0" marR="0" indent="0" algn="l" defTabSz="4512586" rtl="0" eaLnBrk="1" fontAlgn="base" latinLnBrk="0" hangingPunct="1">
              <a:lnSpc>
                <a:spcPct val="100000"/>
              </a:lnSpc>
              <a:spcBef>
                <a:spcPct val="0"/>
              </a:spcBef>
              <a:spcAft>
                <a:spcPct val="0"/>
              </a:spcAft>
              <a:buClrTx/>
              <a:buSzTx/>
              <a:buFontTx/>
              <a:buNone/>
              <a:tabLst/>
            </a:pPr>
            <a:endParaRPr kumimoji="0" lang="en-US" sz="9000" b="0" i="0" u="none" strike="noStrike" cap="none" normalizeH="0" baseline="0">
              <a:ln>
                <a:noFill/>
              </a:ln>
              <a:solidFill>
                <a:schemeClr val="tx1"/>
              </a:solidFill>
              <a:effectLst/>
              <a:latin typeface="MS Gothic" pitchFamily="49" charset="-128"/>
            </a:endParaRPr>
          </a:p>
        </p:txBody>
      </p:sp>
      <p:sp>
        <p:nvSpPr>
          <p:cNvPr id="9" name="Rectangle 8">
            <a:extLst>
              <a:ext uri="{FF2B5EF4-FFF2-40B4-BE49-F238E27FC236}">
                <a16:creationId xmlns:a16="http://schemas.microsoft.com/office/drawing/2014/main" id="{74ACABB8-97AA-4212-B8BE-D9AF563EE367}"/>
              </a:ext>
            </a:extLst>
          </p:cNvPr>
          <p:cNvSpPr/>
          <p:nvPr userDrawn="1"/>
        </p:nvSpPr>
        <p:spPr bwMode="auto">
          <a:xfrm>
            <a:off x="-91440" y="-29446"/>
            <a:ext cx="44074079" cy="3130604"/>
          </a:xfrm>
          <a:prstGeom prst="rect">
            <a:avLst/>
          </a:prstGeom>
          <a:gradFill flip="none" rotWithShape="1">
            <a:gsLst>
              <a:gs pos="0">
                <a:srgbClr val="01807E"/>
              </a:gs>
              <a:gs pos="51000">
                <a:srgbClr val="006866"/>
              </a:gs>
            </a:gsLst>
            <a:lin ang="0" scaled="1"/>
            <a:tileRect/>
          </a:gradFill>
          <a:ln w="9525" cap="flat" cmpd="sng" algn="ctr">
            <a:noFill/>
            <a:prstDash val="solid"/>
            <a:round/>
            <a:headEnd type="none" w="med" len="med"/>
            <a:tailEnd type="none" w="med" len="med"/>
          </a:ln>
          <a:effectLst/>
        </p:spPr>
        <p:txBody>
          <a:bodyPr vert="horz" wrap="square" lIns="109728" tIns="54864" rIns="109728" bIns="54864" numCol="1" rtlCol="0" anchor="t" anchorCtr="0" compatLnSpc="1">
            <a:prstTxWarp prst="textNoShape">
              <a:avLst/>
            </a:prstTxWarp>
          </a:bodyPr>
          <a:lstStyle/>
          <a:p>
            <a:pPr marL="0" marR="0" indent="0" algn="l" defTabSz="4512586" rtl="0" eaLnBrk="1" fontAlgn="base" latinLnBrk="0" hangingPunct="1">
              <a:lnSpc>
                <a:spcPct val="100000"/>
              </a:lnSpc>
              <a:spcBef>
                <a:spcPct val="0"/>
              </a:spcBef>
              <a:spcAft>
                <a:spcPct val="0"/>
              </a:spcAft>
              <a:buClrTx/>
              <a:buSzTx/>
              <a:buFontTx/>
              <a:buNone/>
              <a:tabLst/>
            </a:pPr>
            <a:endParaRPr kumimoji="0" lang="en-US" sz="9000" b="0" i="0" u="none" strike="noStrike" cap="none" normalizeH="0" baseline="0" dirty="0">
              <a:ln>
                <a:noFill/>
              </a:ln>
              <a:solidFill>
                <a:schemeClr val="tx1"/>
              </a:solidFill>
              <a:effectLst/>
              <a:latin typeface="MS Gothic" pitchFamily="49" charset="-128"/>
            </a:endParaRPr>
          </a:p>
        </p:txBody>
      </p:sp>
      <p:sp>
        <p:nvSpPr>
          <p:cNvPr id="10" name="Rectangle 16">
            <a:extLst>
              <a:ext uri="{FF2B5EF4-FFF2-40B4-BE49-F238E27FC236}">
                <a16:creationId xmlns:a16="http://schemas.microsoft.com/office/drawing/2014/main" id="{C2DB4507-D341-4044-AAAC-2382AC5ABBC5}"/>
              </a:ext>
            </a:extLst>
          </p:cNvPr>
          <p:cNvSpPr/>
          <p:nvPr userDrawn="1"/>
        </p:nvSpPr>
        <p:spPr>
          <a:xfrm>
            <a:off x="-91440" y="-29446"/>
            <a:ext cx="44074079" cy="2490659"/>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54000">
                <a:srgbClr val="006866"/>
              </a:gs>
              <a:gs pos="100000">
                <a:srgbClr val="01807E"/>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452" dirty="0"/>
          </a:p>
        </p:txBody>
      </p:sp>
      <p:sp>
        <p:nvSpPr>
          <p:cNvPr id="13" name="Rectangle 22">
            <a:extLst>
              <a:ext uri="{FF2B5EF4-FFF2-40B4-BE49-F238E27FC236}">
                <a16:creationId xmlns:a16="http://schemas.microsoft.com/office/drawing/2014/main" id="{9A32A9D8-EA72-4A14-BA76-E03CC3DF2DCC}"/>
              </a:ext>
            </a:extLst>
          </p:cNvPr>
          <p:cNvSpPr>
            <a:spLocks noChangeArrowheads="1"/>
          </p:cNvSpPr>
          <p:nvPr userDrawn="1"/>
        </p:nvSpPr>
        <p:spPr bwMode="auto">
          <a:xfrm>
            <a:off x="685800" y="3486013"/>
            <a:ext cx="13716000" cy="721455"/>
          </a:xfrm>
          <a:prstGeom prst="rect">
            <a:avLst/>
          </a:prstGeom>
          <a:solidFill>
            <a:srgbClr val="006866"/>
          </a:solidFill>
          <a:ln w="76200">
            <a:noFill/>
            <a:miter lim="800000"/>
            <a:headEnd/>
            <a:tailEnd/>
          </a:ln>
          <a:effectLst/>
        </p:spPr>
        <p:txBody>
          <a:bodyPr wrap="square" lIns="68579" tIns="28055" rIns="68579" bIns="28055">
            <a:spAutoFit/>
          </a:bodyPr>
          <a:lstStyle/>
          <a:p>
            <a:pPr algn="ctr"/>
            <a:endParaRPr lang="en-US" sz="4320" b="1" dirty="0">
              <a:solidFill>
                <a:schemeClr val="bg1"/>
              </a:solidFill>
              <a:latin typeface="+mj-lt"/>
              <a:cs typeface="Arial" panose="020B0604020202020204" pitchFamily="34" charset="0"/>
            </a:endParaRPr>
          </a:p>
        </p:txBody>
      </p:sp>
      <p:sp>
        <p:nvSpPr>
          <p:cNvPr id="15" name="Rectangle 14">
            <a:extLst>
              <a:ext uri="{FF2B5EF4-FFF2-40B4-BE49-F238E27FC236}">
                <a16:creationId xmlns:a16="http://schemas.microsoft.com/office/drawing/2014/main" id="{F52D8A0D-3F8D-4DF8-ABB3-87755C66D390}"/>
              </a:ext>
            </a:extLst>
          </p:cNvPr>
          <p:cNvSpPr/>
          <p:nvPr userDrawn="1"/>
        </p:nvSpPr>
        <p:spPr bwMode="auto">
          <a:xfrm>
            <a:off x="15087600" y="3486013"/>
            <a:ext cx="13716000" cy="28909530"/>
          </a:xfrm>
          <a:prstGeom prst="rect">
            <a:avLst/>
          </a:prstGeom>
          <a:solidFill>
            <a:schemeClr val="bg1"/>
          </a:solidFill>
          <a:ln w="76200" cap="flat" cmpd="sng" algn="ctr">
            <a:solidFill>
              <a:srgbClr val="006866"/>
            </a:solidFill>
            <a:prstDash val="solid"/>
            <a:round/>
            <a:headEnd type="none" w="med" len="med"/>
            <a:tailEnd type="none" w="med" len="med"/>
          </a:ln>
          <a:effectLst/>
        </p:spPr>
        <p:txBody>
          <a:bodyPr vert="horz" wrap="square" lIns="109728" tIns="54864" rIns="109728" bIns="54864" numCol="1" rtlCol="0" anchor="t" anchorCtr="0" compatLnSpc="1">
            <a:prstTxWarp prst="textNoShape">
              <a:avLst/>
            </a:prstTxWarp>
          </a:bodyPr>
          <a:lstStyle/>
          <a:p>
            <a:pPr marL="0" marR="0" indent="0" algn="l" defTabSz="4512586" rtl="0" eaLnBrk="1" fontAlgn="base" latinLnBrk="0" hangingPunct="1">
              <a:lnSpc>
                <a:spcPct val="100000"/>
              </a:lnSpc>
              <a:spcBef>
                <a:spcPct val="0"/>
              </a:spcBef>
              <a:spcAft>
                <a:spcPct val="0"/>
              </a:spcAft>
              <a:buClrTx/>
              <a:buSzTx/>
              <a:buFontTx/>
              <a:buNone/>
              <a:tabLst/>
            </a:pPr>
            <a:endParaRPr kumimoji="0" lang="en-US" sz="9000" b="0" i="0" u="none" strike="noStrike" cap="none" normalizeH="0" baseline="0">
              <a:ln>
                <a:noFill/>
              </a:ln>
              <a:solidFill>
                <a:schemeClr val="tx1"/>
              </a:solidFill>
              <a:effectLst/>
              <a:latin typeface="MS Gothic" pitchFamily="49" charset="-128"/>
            </a:endParaRPr>
          </a:p>
        </p:txBody>
      </p:sp>
      <p:sp>
        <p:nvSpPr>
          <p:cNvPr id="18" name="Rectangle 22">
            <a:extLst>
              <a:ext uri="{FF2B5EF4-FFF2-40B4-BE49-F238E27FC236}">
                <a16:creationId xmlns:a16="http://schemas.microsoft.com/office/drawing/2014/main" id="{4F9D0169-A8B1-4F74-9B30-FE3F43A9C92F}"/>
              </a:ext>
            </a:extLst>
          </p:cNvPr>
          <p:cNvSpPr>
            <a:spLocks noChangeArrowheads="1"/>
          </p:cNvSpPr>
          <p:nvPr userDrawn="1"/>
        </p:nvSpPr>
        <p:spPr bwMode="auto">
          <a:xfrm>
            <a:off x="15087600" y="3486013"/>
            <a:ext cx="13716000" cy="721455"/>
          </a:xfrm>
          <a:prstGeom prst="rect">
            <a:avLst/>
          </a:prstGeom>
          <a:solidFill>
            <a:srgbClr val="006866"/>
          </a:solidFill>
          <a:ln w="76200">
            <a:noFill/>
            <a:miter lim="800000"/>
            <a:headEnd/>
            <a:tailEnd/>
          </a:ln>
          <a:effectLst/>
        </p:spPr>
        <p:txBody>
          <a:bodyPr wrap="square" lIns="68579" tIns="28055" rIns="68579" bIns="28055">
            <a:spAutoFit/>
          </a:bodyPr>
          <a:lstStyle/>
          <a:p>
            <a:pPr algn="ctr"/>
            <a:endParaRPr lang="en-US" sz="4320" b="1" dirty="0">
              <a:solidFill>
                <a:schemeClr val="bg1"/>
              </a:solidFill>
              <a:latin typeface="+mj-lt"/>
              <a:cs typeface="Arial" panose="020B0604020202020204" pitchFamily="34" charset="0"/>
            </a:endParaRPr>
          </a:p>
        </p:txBody>
      </p:sp>
      <p:sp>
        <p:nvSpPr>
          <p:cNvPr id="19" name="Rectangle 18">
            <a:extLst>
              <a:ext uri="{FF2B5EF4-FFF2-40B4-BE49-F238E27FC236}">
                <a16:creationId xmlns:a16="http://schemas.microsoft.com/office/drawing/2014/main" id="{DD6E998C-0446-41DB-BA7E-39FC7821D547}"/>
              </a:ext>
            </a:extLst>
          </p:cNvPr>
          <p:cNvSpPr/>
          <p:nvPr userDrawn="1"/>
        </p:nvSpPr>
        <p:spPr bwMode="auto">
          <a:xfrm>
            <a:off x="29423361" y="3486013"/>
            <a:ext cx="13716000" cy="28909530"/>
          </a:xfrm>
          <a:prstGeom prst="rect">
            <a:avLst/>
          </a:prstGeom>
          <a:solidFill>
            <a:schemeClr val="bg1"/>
          </a:solidFill>
          <a:ln w="76200" cap="flat" cmpd="sng" algn="ctr">
            <a:solidFill>
              <a:srgbClr val="006866"/>
            </a:solidFill>
            <a:prstDash val="solid"/>
            <a:round/>
            <a:headEnd type="none" w="med" len="med"/>
            <a:tailEnd type="none" w="med" len="med"/>
          </a:ln>
          <a:effectLst/>
        </p:spPr>
        <p:txBody>
          <a:bodyPr vert="horz" wrap="square" lIns="109728" tIns="54864" rIns="109728" bIns="54864" numCol="1" rtlCol="0" anchor="t" anchorCtr="0" compatLnSpc="1">
            <a:prstTxWarp prst="textNoShape">
              <a:avLst/>
            </a:prstTxWarp>
          </a:bodyPr>
          <a:lstStyle/>
          <a:p>
            <a:pPr marL="0" marR="0" indent="0" algn="l" defTabSz="4512586" rtl="0" eaLnBrk="1" fontAlgn="base" latinLnBrk="0" hangingPunct="1">
              <a:lnSpc>
                <a:spcPct val="100000"/>
              </a:lnSpc>
              <a:spcBef>
                <a:spcPct val="0"/>
              </a:spcBef>
              <a:spcAft>
                <a:spcPct val="0"/>
              </a:spcAft>
              <a:buClrTx/>
              <a:buSzTx/>
              <a:buFontTx/>
              <a:buNone/>
              <a:tabLst/>
            </a:pPr>
            <a:endParaRPr kumimoji="0" lang="en-US" sz="9000" b="0" i="0" u="none" strike="noStrike" cap="none" normalizeH="0" baseline="0">
              <a:ln>
                <a:noFill/>
              </a:ln>
              <a:solidFill>
                <a:schemeClr val="tx1"/>
              </a:solidFill>
              <a:effectLst/>
              <a:latin typeface="MS Gothic" pitchFamily="49" charset="-128"/>
            </a:endParaRPr>
          </a:p>
        </p:txBody>
      </p:sp>
      <p:sp>
        <p:nvSpPr>
          <p:cNvPr id="20" name="Rectangle 22">
            <a:extLst>
              <a:ext uri="{FF2B5EF4-FFF2-40B4-BE49-F238E27FC236}">
                <a16:creationId xmlns:a16="http://schemas.microsoft.com/office/drawing/2014/main" id="{1483E72F-33FF-4A46-948E-15553E9F3AB4}"/>
              </a:ext>
            </a:extLst>
          </p:cNvPr>
          <p:cNvSpPr>
            <a:spLocks noChangeArrowheads="1"/>
          </p:cNvSpPr>
          <p:nvPr userDrawn="1"/>
        </p:nvSpPr>
        <p:spPr bwMode="auto">
          <a:xfrm>
            <a:off x="29423361" y="3486013"/>
            <a:ext cx="13716000" cy="721455"/>
          </a:xfrm>
          <a:prstGeom prst="rect">
            <a:avLst/>
          </a:prstGeom>
          <a:solidFill>
            <a:srgbClr val="006866"/>
          </a:solidFill>
          <a:ln w="76200">
            <a:noFill/>
            <a:miter lim="800000"/>
            <a:headEnd/>
            <a:tailEnd/>
          </a:ln>
          <a:effectLst/>
        </p:spPr>
        <p:txBody>
          <a:bodyPr wrap="square" lIns="68579" tIns="28055" rIns="68579" bIns="28055">
            <a:spAutoFit/>
          </a:bodyPr>
          <a:lstStyle/>
          <a:p>
            <a:pPr algn="ctr"/>
            <a:endParaRPr lang="en-US" sz="4320" b="1"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390030182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50" r:id="rId13"/>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22"/>
          <p:cNvSpPr>
            <a:spLocks noChangeArrowheads="1"/>
          </p:cNvSpPr>
          <p:nvPr/>
        </p:nvSpPr>
        <p:spPr bwMode="auto">
          <a:xfrm>
            <a:off x="15095221" y="3474437"/>
            <a:ext cx="13716000" cy="721455"/>
          </a:xfrm>
          <a:prstGeom prst="rect">
            <a:avLst/>
          </a:prstGeom>
          <a:solidFill>
            <a:srgbClr val="006866"/>
          </a:solidFill>
          <a:ln w="76200">
            <a:noFill/>
            <a:miter lim="800000"/>
            <a:headEnd/>
            <a:tailEnd/>
          </a:ln>
          <a:effectLst/>
        </p:spPr>
        <p:txBody>
          <a:bodyPr wrap="square" lIns="68579" tIns="28055" rIns="68579" bIns="28055">
            <a:spAutoFit/>
          </a:bodyPr>
          <a:lstStyle/>
          <a:p>
            <a:pPr algn="ctr"/>
            <a:r>
              <a:rPr lang="en-US" sz="4320" b="1" dirty="0">
                <a:solidFill>
                  <a:schemeClr val="bg1"/>
                </a:solidFill>
                <a:latin typeface="Arial" panose="020B0604020202020204" pitchFamily="34" charset="0"/>
                <a:cs typeface="Arial" panose="020B0604020202020204" pitchFamily="34" charset="0"/>
              </a:rPr>
              <a:t>Communication</a:t>
            </a:r>
          </a:p>
        </p:txBody>
      </p:sp>
      <p:sp>
        <p:nvSpPr>
          <p:cNvPr id="42" name="Rectangle 22"/>
          <p:cNvSpPr>
            <a:spLocks noChangeArrowheads="1"/>
          </p:cNvSpPr>
          <p:nvPr/>
        </p:nvSpPr>
        <p:spPr bwMode="auto">
          <a:xfrm>
            <a:off x="685800" y="3509615"/>
            <a:ext cx="13716000" cy="721455"/>
          </a:xfrm>
          <a:prstGeom prst="rect">
            <a:avLst/>
          </a:prstGeom>
          <a:solidFill>
            <a:srgbClr val="006866"/>
          </a:solidFill>
          <a:ln w="76200">
            <a:noFill/>
            <a:miter lim="800000"/>
            <a:headEnd/>
            <a:tailEnd/>
          </a:ln>
          <a:effectLst/>
        </p:spPr>
        <p:txBody>
          <a:bodyPr wrap="square" lIns="68579" tIns="28055" rIns="68579" bIns="28055">
            <a:spAutoFit/>
          </a:bodyPr>
          <a:lstStyle/>
          <a:p>
            <a:pPr algn="ctr"/>
            <a:r>
              <a:rPr lang="en-US" sz="4320" b="1" dirty="0">
                <a:solidFill>
                  <a:schemeClr val="bg1"/>
                </a:solidFill>
                <a:latin typeface="Arial" panose="020B0604020202020204" pitchFamily="34" charset="0"/>
                <a:cs typeface="Arial" panose="020B0604020202020204" pitchFamily="34" charset="0"/>
              </a:rPr>
              <a:t>Background</a:t>
            </a:r>
          </a:p>
        </p:txBody>
      </p:sp>
      <p:sp>
        <p:nvSpPr>
          <p:cNvPr id="23" name="Rectangle 22"/>
          <p:cNvSpPr/>
          <p:nvPr/>
        </p:nvSpPr>
        <p:spPr>
          <a:xfrm>
            <a:off x="0" y="197548"/>
            <a:ext cx="43891198" cy="2862322"/>
          </a:xfrm>
          <a:prstGeom prst="rect">
            <a:avLst/>
          </a:prstGeom>
        </p:spPr>
        <p:txBody>
          <a:bodyPr wrap="square">
            <a:spAutoFit/>
          </a:bodyPr>
          <a:lstStyle/>
          <a:p>
            <a:pPr algn="ctr"/>
            <a:r>
              <a:rPr lang="en-US" sz="6600" b="1" dirty="0">
                <a:solidFill>
                  <a:schemeClr val="bg1"/>
                </a:solidFill>
                <a:latin typeface="Arial" panose="020B0604020202020204" pitchFamily="34" charset="0"/>
                <a:cs typeface="Arial" panose="020B0604020202020204" pitchFamily="34" charset="0"/>
              </a:rPr>
              <a:t>Creating Heterogeneous Simulations with SST and </a:t>
            </a:r>
            <a:r>
              <a:rPr lang="en-US" sz="6600" b="1" dirty="0" err="1">
                <a:solidFill>
                  <a:schemeClr val="bg1"/>
                </a:solidFill>
                <a:latin typeface="Arial" panose="020B0604020202020204" pitchFamily="34" charset="0"/>
                <a:cs typeface="Arial" panose="020B0604020202020204" pitchFamily="34" charset="0"/>
              </a:rPr>
              <a:t>SystemC</a:t>
            </a:r>
            <a:endParaRPr lang="en-US" sz="6600" b="1" dirty="0">
              <a:solidFill>
                <a:schemeClr val="bg1"/>
              </a:solidFill>
              <a:latin typeface="Arial" panose="020B0604020202020204" pitchFamily="34" charset="0"/>
              <a:cs typeface="Arial" panose="020B0604020202020204" pitchFamily="34" charset="0"/>
            </a:endParaRPr>
          </a:p>
          <a:p>
            <a:pPr algn="ctr"/>
            <a:endParaRPr lang="en-US" sz="600" b="1" dirty="0">
              <a:solidFill>
                <a:schemeClr val="bg1"/>
              </a:solidFill>
              <a:latin typeface="Arial" panose="020B0604020202020204" pitchFamily="34" charset="0"/>
              <a:cs typeface="Arial" panose="020B0604020202020204" pitchFamily="34" charset="0"/>
            </a:endParaRPr>
          </a:p>
          <a:p>
            <a:pPr algn="ctr"/>
            <a:endParaRPr lang="en-US" sz="600" dirty="0">
              <a:solidFill>
                <a:schemeClr val="bg1"/>
              </a:solidFill>
              <a:latin typeface="Arial" panose="020B0604020202020204" pitchFamily="34" charset="0"/>
              <a:cs typeface="Arial" panose="020B0604020202020204" pitchFamily="34" charset="0"/>
            </a:endParaRPr>
          </a:p>
          <a:p>
            <a:pPr algn="ctr"/>
            <a:r>
              <a:rPr lang="en-US" sz="4800" b="1" dirty="0">
                <a:solidFill>
                  <a:schemeClr val="bg1"/>
                </a:solidFill>
                <a:latin typeface="Arial" panose="020B0604020202020204" pitchFamily="34" charset="0"/>
                <a:cs typeface="Arial" panose="020B0604020202020204" pitchFamily="34" charset="0"/>
              </a:rPr>
              <a:t>Sabbir Ahmed</a:t>
            </a:r>
          </a:p>
          <a:p>
            <a:pPr algn="ctr"/>
            <a:r>
              <a:rPr lang="en-US" sz="4800" dirty="0">
                <a:solidFill>
                  <a:schemeClr val="bg1"/>
                </a:solidFill>
                <a:latin typeface="Arial" panose="020B0604020202020204" pitchFamily="34" charset="0"/>
                <a:cs typeface="Arial" panose="020B0604020202020204" pitchFamily="34" charset="0"/>
              </a:rPr>
              <a:t>Booz Allen Hamilton</a:t>
            </a:r>
          </a:p>
        </p:txBody>
      </p:sp>
      <p:sp>
        <p:nvSpPr>
          <p:cNvPr id="7" name="TextBox 6">
            <a:extLst>
              <a:ext uri="{FF2B5EF4-FFF2-40B4-BE49-F238E27FC236}">
                <a16:creationId xmlns:a16="http://schemas.microsoft.com/office/drawing/2014/main" id="{C8630D42-DCF9-46C0-A66A-C2A2A30D6969}"/>
              </a:ext>
            </a:extLst>
          </p:cNvPr>
          <p:cNvSpPr txBox="1"/>
          <p:nvPr/>
        </p:nvSpPr>
        <p:spPr>
          <a:xfrm>
            <a:off x="811205" y="4337210"/>
            <a:ext cx="13411200" cy="12649617"/>
          </a:xfrm>
          <a:prstGeom prst="rect">
            <a:avLst/>
          </a:prstGeom>
          <a:noFill/>
        </p:spPr>
        <p:txBody>
          <a:bodyPr wrap="square" rtlCol="0">
            <a:spAutoFit/>
          </a:bodyPr>
          <a:lstStyle/>
          <a:p>
            <a:r>
              <a:rPr lang="en-US" sz="3400" dirty="0">
                <a:latin typeface="Arial" panose="020B0604020202020204" pitchFamily="34" charset="0"/>
                <a:cs typeface="Arial" panose="020B0604020202020204" pitchFamily="34" charset="0"/>
              </a:rPr>
              <a:t>Implementing new computer system designs involves careful study of both programming models and hardware design and organization, a process that frequently introduces distinct challenges. Hardware and software definitions are often simulated to undertake these difficulties.</a:t>
            </a:r>
          </a:p>
          <a:p>
            <a:endParaRPr lang="en-US" sz="3400" dirty="0">
              <a:latin typeface="Arial" panose="020B0604020202020204" pitchFamily="34" charset="0"/>
              <a:cs typeface="Arial" panose="020B0604020202020204" pitchFamily="34" charset="0"/>
            </a:endParaRPr>
          </a:p>
          <a:p>
            <a:r>
              <a:rPr lang="en-US" sz="3400" dirty="0">
                <a:latin typeface="Arial" panose="020B0604020202020204" pitchFamily="34" charset="0"/>
                <a:cs typeface="Arial" panose="020B0604020202020204" pitchFamily="34" charset="0"/>
              </a:rPr>
              <a:t>These complex simulations typically require both custom and off-the-shelf logic functionality in ASICs or FPGAs. High-level commercial tools simulate and model these components in their native environments. On the other end, developers create the register transfer level (RTL) models representing the systems to simulate them with computer-aided design (CAD) tools and test benches. These duplicative strategies require a method that simulates the entire system in one heterogeneous model.</a:t>
            </a:r>
          </a:p>
          <a:p>
            <a:endParaRPr lang="en-US" sz="3400" dirty="0">
              <a:latin typeface="Arial" panose="020B0604020202020204" pitchFamily="34" charset="0"/>
              <a:cs typeface="Arial" panose="020B0604020202020204" pitchFamily="34" charset="0"/>
            </a:endParaRPr>
          </a:p>
          <a:p>
            <a:r>
              <a:rPr lang="en-US" sz="3400" b="1" dirty="0">
                <a:latin typeface="Arial" panose="020B0604020202020204" pitchFamily="34" charset="0"/>
                <a:cs typeface="Arial" panose="020B0604020202020204" pitchFamily="34" charset="0"/>
              </a:rPr>
              <a:t>Structural Simulation Toolkit (SST)</a:t>
            </a:r>
            <a:r>
              <a:rPr lang="en-US" sz="3400" dirty="0">
                <a:latin typeface="Arial" panose="020B0604020202020204" pitchFamily="34" charset="0"/>
                <a:cs typeface="Arial" panose="020B0604020202020204" pitchFamily="34" charset="0"/>
              </a:rPr>
              <a:t>,</a:t>
            </a:r>
            <a:r>
              <a:rPr lang="en-US" sz="3400" b="1" dirty="0">
                <a:latin typeface="Arial" panose="020B0604020202020204" pitchFamily="34" charset="0"/>
                <a:cs typeface="Arial" panose="020B0604020202020204" pitchFamily="34" charset="0"/>
              </a:rPr>
              <a:t> </a:t>
            </a:r>
            <a:r>
              <a:rPr lang="en-US" sz="3400" dirty="0">
                <a:latin typeface="Arial" panose="020B0604020202020204" pitchFamily="34" charset="0"/>
                <a:cs typeface="Arial" panose="020B0604020202020204" pitchFamily="34" charset="0"/>
              </a:rPr>
              <a:t>a parallel event-based simulation framework, is one such toolkit. It allows custom and vendor models to be interconnected to create a system simulation. However, must be able to support models implemented in various frameworks and languages.</a:t>
            </a:r>
          </a:p>
          <a:p>
            <a:endParaRPr lang="en-US" sz="3400" b="1" dirty="0">
              <a:latin typeface="Arial" panose="020B0604020202020204" pitchFamily="34" charset="0"/>
              <a:cs typeface="Arial" panose="020B0604020202020204" pitchFamily="34" charset="0"/>
            </a:endParaRPr>
          </a:p>
          <a:p>
            <a:r>
              <a:rPr lang="en-US" sz="3400" b="1" dirty="0" err="1">
                <a:latin typeface="Arial" panose="020B0604020202020204" pitchFamily="34" charset="0"/>
                <a:cs typeface="Arial" panose="020B0604020202020204" pitchFamily="34" charset="0"/>
              </a:rPr>
              <a:t>SystemC</a:t>
            </a:r>
            <a:r>
              <a:rPr lang="en-US" sz="3400" dirty="0">
                <a:latin typeface="Arial" panose="020B0604020202020204" pitchFamily="34" charset="0"/>
                <a:cs typeface="Arial" panose="020B0604020202020204" pitchFamily="34" charset="0"/>
              </a:rPr>
              <a:t> is a popular hardware-level modeling language composed of C++ classes and macros.</a:t>
            </a:r>
          </a:p>
          <a:p>
            <a:endParaRPr lang="en-US" sz="34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1554E0F-C73C-4343-9771-176E7317E3E9}"/>
              </a:ext>
            </a:extLst>
          </p:cNvPr>
          <p:cNvSpPr txBox="1"/>
          <p:nvPr/>
        </p:nvSpPr>
        <p:spPr>
          <a:xfrm>
            <a:off x="29717996" y="29428005"/>
            <a:ext cx="13335002" cy="2708434"/>
          </a:xfrm>
          <a:prstGeom prst="rect">
            <a:avLst/>
          </a:prstGeom>
          <a:noFill/>
        </p:spPr>
        <p:txBody>
          <a:bodyPr wrap="square" rtlCol="0">
            <a:spAutoFit/>
          </a:bodyPr>
          <a:lstStyle/>
          <a:p>
            <a:r>
              <a:rPr lang="en-US" sz="3400" dirty="0">
                <a:latin typeface="Arial" panose="020B0604020202020204" pitchFamily="34" charset="0"/>
                <a:cs typeface="Arial" panose="020B0604020202020204" pitchFamily="34" charset="0"/>
              </a:rPr>
              <a:t>The modular implementation of the black box interface allowed for sufficient flexibility in establishing communication between the different systems. This design can, therefore, be configured to interoperate SST with various model simulation frameworks and even hardware to achieve further heterogeneity.</a:t>
            </a:r>
          </a:p>
        </p:txBody>
      </p:sp>
      <p:sp>
        <p:nvSpPr>
          <p:cNvPr id="3" name="TextBox 2">
            <a:extLst>
              <a:ext uri="{FF2B5EF4-FFF2-40B4-BE49-F238E27FC236}">
                <a16:creationId xmlns:a16="http://schemas.microsoft.com/office/drawing/2014/main" id="{B1CC05F6-6555-4C98-89F3-931AA4008E23}"/>
              </a:ext>
            </a:extLst>
          </p:cNvPr>
          <p:cNvSpPr txBox="1"/>
          <p:nvPr/>
        </p:nvSpPr>
        <p:spPr>
          <a:xfrm>
            <a:off x="15300700" y="21355657"/>
            <a:ext cx="13411200" cy="4801314"/>
          </a:xfrm>
          <a:prstGeom prst="rect">
            <a:avLst/>
          </a:prstGeom>
          <a:noFill/>
        </p:spPr>
        <p:txBody>
          <a:bodyPr wrap="square" rtlCol="0">
            <a:spAutoFit/>
          </a:bodyPr>
          <a:lstStyle/>
          <a:p>
            <a:r>
              <a:rPr lang="en-US" sz="3400" dirty="0">
                <a:latin typeface="Arial" panose="020B0604020202020204" pitchFamily="34" charset="0"/>
                <a:cs typeface="Arial" panose="020B0604020202020204" pitchFamily="34" charset="0"/>
              </a:rPr>
              <a:t>The black box components are spawned in the same node and therefore utilize </a:t>
            </a:r>
            <a:r>
              <a:rPr lang="en-US" sz="3400" dirty="0" err="1">
                <a:latin typeface="Arial" panose="020B0604020202020204" pitchFamily="34" charset="0"/>
                <a:cs typeface="Arial" panose="020B0604020202020204" pitchFamily="34" charset="0"/>
              </a:rPr>
              <a:t>interprocess</a:t>
            </a:r>
            <a:r>
              <a:rPr lang="en-US" sz="3400" dirty="0">
                <a:latin typeface="Arial" panose="020B0604020202020204" pitchFamily="34" charset="0"/>
                <a:cs typeface="Arial" panose="020B0604020202020204" pitchFamily="34" charset="0"/>
              </a:rPr>
              <a:t> communication. The transport data is represented in a standard vector of strings with predetermined indices and serialized with </a:t>
            </a:r>
            <a:r>
              <a:rPr lang="en-US" sz="3400" dirty="0" err="1">
                <a:latin typeface="Arial" panose="020B0604020202020204" pitchFamily="34" charset="0"/>
                <a:cs typeface="Arial" panose="020B0604020202020204" pitchFamily="34" charset="0"/>
              </a:rPr>
              <a:t>MessagePack</a:t>
            </a:r>
            <a:r>
              <a:rPr lang="en-US" sz="3400" dirty="0">
                <a:latin typeface="Arial" panose="020B0604020202020204" pitchFamily="34" charset="0"/>
                <a:cs typeface="Arial" panose="020B0604020202020204" pitchFamily="34" charset="0"/>
              </a:rPr>
              <a:t> methods.</a:t>
            </a:r>
          </a:p>
          <a:p>
            <a:r>
              <a:rPr lang="en-US" sz="3400" dirty="0">
                <a:latin typeface="Arial" panose="020B0604020202020204" pitchFamily="34" charset="0"/>
                <a:cs typeface="Arial" panose="020B0604020202020204" pitchFamily="34" charset="0"/>
              </a:rPr>
              <a:t>The following is a list of supported IPC protocols:</a:t>
            </a:r>
          </a:p>
          <a:p>
            <a:pPr marL="571500" indent="-571500">
              <a:buFont typeface="Arial" panose="020B0604020202020204" pitchFamily="34" charset="0"/>
              <a:buChar char="•"/>
            </a:pPr>
            <a:r>
              <a:rPr lang="en-US" sz="3400" dirty="0">
                <a:latin typeface="Arial" panose="020B0604020202020204" pitchFamily="34" charset="0"/>
                <a:cs typeface="Arial" panose="020B0604020202020204" pitchFamily="34" charset="0"/>
              </a:rPr>
              <a:t>Unix domain sockets</a:t>
            </a:r>
          </a:p>
          <a:p>
            <a:pPr marL="571500" indent="-571500">
              <a:buFont typeface="Arial" panose="020B0604020202020204" pitchFamily="34" charset="0"/>
              <a:buChar char="•"/>
            </a:pPr>
            <a:r>
              <a:rPr lang="en-US" sz="3400" dirty="0" err="1">
                <a:latin typeface="Arial" panose="020B0604020202020204" pitchFamily="34" charset="0"/>
                <a:cs typeface="Arial" panose="020B0604020202020204" pitchFamily="34" charset="0"/>
              </a:rPr>
              <a:t>ZeroMQ</a:t>
            </a:r>
            <a:endParaRPr lang="en-US" sz="3400" dirty="0">
              <a:latin typeface="Arial" panose="020B0604020202020204" pitchFamily="34" charset="0"/>
              <a:cs typeface="Arial" panose="020B0604020202020204" pitchFamily="34" charset="0"/>
            </a:endParaRPr>
          </a:p>
          <a:p>
            <a:r>
              <a:rPr lang="en-US" sz="3400" dirty="0">
                <a:latin typeface="Arial" panose="020B0604020202020204" pitchFamily="34" charset="0"/>
                <a:cs typeface="Arial" panose="020B0604020202020204" pitchFamily="34" charset="0"/>
              </a:rPr>
              <a:t>It is possible to integrate additional IPC protocols to the interface, such as named pipes and shared memory.</a:t>
            </a:r>
          </a:p>
        </p:txBody>
      </p:sp>
      <p:sp>
        <p:nvSpPr>
          <p:cNvPr id="5" name="TextBox 4">
            <a:extLst>
              <a:ext uri="{FF2B5EF4-FFF2-40B4-BE49-F238E27FC236}">
                <a16:creationId xmlns:a16="http://schemas.microsoft.com/office/drawing/2014/main" id="{95F6AE68-A6E7-4EF6-89EE-D5E31BFB51D2}"/>
              </a:ext>
            </a:extLst>
          </p:cNvPr>
          <p:cNvSpPr txBox="1"/>
          <p:nvPr/>
        </p:nvSpPr>
        <p:spPr>
          <a:xfrm>
            <a:off x="1066488" y="29220466"/>
            <a:ext cx="13106712" cy="615553"/>
          </a:xfrm>
          <a:prstGeom prst="rect">
            <a:avLst/>
          </a:prstGeom>
          <a:noFill/>
        </p:spPr>
        <p:txBody>
          <a:bodyPr wrap="square" rtlCol="0">
            <a:spAutoFit/>
          </a:bodyPr>
          <a:lstStyle/>
          <a:p>
            <a:pPr algn="ctr"/>
            <a:r>
              <a:rPr lang="en-US" sz="3400" b="1" dirty="0">
                <a:latin typeface="Arial" panose="020B0604020202020204" pitchFamily="34" charset="0"/>
                <a:cs typeface="Arial" panose="020B0604020202020204" pitchFamily="34" charset="0"/>
              </a:rPr>
              <a:t>Figure 1: Black Box Interface</a:t>
            </a:r>
          </a:p>
        </p:txBody>
      </p:sp>
      <p:sp>
        <p:nvSpPr>
          <p:cNvPr id="16" name="Rectangle 22">
            <a:extLst>
              <a:ext uri="{FF2B5EF4-FFF2-40B4-BE49-F238E27FC236}">
                <a16:creationId xmlns:a16="http://schemas.microsoft.com/office/drawing/2014/main" id="{014D212E-04C4-4C56-B689-87FF4FD388F4}"/>
              </a:ext>
            </a:extLst>
          </p:cNvPr>
          <p:cNvSpPr>
            <a:spLocks noChangeArrowheads="1"/>
          </p:cNvSpPr>
          <p:nvPr/>
        </p:nvSpPr>
        <p:spPr bwMode="auto">
          <a:xfrm>
            <a:off x="15087600" y="20594522"/>
            <a:ext cx="6629400" cy="721455"/>
          </a:xfrm>
          <a:prstGeom prst="rect">
            <a:avLst/>
          </a:prstGeom>
          <a:solidFill>
            <a:srgbClr val="006866"/>
          </a:solidFill>
          <a:ln w="76200">
            <a:noFill/>
            <a:miter lim="800000"/>
            <a:headEnd/>
            <a:tailEnd/>
          </a:ln>
          <a:effectLst/>
        </p:spPr>
        <p:txBody>
          <a:bodyPr wrap="square" lIns="68579" tIns="28055" rIns="68579" bIns="28055">
            <a:spAutoFit/>
          </a:bodyPr>
          <a:lstStyle/>
          <a:p>
            <a:pPr algn="ctr"/>
            <a:r>
              <a:rPr lang="en-US" sz="4320" b="1" dirty="0">
                <a:solidFill>
                  <a:schemeClr val="bg1"/>
                </a:solidFill>
                <a:latin typeface="Arial" panose="020B0604020202020204" pitchFamily="34" charset="0"/>
                <a:cs typeface="Arial" panose="020B0604020202020204" pitchFamily="34" charset="0"/>
              </a:rPr>
              <a:t>Black Box Components</a:t>
            </a:r>
          </a:p>
        </p:txBody>
      </p:sp>
      <p:sp>
        <p:nvSpPr>
          <p:cNvPr id="17" name="TextBox 16">
            <a:extLst>
              <a:ext uri="{FF2B5EF4-FFF2-40B4-BE49-F238E27FC236}">
                <a16:creationId xmlns:a16="http://schemas.microsoft.com/office/drawing/2014/main" id="{65810321-BA18-48F9-860A-67CD8EC7054B}"/>
              </a:ext>
            </a:extLst>
          </p:cNvPr>
          <p:cNvSpPr txBox="1"/>
          <p:nvPr/>
        </p:nvSpPr>
        <p:spPr>
          <a:xfrm>
            <a:off x="15392244" y="19832252"/>
            <a:ext cx="13106712" cy="646331"/>
          </a:xfrm>
          <a:prstGeom prst="rect">
            <a:avLst/>
          </a:prstGeom>
          <a:noFill/>
        </p:spPr>
        <p:txBody>
          <a:bodyPr wrap="square" rtlCol="0">
            <a:spAutoFit/>
          </a:bodyPr>
          <a:lstStyle/>
          <a:p>
            <a:pPr algn="ctr"/>
            <a:r>
              <a:rPr lang="en-US" sz="3600" b="1" dirty="0">
                <a:latin typeface="Arial" panose="020B0604020202020204" pitchFamily="34" charset="0"/>
                <a:cs typeface="Arial" panose="020B0604020202020204" pitchFamily="34" charset="0"/>
              </a:rPr>
              <a:t>Figure 2: Data Flow Diagram</a:t>
            </a:r>
          </a:p>
        </p:txBody>
      </p:sp>
      <p:sp>
        <p:nvSpPr>
          <p:cNvPr id="20" name="Rectangle 19">
            <a:extLst>
              <a:ext uri="{FF2B5EF4-FFF2-40B4-BE49-F238E27FC236}">
                <a16:creationId xmlns:a16="http://schemas.microsoft.com/office/drawing/2014/main" id="{9718BADA-C10B-411F-81B9-BE557CE27DDA}"/>
              </a:ext>
            </a:extLst>
          </p:cNvPr>
          <p:cNvSpPr>
            <a:spLocks noChangeArrowheads="1"/>
          </p:cNvSpPr>
          <p:nvPr/>
        </p:nvSpPr>
        <p:spPr bwMode="auto">
          <a:xfrm>
            <a:off x="696898" y="20420079"/>
            <a:ext cx="13716000" cy="721455"/>
          </a:xfrm>
          <a:prstGeom prst="rect">
            <a:avLst/>
          </a:prstGeom>
          <a:solidFill>
            <a:srgbClr val="006866"/>
          </a:solidFill>
          <a:ln w="76200">
            <a:noFill/>
            <a:miter lim="800000"/>
            <a:headEnd/>
            <a:tailEnd/>
          </a:ln>
          <a:effectLst/>
        </p:spPr>
        <p:txBody>
          <a:bodyPr wrap="square" lIns="68579" tIns="28055" rIns="68579" bIns="28055">
            <a:spAutoFit/>
          </a:bodyPr>
          <a:lstStyle/>
          <a:p>
            <a:pPr algn="ctr"/>
            <a:r>
              <a:rPr lang="en-US" sz="4320" b="1" dirty="0">
                <a:solidFill>
                  <a:schemeClr val="bg1"/>
                </a:solidFill>
                <a:latin typeface="Arial" panose="020B0604020202020204" pitchFamily="34" charset="0"/>
                <a:cs typeface="Arial" panose="020B0604020202020204" pitchFamily="34" charset="0"/>
              </a:rPr>
              <a:t>Design Approach</a:t>
            </a:r>
          </a:p>
        </p:txBody>
      </p:sp>
      <p:sp>
        <p:nvSpPr>
          <p:cNvPr id="24" name="TextBox 23">
            <a:extLst>
              <a:ext uri="{FF2B5EF4-FFF2-40B4-BE49-F238E27FC236}">
                <a16:creationId xmlns:a16="http://schemas.microsoft.com/office/drawing/2014/main" id="{75428CB9-810C-4958-B524-46D1A593A17E}"/>
              </a:ext>
            </a:extLst>
          </p:cNvPr>
          <p:cNvSpPr txBox="1"/>
          <p:nvPr/>
        </p:nvSpPr>
        <p:spPr>
          <a:xfrm>
            <a:off x="742948" y="21294699"/>
            <a:ext cx="13411199" cy="2185214"/>
          </a:xfrm>
          <a:prstGeom prst="rect">
            <a:avLst/>
          </a:prstGeom>
          <a:noFill/>
        </p:spPr>
        <p:txBody>
          <a:bodyPr wrap="square" rtlCol="0">
            <a:spAutoFit/>
          </a:bodyPr>
          <a:lstStyle/>
          <a:p>
            <a:pPr marL="571500" indent="-571500">
              <a:buFont typeface="Arial" panose="020B0604020202020204" pitchFamily="34" charset="0"/>
              <a:buChar char="•"/>
            </a:pPr>
            <a:r>
              <a:rPr lang="en-US" sz="3400" dirty="0">
                <a:latin typeface="Arial" panose="020B0604020202020204" pitchFamily="34" charset="0"/>
                <a:cs typeface="Arial" panose="020B0604020202020204" pitchFamily="34" charset="0"/>
              </a:rPr>
              <a:t>Header-only modular implementation</a:t>
            </a:r>
          </a:p>
          <a:p>
            <a:pPr marL="571500" indent="-571500">
              <a:buFont typeface="Arial" panose="020B0604020202020204" pitchFamily="34" charset="0"/>
              <a:buChar char="•"/>
            </a:pPr>
            <a:r>
              <a:rPr lang="en-US" sz="3400" dirty="0">
                <a:latin typeface="Arial" panose="020B0604020202020204" pitchFamily="34" charset="0"/>
                <a:cs typeface="Arial" panose="020B0604020202020204" pitchFamily="34" charset="0"/>
              </a:rPr>
              <a:t>Separate compilation of the frameworks</a:t>
            </a:r>
          </a:p>
          <a:p>
            <a:pPr marL="571500" indent="-571500">
              <a:buFont typeface="Arial" panose="020B0604020202020204" pitchFamily="34" charset="0"/>
              <a:buChar char="•"/>
            </a:pPr>
            <a:r>
              <a:rPr lang="en-US" sz="3400" dirty="0">
                <a:latin typeface="Arial" panose="020B0604020202020204" pitchFamily="34" charset="0"/>
                <a:cs typeface="Arial" panose="020B0604020202020204" pitchFamily="34" charset="0"/>
              </a:rPr>
              <a:t>Boilerplate driver files</a:t>
            </a:r>
          </a:p>
          <a:p>
            <a:pPr marL="571500" indent="-571500">
              <a:buFont typeface="Arial" panose="020B0604020202020204" pitchFamily="34" charset="0"/>
              <a:buChar char="•"/>
            </a:pPr>
            <a:r>
              <a:rPr lang="en-US" sz="3400" dirty="0">
                <a:latin typeface="Arial" panose="020B0604020202020204" pitchFamily="34" charset="0"/>
                <a:cs typeface="Arial" panose="020B0604020202020204" pitchFamily="34" charset="0"/>
              </a:rPr>
              <a:t>Communication interface concealed in black boxes</a:t>
            </a:r>
          </a:p>
        </p:txBody>
      </p:sp>
      <p:sp>
        <p:nvSpPr>
          <p:cNvPr id="22" name="TextBox 21">
            <a:extLst>
              <a:ext uri="{FF2B5EF4-FFF2-40B4-BE49-F238E27FC236}">
                <a16:creationId xmlns:a16="http://schemas.microsoft.com/office/drawing/2014/main" id="{4AA12EDA-276C-4D36-9959-E51F9093AB55}"/>
              </a:ext>
            </a:extLst>
          </p:cNvPr>
          <p:cNvSpPr txBox="1"/>
          <p:nvPr/>
        </p:nvSpPr>
        <p:spPr>
          <a:xfrm>
            <a:off x="811205" y="30039828"/>
            <a:ext cx="13411200" cy="2185214"/>
          </a:xfrm>
          <a:prstGeom prst="rect">
            <a:avLst/>
          </a:prstGeom>
          <a:noFill/>
        </p:spPr>
        <p:txBody>
          <a:bodyPr wrap="square" rtlCol="0">
            <a:spAutoFit/>
          </a:bodyPr>
          <a:lstStyle/>
          <a:p>
            <a:r>
              <a:rPr lang="en-US" sz="3400" dirty="0">
                <a:latin typeface="Arial" panose="020B0604020202020204" pitchFamily="34" charset="0"/>
                <a:cs typeface="Arial" panose="020B0604020202020204" pitchFamily="34" charset="0"/>
              </a:rPr>
              <a:t>This strategy allows the SST component to connect with the </a:t>
            </a:r>
            <a:r>
              <a:rPr lang="en-US" sz="3400" dirty="0" err="1">
                <a:latin typeface="Arial" panose="020B0604020202020204" pitchFamily="34" charset="0"/>
                <a:cs typeface="Arial" panose="020B0604020202020204" pitchFamily="34" charset="0"/>
              </a:rPr>
              <a:t>SystemC</a:t>
            </a:r>
            <a:r>
              <a:rPr lang="en-US" sz="3400" dirty="0">
                <a:latin typeface="Arial" panose="020B0604020202020204" pitchFamily="34" charset="0"/>
                <a:cs typeface="Arial" panose="020B0604020202020204" pitchFamily="34" charset="0"/>
              </a:rPr>
              <a:t> process via SST links as if it were a component itself.</a:t>
            </a:r>
          </a:p>
          <a:p>
            <a:r>
              <a:rPr lang="en-US" sz="3400" dirty="0">
                <a:latin typeface="Arial" panose="020B0604020202020204" pitchFamily="34" charset="0"/>
                <a:cs typeface="Arial" panose="020B0604020202020204" pitchFamily="34" charset="0"/>
              </a:rPr>
              <a:t>Each </a:t>
            </a:r>
            <a:r>
              <a:rPr lang="en-US" sz="3400" dirty="0" err="1">
                <a:latin typeface="Arial" panose="020B0604020202020204" pitchFamily="34" charset="0"/>
                <a:cs typeface="Arial" panose="020B0604020202020204" pitchFamily="34" charset="0"/>
              </a:rPr>
              <a:t>SystemC</a:t>
            </a:r>
            <a:r>
              <a:rPr lang="en-US" sz="3400" dirty="0">
                <a:latin typeface="Arial" panose="020B0604020202020204" pitchFamily="34" charset="0"/>
                <a:cs typeface="Arial" panose="020B0604020202020204" pitchFamily="34" charset="0"/>
              </a:rPr>
              <a:t> modules must have their corresponding driver file to interoperate within the black box interface.</a:t>
            </a:r>
          </a:p>
        </p:txBody>
      </p:sp>
      <p:sp>
        <p:nvSpPr>
          <p:cNvPr id="25" name="TextBox 24">
            <a:extLst>
              <a:ext uri="{FF2B5EF4-FFF2-40B4-BE49-F238E27FC236}">
                <a16:creationId xmlns:a16="http://schemas.microsoft.com/office/drawing/2014/main" id="{2E20F7D5-8A82-4A67-A87D-5E9DBC957584}"/>
              </a:ext>
            </a:extLst>
          </p:cNvPr>
          <p:cNvSpPr txBox="1"/>
          <p:nvPr/>
        </p:nvSpPr>
        <p:spPr>
          <a:xfrm>
            <a:off x="15239998" y="27311044"/>
            <a:ext cx="13411201" cy="1661993"/>
          </a:xfrm>
          <a:prstGeom prst="rect">
            <a:avLst/>
          </a:prstGeom>
          <a:noFill/>
        </p:spPr>
        <p:txBody>
          <a:bodyPr wrap="square" rtlCol="0">
            <a:spAutoFit/>
          </a:bodyPr>
          <a:lstStyle/>
          <a:p>
            <a:r>
              <a:rPr lang="en-US" sz="3400" dirty="0">
                <a:latin typeface="Arial" panose="020B0604020202020204" pitchFamily="34" charset="0"/>
                <a:cs typeface="Arial" panose="020B0604020202020204" pitchFamily="34" charset="0"/>
              </a:rPr>
              <a:t>An SST component can interface the black box via standard SST links. The data is received as an SST-</a:t>
            </a:r>
            <a:r>
              <a:rPr lang="en-US" sz="3400" dirty="0" err="1">
                <a:latin typeface="Arial" panose="020B0604020202020204" pitchFamily="34" charset="0"/>
                <a:cs typeface="Arial" panose="020B0604020202020204" pitchFamily="34" charset="0"/>
              </a:rPr>
              <a:t>StringEvent</a:t>
            </a:r>
            <a:r>
              <a:rPr lang="en-US" sz="3400" dirty="0">
                <a:latin typeface="Arial" panose="020B0604020202020204" pitchFamily="34" charset="0"/>
                <a:cs typeface="Arial" panose="020B0604020202020204" pitchFamily="34" charset="0"/>
              </a:rPr>
              <a:t> object which is casted to a standard string.</a:t>
            </a:r>
          </a:p>
        </p:txBody>
      </p:sp>
      <p:sp>
        <p:nvSpPr>
          <p:cNvPr id="26" name="Rectangle 22">
            <a:extLst>
              <a:ext uri="{FF2B5EF4-FFF2-40B4-BE49-F238E27FC236}">
                <a16:creationId xmlns:a16="http://schemas.microsoft.com/office/drawing/2014/main" id="{B88772D4-5A08-4E3C-AE9F-58FEC90DEEE8}"/>
              </a:ext>
            </a:extLst>
          </p:cNvPr>
          <p:cNvSpPr>
            <a:spLocks noChangeArrowheads="1"/>
          </p:cNvSpPr>
          <p:nvPr/>
        </p:nvSpPr>
        <p:spPr bwMode="auto">
          <a:xfrm>
            <a:off x="15097175" y="26473650"/>
            <a:ext cx="6619825" cy="721455"/>
          </a:xfrm>
          <a:prstGeom prst="rect">
            <a:avLst/>
          </a:prstGeom>
          <a:solidFill>
            <a:srgbClr val="006866"/>
          </a:solidFill>
          <a:ln w="76200">
            <a:noFill/>
            <a:miter lim="800000"/>
            <a:headEnd/>
            <a:tailEnd/>
          </a:ln>
          <a:effectLst/>
        </p:spPr>
        <p:txBody>
          <a:bodyPr wrap="square" lIns="68579" tIns="28055" rIns="68579" bIns="28055">
            <a:spAutoFit/>
          </a:bodyPr>
          <a:lstStyle/>
          <a:p>
            <a:pPr algn="ctr"/>
            <a:r>
              <a:rPr lang="en-US" sz="4320" b="1" dirty="0">
                <a:solidFill>
                  <a:schemeClr val="bg1"/>
                </a:solidFill>
                <a:latin typeface="Arial" panose="020B0604020202020204" pitchFamily="34" charset="0"/>
                <a:cs typeface="Arial" panose="020B0604020202020204" pitchFamily="34" charset="0"/>
              </a:rPr>
              <a:t>SST-Black Box</a:t>
            </a:r>
          </a:p>
        </p:txBody>
      </p:sp>
      <p:sp>
        <p:nvSpPr>
          <p:cNvPr id="27" name="TextBox 26">
            <a:extLst>
              <a:ext uri="{FF2B5EF4-FFF2-40B4-BE49-F238E27FC236}">
                <a16:creationId xmlns:a16="http://schemas.microsoft.com/office/drawing/2014/main" id="{117BF6F9-3962-4756-A9A8-50766C548AC9}"/>
              </a:ext>
            </a:extLst>
          </p:cNvPr>
          <p:cNvSpPr txBox="1"/>
          <p:nvPr/>
        </p:nvSpPr>
        <p:spPr>
          <a:xfrm>
            <a:off x="15239689" y="30039828"/>
            <a:ext cx="12954622" cy="2185214"/>
          </a:xfrm>
          <a:prstGeom prst="rect">
            <a:avLst/>
          </a:prstGeom>
          <a:noFill/>
        </p:spPr>
        <p:txBody>
          <a:bodyPr wrap="square" rtlCol="0">
            <a:spAutoFit/>
          </a:bodyPr>
          <a:lstStyle/>
          <a:p>
            <a:r>
              <a:rPr lang="en-US" sz="3400" dirty="0">
                <a:latin typeface="Arial" panose="020B0604020202020204" pitchFamily="34" charset="0"/>
                <a:cs typeface="Arial" panose="020B0604020202020204" pitchFamily="34" charset="0"/>
              </a:rPr>
              <a:t>A </a:t>
            </a:r>
            <a:r>
              <a:rPr lang="en-US" sz="3400" dirty="0" err="1">
                <a:latin typeface="Arial" panose="020B0604020202020204" pitchFamily="34" charset="0"/>
                <a:cs typeface="Arial" panose="020B0604020202020204" pitchFamily="34" charset="0"/>
              </a:rPr>
              <a:t>SystemC</a:t>
            </a:r>
            <a:r>
              <a:rPr lang="en-US" sz="3400" dirty="0">
                <a:latin typeface="Arial" panose="020B0604020202020204" pitchFamily="34" charset="0"/>
                <a:cs typeface="Arial" panose="020B0604020202020204" pitchFamily="34" charset="0"/>
              </a:rPr>
              <a:t> module can be interfaced by a standard source file inclusion. The driver does require the overridden entry point, </a:t>
            </a:r>
            <a:r>
              <a:rPr lang="en-US" sz="3400" dirty="0" err="1">
                <a:latin typeface="Arial" panose="020B0604020202020204" pitchFamily="34" charset="0"/>
                <a:cs typeface="Arial" panose="020B0604020202020204" pitchFamily="34" charset="0"/>
              </a:rPr>
              <a:t>sc_main</a:t>
            </a:r>
            <a:r>
              <a:rPr lang="en-US" sz="3400" dirty="0">
                <a:latin typeface="Arial" panose="020B0604020202020204" pitchFamily="34" charset="0"/>
                <a:cs typeface="Arial" panose="020B0604020202020204" pitchFamily="34" charset="0"/>
              </a:rPr>
              <a:t>, to instantiate the module and set up the communication configurations.</a:t>
            </a:r>
          </a:p>
        </p:txBody>
      </p:sp>
      <p:sp>
        <p:nvSpPr>
          <p:cNvPr id="28" name="Rectangle 22">
            <a:extLst>
              <a:ext uri="{FF2B5EF4-FFF2-40B4-BE49-F238E27FC236}">
                <a16:creationId xmlns:a16="http://schemas.microsoft.com/office/drawing/2014/main" id="{BA9D107C-40F6-49A1-89AE-E4FBD276B10A}"/>
              </a:ext>
            </a:extLst>
          </p:cNvPr>
          <p:cNvSpPr>
            <a:spLocks noChangeArrowheads="1"/>
          </p:cNvSpPr>
          <p:nvPr/>
        </p:nvSpPr>
        <p:spPr bwMode="auto">
          <a:xfrm>
            <a:off x="15079590" y="29145342"/>
            <a:ext cx="6637410" cy="721455"/>
          </a:xfrm>
          <a:prstGeom prst="rect">
            <a:avLst/>
          </a:prstGeom>
          <a:solidFill>
            <a:srgbClr val="006866"/>
          </a:solidFill>
          <a:ln w="76200">
            <a:noFill/>
            <a:miter lim="800000"/>
            <a:headEnd/>
            <a:tailEnd/>
          </a:ln>
          <a:effectLst/>
        </p:spPr>
        <p:txBody>
          <a:bodyPr wrap="square" lIns="68579" tIns="28055" rIns="68579" bIns="28055">
            <a:spAutoFit/>
          </a:bodyPr>
          <a:lstStyle/>
          <a:p>
            <a:pPr algn="ctr"/>
            <a:r>
              <a:rPr lang="en-US" sz="4320" b="1" dirty="0" err="1">
                <a:solidFill>
                  <a:schemeClr val="bg1"/>
                </a:solidFill>
                <a:latin typeface="Arial" panose="020B0604020202020204" pitchFamily="34" charset="0"/>
                <a:cs typeface="Arial" panose="020B0604020202020204" pitchFamily="34" charset="0"/>
              </a:rPr>
              <a:t>SystemC</a:t>
            </a:r>
            <a:r>
              <a:rPr lang="en-US" sz="4320" b="1" dirty="0">
                <a:solidFill>
                  <a:schemeClr val="bg1"/>
                </a:solidFill>
                <a:latin typeface="Arial" panose="020B0604020202020204" pitchFamily="34" charset="0"/>
                <a:cs typeface="Arial" panose="020B0604020202020204" pitchFamily="34" charset="0"/>
              </a:rPr>
              <a:t>-Black Box</a:t>
            </a:r>
          </a:p>
        </p:txBody>
      </p:sp>
      <p:pic>
        <p:nvPicPr>
          <p:cNvPr id="6" name="Picture 5">
            <a:extLst>
              <a:ext uri="{FF2B5EF4-FFF2-40B4-BE49-F238E27FC236}">
                <a16:creationId xmlns:a16="http://schemas.microsoft.com/office/drawing/2014/main" id="{32FD2F78-4E7F-46F9-B15C-3109B1C549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960" y="23667988"/>
            <a:ext cx="13121690" cy="5379447"/>
          </a:xfrm>
          <a:prstGeom prst="rect">
            <a:avLst/>
          </a:prstGeom>
        </p:spPr>
      </p:pic>
      <p:pic>
        <p:nvPicPr>
          <p:cNvPr id="11" name="Picture 10">
            <a:extLst>
              <a:ext uri="{FF2B5EF4-FFF2-40B4-BE49-F238E27FC236}">
                <a16:creationId xmlns:a16="http://schemas.microsoft.com/office/drawing/2014/main" id="{D9162C3B-F8ED-4A9B-8E95-1F4A496BEC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9998" y="6511417"/>
            <a:ext cx="13411201" cy="13201978"/>
          </a:xfrm>
          <a:prstGeom prst="rect">
            <a:avLst/>
          </a:prstGeom>
        </p:spPr>
      </p:pic>
      <p:sp>
        <p:nvSpPr>
          <p:cNvPr id="29" name="Rectangle 22">
            <a:extLst>
              <a:ext uri="{FF2B5EF4-FFF2-40B4-BE49-F238E27FC236}">
                <a16:creationId xmlns:a16="http://schemas.microsoft.com/office/drawing/2014/main" id="{345F50C8-C814-4918-8DC4-9B66729EE87E}"/>
              </a:ext>
            </a:extLst>
          </p:cNvPr>
          <p:cNvSpPr>
            <a:spLocks noChangeArrowheads="1"/>
          </p:cNvSpPr>
          <p:nvPr/>
        </p:nvSpPr>
        <p:spPr bwMode="auto">
          <a:xfrm>
            <a:off x="29447710" y="3488583"/>
            <a:ext cx="13716000" cy="721455"/>
          </a:xfrm>
          <a:prstGeom prst="rect">
            <a:avLst/>
          </a:prstGeom>
          <a:solidFill>
            <a:srgbClr val="006866"/>
          </a:solidFill>
          <a:ln w="76200">
            <a:noFill/>
            <a:miter lim="800000"/>
            <a:headEnd/>
            <a:tailEnd/>
          </a:ln>
          <a:effectLst/>
        </p:spPr>
        <p:txBody>
          <a:bodyPr wrap="square" lIns="68579" tIns="28055" rIns="68579" bIns="28055">
            <a:spAutoFit/>
          </a:bodyPr>
          <a:lstStyle/>
          <a:p>
            <a:pPr algn="ctr"/>
            <a:r>
              <a:rPr lang="en-US" sz="4320" b="1" dirty="0">
                <a:solidFill>
                  <a:schemeClr val="bg1"/>
                </a:solidFill>
                <a:latin typeface="Arial" panose="020B0604020202020204" pitchFamily="34" charset="0"/>
                <a:cs typeface="Arial" panose="020B0604020202020204" pitchFamily="34" charset="0"/>
              </a:rPr>
              <a:t>Demonstration of Concept</a:t>
            </a:r>
          </a:p>
        </p:txBody>
      </p:sp>
      <p:sp>
        <p:nvSpPr>
          <p:cNvPr id="30" name="TextBox 29">
            <a:extLst>
              <a:ext uri="{FF2B5EF4-FFF2-40B4-BE49-F238E27FC236}">
                <a16:creationId xmlns:a16="http://schemas.microsoft.com/office/drawing/2014/main" id="{82531B1F-56AE-4945-A50B-0FF006C57B1A}"/>
              </a:ext>
            </a:extLst>
          </p:cNvPr>
          <p:cNvSpPr txBox="1"/>
          <p:nvPr/>
        </p:nvSpPr>
        <p:spPr>
          <a:xfrm>
            <a:off x="29386961" y="19400741"/>
            <a:ext cx="13525814" cy="615553"/>
          </a:xfrm>
          <a:prstGeom prst="rect">
            <a:avLst/>
          </a:prstGeom>
          <a:noFill/>
        </p:spPr>
        <p:txBody>
          <a:bodyPr wrap="square" rtlCol="0">
            <a:spAutoFit/>
          </a:bodyPr>
          <a:lstStyle/>
          <a:p>
            <a:pPr algn="ctr"/>
            <a:r>
              <a:rPr lang="en-US" sz="3400" b="1" dirty="0">
                <a:latin typeface="Arial" panose="020B0604020202020204" pitchFamily="34" charset="0"/>
                <a:cs typeface="Arial" panose="020B0604020202020204" pitchFamily="34" charset="0"/>
              </a:rPr>
              <a:t>Figure 3: Two-Road Intersection Represented by SST</a:t>
            </a:r>
          </a:p>
        </p:txBody>
      </p:sp>
      <p:sp>
        <p:nvSpPr>
          <p:cNvPr id="4" name="TextBox 3">
            <a:extLst>
              <a:ext uri="{FF2B5EF4-FFF2-40B4-BE49-F238E27FC236}">
                <a16:creationId xmlns:a16="http://schemas.microsoft.com/office/drawing/2014/main" id="{3D210FFA-820C-45DE-9EF4-B2B5A2AB3C55}"/>
              </a:ext>
            </a:extLst>
          </p:cNvPr>
          <p:cNvSpPr txBox="1"/>
          <p:nvPr/>
        </p:nvSpPr>
        <p:spPr>
          <a:xfrm>
            <a:off x="29638209" y="4210127"/>
            <a:ext cx="13411200" cy="2708434"/>
          </a:xfrm>
          <a:prstGeom prst="rect">
            <a:avLst/>
          </a:prstGeom>
          <a:noFill/>
        </p:spPr>
        <p:txBody>
          <a:bodyPr wrap="square" rtlCol="0">
            <a:spAutoFit/>
          </a:bodyPr>
          <a:lstStyle/>
          <a:p>
            <a:r>
              <a:rPr lang="en-US" sz="3400" dirty="0">
                <a:latin typeface="Arial" panose="020B0604020202020204" pitchFamily="34" charset="0"/>
                <a:cs typeface="Arial" panose="020B0604020202020204" pitchFamily="34" charset="0"/>
              </a:rPr>
              <a:t>A simple traffic intersection controlled by two traffic lights has been modeled. A flow of traffic is simulated through a road only when its traffic light generates a green or yellow light with the other generating a red light. The number of cars in a traffic flow is represented by random number generators.</a:t>
            </a:r>
          </a:p>
        </p:txBody>
      </p:sp>
      <p:sp>
        <p:nvSpPr>
          <p:cNvPr id="31" name="Rectangle 22">
            <a:extLst>
              <a:ext uri="{FF2B5EF4-FFF2-40B4-BE49-F238E27FC236}">
                <a16:creationId xmlns:a16="http://schemas.microsoft.com/office/drawing/2014/main" id="{7D620FB1-F480-45EE-A47F-1C2E3FA2A65B}"/>
              </a:ext>
            </a:extLst>
          </p:cNvPr>
          <p:cNvSpPr>
            <a:spLocks noChangeArrowheads="1"/>
          </p:cNvSpPr>
          <p:nvPr/>
        </p:nvSpPr>
        <p:spPr bwMode="auto">
          <a:xfrm>
            <a:off x="29447710" y="20082873"/>
            <a:ext cx="6619825" cy="721455"/>
          </a:xfrm>
          <a:prstGeom prst="rect">
            <a:avLst/>
          </a:prstGeom>
          <a:solidFill>
            <a:srgbClr val="006866"/>
          </a:solidFill>
          <a:ln w="76200">
            <a:noFill/>
            <a:miter lim="800000"/>
            <a:headEnd/>
            <a:tailEnd/>
          </a:ln>
          <a:effectLst/>
        </p:spPr>
        <p:txBody>
          <a:bodyPr wrap="square" lIns="68579" tIns="28055" rIns="68579" bIns="28055">
            <a:spAutoFit/>
          </a:bodyPr>
          <a:lstStyle/>
          <a:p>
            <a:pPr algn="ctr"/>
            <a:r>
              <a:rPr lang="en-US" sz="4320" b="1" dirty="0" err="1">
                <a:solidFill>
                  <a:schemeClr val="bg1"/>
                </a:solidFill>
                <a:latin typeface="Arial" panose="020B0604020202020204" pitchFamily="34" charset="0"/>
                <a:cs typeface="Arial" panose="020B0604020202020204" pitchFamily="34" charset="0"/>
              </a:rPr>
              <a:t>SystemC</a:t>
            </a:r>
            <a:r>
              <a:rPr lang="en-US" sz="4320" b="1" dirty="0">
                <a:solidFill>
                  <a:schemeClr val="bg1"/>
                </a:solidFill>
                <a:latin typeface="Arial" panose="020B0604020202020204" pitchFamily="34" charset="0"/>
                <a:cs typeface="Arial" panose="020B0604020202020204" pitchFamily="34" charset="0"/>
              </a:rPr>
              <a:t> Drivers</a:t>
            </a:r>
          </a:p>
        </p:txBody>
      </p:sp>
      <p:sp>
        <p:nvSpPr>
          <p:cNvPr id="32" name="TextBox 31">
            <a:extLst>
              <a:ext uri="{FF2B5EF4-FFF2-40B4-BE49-F238E27FC236}">
                <a16:creationId xmlns:a16="http://schemas.microsoft.com/office/drawing/2014/main" id="{CD0E6CE9-2FD1-4A10-80A0-974BF43A6F59}"/>
              </a:ext>
            </a:extLst>
          </p:cNvPr>
          <p:cNvSpPr txBox="1"/>
          <p:nvPr/>
        </p:nvSpPr>
        <p:spPr>
          <a:xfrm>
            <a:off x="29641798" y="7938200"/>
            <a:ext cx="13335002" cy="2185214"/>
          </a:xfrm>
          <a:prstGeom prst="rect">
            <a:avLst/>
          </a:prstGeom>
          <a:noFill/>
        </p:spPr>
        <p:txBody>
          <a:bodyPr wrap="square" rtlCol="0">
            <a:spAutoFit/>
          </a:bodyPr>
          <a:lstStyle/>
          <a:p>
            <a:pPr marL="571500" indent="-571500">
              <a:buFont typeface="Arial" panose="020B0604020202020204" pitchFamily="34" charset="0"/>
              <a:buChar char="•"/>
            </a:pPr>
            <a:r>
              <a:rPr lang="en-US" sz="3400" dirty="0" err="1">
                <a:latin typeface="Arial" panose="020B0604020202020204" pitchFamily="34" charset="0"/>
                <a:cs typeface="Arial" panose="020B0604020202020204" pitchFamily="34" charset="0"/>
              </a:rPr>
              <a:t>car_generator</a:t>
            </a:r>
            <a:r>
              <a:rPr lang="en-US" sz="3400" dirty="0">
                <a:latin typeface="Arial" panose="020B0604020202020204" pitchFamily="34" charset="0"/>
                <a:cs typeface="Arial" panose="020B0604020202020204" pitchFamily="34" charset="0"/>
              </a:rPr>
              <a:t>: a random binary number generator</a:t>
            </a:r>
          </a:p>
          <a:p>
            <a:pPr marL="571500" indent="-571500">
              <a:buFont typeface="Arial" panose="020B0604020202020204" pitchFamily="34" charset="0"/>
              <a:buChar char="•"/>
            </a:pPr>
            <a:r>
              <a:rPr lang="en-US" sz="3400" dirty="0" err="1">
                <a:latin typeface="Arial" panose="020B0604020202020204" pitchFamily="34" charset="0"/>
                <a:cs typeface="Arial" panose="020B0604020202020204" pitchFamily="34" charset="0"/>
              </a:rPr>
              <a:t>traffic_light</a:t>
            </a:r>
            <a:r>
              <a:rPr lang="en-US" sz="3400" dirty="0">
                <a:latin typeface="Arial" panose="020B0604020202020204" pitchFamily="34" charset="0"/>
                <a:cs typeface="Arial" panose="020B0604020202020204" pitchFamily="34" charset="0"/>
              </a:rPr>
              <a:t>: generates the light colors of the traffic lights using a simple finite state machine (FSM)</a:t>
            </a:r>
          </a:p>
          <a:p>
            <a:pPr marL="571500" indent="-571500">
              <a:buFont typeface="Arial" panose="020B0604020202020204" pitchFamily="34" charset="0"/>
              <a:buChar char="•"/>
            </a:pPr>
            <a:r>
              <a:rPr lang="en-US" sz="3400" dirty="0">
                <a:latin typeface="Arial" panose="020B0604020202020204" pitchFamily="34" charset="0"/>
                <a:cs typeface="Arial" panose="020B0604020202020204" pitchFamily="34" charset="0"/>
              </a:rPr>
              <a:t>intersection: main driver of the simulation</a:t>
            </a:r>
          </a:p>
        </p:txBody>
      </p:sp>
      <p:sp>
        <p:nvSpPr>
          <p:cNvPr id="34" name="TextBox 33">
            <a:extLst>
              <a:ext uri="{FF2B5EF4-FFF2-40B4-BE49-F238E27FC236}">
                <a16:creationId xmlns:a16="http://schemas.microsoft.com/office/drawing/2014/main" id="{244970A7-2D71-4DCA-88FB-0C93F80D2303}"/>
              </a:ext>
            </a:extLst>
          </p:cNvPr>
          <p:cNvSpPr txBox="1"/>
          <p:nvPr/>
        </p:nvSpPr>
        <p:spPr>
          <a:xfrm>
            <a:off x="29641798" y="20804328"/>
            <a:ext cx="13335002" cy="1138773"/>
          </a:xfrm>
          <a:prstGeom prst="rect">
            <a:avLst/>
          </a:prstGeom>
          <a:noFill/>
        </p:spPr>
        <p:txBody>
          <a:bodyPr wrap="square" rtlCol="0">
            <a:spAutoFit/>
          </a:bodyPr>
          <a:lstStyle/>
          <a:p>
            <a:pPr marL="571500" indent="-571500">
              <a:buFont typeface="Arial" panose="020B0604020202020204" pitchFamily="34" charset="0"/>
              <a:buChar char="•"/>
            </a:pPr>
            <a:r>
              <a:rPr lang="en-US" sz="3400" dirty="0" err="1">
                <a:latin typeface="Arial" panose="020B0604020202020204" pitchFamily="34" charset="0"/>
                <a:cs typeface="Arial" panose="020B0604020202020204" pitchFamily="34" charset="0"/>
              </a:rPr>
              <a:t>traffic_light_fsm</a:t>
            </a:r>
            <a:r>
              <a:rPr lang="en-US" sz="3400" dirty="0">
                <a:latin typeface="Arial" panose="020B0604020202020204" pitchFamily="34" charset="0"/>
                <a:cs typeface="Arial" panose="020B0604020202020204" pitchFamily="34" charset="0"/>
              </a:rPr>
              <a:t>: a clock driven FSM representing the colors of a traffic light </a:t>
            </a:r>
          </a:p>
        </p:txBody>
      </p:sp>
      <p:sp>
        <p:nvSpPr>
          <p:cNvPr id="35" name="Rectangle 34">
            <a:extLst>
              <a:ext uri="{FF2B5EF4-FFF2-40B4-BE49-F238E27FC236}">
                <a16:creationId xmlns:a16="http://schemas.microsoft.com/office/drawing/2014/main" id="{8BA5E354-D3A0-405E-984B-90DD63D229B4}"/>
              </a:ext>
            </a:extLst>
          </p:cNvPr>
          <p:cNvSpPr>
            <a:spLocks noChangeArrowheads="1"/>
          </p:cNvSpPr>
          <p:nvPr/>
        </p:nvSpPr>
        <p:spPr bwMode="auto">
          <a:xfrm>
            <a:off x="29447710" y="28708362"/>
            <a:ext cx="13716000" cy="721455"/>
          </a:xfrm>
          <a:prstGeom prst="rect">
            <a:avLst/>
          </a:prstGeom>
          <a:solidFill>
            <a:srgbClr val="006866"/>
          </a:solidFill>
          <a:ln w="76200">
            <a:noFill/>
            <a:miter lim="800000"/>
            <a:headEnd/>
            <a:tailEnd/>
          </a:ln>
          <a:effectLst/>
        </p:spPr>
        <p:txBody>
          <a:bodyPr wrap="square" lIns="68579" tIns="28055" rIns="68579" bIns="28055">
            <a:spAutoFit/>
          </a:bodyPr>
          <a:lstStyle/>
          <a:p>
            <a:pPr algn="ctr"/>
            <a:r>
              <a:rPr lang="en-US" sz="4320" b="1" dirty="0">
                <a:solidFill>
                  <a:schemeClr val="bg1"/>
                </a:solidFill>
                <a:latin typeface="Arial" panose="020B0604020202020204" pitchFamily="34" charset="0"/>
                <a:cs typeface="Arial" panose="020B0604020202020204" pitchFamily="34" charset="0"/>
              </a:rPr>
              <a:t>Conclusion</a:t>
            </a:r>
          </a:p>
        </p:txBody>
      </p:sp>
      <p:pic>
        <p:nvPicPr>
          <p:cNvPr id="14" name="Picture 13">
            <a:extLst>
              <a:ext uri="{FF2B5EF4-FFF2-40B4-BE49-F238E27FC236}">
                <a16:creationId xmlns:a16="http://schemas.microsoft.com/office/drawing/2014/main" id="{1D988D39-D073-4E33-BE02-5D013CB532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24110" y="10246524"/>
            <a:ext cx="10363200" cy="9118416"/>
          </a:xfrm>
          <a:prstGeom prst="rect">
            <a:avLst/>
          </a:prstGeom>
        </p:spPr>
      </p:pic>
      <p:sp>
        <p:nvSpPr>
          <p:cNvPr id="40" name="TextBox 39">
            <a:extLst>
              <a:ext uri="{FF2B5EF4-FFF2-40B4-BE49-F238E27FC236}">
                <a16:creationId xmlns:a16="http://schemas.microsoft.com/office/drawing/2014/main" id="{07D350A9-BE3A-40DD-B2FC-7017C2FA5BDC}"/>
              </a:ext>
            </a:extLst>
          </p:cNvPr>
          <p:cNvSpPr txBox="1"/>
          <p:nvPr/>
        </p:nvSpPr>
        <p:spPr>
          <a:xfrm>
            <a:off x="29450986" y="28007084"/>
            <a:ext cx="13525814" cy="615553"/>
          </a:xfrm>
          <a:prstGeom prst="rect">
            <a:avLst/>
          </a:prstGeom>
          <a:noFill/>
        </p:spPr>
        <p:txBody>
          <a:bodyPr wrap="square" rtlCol="0">
            <a:spAutoFit/>
          </a:bodyPr>
          <a:lstStyle/>
          <a:p>
            <a:pPr algn="ctr"/>
            <a:r>
              <a:rPr lang="en-US" sz="3400" b="1" dirty="0">
                <a:latin typeface="Arial" panose="020B0604020202020204" pitchFamily="34" charset="0"/>
                <a:cs typeface="Arial" panose="020B0604020202020204" pitchFamily="34" charset="0"/>
              </a:rPr>
              <a:t>Figure 4: Traffic Light Finite State Machine</a:t>
            </a:r>
          </a:p>
        </p:txBody>
      </p:sp>
      <p:pic>
        <p:nvPicPr>
          <p:cNvPr id="39" name="Picture 38">
            <a:extLst>
              <a:ext uri="{FF2B5EF4-FFF2-40B4-BE49-F238E27FC236}">
                <a16:creationId xmlns:a16="http://schemas.microsoft.com/office/drawing/2014/main" id="{BB2AB146-EC9D-4147-8223-F3D6099D76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24530" y="22037859"/>
            <a:ext cx="11686010" cy="5884681"/>
          </a:xfrm>
          <a:prstGeom prst="rect">
            <a:avLst/>
          </a:prstGeom>
        </p:spPr>
      </p:pic>
      <p:sp>
        <p:nvSpPr>
          <p:cNvPr id="43" name="Rectangle 22">
            <a:extLst>
              <a:ext uri="{FF2B5EF4-FFF2-40B4-BE49-F238E27FC236}">
                <a16:creationId xmlns:a16="http://schemas.microsoft.com/office/drawing/2014/main" id="{DEA1F6CC-B785-49A8-9817-195C7BC3329A}"/>
              </a:ext>
            </a:extLst>
          </p:cNvPr>
          <p:cNvSpPr>
            <a:spLocks noChangeArrowheads="1"/>
          </p:cNvSpPr>
          <p:nvPr/>
        </p:nvSpPr>
        <p:spPr bwMode="auto">
          <a:xfrm>
            <a:off x="29447710" y="7113886"/>
            <a:ext cx="6619825" cy="721455"/>
          </a:xfrm>
          <a:prstGeom prst="rect">
            <a:avLst/>
          </a:prstGeom>
          <a:solidFill>
            <a:srgbClr val="006866"/>
          </a:solidFill>
          <a:ln w="76200">
            <a:noFill/>
            <a:miter lim="800000"/>
            <a:headEnd/>
            <a:tailEnd/>
          </a:ln>
          <a:effectLst/>
        </p:spPr>
        <p:txBody>
          <a:bodyPr wrap="square" lIns="68579" tIns="28055" rIns="68579" bIns="28055">
            <a:spAutoFit/>
          </a:bodyPr>
          <a:lstStyle/>
          <a:p>
            <a:pPr algn="ctr"/>
            <a:r>
              <a:rPr lang="en-US" sz="4320" b="1" dirty="0">
                <a:solidFill>
                  <a:schemeClr val="bg1"/>
                </a:solidFill>
                <a:latin typeface="Arial" panose="020B0604020202020204" pitchFamily="34" charset="0"/>
                <a:cs typeface="Arial" panose="020B0604020202020204" pitchFamily="34" charset="0"/>
              </a:rPr>
              <a:t>SST Components</a:t>
            </a:r>
          </a:p>
        </p:txBody>
      </p:sp>
      <p:sp>
        <p:nvSpPr>
          <p:cNvPr id="36" name="Rectangle 22">
            <a:extLst>
              <a:ext uri="{FF2B5EF4-FFF2-40B4-BE49-F238E27FC236}">
                <a16:creationId xmlns:a16="http://schemas.microsoft.com/office/drawing/2014/main" id="{04D1BBE9-B84B-4BD5-9572-3A257487E7EF}"/>
              </a:ext>
            </a:extLst>
          </p:cNvPr>
          <p:cNvSpPr>
            <a:spLocks noChangeArrowheads="1"/>
          </p:cNvSpPr>
          <p:nvPr/>
        </p:nvSpPr>
        <p:spPr bwMode="auto">
          <a:xfrm>
            <a:off x="727487" y="17616100"/>
            <a:ext cx="13716000" cy="721455"/>
          </a:xfrm>
          <a:prstGeom prst="rect">
            <a:avLst/>
          </a:prstGeom>
          <a:solidFill>
            <a:srgbClr val="006866"/>
          </a:solidFill>
          <a:ln w="76200">
            <a:noFill/>
            <a:miter lim="800000"/>
            <a:headEnd/>
            <a:tailEnd/>
          </a:ln>
          <a:effectLst/>
        </p:spPr>
        <p:txBody>
          <a:bodyPr wrap="square" lIns="68579" tIns="28055" rIns="68579" bIns="28055">
            <a:spAutoFit/>
          </a:bodyPr>
          <a:lstStyle/>
          <a:p>
            <a:pPr algn="ctr"/>
            <a:r>
              <a:rPr lang="en-US" sz="4320" b="1" dirty="0">
                <a:solidFill>
                  <a:schemeClr val="bg1"/>
                </a:solidFill>
                <a:latin typeface="Arial" panose="020B0604020202020204" pitchFamily="34" charset="0"/>
                <a:cs typeface="Arial" panose="020B0604020202020204" pitchFamily="34" charset="0"/>
              </a:rPr>
              <a:t>Objective</a:t>
            </a:r>
          </a:p>
        </p:txBody>
      </p:sp>
      <p:sp>
        <p:nvSpPr>
          <p:cNvPr id="8" name="TextBox 7">
            <a:extLst>
              <a:ext uri="{FF2B5EF4-FFF2-40B4-BE49-F238E27FC236}">
                <a16:creationId xmlns:a16="http://schemas.microsoft.com/office/drawing/2014/main" id="{AC5D0F7F-8134-49B6-8836-BA91AD51378E}"/>
              </a:ext>
            </a:extLst>
          </p:cNvPr>
          <p:cNvSpPr txBox="1"/>
          <p:nvPr/>
        </p:nvSpPr>
        <p:spPr>
          <a:xfrm>
            <a:off x="742950" y="18443695"/>
            <a:ext cx="13411200" cy="1661993"/>
          </a:xfrm>
          <a:prstGeom prst="rect">
            <a:avLst/>
          </a:prstGeom>
          <a:noFill/>
        </p:spPr>
        <p:txBody>
          <a:bodyPr wrap="square" rtlCol="0">
            <a:spAutoFit/>
          </a:bodyPr>
          <a:lstStyle/>
          <a:p>
            <a:endParaRPr lang="en-US" sz="3400" dirty="0">
              <a:latin typeface="Arial" panose="020B0604020202020204" pitchFamily="34" charset="0"/>
              <a:cs typeface="Arial" panose="020B0604020202020204" pitchFamily="34" charset="0"/>
            </a:endParaRPr>
          </a:p>
          <a:p>
            <a:r>
              <a:rPr lang="en-US" sz="3400" dirty="0">
                <a:latin typeface="Arial" panose="020B0604020202020204" pitchFamily="34" charset="0"/>
                <a:cs typeface="Arial" panose="020B0604020202020204" pitchFamily="34" charset="0"/>
              </a:rPr>
              <a:t>Establishing interoperability with </a:t>
            </a:r>
            <a:r>
              <a:rPr lang="en-US" sz="3400" dirty="0" err="1">
                <a:latin typeface="Arial" panose="020B0604020202020204" pitchFamily="34" charset="0"/>
                <a:cs typeface="Arial" panose="020B0604020202020204" pitchFamily="34" charset="0"/>
              </a:rPr>
              <a:t>SystemC</a:t>
            </a:r>
            <a:r>
              <a:rPr lang="en-US" sz="3400" dirty="0">
                <a:latin typeface="Arial" panose="020B0604020202020204" pitchFamily="34" charset="0"/>
                <a:cs typeface="Arial" panose="020B0604020202020204" pitchFamily="34" charset="0"/>
              </a:rPr>
              <a:t> would allow SST to interface numerous existing synthesizable hardware libraries.</a:t>
            </a:r>
          </a:p>
        </p:txBody>
      </p:sp>
      <p:sp>
        <p:nvSpPr>
          <p:cNvPr id="37" name="TextBox 36">
            <a:extLst>
              <a:ext uri="{FF2B5EF4-FFF2-40B4-BE49-F238E27FC236}">
                <a16:creationId xmlns:a16="http://schemas.microsoft.com/office/drawing/2014/main" id="{08410482-3235-49ED-9554-E1FACB3CD050}"/>
              </a:ext>
            </a:extLst>
          </p:cNvPr>
          <p:cNvSpPr txBox="1"/>
          <p:nvPr/>
        </p:nvSpPr>
        <p:spPr>
          <a:xfrm>
            <a:off x="15247621" y="4337210"/>
            <a:ext cx="13411200" cy="615553"/>
          </a:xfrm>
          <a:prstGeom prst="rect">
            <a:avLst/>
          </a:prstGeom>
          <a:noFill/>
        </p:spPr>
        <p:txBody>
          <a:bodyPr wrap="square" rtlCol="0">
            <a:spAutoFit/>
          </a:bodyPr>
          <a:lstStyle/>
          <a:p>
            <a:r>
              <a:rPr lang="en-US" sz="3400" dirty="0">
                <a:latin typeface="Arial" panose="020B0604020202020204" pitchFamily="34" charset="0"/>
                <a:cs typeface="Arial" panose="020B0604020202020204" pitchFamily="34" charset="0"/>
              </a:rPr>
              <a:t>The communication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6248</TotalTime>
  <Words>602</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Gothic</vt:lpstr>
      <vt:lpstr>Arial</vt:lpstr>
      <vt:lpstr>Calibri</vt:lpstr>
      <vt:lpstr>Calibri Light</vt:lpstr>
      <vt:lpstr>Office Theme</vt:lpstr>
      <vt:lpstr>PowerPoint Presentation</vt:lpstr>
    </vt:vector>
  </TitlesOfParts>
  <Company>University of Marylandddd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aguilava</dc:creator>
  <cp:lastModifiedBy>Ahmed, Sabbir [USA]</cp:lastModifiedBy>
  <cp:revision>385</cp:revision>
  <dcterms:created xsi:type="dcterms:W3CDTF">2003-01-13T18:47:08Z</dcterms:created>
  <dcterms:modified xsi:type="dcterms:W3CDTF">2019-07-26T16:23:13Z</dcterms:modified>
</cp:coreProperties>
</file>