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21"/>
  </p:notesMasterIdLst>
  <p:sldIdLst>
    <p:sldId id="256" r:id="rId2"/>
    <p:sldId id="306" r:id="rId3"/>
    <p:sldId id="307" r:id="rId4"/>
    <p:sldId id="308" r:id="rId5"/>
    <p:sldId id="293" r:id="rId6"/>
    <p:sldId id="309" r:id="rId7"/>
    <p:sldId id="310" r:id="rId8"/>
    <p:sldId id="311" r:id="rId9"/>
    <p:sldId id="312" r:id="rId10"/>
    <p:sldId id="296" r:id="rId11"/>
    <p:sldId id="299" r:id="rId12"/>
    <p:sldId id="297" r:id="rId13"/>
    <p:sldId id="300" r:id="rId14"/>
    <p:sldId id="301" r:id="rId15"/>
    <p:sldId id="302" r:id="rId16"/>
    <p:sldId id="303" r:id="rId17"/>
    <p:sldId id="304" r:id="rId18"/>
    <p:sldId id="305" r:id="rId19"/>
    <p:sldId id="268" r:id="rId20"/>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117" d="100"/>
          <a:sy n="117" d="100"/>
        </p:scale>
        <p:origin x="720" y="592"/>
      </p:cViewPr>
      <p:guideLst>
        <p:guide orient="horz" pos="180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6</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11401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261740022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10261740022_0_7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5296959"/>
            <a:ext cx="2133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3124200" y="5296959"/>
            <a:ext cx="2895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6553200" y="5296959"/>
            <a:ext cx="2133600" cy="304271"/>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BCBEC0"/>
                </a:solidFill>
                <a:latin typeface="Arial"/>
                <a:ea typeface="Arial"/>
                <a:cs typeface="Arial"/>
                <a:sym typeface="Arial"/>
              </a:defRPr>
            </a:lvl1pPr>
            <a:lvl2pPr marL="0" marR="0" lvl="1" indent="0" algn="l" rtl="0">
              <a:spcBef>
                <a:spcPts val="0"/>
              </a:spcBef>
              <a:buNone/>
              <a:defRPr sz="1800" b="0" i="0" u="none" strike="noStrike" cap="none">
                <a:solidFill>
                  <a:srgbClr val="BCBEC0"/>
                </a:solidFill>
                <a:latin typeface="Arial"/>
                <a:ea typeface="Arial"/>
                <a:cs typeface="Arial"/>
                <a:sym typeface="Arial"/>
              </a:defRPr>
            </a:lvl2pPr>
            <a:lvl3pPr marL="0" marR="0" lvl="2" indent="0" algn="l" rtl="0">
              <a:spcBef>
                <a:spcPts val="0"/>
              </a:spcBef>
              <a:buNone/>
              <a:defRPr sz="1800" b="0" i="0" u="none" strike="noStrike" cap="none">
                <a:solidFill>
                  <a:srgbClr val="BCBEC0"/>
                </a:solidFill>
                <a:latin typeface="Arial"/>
                <a:ea typeface="Arial"/>
                <a:cs typeface="Arial"/>
                <a:sym typeface="Arial"/>
              </a:defRPr>
            </a:lvl3pPr>
            <a:lvl4pPr marL="0" marR="0" lvl="3" indent="0" algn="l" rtl="0">
              <a:spcBef>
                <a:spcPts val="0"/>
              </a:spcBef>
              <a:buNone/>
              <a:defRPr sz="1800" b="0" i="0" u="none" strike="noStrike" cap="none">
                <a:solidFill>
                  <a:srgbClr val="BCBEC0"/>
                </a:solidFill>
                <a:latin typeface="Arial"/>
                <a:ea typeface="Arial"/>
                <a:cs typeface="Arial"/>
                <a:sym typeface="Arial"/>
              </a:defRPr>
            </a:lvl4pPr>
            <a:lvl5pPr marL="0" marR="0" lvl="4" indent="0" algn="l" rtl="0">
              <a:spcBef>
                <a:spcPts val="0"/>
              </a:spcBef>
              <a:buNone/>
              <a:defRPr sz="1800" b="0" i="0" u="none" strike="noStrike" cap="none">
                <a:solidFill>
                  <a:srgbClr val="BCBEC0"/>
                </a:solidFill>
                <a:latin typeface="Arial"/>
                <a:ea typeface="Arial"/>
                <a:cs typeface="Arial"/>
                <a:sym typeface="Arial"/>
              </a:defRPr>
            </a:lvl5pPr>
            <a:lvl6pPr marL="0" marR="0" lvl="5" indent="0" algn="l" rtl="0">
              <a:spcBef>
                <a:spcPts val="0"/>
              </a:spcBef>
              <a:buNone/>
              <a:defRPr sz="1800" b="0" i="0" u="none" strike="noStrike" cap="none">
                <a:solidFill>
                  <a:srgbClr val="BCBEC0"/>
                </a:solidFill>
                <a:latin typeface="Arial"/>
                <a:ea typeface="Arial"/>
                <a:cs typeface="Arial"/>
                <a:sym typeface="Arial"/>
              </a:defRPr>
            </a:lvl6pPr>
            <a:lvl7pPr marL="0" marR="0" lvl="6" indent="0" algn="l" rtl="0">
              <a:spcBef>
                <a:spcPts val="0"/>
              </a:spcBef>
              <a:buNone/>
              <a:defRPr sz="1800" b="0" i="0" u="none" strike="noStrike" cap="none">
                <a:solidFill>
                  <a:srgbClr val="BCBEC0"/>
                </a:solidFill>
                <a:latin typeface="Arial"/>
                <a:ea typeface="Arial"/>
                <a:cs typeface="Arial"/>
                <a:sym typeface="Arial"/>
              </a:defRPr>
            </a:lvl7pPr>
            <a:lvl8pPr marL="0" marR="0" lvl="7" indent="0" algn="l" rtl="0">
              <a:spcBef>
                <a:spcPts val="0"/>
              </a:spcBef>
              <a:buNone/>
              <a:defRPr sz="1800" b="0" i="0" u="none" strike="noStrike" cap="none">
                <a:solidFill>
                  <a:srgbClr val="BCBEC0"/>
                </a:solidFill>
                <a:latin typeface="Arial"/>
                <a:ea typeface="Arial"/>
                <a:cs typeface="Arial"/>
                <a:sym typeface="Arial"/>
              </a:defRPr>
            </a:lvl8pPr>
            <a:lvl9pPr marL="0" marR="0" lvl="8" indent="0" algn="l" rtl="0">
              <a:spcBef>
                <a:spcPts val="0"/>
              </a:spcBef>
              <a:buNone/>
              <a:defRPr sz="1800" b="0" i="0" u="none" strike="noStrike" cap="none">
                <a:solidFill>
                  <a:srgbClr val="BCBEC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a:t>
            </a:fld>
            <a:endParaRPr/>
          </a:p>
        </p:txBody>
      </p:sp>
      <p:pic>
        <p:nvPicPr>
          <p:cNvPr id="15" name="Google Shape;15;p2"/>
          <p:cNvPicPr preferRelativeResize="0"/>
          <p:nvPr/>
        </p:nvPicPr>
        <p:blipFill rotWithShape="1">
          <a:blip r:embed="rId2">
            <a:alphaModFix/>
          </a:blip>
          <a:srcRect t="1" b="16530"/>
          <a:stretch/>
        </p:blipFill>
        <p:spPr>
          <a:xfrm>
            <a:off x="6094" y="-1"/>
            <a:ext cx="9123426" cy="5715001"/>
          </a:xfrm>
          <a:prstGeom prst="rect">
            <a:avLst/>
          </a:prstGeom>
          <a:noFill/>
          <a:ln>
            <a:noFill/>
          </a:ln>
        </p:spPr>
      </p:pic>
      <p:sp>
        <p:nvSpPr>
          <p:cNvPr id="16" name="Google Shape;16;p2"/>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600"/>
              </a:spcBef>
              <a:spcAft>
                <a:spcPts val="0"/>
              </a:spcAft>
              <a:buClr>
                <a:schemeClr val="lt1"/>
              </a:buClr>
              <a:buSzPts val="3000"/>
              <a:buFont typeface="Arial"/>
              <a:buNone/>
              <a:defRPr sz="3000" b="1"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333"/>
              </a:spcBef>
              <a:spcAft>
                <a:spcPts val="0"/>
              </a:spcAft>
              <a:buClr>
                <a:schemeClr val="lt1"/>
              </a:buClr>
              <a:buSzPts val="1667"/>
              <a:buFont typeface="Arial"/>
              <a:buNone/>
              <a:defRPr sz="16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body" idx="3"/>
          </p:nvPr>
        </p:nvSpPr>
        <p:spPr>
          <a:xfrm>
            <a:off x="900112" y="5296958"/>
            <a:ext cx="7343775" cy="198438"/>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233"/>
              </a:spcBef>
              <a:spcAft>
                <a:spcPts val="0"/>
              </a:spcAft>
              <a:buClr>
                <a:schemeClr val="lt1"/>
              </a:buClr>
              <a:buSzPts val="1167"/>
              <a:buFont typeface="Arial"/>
              <a:buNone/>
              <a:defRPr sz="11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4172" y="113717"/>
            <a:ext cx="8428232" cy="5159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C00026"/>
              </a:buClr>
              <a:buSzPts val="2667"/>
              <a:buFont typeface="Verdana"/>
              <a:buNone/>
              <a:defRPr sz="2667" b="0" i="0" u="none" strike="noStrike" cap="non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body" idx="1"/>
          </p:nvPr>
        </p:nvSpPr>
        <p:spPr>
          <a:xfrm>
            <a:off x="390548" y="838985"/>
            <a:ext cx="8428232" cy="4496159"/>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sldNum" idx="12"/>
          </p:nvPr>
        </p:nvSpPr>
        <p:spPr>
          <a:xfrm>
            <a:off x="0" y="5410729"/>
            <a:ext cx="475013" cy="304271"/>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833" b="0" i="0" u="none" strike="noStrike" cap="none">
                <a:solidFill>
                  <a:srgbClr val="888888"/>
                </a:solidFill>
                <a:latin typeface="Verdana"/>
                <a:ea typeface="Verdana"/>
                <a:cs typeface="Verdana"/>
                <a:sym typeface="Verdana"/>
              </a:defRPr>
            </a:lvl1pPr>
            <a:lvl2pPr marL="0" marR="0" lvl="1" indent="0" algn="ctr" rtl="0">
              <a:spcBef>
                <a:spcPts val="0"/>
              </a:spcBef>
              <a:buNone/>
              <a:defRPr sz="833" b="0" i="0" u="none" strike="noStrike" cap="none">
                <a:solidFill>
                  <a:srgbClr val="888888"/>
                </a:solidFill>
                <a:latin typeface="Verdana"/>
                <a:ea typeface="Verdana"/>
                <a:cs typeface="Verdana"/>
                <a:sym typeface="Verdana"/>
              </a:defRPr>
            </a:lvl2pPr>
            <a:lvl3pPr marL="0" marR="0" lvl="2" indent="0" algn="ctr" rtl="0">
              <a:spcBef>
                <a:spcPts val="0"/>
              </a:spcBef>
              <a:buNone/>
              <a:defRPr sz="833" b="0" i="0" u="none" strike="noStrike" cap="none">
                <a:solidFill>
                  <a:srgbClr val="888888"/>
                </a:solidFill>
                <a:latin typeface="Verdana"/>
                <a:ea typeface="Verdana"/>
                <a:cs typeface="Verdana"/>
                <a:sym typeface="Verdana"/>
              </a:defRPr>
            </a:lvl3pPr>
            <a:lvl4pPr marL="0" marR="0" lvl="3" indent="0" algn="ctr" rtl="0">
              <a:spcBef>
                <a:spcPts val="0"/>
              </a:spcBef>
              <a:buNone/>
              <a:defRPr sz="833" b="0" i="0" u="none" strike="noStrike" cap="none">
                <a:solidFill>
                  <a:srgbClr val="888888"/>
                </a:solidFill>
                <a:latin typeface="Verdana"/>
                <a:ea typeface="Verdana"/>
                <a:cs typeface="Verdana"/>
                <a:sym typeface="Verdana"/>
              </a:defRPr>
            </a:lvl4pPr>
            <a:lvl5pPr marL="0" marR="0" lvl="4" indent="0" algn="ctr" rtl="0">
              <a:spcBef>
                <a:spcPts val="0"/>
              </a:spcBef>
              <a:buNone/>
              <a:defRPr sz="833" b="0" i="0" u="none" strike="noStrike" cap="none">
                <a:solidFill>
                  <a:srgbClr val="888888"/>
                </a:solidFill>
                <a:latin typeface="Verdana"/>
                <a:ea typeface="Verdana"/>
                <a:cs typeface="Verdana"/>
                <a:sym typeface="Verdana"/>
              </a:defRPr>
            </a:lvl5pPr>
            <a:lvl6pPr marL="0" marR="0" lvl="5" indent="0" algn="ctr" rtl="0">
              <a:spcBef>
                <a:spcPts val="0"/>
              </a:spcBef>
              <a:buNone/>
              <a:defRPr sz="833" b="0" i="0" u="none" strike="noStrike" cap="none">
                <a:solidFill>
                  <a:srgbClr val="888888"/>
                </a:solidFill>
                <a:latin typeface="Verdana"/>
                <a:ea typeface="Verdana"/>
                <a:cs typeface="Verdana"/>
                <a:sym typeface="Verdana"/>
              </a:defRPr>
            </a:lvl6pPr>
            <a:lvl7pPr marL="0" marR="0" lvl="6" indent="0" algn="ctr" rtl="0">
              <a:spcBef>
                <a:spcPts val="0"/>
              </a:spcBef>
              <a:buNone/>
              <a:defRPr sz="833" b="0" i="0" u="none" strike="noStrike" cap="none">
                <a:solidFill>
                  <a:srgbClr val="888888"/>
                </a:solidFill>
                <a:latin typeface="Verdana"/>
                <a:ea typeface="Verdana"/>
                <a:cs typeface="Verdana"/>
                <a:sym typeface="Verdana"/>
              </a:defRPr>
            </a:lvl7pPr>
            <a:lvl8pPr marL="0" marR="0" lvl="7" indent="0" algn="ctr" rtl="0">
              <a:spcBef>
                <a:spcPts val="0"/>
              </a:spcBef>
              <a:buNone/>
              <a:defRPr sz="833" b="0" i="0" u="none" strike="noStrike" cap="none">
                <a:solidFill>
                  <a:srgbClr val="888888"/>
                </a:solidFill>
                <a:latin typeface="Verdana"/>
                <a:ea typeface="Verdana"/>
                <a:cs typeface="Verdana"/>
                <a:sym typeface="Verdana"/>
              </a:defRPr>
            </a:lvl8pPr>
            <a:lvl9pPr marL="0" marR="0" lvl="8" indent="0" algn="ctr" rtl="0">
              <a:spcBef>
                <a:spcPts val="0"/>
              </a:spcBef>
              <a:buNone/>
              <a:defRPr sz="833" b="0" i="0" u="none" strike="noStrike" cap="none">
                <a:solidFill>
                  <a:srgbClr val="888888"/>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28865"/>
            <a:ext cx="8229600" cy="9528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57200" y="1333500"/>
            <a:ext cx="8229600" cy="3771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457200" y="5296958"/>
            <a:ext cx="2133600" cy="30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5296958"/>
            <a:ext cx="2895600" cy="30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5296958"/>
            <a:ext cx="2133600" cy="30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fundo_ppt1_ok.jpg"/>
          <p:cNvPicPr preferRelativeResize="0"/>
          <p:nvPr/>
        </p:nvPicPr>
        <p:blipFill rotWithShape="1">
          <a:blip r:embed="rId5">
            <a:alphaModFix/>
          </a:blip>
          <a:srcRect/>
          <a:stretch/>
        </p:blipFill>
        <p:spPr>
          <a:xfrm>
            <a:off x="1524000" y="0"/>
            <a:ext cx="7620000" cy="5715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jamie-wong.com/2016/07/15/ray-marching-signed-distance-function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khronos.org/registry/OpenGL-Refpages/gl4/html/clamp.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5"/>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34" name="Google Shape;34;p5"/>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p>
            <a:pPr marL="0" indent="0">
              <a:spcBef>
                <a:spcPts val="0"/>
              </a:spcBef>
              <a:buSzPts val="1600"/>
            </a:pPr>
            <a:r>
              <a:rPr lang="pt-BR" dirty="0"/>
              <a:t>Aula 21: Ray </a:t>
            </a:r>
            <a:r>
              <a:rPr lang="pt-BR" dirty="0" err="1"/>
              <a:t>Marching</a:t>
            </a:r>
            <a:endParaRPr lang="pt-BR" dirty="0"/>
          </a:p>
          <a:p>
            <a:pPr marL="0" indent="0">
              <a:spcBef>
                <a:spcPts val="0"/>
              </a:spcBef>
              <a:buSzPts val="1600"/>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3A50-43F5-F0EE-533B-B1F8045CD66D}"/>
              </a:ext>
            </a:extLst>
          </p:cNvPr>
          <p:cNvSpPr>
            <a:spLocks noGrp="1"/>
          </p:cNvSpPr>
          <p:nvPr>
            <p:ph type="title"/>
          </p:nvPr>
        </p:nvSpPr>
        <p:spPr/>
        <p:txBody>
          <a:bodyPr/>
          <a:lstStyle/>
          <a:p>
            <a:r>
              <a:rPr lang="pt-BR" dirty="0"/>
              <a:t>Ray </a:t>
            </a:r>
            <a:r>
              <a:rPr lang="pt-BR" dirty="0" err="1"/>
              <a:t>Marching</a:t>
            </a:r>
            <a:endParaRPr lang="pt-BR" dirty="0"/>
          </a:p>
        </p:txBody>
      </p:sp>
      <p:sp>
        <p:nvSpPr>
          <p:cNvPr id="3" name="Text Placeholder 2">
            <a:extLst>
              <a:ext uri="{FF2B5EF4-FFF2-40B4-BE49-F238E27FC236}">
                <a16:creationId xmlns:a16="http://schemas.microsoft.com/office/drawing/2014/main" id="{A6137DAC-58E7-0512-A031-35EA6C2A3930}"/>
              </a:ext>
            </a:extLst>
          </p:cNvPr>
          <p:cNvSpPr>
            <a:spLocks noGrp="1"/>
          </p:cNvSpPr>
          <p:nvPr>
            <p:ph type="body" idx="1"/>
          </p:nvPr>
        </p:nvSpPr>
        <p:spPr/>
        <p:txBody>
          <a:bodyPr/>
          <a:lstStyle/>
          <a:p>
            <a:r>
              <a:rPr lang="pt-BR" dirty="0">
                <a:hlinkClick r:id="rId2"/>
              </a:rPr>
              <a:t>https://jamie-wong.com/2016/07/15/ray-marching-signed-distance-functions/</a:t>
            </a:r>
            <a:r>
              <a:rPr lang="pt-BR" dirty="0"/>
              <a:t> </a:t>
            </a:r>
          </a:p>
        </p:txBody>
      </p:sp>
      <p:sp>
        <p:nvSpPr>
          <p:cNvPr id="4" name="Slide Number Placeholder 3">
            <a:extLst>
              <a:ext uri="{FF2B5EF4-FFF2-40B4-BE49-F238E27FC236}">
                <a16:creationId xmlns:a16="http://schemas.microsoft.com/office/drawing/2014/main" id="{BA9424B5-71D7-7AFC-01FA-00E4EDB453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10</a:t>
            </a:fld>
            <a:endParaRPr lang="pt-BR"/>
          </a:p>
        </p:txBody>
      </p:sp>
    </p:spTree>
    <p:extLst>
      <p:ext uri="{BB962C8B-B14F-4D97-AF65-F5344CB8AC3E}">
        <p14:creationId xmlns:p14="http://schemas.microsoft.com/office/powerpoint/2010/main" val="133290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0FBB-1D64-6524-9262-ABA13F99F94E}"/>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3D8C656F-9339-CAE9-9751-C9F5ED3B3F06}"/>
              </a:ext>
            </a:extLst>
          </p:cNvPr>
          <p:cNvSpPr>
            <a:spLocks noGrp="1"/>
          </p:cNvSpPr>
          <p:nvPr>
            <p:ph type="body" idx="1"/>
          </p:nvPr>
        </p:nvSpPr>
        <p:spPr/>
        <p:txBody>
          <a:bodyPr/>
          <a:lstStyle/>
          <a:p>
            <a:endParaRPr lang="pt-BR"/>
          </a:p>
        </p:txBody>
      </p:sp>
      <p:sp>
        <p:nvSpPr>
          <p:cNvPr id="4" name="Slide Number Placeholder 3">
            <a:extLst>
              <a:ext uri="{FF2B5EF4-FFF2-40B4-BE49-F238E27FC236}">
                <a16:creationId xmlns:a16="http://schemas.microsoft.com/office/drawing/2014/main" id="{E0EE2FB9-AF93-F660-C807-6DCD6218716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11</a:t>
            </a:fld>
            <a:endParaRPr lang="pt-BR"/>
          </a:p>
        </p:txBody>
      </p:sp>
      <p:pic>
        <p:nvPicPr>
          <p:cNvPr id="6146" name="Picture 2" descr="2D side view of a 3D scene. The y-axis goes up and down. The z-axis goes left to right. The x-axis is not shown as it points toward the viewer. A camera fires rays through a virtual canvas and either hits a sphere or the floor. The sphere intersects the canvas at z = 0.">
            <a:extLst>
              <a:ext uri="{FF2B5EF4-FFF2-40B4-BE49-F238E27FC236}">
                <a16:creationId xmlns:a16="http://schemas.microsoft.com/office/drawing/2014/main" id="{9DE0FF90-8E41-FBBC-7733-EC32FAF20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48" y="996696"/>
            <a:ext cx="6976872" cy="348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844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F6F6-A25D-343A-FFD0-4F94A8A0981D}"/>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BD209ADB-BF26-EA1F-58A2-D750A9D00007}"/>
              </a:ext>
            </a:extLst>
          </p:cNvPr>
          <p:cNvSpPr>
            <a:spLocks noGrp="1"/>
          </p:cNvSpPr>
          <p:nvPr>
            <p:ph type="body" idx="1"/>
          </p:nvPr>
        </p:nvSpPr>
        <p:spPr/>
        <p:txBody>
          <a:bodyPr/>
          <a:lstStyle/>
          <a:p>
            <a:r>
              <a:rPr lang="pt-BR" dirty="0"/>
              <a:t> Lambert </a:t>
            </a:r>
            <a:r>
              <a:rPr lang="pt-BR" dirty="0" err="1"/>
              <a:t>lighting</a:t>
            </a:r>
            <a:r>
              <a:rPr lang="pt-BR" dirty="0"/>
              <a:t> </a:t>
            </a:r>
            <a:r>
              <a:rPr lang="pt-BR" dirty="0" err="1"/>
              <a:t>to</a:t>
            </a:r>
            <a:r>
              <a:rPr lang="pt-BR" dirty="0"/>
              <a:t> </a:t>
            </a:r>
            <a:r>
              <a:rPr lang="pt-BR" dirty="0" err="1"/>
              <a:t>simulate</a:t>
            </a:r>
            <a:r>
              <a:rPr lang="pt-BR" dirty="0"/>
              <a:t> </a:t>
            </a:r>
            <a:r>
              <a:rPr lang="pt-BR" dirty="0" err="1"/>
              <a:t>diffuse</a:t>
            </a:r>
            <a:r>
              <a:rPr lang="pt-BR" dirty="0"/>
              <a:t> </a:t>
            </a:r>
            <a:r>
              <a:rPr lang="pt-BR" dirty="0" err="1"/>
              <a:t>reflection</a:t>
            </a:r>
            <a:r>
              <a:rPr lang="pt-BR" dirty="0"/>
              <a:t>. </a:t>
            </a:r>
            <a:r>
              <a:rPr lang="pt-BR" dirty="0" err="1"/>
              <a:t>This</a:t>
            </a:r>
            <a:r>
              <a:rPr lang="pt-BR" dirty="0"/>
              <a:t> </a:t>
            </a:r>
            <a:r>
              <a:rPr lang="pt-BR" dirty="0" err="1"/>
              <a:t>is</a:t>
            </a:r>
            <a:r>
              <a:rPr lang="pt-BR" dirty="0"/>
              <a:t> </a:t>
            </a:r>
            <a:r>
              <a:rPr lang="pt-BR" dirty="0" err="1"/>
              <a:t>commonly</a:t>
            </a:r>
            <a:r>
              <a:rPr lang="pt-BR" dirty="0"/>
              <a:t> </a:t>
            </a:r>
            <a:r>
              <a:rPr lang="pt-BR" dirty="0" err="1"/>
              <a:t>done</a:t>
            </a:r>
            <a:r>
              <a:rPr lang="pt-BR" dirty="0"/>
              <a:t> </a:t>
            </a:r>
            <a:r>
              <a:rPr lang="pt-BR" dirty="0" err="1"/>
              <a:t>by</a:t>
            </a:r>
            <a:r>
              <a:rPr lang="pt-BR" dirty="0"/>
              <a:t> </a:t>
            </a:r>
            <a:r>
              <a:rPr lang="pt-BR" dirty="0" err="1"/>
              <a:t>taking</a:t>
            </a:r>
            <a:r>
              <a:rPr lang="pt-BR" dirty="0"/>
              <a:t> </a:t>
            </a:r>
            <a:r>
              <a:rPr lang="pt-BR" dirty="0" err="1"/>
              <a:t>the</a:t>
            </a:r>
            <a:r>
              <a:rPr lang="pt-BR" dirty="0"/>
              <a:t> </a:t>
            </a:r>
            <a:r>
              <a:rPr lang="pt-BR" dirty="0" err="1"/>
              <a:t>dot</a:t>
            </a:r>
            <a:r>
              <a:rPr lang="pt-BR" dirty="0"/>
              <a:t> </a:t>
            </a:r>
            <a:r>
              <a:rPr lang="pt-BR" dirty="0" err="1"/>
              <a:t>product</a:t>
            </a:r>
            <a:r>
              <a:rPr lang="pt-BR" dirty="0"/>
              <a:t> </a:t>
            </a:r>
            <a:r>
              <a:rPr lang="pt-BR" dirty="0" err="1"/>
              <a:t>between</a:t>
            </a:r>
            <a:r>
              <a:rPr lang="pt-BR" dirty="0"/>
              <a:t> </a:t>
            </a:r>
            <a:r>
              <a:rPr lang="pt-BR" dirty="0" err="1"/>
              <a:t>the</a:t>
            </a:r>
            <a:r>
              <a:rPr lang="pt-BR" dirty="0"/>
              <a:t> </a:t>
            </a:r>
            <a:r>
              <a:rPr lang="pt-BR" dirty="0" err="1"/>
              <a:t>ray</a:t>
            </a:r>
            <a:r>
              <a:rPr lang="pt-BR" dirty="0"/>
              <a:t> </a:t>
            </a:r>
            <a:r>
              <a:rPr lang="pt-BR" dirty="0" err="1"/>
              <a:t>direction</a:t>
            </a:r>
            <a:r>
              <a:rPr lang="pt-BR" dirty="0"/>
              <a:t> </a:t>
            </a:r>
            <a:r>
              <a:rPr lang="pt-BR" dirty="0" err="1"/>
              <a:t>of</a:t>
            </a:r>
            <a:r>
              <a:rPr lang="pt-BR" dirty="0"/>
              <a:t> a light </a:t>
            </a:r>
            <a:r>
              <a:rPr lang="pt-BR" dirty="0" err="1"/>
              <a:t>source</a:t>
            </a:r>
            <a:r>
              <a:rPr lang="pt-BR" dirty="0"/>
              <a:t> </a:t>
            </a:r>
            <a:r>
              <a:rPr lang="pt-BR" dirty="0" err="1"/>
              <a:t>and</a:t>
            </a:r>
            <a:r>
              <a:rPr lang="pt-BR" dirty="0"/>
              <a:t> </a:t>
            </a:r>
            <a:r>
              <a:rPr lang="pt-BR" dirty="0" err="1"/>
              <a:t>the</a:t>
            </a:r>
            <a:r>
              <a:rPr lang="pt-BR" dirty="0"/>
              <a:t> </a:t>
            </a:r>
            <a:r>
              <a:rPr lang="pt-BR" dirty="0" err="1"/>
              <a:t>direction</a:t>
            </a:r>
            <a:r>
              <a:rPr lang="pt-BR" dirty="0"/>
              <a:t> </a:t>
            </a:r>
            <a:r>
              <a:rPr lang="pt-BR" dirty="0" err="1"/>
              <a:t>of</a:t>
            </a:r>
            <a:r>
              <a:rPr lang="pt-BR" dirty="0"/>
              <a:t> a surface normal.</a:t>
            </a:r>
          </a:p>
        </p:txBody>
      </p:sp>
      <p:sp>
        <p:nvSpPr>
          <p:cNvPr id="4" name="Slide Number Placeholder 3">
            <a:extLst>
              <a:ext uri="{FF2B5EF4-FFF2-40B4-BE49-F238E27FC236}">
                <a16:creationId xmlns:a16="http://schemas.microsoft.com/office/drawing/2014/main" id="{D7D1464B-7232-06CE-C2B1-25F43ACDF93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12</a:t>
            </a:fld>
            <a:endParaRPr lang="pt-BR"/>
          </a:p>
        </p:txBody>
      </p:sp>
      <p:sp>
        <p:nvSpPr>
          <p:cNvPr id="6" name="TextBox 5">
            <a:extLst>
              <a:ext uri="{FF2B5EF4-FFF2-40B4-BE49-F238E27FC236}">
                <a16:creationId xmlns:a16="http://schemas.microsoft.com/office/drawing/2014/main" id="{69FC2314-4EBD-E708-3F44-917245CFC9DB}"/>
              </a:ext>
            </a:extLst>
          </p:cNvPr>
          <p:cNvSpPr txBox="1"/>
          <p:nvPr/>
        </p:nvSpPr>
        <p:spPr>
          <a:xfrm>
            <a:off x="1479042" y="2857500"/>
            <a:ext cx="4585716" cy="738664"/>
          </a:xfrm>
          <a:prstGeom prst="rect">
            <a:avLst/>
          </a:prstGeom>
          <a:noFill/>
        </p:spPr>
        <p:txBody>
          <a:bodyPr wrap="square">
            <a:spAutoFit/>
          </a:bodyPr>
          <a:lstStyle/>
          <a:p>
            <a:pPr algn="l"/>
            <a:r>
              <a:rPr lang="en-US" b="0" i="0" dirty="0">
                <a:solidFill>
                  <a:srgbClr val="CC99CD"/>
                </a:solidFill>
                <a:effectLst/>
                <a:latin typeface="system-ui"/>
              </a:rPr>
              <a:t>vec3</a:t>
            </a:r>
            <a:r>
              <a:rPr lang="en-US" b="0" i="0" dirty="0">
                <a:solidFill>
                  <a:srgbClr val="2D3748"/>
                </a:solidFill>
                <a:effectLst/>
                <a:latin typeface="system-ui"/>
              </a:rPr>
              <a:t> </a:t>
            </a:r>
            <a:r>
              <a:rPr lang="en-US" b="0" i="0" dirty="0" err="1">
                <a:solidFill>
                  <a:srgbClr val="2D3748"/>
                </a:solidFill>
                <a:effectLst/>
                <a:latin typeface="system-ui"/>
              </a:rPr>
              <a:t>diffuseReflection</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dot</a:t>
            </a:r>
            <a:r>
              <a:rPr lang="en-US" b="0" i="0" dirty="0">
                <a:solidFill>
                  <a:srgbClr val="CCCCCC"/>
                </a:solidFill>
                <a:effectLst/>
                <a:latin typeface="system-ui"/>
              </a:rPr>
              <a:t>(</a:t>
            </a:r>
            <a:r>
              <a:rPr lang="en-US" b="0" i="0" dirty="0">
                <a:solidFill>
                  <a:srgbClr val="2D3748"/>
                </a:solidFill>
                <a:effectLst/>
                <a:latin typeface="system-ui"/>
              </a:rPr>
              <a:t>normal</a:t>
            </a:r>
            <a:r>
              <a:rPr lang="en-US" b="0" i="0" dirty="0">
                <a:solidFill>
                  <a:srgbClr val="CCCCCC"/>
                </a:solidFill>
                <a:effectLst/>
                <a:latin typeface="system-ui"/>
              </a:rPr>
              <a:t>,</a:t>
            </a:r>
            <a:r>
              <a:rPr lang="en-US" b="0" i="0" dirty="0">
                <a:solidFill>
                  <a:srgbClr val="2D3748"/>
                </a:solidFill>
                <a:effectLst/>
                <a:latin typeface="system-ui"/>
              </a:rPr>
              <a:t> </a:t>
            </a:r>
            <a:r>
              <a:rPr lang="en-US" b="0" i="0" dirty="0" err="1">
                <a:solidFill>
                  <a:srgbClr val="2D3748"/>
                </a:solidFill>
                <a:effectLst/>
                <a:latin typeface="system-ui"/>
              </a:rPr>
              <a:t>lightDirection</a:t>
            </a:r>
            <a:r>
              <a:rPr lang="en-US" b="0" i="0" dirty="0">
                <a:solidFill>
                  <a:srgbClr val="CCCCCC"/>
                </a:solidFill>
                <a:effectLst/>
                <a:latin typeface="system-ui"/>
              </a:rPr>
              <a:t>);</a:t>
            </a:r>
            <a:r>
              <a:rPr lang="en-US" b="0" i="0" dirty="0">
                <a:solidFill>
                  <a:srgbClr val="2D3748"/>
                </a:solidFill>
                <a:effectLst/>
                <a:latin typeface="system-ui"/>
              </a:rPr>
              <a:t> </a:t>
            </a:r>
          </a:p>
          <a:p>
            <a:br>
              <a:rPr lang="en-US" dirty="0"/>
            </a:br>
            <a:endParaRPr lang="pt-BR" dirty="0"/>
          </a:p>
        </p:txBody>
      </p:sp>
      <p:pic>
        <p:nvPicPr>
          <p:cNvPr id="5124" name="Picture 4" descr="Illustration of a sun shining down rays on top of an orange sphere sitting on a brown floor.">
            <a:extLst>
              <a:ext uri="{FF2B5EF4-FFF2-40B4-BE49-F238E27FC236}">
                <a16:creationId xmlns:a16="http://schemas.microsoft.com/office/drawing/2014/main" id="{395A8517-ECB7-72E8-30F3-8220EE522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472" y="3385575"/>
            <a:ext cx="2229104" cy="222910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llustration of an orange sphere with three black arrows coming out of surface normals. A light ray shines down from the top of the illustration. The top of the sphere looks more illuminated than the bottom of the sphere.">
            <a:extLst>
              <a:ext uri="{FF2B5EF4-FFF2-40B4-BE49-F238E27FC236}">
                <a16:creationId xmlns:a16="http://schemas.microsoft.com/office/drawing/2014/main" id="{FCB8CD81-C58D-6C29-C8F2-80D185F42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152" y="3385575"/>
            <a:ext cx="2229104" cy="2229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654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2DAE-68A4-F67C-6AEA-B9AE18223EFC}"/>
              </a:ext>
            </a:extLst>
          </p:cNvPr>
          <p:cNvSpPr>
            <a:spLocks noGrp="1"/>
          </p:cNvSpPr>
          <p:nvPr>
            <p:ph type="title"/>
          </p:nvPr>
        </p:nvSpPr>
        <p:spPr/>
        <p:txBody>
          <a:bodyPr/>
          <a:lstStyle/>
          <a:p>
            <a:r>
              <a:rPr lang="pt-BR" dirty="0"/>
              <a:t>Calculando a Normal</a:t>
            </a:r>
          </a:p>
        </p:txBody>
      </p:sp>
      <p:sp>
        <p:nvSpPr>
          <p:cNvPr id="3" name="Text Placeholder 2">
            <a:extLst>
              <a:ext uri="{FF2B5EF4-FFF2-40B4-BE49-F238E27FC236}">
                <a16:creationId xmlns:a16="http://schemas.microsoft.com/office/drawing/2014/main" id="{74D58543-F0E3-96E0-0E5E-A0E119E7B3D9}"/>
              </a:ext>
            </a:extLst>
          </p:cNvPr>
          <p:cNvSpPr>
            <a:spLocks noGrp="1"/>
          </p:cNvSpPr>
          <p:nvPr>
            <p:ph type="body" idx="1"/>
          </p:nvPr>
        </p:nvSpPr>
        <p:spPr/>
        <p:txBody>
          <a:bodyPr/>
          <a:lstStyle/>
          <a:p>
            <a:r>
              <a:rPr lang="en-US" b="0" i="0" dirty="0">
                <a:solidFill>
                  <a:srgbClr val="2D3748"/>
                </a:solidFill>
                <a:effectLst/>
                <a:latin typeface="system-ui"/>
              </a:rPr>
              <a:t>To find the gradient of a surface, we need two points. We'll take a point on the surface of the sphere and subtract a small number from it to get the second point. That'll let us perform a cheap trick to find the gradient. We can then use this gradient value as the surface normal.</a:t>
            </a:r>
            <a:endParaRPr lang="en-US" dirty="0">
              <a:solidFill>
                <a:srgbClr val="2D3748"/>
              </a:solidFill>
              <a:latin typeface="system-ui"/>
            </a:endParaRPr>
          </a:p>
          <a:p>
            <a:pPr algn="l"/>
            <a:r>
              <a:rPr lang="en-US" b="0" i="0" dirty="0">
                <a:solidFill>
                  <a:srgbClr val="2D3748"/>
                </a:solidFill>
                <a:effectLst/>
                <a:latin typeface="system-ui"/>
              </a:rPr>
              <a:t>Given a surface, f(</a:t>
            </a:r>
            <a:r>
              <a:rPr lang="en-US" b="0" i="0" dirty="0" err="1">
                <a:solidFill>
                  <a:srgbClr val="2D3748"/>
                </a:solidFill>
                <a:effectLst/>
                <a:latin typeface="system-ui"/>
              </a:rPr>
              <a:t>x,y,z</a:t>
            </a:r>
            <a:r>
              <a:rPr lang="en-US" b="0" i="0" dirty="0">
                <a:solidFill>
                  <a:srgbClr val="2D3748"/>
                </a:solidFill>
                <a:effectLst/>
                <a:latin typeface="system-ui"/>
              </a:rPr>
              <a:t>), the gradient along the surface will have the following equation:</a:t>
            </a:r>
          </a:p>
          <a:p>
            <a:br>
              <a:rPr lang="en-US" dirty="0"/>
            </a:br>
            <a:endParaRPr lang="pt-BR" dirty="0"/>
          </a:p>
        </p:txBody>
      </p:sp>
      <p:sp>
        <p:nvSpPr>
          <p:cNvPr id="4" name="Slide Number Placeholder 3">
            <a:extLst>
              <a:ext uri="{FF2B5EF4-FFF2-40B4-BE49-F238E27FC236}">
                <a16:creationId xmlns:a16="http://schemas.microsoft.com/office/drawing/2014/main" id="{F5A98871-93D8-BCE7-69F7-C553D31AC62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13</a:t>
            </a:fld>
            <a:endParaRPr lang="pt-BR"/>
          </a:p>
        </p:txBody>
      </p:sp>
      <p:sp>
        <p:nvSpPr>
          <p:cNvPr id="6" name="TextBox 5">
            <a:extLst>
              <a:ext uri="{FF2B5EF4-FFF2-40B4-BE49-F238E27FC236}">
                <a16:creationId xmlns:a16="http://schemas.microsoft.com/office/drawing/2014/main" id="{A6A2365B-8F5C-ACB9-8CD6-55DF2D0BEC32}"/>
              </a:ext>
            </a:extLst>
          </p:cNvPr>
          <p:cNvSpPr txBox="1"/>
          <p:nvPr/>
        </p:nvSpPr>
        <p:spPr>
          <a:xfrm>
            <a:off x="475013" y="2857500"/>
            <a:ext cx="4585716" cy="2677656"/>
          </a:xfrm>
          <a:prstGeom prst="rect">
            <a:avLst/>
          </a:prstGeom>
          <a:noFill/>
        </p:spPr>
        <p:txBody>
          <a:bodyPr wrap="square">
            <a:spAutoFit/>
          </a:bodyPr>
          <a:lstStyle/>
          <a:p>
            <a:r>
              <a:rPr lang="pt-BR" dirty="0"/>
              <a:t>vec3 </a:t>
            </a:r>
            <a:r>
              <a:rPr lang="pt-BR" dirty="0" err="1"/>
              <a:t>calcNormal</a:t>
            </a:r>
            <a:r>
              <a:rPr lang="pt-BR" dirty="0"/>
              <a:t>(vec3 </a:t>
            </a:r>
            <a:r>
              <a:rPr lang="pt-BR" dirty="0" err="1"/>
              <a:t>p</a:t>
            </a:r>
            <a:r>
              <a:rPr lang="pt-BR" dirty="0"/>
              <a:t>) {</a:t>
            </a:r>
          </a:p>
          <a:p>
            <a:r>
              <a:rPr lang="pt-BR" dirty="0"/>
              <a:t>  </a:t>
            </a:r>
            <a:r>
              <a:rPr lang="pt-BR" dirty="0" err="1"/>
              <a:t>float</a:t>
            </a:r>
            <a:r>
              <a:rPr lang="pt-BR" dirty="0"/>
              <a:t> e = 0.0005; // </a:t>
            </a:r>
            <a:r>
              <a:rPr lang="pt-BR" dirty="0" err="1"/>
              <a:t>epsilon</a:t>
            </a:r>
            <a:endParaRPr lang="pt-BR" dirty="0"/>
          </a:p>
          <a:p>
            <a:r>
              <a:rPr lang="pt-BR" dirty="0"/>
              <a:t>  </a:t>
            </a:r>
            <a:r>
              <a:rPr lang="pt-BR" dirty="0" err="1"/>
              <a:t>float</a:t>
            </a:r>
            <a:r>
              <a:rPr lang="pt-BR" dirty="0"/>
              <a:t> </a:t>
            </a:r>
            <a:r>
              <a:rPr lang="pt-BR" dirty="0" err="1"/>
              <a:t>r</a:t>
            </a:r>
            <a:r>
              <a:rPr lang="pt-BR" dirty="0"/>
              <a:t> = 1.; // </a:t>
            </a:r>
            <a:r>
              <a:rPr lang="pt-BR" dirty="0" err="1"/>
              <a:t>radius</a:t>
            </a:r>
            <a:r>
              <a:rPr lang="pt-BR" dirty="0"/>
              <a:t> </a:t>
            </a:r>
            <a:r>
              <a:rPr lang="pt-BR" dirty="0" err="1"/>
              <a:t>of</a:t>
            </a:r>
            <a:r>
              <a:rPr lang="pt-BR" dirty="0"/>
              <a:t> </a:t>
            </a:r>
            <a:r>
              <a:rPr lang="pt-BR" dirty="0" err="1"/>
              <a:t>sphere</a:t>
            </a:r>
            <a:endParaRPr lang="pt-BR" dirty="0"/>
          </a:p>
          <a:p>
            <a:r>
              <a:rPr lang="pt-BR" dirty="0"/>
              <a:t>  </a:t>
            </a:r>
            <a:r>
              <a:rPr lang="pt-BR" dirty="0" err="1"/>
              <a:t>return</a:t>
            </a:r>
            <a:r>
              <a:rPr lang="pt-BR" dirty="0"/>
              <a:t> normalize(vec3(</a:t>
            </a:r>
          </a:p>
          <a:p>
            <a:r>
              <a:rPr lang="pt-BR" dirty="0"/>
              <a:t>    </a:t>
            </a:r>
            <a:r>
              <a:rPr lang="pt-BR" dirty="0" err="1"/>
              <a:t>sdSphere</a:t>
            </a:r>
            <a:r>
              <a:rPr lang="pt-BR" dirty="0"/>
              <a:t>(vec3(</a:t>
            </a:r>
            <a:r>
              <a:rPr lang="pt-BR" dirty="0" err="1"/>
              <a:t>p.x</a:t>
            </a:r>
            <a:r>
              <a:rPr lang="pt-BR" dirty="0"/>
              <a:t> + e, </a:t>
            </a:r>
            <a:r>
              <a:rPr lang="pt-BR" dirty="0" err="1"/>
              <a:t>p.y</a:t>
            </a:r>
            <a:r>
              <a:rPr lang="pt-BR" dirty="0"/>
              <a:t>, </a:t>
            </a:r>
            <a:r>
              <a:rPr lang="pt-BR" dirty="0" err="1"/>
              <a:t>p.z</a:t>
            </a:r>
            <a:r>
              <a:rPr lang="pt-BR" dirty="0"/>
              <a:t>), </a:t>
            </a:r>
            <a:r>
              <a:rPr lang="pt-BR" dirty="0" err="1"/>
              <a:t>r</a:t>
            </a:r>
            <a:r>
              <a:rPr lang="pt-BR" dirty="0"/>
              <a:t>) - </a:t>
            </a:r>
            <a:r>
              <a:rPr lang="pt-BR" dirty="0" err="1"/>
              <a:t>sdSphere</a:t>
            </a:r>
            <a:r>
              <a:rPr lang="pt-BR" dirty="0"/>
              <a:t>(vec3(</a:t>
            </a:r>
            <a:r>
              <a:rPr lang="pt-BR" dirty="0" err="1"/>
              <a:t>p.x</a:t>
            </a:r>
            <a:r>
              <a:rPr lang="pt-BR" dirty="0"/>
              <a:t> - e, </a:t>
            </a:r>
            <a:r>
              <a:rPr lang="pt-BR" dirty="0" err="1"/>
              <a:t>p.y</a:t>
            </a:r>
            <a:r>
              <a:rPr lang="pt-BR" dirty="0"/>
              <a:t>, </a:t>
            </a:r>
            <a:r>
              <a:rPr lang="pt-BR" dirty="0" err="1"/>
              <a:t>p.z</a:t>
            </a:r>
            <a:r>
              <a:rPr lang="pt-BR" dirty="0"/>
              <a:t>), </a:t>
            </a:r>
            <a:r>
              <a:rPr lang="pt-BR" dirty="0" err="1"/>
              <a:t>r</a:t>
            </a:r>
            <a:r>
              <a:rPr lang="pt-BR" dirty="0"/>
              <a:t>),</a:t>
            </a:r>
          </a:p>
          <a:p>
            <a:r>
              <a:rPr lang="pt-BR" dirty="0"/>
              <a:t>    </a:t>
            </a:r>
            <a:r>
              <a:rPr lang="pt-BR" dirty="0" err="1"/>
              <a:t>sdSphere</a:t>
            </a:r>
            <a:r>
              <a:rPr lang="pt-BR" dirty="0"/>
              <a:t>(vec3(</a:t>
            </a:r>
            <a:r>
              <a:rPr lang="pt-BR" dirty="0" err="1"/>
              <a:t>p.x</a:t>
            </a:r>
            <a:r>
              <a:rPr lang="pt-BR" dirty="0"/>
              <a:t>, </a:t>
            </a:r>
            <a:r>
              <a:rPr lang="pt-BR" dirty="0" err="1"/>
              <a:t>p.y</a:t>
            </a:r>
            <a:r>
              <a:rPr lang="pt-BR" dirty="0"/>
              <a:t> + e, </a:t>
            </a:r>
            <a:r>
              <a:rPr lang="pt-BR" dirty="0" err="1"/>
              <a:t>p.z</a:t>
            </a:r>
            <a:r>
              <a:rPr lang="pt-BR" dirty="0"/>
              <a:t>), </a:t>
            </a:r>
            <a:r>
              <a:rPr lang="pt-BR" dirty="0" err="1"/>
              <a:t>r</a:t>
            </a:r>
            <a:r>
              <a:rPr lang="pt-BR" dirty="0"/>
              <a:t>) - </a:t>
            </a:r>
            <a:r>
              <a:rPr lang="pt-BR" dirty="0" err="1"/>
              <a:t>sdSphere</a:t>
            </a:r>
            <a:r>
              <a:rPr lang="pt-BR" dirty="0"/>
              <a:t>(vec3(</a:t>
            </a:r>
            <a:r>
              <a:rPr lang="pt-BR" dirty="0" err="1"/>
              <a:t>p.x</a:t>
            </a:r>
            <a:r>
              <a:rPr lang="pt-BR" dirty="0"/>
              <a:t>, </a:t>
            </a:r>
            <a:r>
              <a:rPr lang="pt-BR" dirty="0" err="1"/>
              <a:t>p.y</a:t>
            </a:r>
            <a:r>
              <a:rPr lang="pt-BR" dirty="0"/>
              <a:t> - e, </a:t>
            </a:r>
            <a:r>
              <a:rPr lang="pt-BR" dirty="0" err="1"/>
              <a:t>p.z</a:t>
            </a:r>
            <a:r>
              <a:rPr lang="pt-BR" dirty="0"/>
              <a:t>), </a:t>
            </a:r>
            <a:r>
              <a:rPr lang="pt-BR" dirty="0" err="1"/>
              <a:t>r</a:t>
            </a:r>
            <a:r>
              <a:rPr lang="pt-BR" dirty="0"/>
              <a:t>),</a:t>
            </a:r>
          </a:p>
          <a:p>
            <a:r>
              <a:rPr lang="pt-BR" dirty="0"/>
              <a:t>    </a:t>
            </a:r>
            <a:r>
              <a:rPr lang="pt-BR" dirty="0" err="1"/>
              <a:t>sdSphere</a:t>
            </a:r>
            <a:r>
              <a:rPr lang="pt-BR" dirty="0"/>
              <a:t>(vec3(</a:t>
            </a:r>
            <a:r>
              <a:rPr lang="pt-BR" dirty="0" err="1"/>
              <a:t>p.x</a:t>
            </a:r>
            <a:r>
              <a:rPr lang="pt-BR" dirty="0"/>
              <a:t>, </a:t>
            </a:r>
            <a:r>
              <a:rPr lang="pt-BR" dirty="0" err="1"/>
              <a:t>p.y</a:t>
            </a:r>
            <a:r>
              <a:rPr lang="pt-BR" dirty="0"/>
              <a:t>, </a:t>
            </a:r>
            <a:r>
              <a:rPr lang="pt-BR" dirty="0" err="1"/>
              <a:t>p.z</a:t>
            </a:r>
            <a:r>
              <a:rPr lang="pt-BR" dirty="0"/>
              <a:t>  + e), </a:t>
            </a:r>
            <a:r>
              <a:rPr lang="pt-BR" dirty="0" err="1"/>
              <a:t>r</a:t>
            </a:r>
            <a:r>
              <a:rPr lang="pt-BR" dirty="0"/>
              <a:t>) - </a:t>
            </a:r>
            <a:r>
              <a:rPr lang="pt-BR" dirty="0" err="1"/>
              <a:t>sdSphere</a:t>
            </a:r>
            <a:r>
              <a:rPr lang="pt-BR" dirty="0"/>
              <a:t>(vec3(</a:t>
            </a:r>
            <a:r>
              <a:rPr lang="pt-BR" dirty="0" err="1"/>
              <a:t>p.x</a:t>
            </a:r>
            <a:r>
              <a:rPr lang="pt-BR" dirty="0"/>
              <a:t>, </a:t>
            </a:r>
            <a:r>
              <a:rPr lang="pt-BR" dirty="0" err="1"/>
              <a:t>p.y</a:t>
            </a:r>
            <a:r>
              <a:rPr lang="pt-BR" dirty="0"/>
              <a:t>, </a:t>
            </a:r>
            <a:r>
              <a:rPr lang="pt-BR" dirty="0" err="1"/>
              <a:t>p.z</a:t>
            </a:r>
            <a:r>
              <a:rPr lang="pt-BR" dirty="0"/>
              <a:t> - e), </a:t>
            </a:r>
            <a:r>
              <a:rPr lang="pt-BR" dirty="0" err="1"/>
              <a:t>r</a:t>
            </a:r>
            <a:r>
              <a:rPr lang="pt-BR" dirty="0"/>
              <a:t>)</a:t>
            </a:r>
          </a:p>
          <a:p>
            <a:r>
              <a:rPr lang="pt-BR" dirty="0"/>
              <a:t>  ));</a:t>
            </a:r>
          </a:p>
          <a:p>
            <a:r>
              <a:rPr lang="pt-BR" dirty="0"/>
              <a:t>}</a:t>
            </a:r>
          </a:p>
        </p:txBody>
      </p:sp>
      <p:pic>
        <p:nvPicPr>
          <p:cNvPr id="7170" name="Picture 2" descr="Equation for the gradient of a surface to find the surface normal.">
            <a:extLst>
              <a:ext uri="{FF2B5EF4-FFF2-40B4-BE49-F238E27FC236}">
                <a16:creationId xmlns:a16="http://schemas.microsoft.com/office/drawing/2014/main" id="{44231A25-64E7-D055-E2EC-6D7B004D6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8288" y="3437420"/>
            <a:ext cx="4294632" cy="1181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28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AF6A-E560-0E1E-1142-D56B6C551E57}"/>
              </a:ext>
            </a:extLst>
          </p:cNvPr>
          <p:cNvSpPr>
            <a:spLocks noGrp="1"/>
          </p:cNvSpPr>
          <p:nvPr>
            <p:ph type="title"/>
          </p:nvPr>
        </p:nvSpPr>
        <p:spPr/>
        <p:txBody>
          <a:bodyPr/>
          <a:lstStyle/>
          <a:p>
            <a:r>
              <a:rPr lang="pt-BR" dirty="0"/>
              <a:t>Na prática</a:t>
            </a:r>
          </a:p>
        </p:txBody>
      </p:sp>
      <p:sp>
        <p:nvSpPr>
          <p:cNvPr id="3" name="Text Placeholder 2">
            <a:extLst>
              <a:ext uri="{FF2B5EF4-FFF2-40B4-BE49-F238E27FC236}">
                <a16:creationId xmlns:a16="http://schemas.microsoft.com/office/drawing/2014/main" id="{5C20784C-D6CB-923D-A864-8F4107051BBE}"/>
              </a:ext>
            </a:extLst>
          </p:cNvPr>
          <p:cNvSpPr>
            <a:spLocks noGrp="1"/>
          </p:cNvSpPr>
          <p:nvPr>
            <p:ph type="body" idx="1"/>
          </p:nvPr>
        </p:nvSpPr>
        <p:spPr/>
        <p:txBody>
          <a:bodyPr/>
          <a:lstStyle/>
          <a:p>
            <a:endParaRPr lang="pt-BR"/>
          </a:p>
        </p:txBody>
      </p:sp>
      <p:sp>
        <p:nvSpPr>
          <p:cNvPr id="4" name="Slide Number Placeholder 3">
            <a:extLst>
              <a:ext uri="{FF2B5EF4-FFF2-40B4-BE49-F238E27FC236}">
                <a16:creationId xmlns:a16="http://schemas.microsoft.com/office/drawing/2014/main" id="{BAB12054-0C17-628C-D5ED-FEC0AB7A542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14</a:t>
            </a:fld>
            <a:endParaRPr lang="pt-BR"/>
          </a:p>
        </p:txBody>
      </p:sp>
      <p:sp>
        <p:nvSpPr>
          <p:cNvPr id="6" name="TextBox 5">
            <a:extLst>
              <a:ext uri="{FF2B5EF4-FFF2-40B4-BE49-F238E27FC236}">
                <a16:creationId xmlns:a16="http://schemas.microsoft.com/office/drawing/2014/main" id="{B595ED5D-1ABF-575A-24C4-780C9D4A4475}"/>
              </a:ext>
            </a:extLst>
          </p:cNvPr>
          <p:cNvSpPr txBox="1"/>
          <p:nvPr/>
        </p:nvSpPr>
        <p:spPr>
          <a:xfrm>
            <a:off x="2265426" y="1734116"/>
            <a:ext cx="4585716" cy="2246769"/>
          </a:xfrm>
          <a:prstGeom prst="rect">
            <a:avLst/>
          </a:prstGeom>
          <a:noFill/>
        </p:spPr>
        <p:txBody>
          <a:bodyPr wrap="square">
            <a:spAutoFit/>
          </a:bodyPr>
          <a:lstStyle/>
          <a:p>
            <a:endParaRPr lang="pt-BR" dirty="0"/>
          </a:p>
          <a:p>
            <a:r>
              <a:rPr lang="pt-BR" dirty="0"/>
              <a:t>vec3 </a:t>
            </a:r>
            <a:r>
              <a:rPr lang="pt-BR" dirty="0" err="1"/>
              <a:t>calcNormal</a:t>
            </a:r>
            <a:r>
              <a:rPr lang="pt-BR" dirty="0"/>
              <a:t>(vec3 </a:t>
            </a:r>
            <a:r>
              <a:rPr lang="pt-BR" dirty="0" err="1"/>
              <a:t>p</a:t>
            </a:r>
            <a:r>
              <a:rPr lang="pt-BR" dirty="0"/>
              <a:t>) {</a:t>
            </a:r>
          </a:p>
          <a:p>
            <a:r>
              <a:rPr lang="pt-BR" dirty="0"/>
              <a:t>  vec2 e = vec2(1.0, -1.0) * 0.0005; // </a:t>
            </a:r>
            <a:r>
              <a:rPr lang="pt-BR" dirty="0" err="1"/>
              <a:t>epsilon</a:t>
            </a:r>
            <a:endParaRPr lang="pt-BR" dirty="0"/>
          </a:p>
          <a:p>
            <a:r>
              <a:rPr lang="pt-BR" dirty="0"/>
              <a:t>  </a:t>
            </a:r>
            <a:r>
              <a:rPr lang="pt-BR" dirty="0" err="1"/>
              <a:t>float</a:t>
            </a:r>
            <a:r>
              <a:rPr lang="pt-BR" dirty="0"/>
              <a:t> </a:t>
            </a:r>
            <a:r>
              <a:rPr lang="pt-BR" dirty="0" err="1"/>
              <a:t>r</a:t>
            </a:r>
            <a:r>
              <a:rPr lang="pt-BR" dirty="0"/>
              <a:t> = 1.; // </a:t>
            </a:r>
            <a:r>
              <a:rPr lang="pt-BR" dirty="0" err="1"/>
              <a:t>radius</a:t>
            </a:r>
            <a:r>
              <a:rPr lang="pt-BR" dirty="0"/>
              <a:t> </a:t>
            </a:r>
            <a:r>
              <a:rPr lang="pt-BR" dirty="0" err="1"/>
              <a:t>of</a:t>
            </a:r>
            <a:r>
              <a:rPr lang="pt-BR" dirty="0"/>
              <a:t> </a:t>
            </a:r>
            <a:r>
              <a:rPr lang="pt-BR" dirty="0" err="1"/>
              <a:t>sphere</a:t>
            </a:r>
            <a:endParaRPr lang="pt-BR" dirty="0"/>
          </a:p>
          <a:p>
            <a:r>
              <a:rPr lang="pt-BR" dirty="0"/>
              <a:t>  </a:t>
            </a:r>
            <a:r>
              <a:rPr lang="pt-BR" dirty="0" err="1"/>
              <a:t>return</a:t>
            </a:r>
            <a:r>
              <a:rPr lang="pt-BR" dirty="0"/>
              <a:t> normalize(</a:t>
            </a:r>
          </a:p>
          <a:p>
            <a:r>
              <a:rPr lang="pt-BR" dirty="0"/>
              <a:t>    </a:t>
            </a:r>
            <a:r>
              <a:rPr lang="pt-BR" dirty="0" err="1"/>
              <a:t>e.xyy</a:t>
            </a:r>
            <a:r>
              <a:rPr lang="pt-BR" dirty="0"/>
              <a:t> * </a:t>
            </a:r>
            <a:r>
              <a:rPr lang="pt-BR" dirty="0" err="1"/>
              <a:t>sdSphere</a:t>
            </a:r>
            <a:r>
              <a:rPr lang="pt-BR" dirty="0"/>
              <a:t>(</a:t>
            </a:r>
            <a:r>
              <a:rPr lang="pt-BR" dirty="0" err="1"/>
              <a:t>p</a:t>
            </a:r>
            <a:r>
              <a:rPr lang="pt-BR" dirty="0"/>
              <a:t> + </a:t>
            </a:r>
            <a:r>
              <a:rPr lang="pt-BR" dirty="0" err="1"/>
              <a:t>e.xyy</a:t>
            </a:r>
            <a:r>
              <a:rPr lang="pt-BR" dirty="0"/>
              <a:t>, </a:t>
            </a:r>
            <a:r>
              <a:rPr lang="pt-BR" dirty="0" err="1"/>
              <a:t>r</a:t>
            </a:r>
            <a:r>
              <a:rPr lang="pt-BR" dirty="0"/>
              <a:t>) +</a:t>
            </a:r>
          </a:p>
          <a:p>
            <a:r>
              <a:rPr lang="pt-BR" dirty="0"/>
              <a:t>    </a:t>
            </a:r>
            <a:r>
              <a:rPr lang="pt-BR" dirty="0" err="1"/>
              <a:t>e.yyx</a:t>
            </a:r>
            <a:r>
              <a:rPr lang="pt-BR" dirty="0"/>
              <a:t> * </a:t>
            </a:r>
            <a:r>
              <a:rPr lang="pt-BR" dirty="0" err="1"/>
              <a:t>sdSphere</a:t>
            </a:r>
            <a:r>
              <a:rPr lang="pt-BR" dirty="0"/>
              <a:t>(</a:t>
            </a:r>
            <a:r>
              <a:rPr lang="pt-BR" dirty="0" err="1"/>
              <a:t>p</a:t>
            </a:r>
            <a:r>
              <a:rPr lang="pt-BR" dirty="0"/>
              <a:t> + </a:t>
            </a:r>
            <a:r>
              <a:rPr lang="pt-BR" dirty="0" err="1"/>
              <a:t>e.yyx</a:t>
            </a:r>
            <a:r>
              <a:rPr lang="pt-BR" dirty="0"/>
              <a:t>, </a:t>
            </a:r>
            <a:r>
              <a:rPr lang="pt-BR" dirty="0" err="1"/>
              <a:t>r</a:t>
            </a:r>
            <a:r>
              <a:rPr lang="pt-BR" dirty="0"/>
              <a:t>) +</a:t>
            </a:r>
          </a:p>
          <a:p>
            <a:r>
              <a:rPr lang="pt-BR" dirty="0"/>
              <a:t>    </a:t>
            </a:r>
            <a:r>
              <a:rPr lang="pt-BR" dirty="0" err="1"/>
              <a:t>e.yxy</a:t>
            </a:r>
            <a:r>
              <a:rPr lang="pt-BR" dirty="0"/>
              <a:t> * </a:t>
            </a:r>
            <a:r>
              <a:rPr lang="pt-BR" dirty="0" err="1"/>
              <a:t>sdSphere</a:t>
            </a:r>
            <a:r>
              <a:rPr lang="pt-BR" dirty="0"/>
              <a:t>(</a:t>
            </a:r>
            <a:r>
              <a:rPr lang="pt-BR" dirty="0" err="1"/>
              <a:t>p</a:t>
            </a:r>
            <a:r>
              <a:rPr lang="pt-BR" dirty="0"/>
              <a:t> + </a:t>
            </a:r>
            <a:r>
              <a:rPr lang="pt-BR" dirty="0" err="1"/>
              <a:t>e.yxy</a:t>
            </a:r>
            <a:r>
              <a:rPr lang="pt-BR" dirty="0"/>
              <a:t>, </a:t>
            </a:r>
            <a:r>
              <a:rPr lang="pt-BR" dirty="0" err="1"/>
              <a:t>r</a:t>
            </a:r>
            <a:r>
              <a:rPr lang="pt-BR" dirty="0"/>
              <a:t>) +</a:t>
            </a:r>
          </a:p>
          <a:p>
            <a:r>
              <a:rPr lang="pt-BR" dirty="0"/>
              <a:t>    </a:t>
            </a:r>
            <a:r>
              <a:rPr lang="pt-BR" dirty="0" err="1"/>
              <a:t>e.xxx</a:t>
            </a:r>
            <a:r>
              <a:rPr lang="pt-BR" dirty="0"/>
              <a:t> * </a:t>
            </a:r>
            <a:r>
              <a:rPr lang="pt-BR" dirty="0" err="1"/>
              <a:t>sdSphere</a:t>
            </a:r>
            <a:r>
              <a:rPr lang="pt-BR" dirty="0"/>
              <a:t>(</a:t>
            </a:r>
            <a:r>
              <a:rPr lang="pt-BR" dirty="0" err="1"/>
              <a:t>p</a:t>
            </a:r>
            <a:r>
              <a:rPr lang="pt-BR" dirty="0"/>
              <a:t> + </a:t>
            </a:r>
            <a:r>
              <a:rPr lang="pt-BR" dirty="0" err="1"/>
              <a:t>e.xxx</a:t>
            </a:r>
            <a:r>
              <a:rPr lang="pt-BR" dirty="0"/>
              <a:t>, </a:t>
            </a:r>
            <a:r>
              <a:rPr lang="pt-BR" dirty="0" err="1"/>
              <a:t>r</a:t>
            </a:r>
            <a:r>
              <a:rPr lang="pt-BR" dirty="0"/>
              <a:t>));</a:t>
            </a:r>
          </a:p>
          <a:p>
            <a:r>
              <a:rPr lang="pt-BR" dirty="0"/>
              <a:t>}</a:t>
            </a:r>
          </a:p>
        </p:txBody>
      </p:sp>
    </p:spTree>
    <p:extLst>
      <p:ext uri="{BB962C8B-B14F-4D97-AF65-F5344CB8AC3E}">
        <p14:creationId xmlns:p14="http://schemas.microsoft.com/office/powerpoint/2010/main" val="2923706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9804-0008-DEB2-0558-4D7A17266C67}"/>
              </a:ext>
            </a:extLst>
          </p:cNvPr>
          <p:cNvSpPr>
            <a:spLocks noGrp="1"/>
          </p:cNvSpPr>
          <p:nvPr>
            <p:ph type="title"/>
          </p:nvPr>
        </p:nvSpPr>
        <p:spPr/>
        <p:txBody>
          <a:bodyPr/>
          <a:lstStyle/>
          <a:p>
            <a:r>
              <a:rPr lang="pt-BR" dirty="0"/>
              <a:t>Luz</a:t>
            </a:r>
          </a:p>
        </p:txBody>
      </p:sp>
      <p:sp>
        <p:nvSpPr>
          <p:cNvPr id="3" name="Text Placeholder 2">
            <a:extLst>
              <a:ext uri="{FF2B5EF4-FFF2-40B4-BE49-F238E27FC236}">
                <a16:creationId xmlns:a16="http://schemas.microsoft.com/office/drawing/2014/main" id="{362CF046-186F-1E10-0193-BE05C799EA77}"/>
              </a:ext>
            </a:extLst>
          </p:cNvPr>
          <p:cNvSpPr>
            <a:spLocks noGrp="1"/>
          </p:cNvSpPr>
          <p:nvPr>
            <p:ph type="body" idx="1"/>
          </p:nvPr>
        </p:nvSpPr>
        <p:spPr/>
        <p:txBody>
          <a:bodyPr/>
          <a:lstStyle/>
          <a:p>
            <a:endParaRPr lang="pt-BR" dirty="0"/>
          </a:p>
        </p:txBody>
      </p:sp>
      <p:sp>
        <p:nvSpPr>
          <p:cNvPr id="4" name="Slide Number Placeholder 3">
            <a:extLst>
              <a:ext uri="{FF2B5EF4-FFF2-40B4-BE49-F238E27FC236}">
                <a16:creationId xmlns:a16="http://schemas.microsoft.com/office/drawing/2014/main" id="{26AACDDA-5EF4-9AB5-70F4-96FD54E9D8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15</a:t>
            </a:fld>
            <a:endParaRPr lang="pt-BR"/>
          </a:p>
        </p:txBody>
      </p:sp>
      <p:sp>
        <p:nvSpPr>
          <p:cNvPr id="6" name="TextBox 5">
            <a:extLst>
              <a:ext uri="{FF2B5EF4-FFF2-40B4-BE49-F238E27FC236}">
                <a16:creationId xmlns:a16="http://schemas.microsoft.com/office/drawing/2014/main" id="{86E44F6E-5E9E-CF1A-FE30-2CDADA3BCCF6}"/>
              </a:ext>
            </a:extLst>
          </p:cNvPr>
          <p:cNvSpPr txBox="1"/>
          <p:nvPr/>
        </p:nvSpPr>
        <p:spPr>
          <a:xfrm>
            <a:off x="976122" y="1962948"/>
            <a:ext cx="4585716" cy="3754874"/>
          </a:xfrm>
          <a:prstGeom prst="rect">
            <a:avLst/>
          </a:prstGeom>
          <a:noFill/>
        </p:spPr>
        <p:txBody>
          <a:bodyPr wrap="square">
            <a:spAutoFit/>
          </a:bodyPr>
          <a:lstStyle/>
          <a:p>
            <a:r>
              <a:rPr lang="en-US" dirty="0">
                <a:solidFill>
                  <a:srgbClr val="CC99CD"/>
                </a:solidFill>
                <a:effectLst/>
              </a:rPr>
              <a:t>vec3</a:t>
            </a:r>
            <a:r>
              <a:rPr lang="en-US" dirty="0"/>
              <a:t> </a:t>
            </a:r>
            <a:r>
              <a:rPr lang="en-US" dirty="0" err="1"/>
              <a:t>lightPosition</a:t>
            </a:r>
            <a:r>
              <a:rPr lang="en-US" dirty="0"/>
              <a:t> </a:t>
            </a:r>
            <a:r>
              <a:rPr lang="en-US" dirty="0">
                <a:solidFill>
                  <a:srgbClr val="67CDCC"/>
                </a:solidFill>
                <a:effectLst/>
              </a:rPr>
              <a:t>=</a:t>
            </a:r>
            <a:r>
              <a:rPr lang="en-US" dirty="0"/>
              <a:t> </a:t>
            </a:r>
            <a:r>
              <a:rPr lang="en-US" dirty="0">
                <a:solidFill>
                  <a:srgbClr val="CC99CD"/>
                </a:solidFill>
                <a:effectLst/>
              </a:rPr>
              <a:t>vec3</a:t>
            </a:r>
            <a:r>
              <a:rPr lang="en-US" dirty="0">
                <a:solidFill>
                  <a:srgbClr val="CCCCCC"/>
                </a:solidFill>
                <a:effectLst/>
              </a:rPr>
              <a:t>(</a:t>
            </a:r>
            <a:r>
              <a:rPr lang="en-US" dirty="0">
                <a:solidFill>
                  <a:srgbClr val="F08D49"/>
                </a:solidFill>
                <a:effectLst/>
              </a:rPr>
              <a:t>2</a:t>
            </a:r>
            <a:r>
              <a:rPr lang="en-US" dirty="0">
                <a:solidFill>
                  <a:srgbClr val="CCCCCC"/>
                </a:solidFill>
                <a:effectLst/>
              </a:rPr>
              <a:t>,</a:t>
            </a:r>
            <a:r>
              <a:rPr lang="en-US" dirty="0"/>
              <a:t> </a:t>
            </a:r>
            <a:r>
              <a:rPr lang="en-US" dirty="0">
                <a:solidFill>
                  <a:srgbClr val="F08D49"/>
                </a:solidFill>
                <a:effectLst/>
              </a:rPr>
              <a:t>2</a:t>
            </a:r>
            <a:r>
              <a:rPr lang="en-US" dirty="0">
                <a:solidFill>
                  <a:srgbClr val="CCCCCC"/>
                </a:solidFill>
                <a:effectLst/>
              </a:rPr>
              <a:t>,</a:t>
            </a:r>
            <a:r>
              <a:rPr lang="en-US" dirty="0"/>
              <a:t> </a:t>
            </a:r>
            <a:r>
              <a:rPr lang="en-US" dirty="0">
                <a:solidFill>
                  <a:srgbClr val="F08D49"/>
                </a:solidFill>
                <a:effectLst/>
              </a:rPr>
              <a:t>4</a:t>
            </a:r>
            <a:r>
              <a:rPr lang="en-US" dirty="0">
                <a:solidFill>
                  <a:srgbClr val="CCCCCC"/>
                </a:solidFill>
                <a:effectLst/>
              </a:rPr>
              <a:t>);</a:t>
            </a:r>
          </a:p>
          <a:p>
            <a:endParaRPr lang="en-US" dirty="0">
              <a:solidFill>
                <a:srgbClr val="CCCCCC"/>
              </a:solidFill>
            </a:endParaRPr>
          </a:p>
          <a:p>
            <a:pPr algn="l"/>
            <a:r>
              <a:rPr lang="en-US" b="0" i="0" dirty="0">
                <a:solidFill>
                  <a:srgbClr val="CC99CD"/>
                </a:solidFill>
                <a:effectLst/>
                <a:latin typeface="system-ui"/>
              </a:rPr>
              <a:t>vec3</a:t>
            </a:r>
            <a:r>
              <a:rPr lang="en-US" b="0" i="0" dirty="0">
                <a:solidFill>
                  <a:srgbClr val="2D3748"/>
                </a:solidFill>
                <a:effectLst/>
                <a:latin typeface="system-ui"/>
              </a:rPr>
              <a:t> </a:t>
            </a:r>
            <a:r>
              <a:rPr lang="en-US" b="0" i="0" dirty="0" err="1">
                <a:solidFill>
                  <a:srgbClr val="2D3748"/>
                </a:solidFill>
                <a:effectLst/>
                <a:latin typeface="system-ui"/>
              </a:rPr>
              <a:t>lightDirection</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normalize</a:t>
            </a:r>
            <a:r>
              <a:rPr lang="en-US" b="0" i="0" dirty="0">
                <a:solidFill>
                  <a:srgbClr val="CCCCCC"/>
                </a:solidFill>
                <a:effectLst/>
                <a:latin typeface="system-ui"/>
              </a:rPr>
              <a:t>(</a:t>
            </a:r>
            <a:r>
              <a:rPr lang="en-US" b="0" i="0" dirty="0" err="1">
                <a:solidFill>
                  <a:srgbClr val="2D3748"/>
                </a:solidFill>
                <a:effectLst/>
                <a:latin typeface="system-ui"/>
              </a:rPr>
              <a:t>lightPosition</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p</a:t>
            </a:r>
            <a:r>
              <a:rPr lang="en-US" b="0" i="0" dirty="0">
                <a:solidFill>
                  <a:srgbClr val="CCCCCC"/>
                </a:solidFill>
                <a:effectLst/>
                <a:latin typeface="system-ui"/>
              </a:rPr>
              <a:t>);</a:t>
            </a:r>
          </a:p>
          <a:p>
            <a:pPr algn="l"/>
            <a:endParaRPr lang="en-US" dirty="0">
              <a:solidFill>
                <a:srgbClr val="CCCCCC"/>
              </a:solidFill>
              <a:latin typeface="system-ui"/>
            </a:endParaRPr>
          </a:p>
          <a:p>
            <a:pPr algn="l"/>
            <a:r>
              <a:rPr lang="en-US" b="0" i="0" dirty="0">
                <a:solidFill>
                  <a:srgbClr val="CC99CD"/>
                </a:solidFill>
                <a:effectLst/>
                <a:latin typeface="system-ui"/>
              </a:rPr>
              <a:t>float</a:t>
            </a:r>
            <a:r>
              <a:rPr lang="en-US" b="0" i="0" dirty="0">
                <a:solidFill>
                  <a:srgbClr val="2D3748"/>
                </a:solidFill>
                <a:effectLst/>
                <a:latin typeface="system-ui"/>
              </a:rPr>
              <a:t> </a:t>
            </a:r>
            <a:r>
              <a:rPr lang="en-US" b="0" i="0" dirty="0" err="1">
                <a:solidFill>
                  <a:srgbClr val="2D3748"/>
                </a:solidFill>
                <a:effectLst/>
                <a:latin typeface="system-ui"/>
              </a:rPr>
              <a:t>dif</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dot</a:t>
            </a:r>
            <a:r>
              <a:rPr lang="en-US" b="0" i="0" dirty="0">
                <a:solidFill>
                  <a:srgbClr val="CCCCCC"/>
                </a:solidFill>
                <a:effectLst/>
                <a:latin typeface="system-ui"/>
              </a:rPr>
              <a:t>(</a:t>
            </a:r>
            <a:r>
              <a:rPr lang="en-US" b="0" i="0" dirty="0">
                <a:solidFill>
                  <a:srgbClr val="2D3748"/>
                </a:solidFill>
                <a:effectLst/>
                <a:latin typeface="system-ui"/>
              </a:rPr>
              <a:t>normal</a:t>
            </a:r>
            <a:r>
              <a:rPr lang="en-US" b="0" i="0" dirty="0">
                <a:solidFill>
                  <a:srgbClr val="CCCCCC"/>
                </a:solidFill>
                <a:effectLst/>
                <a:latin typeface="system-ui"/>
              </a:rPr>
              <a:t>,</a:t>
            </a:r>
            <a:r>
              <a:rPr lang="en-US" b="0" i="0" dirty="0">
                <a:solidFill>
                  <a:srgbClr val="2D3748"/>
                </a:solidFill>
                <a:effectLst/>
                <a:latin typeface="system-ui"/>
              </a:rPr>
              <a:t> </a:t>
            </a:r>
            <a:r>
              <a:rPr lang="en-US" b="0" i="0" dirty="0" err="1">
                <a:solidFill>
                  <a:srgbClr val="2D3748"/>
                </a:solidFill>
                <a:effectLst/>
                <a:latin typeface="system-ui"/>
              </a:rPr>
              <a:t>lightDirection</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999999"/>
                </a:solidFill>
                <a:effectLst/>
                <a:latin typeface="system-ui"/>
              </a:rPr>
              <a:t>// </a:t>
            </a:r>
            <a:r>
              <a:rPr lang="en-US" b="0" i="0" dirty="0" err="1">
                <a:solidFill>
                  <a:srgbClr val="999999"/>
                </a:solidFill>
                <a:effectLst/>
                <a:latin typeface="system-ui"/>
              </a:rPr>
              <a:t>dif</a:t>
            </a:r>
            <a:r>
              <a:rPr lang="en-US" b="0" i="0" dirty="0">
                <a:solidFill>
                  <a:srgbClr val="999999"/>
                </a:solidFill>
                <a:effectLst/>
                <a:latin typeface="system-ui"/>
              </a:rPr>
              <a:t> = diffuse reflection</a:t>
            </a:r>
            <a:r>
              <a:rPr lang="en-US" b="0" i="0" dirty="0">
                <a:solidFill>
                  <a:srgbClr val="2D3748"/>
                </a:solidFill>
                <a:effectLst/>
                <a:latin typeface="system-ui"/>
              </a:rPr>
              <a:t> </a:t>
            </a:r>
          </a:p>
          <a:p>
            <a:pPr algn="l"/>
            <a:endParaRPr lang="en-US" dirty="0"/>
          </a:p>
          <a:p>
            <a:pPr algn="l"/>
            <a:r>
              <a:rPr lang="en-US" b="0" i="0" dirty="0">
                <a:solidFill>
                  <a:srgbClr val="2D3748"/>
                </a:solidFill>
                <a:effectLst/>
                <a:latin typeface="system-ui"/>
              </a:rPr>
              <a:t>When we take the dot product between the normal and light direction vectors, we may end up with a negative value. To keep the value between zero and one so that we get a bigger range of values, we can use the </a:t>
            </a:r>
            <a:r>
              <a:rPr lang="en-US" b="1" i="0" dirty="0">
                <a:effectLst/>
                <a:latin typeface="system-ui"/>
                <a:hlinkClick r:id="rId2"/>
              </a:rPr>
              <a:t>clamp</a:t>
            </a:r>
            <a:r>
              <a:rPr lang="en-US" b="0" i="0" dirty="0">
                <a:solidFill>
                  <a:srgbClr val="2D3748"/>
                </a:solidFill>
                <a:effectLst/>
                <a:latin typeface="system-ui"/>
              </a:rPr>
              <a:t> function.</a:t>
            </a:r>
          </a:p>
          <a:p>
            <a:pPr algn="l"/>
            <a:br>
              <a:rPr lang="en-US" dirty="0"/>
            </a:br>
            <a:r>
              <a:rPr lang="en-US" b="0" i="0" dirty="0">
                <a:solidFill>
                  <a:srgbClr val="CC99CD"/>
                </a:solidFill>
                <a:effectLst/>
                <a:latin typeface="system-ui"/>
              </a:rPr>
              <a:t>float</a:t>
            </a:r>
            <a:r>
              <a:rPr lang="en-US" b="0" i="0" dirty="0">
                <a:solidFill>
                  <a:srgbClr val="2D3748"/>
                </a:solidFill>
                <a:effectLst/>
                <a:latin typeface="system-ui"/>
              </a:rPr>
              <a:t> </a:t>
            </a:r>
            <a:r>
              <a:rPr lang="en-US" b="0" i="0" dirty="0" err="1">
                <a:solidFill>
                  <a:srgbClr val="2D3748"/>
                </a:solidFill>
                <a:effectLst/>
                <a:latin typeface="system-ui"/>
              </a:rPr>
              <a:t>dif</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clamp</a:t>
            </a:r>
            <a:r>
              <a:rPr lang="en-US" b="0" i="0" dirty="0">
                <a:solidFill>
                  <a:srgbClr val="CCCCCC"/>
                </a:solidFill>
                <a:effectLst/>
                <a:latin typeface="system-ui"/>
              </a:rPr>
              <a:t>(</a:t>
            </a:r>
            <a:r>
              <a:rPr lang="en-US" b="0" i="0" dirty="0">
                <a:solidFill>
                  <a:srgbClr val="F08D49"/>
                </a:solidFill>
                <a:effectLst/>
                <a:latin typeface="system-ui"/>
              </a:rPr>
              <a:t>dot</a:t>
            </a:r>
            <a:r>
              <a:rPr lang="en-US" b="0" i="0" dirty="0">
                <a:solidFill>
                  <a:srgbClr val="CCCCCC"/>
                </a:solidFill>
                <a:effectLst/>
                <a:latin typeface="system-ui"/>
              </a:rPr>
              <a:t>(</a:t>
            </a:r>
            <a:r>
              <a:rPr lang="en-US" b="0" i="0" dirty="0">
                <a:solidFill>
                  <a:srgbClr val="2D3748"/>
                </a:solidFill>
                <a:effectLst/>
                <a:latin typeface="system-ui"/>
              </a:rPr>
              <a:t>normal</a:t>
            </a:r>
            <a:r>
              <a:rPr lang="en-US" b="0" i="0" dirty="0">
                <a:solidFill>
                  <a:srgbClr val="CCCCCC"/>
                </a:solidFill>
                <a:effectLst/>
                <a:latin typeface="system-ui"/>
              </a:rPr>
              <a:t>,</a:t>
            </a:r>
            <a:r>
              <a:rPr lang="en-US" b="0" i="0" dirty="0">
                <a:solidFill>
                  <a:srgbClr val="2D3748"/>
                </a:solidFill>
                <a:effectLst/>
                <a:latin typeface="system-ui"/>
              </a:rPr>
              <a:t> </a:t>
            </a:r>
            <a:r>
              <a:rPr lang="en-US" b="0" i="0" dirty="0" err="1">
                <a:solidFill>
                  <a:srgbClr val="2D3748"/>
                </a:solidFill>
                <a:effectLst/>
                <a:latin typeface="system-ui"/>
              </a:rPr>
              <a:t>lightDirection</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0.</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1.</a:t>
            </a:r>
            <a:r>
              <a:rPr lang="en-US" b="0" i="0" dirty="0">
                <a:solidFill>
                  <a:srgbClr val="CCCCCC"/>
                </a:solidFill>
                <a:effectLst/>
                <a:latin typeface="system-ui"/>
              </a:rPr>
              <a:t>);</a:t>
            </a:r>
            <a:r>
              <a:rPr lang="en-US" b="0" i="0" dirty="0">
                <a:solidFill>
                  <a:srgbClr val="2D3748"/>
                </a:solidFill>
                <a:effectLst/>
                <a:latin typeface="system-ui"/>
              </a:rPr>
              <a:t> </a:t>
            </a:r>
          </a:p>
          <a:p>
            <a:br>
              <a:rPr lang="en-US" dirty="0"/>
            </a:br>
            <a:r>
              <a:rPr lang="en-US" b="0" i="0" dirty="0">
                <a:solidFill>
                  <a:srgbClr val="2D3748"/>
                </a:solidFill>
                <a:effectLst/>
                <a:latin typeface="system-ui"/>
              </a:rPr>
              <a:t> </a:t>
            </a:r>
          </a:p>
          <a:p>
            <a:br>
              <a:rPr lang="en-US" dirty="0"/>
            </a:br>
            <a:endParaRPr lang="pt-BR" dirty="0"/>
          </a:p>
        </p:txBody>
      </p:sp>
    </p:spTree>
    <p:extLst>
      <p:ext uri="{BB962C8B-B14F-4D97-AF65-F5344CB8AC3E}">
        <p14:creationId xmlns:p14="http://schemas.microsoft.com/office/powerpoint/2010/main" val="2834672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2CEE-649B-50AA-B1AA-E50FBD41035B}"/>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EB2FF720-6DEE-384F-F6F9-42821D0A7047}"/>
              </a:ext>
            </a:extLst>
          </p:cNvPr>
          <p:cNvSpPr>
            <a:spLocks noGrp="1"/>
          </p:cNvSpPr>
          <p:nvPr>
            <p:ph type="body" idx="1"/>
          </p:nvPr>
        </p:nvSpPr>
        <p:spPr/>
        <p:txBody>
          <a:bodyPr/>
          <a:lstStyle/>
          <a:p>
            <a:endParaRPr lang="pt-BR"/>
          </a:p>
        </p:txBody>
      </p:sp>
      <p:sp>
        <p:nvSpPr>
          <p:cNvPr id="4" name="Slide Number Placeholder 3">
            <a:extLst>
              <a:ext uri="{FF2B5EF4-FFF2-40B4-BE49-F238E27FC236}">
                <a16:creationId xmlns:a16="http://schemas.microsoft.com/office/drawing/2014/main" id="{78903B9C-CB14-47A9-476A-DA67E8050DE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16</a:t>
            </a:fld>
            <a:endParaRPr lang="pt-BR"/>
          </a:p>
        </p:txBody>
      </p:sp>
      <p:sp>
        <p:nvSpPr>
          <p:cNvPr id="6" name="TextBox 5">
            <a:extLst>
              <a:ext uri="{FF2B5EF4-FFF2-40B4-BE49-F238E27FC236}">
                <a16:creationId xmlns:a16="http://schemas.microsoft.com/office/drawing/2014/main" id="{14ED20D7-25FB-FF23-F6B6-935CB420E4D3}"/>
              </a:ext>
            </a:extLst>
          </p:cNvPr>
          <p:cNvSpPr txBox="1"/>
          <p:nvPr/>
        </p:nvSpPr>
        <p:spPr>
          <a:xfrm>
            <a:off x="1259586" y="769477"/>
            <a:ext cx="4585716" cy="14527054"/>
          </a:xfrm>
          <a:prstGeom prst="rect">
            <a:avLst/>
          </a:prstGeom>
          <a:noFill/>
        </p:spPr>
        <p:txBody>
          <a:bodyPr wrap="square">
            <a:spAutoFit/>
          </a:bodyPr>
          <a:lstStyle/>
          <a:p>
            <a:r>
              <a:rPr lang="pt-BR" dirty="0" err="1"/>
              <a:t>const</a:t>
            </a:r>
            <a:r>
              <a:rPr lang="pt-BR" dirty="0"/>
              <a:t> </a:t>
            </a:r>
            <a:r>
              <a:rPr lang="pt-BR" dirty="0" err="1"/>
              <a:t>int</a:t>
            </a:r>
            <a:r>
              <a:rPr lang="pt-BR" dirty="0"/>
              <a:t> MAX_MARCHING_STEPS = 255;</a:t>
            </a:r>
          </a:p>
          <a:p>
            <a:r>
              <a:rPr lang="pt-BR" dirty="0" err="1"/>
              <a:t>const</a:t>
            </a:r>
            <a:r>
              <a:rPr lang="pt-BR" dirty="0"/>
              <a:t> </a:t>
            </a:r>
            <a:r>
              <a:rPr lang="pt-BR" dirty="0" err="1"/>
              <a:t>float</a:t>
            </a:r>
            <a:r>
              <a:rPr lang="pt-BR" dirty="0"/>
              <a:t> MIN_DIST = 0.0;</a:t>
            </a:r>
          </a:p>
          <a:p>
            <a:r>
              <a:rPr lang="pt-BR" dirty="0" err="1"/>
              <a:t>const</a:t>
            </a:r>
            <a:r>
              <a:rPr lang="pt-BR" dirty="0"/>
              <a:t> </a:t>
            </a:r>
            <a:r>
              <a:rPr lang="pt-BR" dirty="0" err="1"/>
              <a:t>float</a:t>
            </a:r>
            <a:r>
              <a:rPr lang="pt-BR" dirty="0"/>
              <a:t> MAX_DIST = 100.0;</a:t>
            </a:r>
          </a:p>
          <a:p>
            <a:r>
              <a:rPr lang="pt-BR" dirty="0" err="1"/>
              <a:t>const</a:t>
            </a:r>
            <a:r>
              <a:rPr lang="pt-BR" dirty="0"/>
              <a:t> </a:t>
            </a:r>
            <a:r>
              <a:rPr lang="pt-BR" dirty="0" err="1"/>
              <a:t>float</a:t>
            </a:r>
            <a:r>
              <a:rPr lang="pt-BR" dirty="0"/>
              <a:t> PRECISION = 0.001;</a:t>
            </a:r>
          </a:p>
          <a:p>
            <a:endParaRPr lang="pt-BR" dirty="0"/>
          </a:p>
          <a:p>
            <a:r>
              <a:rPr lang="pt-BR" dirty="0" err="1"/>
              <a:t>float</a:t>
            </a:r>
            <a:r>
              <a:rPr lang="pt-BR" dirty="0"/>
              <a:t> </a:t>
            </a:r>
            <a:r>
              <a:rPr lang="pt-BR" dirty="0" err="1"/>
              <a:t>sdSphere</a:t>
            </a:r>
            <a:r>
              <a:rPr lang="pt-BR" dirty="0"/>
              <a:t>(vec3 </a:t>
            </a:r>
            <a:r>
              <a:rPr lang="pt-BR" dirty="0" err="1"/>
              <a:t>p</a:t>
            </a:r>
            <a:r>
              <a:rPr lang="pt-BR" dirty="0"/>
              <a:t>, </a:t>
            </a:r>
            <a:r>
              <a:rPr lang="pt-BR" dirty="0" err="1"/>
              <a:t>float</a:t>
            </a:r>
            <a:r>
              <a:rPr lang="pt-BR" dirty="0"/>
              <a:t> </a:t>
            </a:r>
            <a:r>
              <a:rPr lang="pt-BR" dirty="0" err="1"/>
              <a:t>r</a:t>
            </a:r>
            <a:r>
              <a:rPr lang="pt-BR" dirty="0"/>
              <a:t> )</a:t>
            </a:r>
          </a:p>
          <a:p>
            <a:r>
              <a:rPr lang="pt-BR" dirty="0"/>
              <a:t>{</a:t>
            </a:r>
          </a:p>
          <a:p>
            <a:r>
              <a:rPr lang="pt-BR" dirty="0"/>
              <a:t>  vec3 offset = vec3(0, 0, -2);</a:t>
            </a:r>
          </a:p>
          <a:p>
            <a:r>
              <a:rPr lang="pt-BR" dirty="0"/>
              <a:t>  </a:t>
            </a:r>
            <a:r>
              <a:rPr lang="pt-BR" dirty="0" err="1"/>
              <a:t>return</a:t>
            </a:r>
            <a:r>
              <a:rPr lang="pt-BR" dirty="0"/>
              <a:t> </a:t>
            </a:r>
            <a:r>
              <a:rPr lang="pt-BR" dirty="0" err="1"/>
              <a:t>length</a:t>
            </a:r>
            <a:r>
              <a:rPr lang="pt-BR" dirty="0"/>
              <a:t>(</a:t>
            </a:r>
            <a:r>
              <a:rPr lang="pt-BR" dirty="0" err="1"/>
              <a:t>p</a:t>
            </a:r>
            <a:r>
              <a:rPr lang="pt-BR" dirty="0"/>
              <a:t> - offset) - </a:t>
            </a:r>
            <a:r>
              <a:rPr lang="pt-BR" dirty="0" err="1"/>
              <a:t>r</a:t>
            </a:r>
            <a:r>
              <a:rPr lang="pt-BR" dirty="0"/>
              <a:t>;</a:t>
            </a:r>
          </a:p>
          <a:p>
            <a:r>
              <a:rPr lang="pt-BR" dirty="0"/>
              <a:t>}</a:t>
            </a:r>
          </a:p>
          <a:p>
            <a:endParaRPr lang="pt-BR" dirty="0"/>
          </a:p>
          <a:p>
            <a:r>
              <a:rPr lang="pt-BR" dirty="0" err="1"/>
              <a:t>float</a:t>
            </a:r>
            <a:r>
              <a:rPr lang="pt-BR" dirty="0"/>
              <a:t> </a:t>
            </a:r>
            <a:r>
              <a:rPr lang="pt-BR" dirty="0" err="1"/>
              <a:t>rayMarch</a:t>
            </a:r>
            <a:r>
              <a:rPr lang="pt-BR" dirty="0"/>
              <a:t>(vec3 </a:t>
            </a:r>
            <a:r>
              <a:rPr lang="pt-BR" dirty="0" err="1"/>
              <a:t>ro</a:t>
            </a:r>
            <a:r>
              <a:rPr lang="pt-BR" dirty="0"/>
              <a:t>, vec3 rd, </a:t>
            </a:r>
            <a:r>
              <a:rPr lang="pt-BR" dirty="0" err="1"/>
              <a:t>float</a:t>
            </a:r>
            <a:r>
              <a:rPr lang="pt-BR" dirty="0"/>
              <a:t> start, </a:t>
            </a:r>
            <a:r>
              <a:rPr lang="pt-BR" dirty="0" err="1"/>
              <a:t>float</a:t>
            </a:r>
            <a:r>
              <a:rPr lang="pt-BR" dirty="0"/>
              <a:t> </a:t>
            </a:r>
            <a:r>
              <a:rPr lang="pt-BR" dirty="0" err="1"/>
              <a:t>end</a:t>
            </a:r>
            <a:r>
              <a:rPr lang="pt-BR" dirty="0"/>
              <a:t>) {</a:t>
            </a:r>
          </a:p>
          <a:p>
            <a:r>
              <a:rPr lang="pt-BR" dirty="0"/>
              <a:t>  </a:t>
            </a:r>
            <a:r>
              <a:rPr lang="pt-BR" dirty="0" err="1"/>
              <a:t>float</a:t>
            </a:r>
            <a:r>
              <a:rPr lang="pt-BR" dirty="0"/>
              <a:t> </a:t>
            </a:r>
            <a:r>
              <a:rPr lang="pt-BR" dirty="0" err="1"/>
              <a:t>depth</a:t>
            </a:r>
            <a:r>
              <a:rPr lang="pt-BR" dirty="0"/>
              <a:t> = start;</a:t>
            </a:r>
          </a:p>
          <a:p>
            <a:endParaRPr lang="pt-BR" dirty="0"/>
          </a:p>
          <a:p>
            <a:r>
              <a:rPr lang="pt-BR" dirty="0"/>
              <a:t>  for (</a:t>
            </a:r>
            <a:r>
              <a:rPr lang="pt-BR" dirty="0" err="1"/>
              <a:t>int</a:t>
            </a:r>
            <a:r>
              <a:rPr lang="pt-BR" dirty="0"/>
              <a:t> </a:t>
            </a:r>
            <a:r>
              <a:rPr lang="pt-BR" dirty="0" err="1"/>
              <a:t>i</a:t>
            </a:r>
            <a:r>
              <a:rPr lang="pt-BR" dirty="0"/>
              <a:t> = 0; </a:t>
            </a:r>
            <a:r>
              <a:rPr lang="pt-BR" dirty="0" err="1"/>
              <a:t>i</a:t>
            </a:r>
            <a:r>
              <a:rPr lang="pt-BR" dirty="0"/>
              <a:t> &lt; MAX_MARCHING_STEPS; </a:t>
            </a:r>
            <a:r>
              <a:rPr lang="pt-BR" dirty="0" err="1"/>
              <a:t>i</a:t>
            </a:r>
            <a:r>
              <a:rPr lang="pt-BR" dirty="0"/>
              <a:t>++) {</a:t>
            </a:r>
          </a:p>
          <a:p>
            <a:r>
              <a:rPr lang="pt-BR" dirty="0"/>
              <a:t>    vec3 </a:t>
            </a:r>
            <a:r>
              <a:rPr lang="pt-BR" dirty="0" err="1"/>
              <a:t>p</a:t>
            </a:r>
            <a:r>
              <a:rPr lang="pt-BR" dirty="0"/>
              <a:t> = </a:t>
            </a:r>
            <a:r>
              <a:rPr lang="pt-BR" dirty="0" err="1"/>
              <a:t>ro</a:t>
            </a:r>
            <a:r>
              <a:rPr lang="pt-BR" dirty="0"/>
              <a:t> + </a:t>
            </a:r>
            <a:r>
              <a:rPr lang="pt-BR" dirty="0" err="1"/>
              <a:t>depth</a:t>
            </a:r>
            <a:r>
              <a:rPr lang="pt-BR" dirty="0"/>
              <a:t> * rd;</a:t>
            </a:r>
          </a:p>
          <a:p>
            <a:r>
              <a:rPr lang="pt-BR" dirty="0"/>
              <a:t>    </a:t>
            </a:r>
            <a:r>
              <a:rPr lang="pt-BR" dirty="0" err="1"/>
              <a:t>float</a:t>
            </a:r>
            <a:r>
              <a:rPr lang="pt-BR" dirty="0"/>
              <a:t> </a:t>
            </a:r>
            <a:r>
              <a:rPr lang="pt-BR" dirty="0" err="1"/>
              <a:t>d</a:t>
            </a:r>
            <a:r>
              <a:rPr lang="pt-BR" dirty="0"/>
              <a:t> = </a:t>
            </a:r>
            <a:r>
              <a:rPr lang="pt-BR" dirty="0" err="1"/>
              <a:t>sdSphere</a:t>
            </a:r>
            <a:r>
              <a:rPr lang="pt-BR" dirty="0"/>
              <a:t>(</a:t>
            </a:r>
            <a:r>
              <a:rPr lang="pt-BR" dirty="0" err="1"/>
              <a:t>p</a:t>
            </a:r>
            <a:r>
              <a:rPr lang="pt-BR" dirty="0"/>
              <a:t>, 1.);</a:t>
            </a:r>
          </a:p>
          <a:p>
            <a:r>
              <a:rPr lang="pt-BR" dirty="0"/>
              <a:t>    </a:t>
            </a:r>
            <a:r>
              <a:rPr lang="pt-BR" dirty="0" err="1"/>
              <a:t>depth</a:t>
            </a:r>
            <a:r>
              <a:rPr lang="pt-BR" dirty="0"/>
              <a:t> += </a:t>
            </a:r>
            <a:r>
              <a:rPr lang="pt-BR" dirty="0" err="1"/>
              <a:t>d</a:t>
            </a:r>
            <a:r>
              <a:rPr lang="pt-BR" dirty="0"/>
              <a:t>;</a:t>
            </a:r>
          </a:p>
          <a:p>
            <a:r>
              <a:rPr lang="pt-BR" dirty="0"/>
              <a:t>    </a:t>
            </a:r>
            <a:r>
              <a:rPr lang="pt-BR" dirty="0" err="1"/>
              <a:t>if</a:t>
            </a:r>
            <a:r>
              <a:rPr lang="pt-BR" dirty="0"/>
              <a:t> (</a:t>
            </a:r>
            <a:r>
              <a:rPr lang="pt-BR" dirty="0" err="1"/>
              <a:t>d</a:t>
            </a:r>
            <a:r>
              <a:rPr lang="pt-BR" dirty="0"/>
              <a:t> &lt; PRECISION || </a:t>
            </a:r>
            <a:r>
              <a:rPr lang="pt-BR" dirty="0" err="1"/>
              <a:t>depth</a:t>
            </a:r>
            <a:r>
              <a:rPr lang="pt-BR" dirty="0"/>
              <a:t> &gt; </a:t>
            </a:r>
            <a:r>
              <a:rPr lang="pt-BR" dirty="0" err="1"/>
              <a:t>end</a:t>
            </a:r>
            <a:r>
              <a:rPr lang="pt-BR" dirty="0"/>
              <a:t>) break;</a:t>
            </a:r>
          </a:p>
          <a:p>
            <a:r>
              <a:rPr lang="pt-BR" dirty="0"/>
              <a:t>  }</a:t>
            </a:r>
          </a:p>
          <a:p>
            <a:endParaRPr lang="pt-BR" dirty="0"/>
          </a:p>
          <a:p>
            <a:r>
              <a:rPr lang="pt-BR" dirty="0"/>
              <a:t>  </a:t>
            </a:r>
            <a:r>
              <a:rPr lang="pt-BR" dirty="0" err="1"/>
              <a:t>return</a:t>
            </a:r>
            <a:r>
              <a:rPr lang="pt-BR" dirty="0"/>
              <a:t> </a:t>
            </a:r>
            <a:r>
              <a:rPr lang="pt-BR" dirty="0" err="1"/>
              <a:t>depth</a:t>
            </a:r>
            <a:r>
              <a:rPr lang="pt-BR" dirty="0"/>
              <a:t>;</a:t>
            </a:r>
          </a:p>
          <a:p>
            <a:r>
              <a:rPr lang="pt-BR" dirty="0"/>
              <a:t>}</a:t>
            </a:r>
          </a:p>
          <a:p>
            <a:endParaRPr lang="pt-BR" dirty="0"/>
          </a:p>
          <a:p>
            <a:r>
              <a:rPr lang="pt-BR" dirty="0"/>
              <a:t>vec3 </a:t>
            </a:r>
            <a:r>
              <a:rPr lang="pt-BR" dirty="0" err="1"/>
              <a:t>calcNormal</a:t>
            </a:r>
            <a:r>
              <a:rPr lang="pt-BR" dirty="0"/>
              <a:t>(vec3 </a:t>
            </a:r>
            <a:r>
              <a:rPr lang="pt-BR" dirty="0" err="1"/>
              <a:t>p</a:t>
            </a:r>
            <a:r>
              <a:rPr lang="pt-BR" dirty="0"/>
              <a:t>) {</a:t>
            </a:r>
          </a:p>
          <a:p>
            <a:r>
              <a:rPr lang="pt-BR" dirty="0"/>
              <a:t>    vec2 e = vec2(1.0, -1.0) * 0.0005; // </a:t>
            </a:r>
            <a:r>
              <a:rPr lang="pt-BR" dirty="0" err="1"/>
              <a:t>epsilon</a:t>
            </a:r>
            <a:endParaRPr lang="pt-BR" dirty="0"/>
          </a:p>
          <a:p>
            <a:r>
              <a:rPr lang="pt-BR" dirty="0"/>
              <a:t>    </a:t>
            </a:r>
            <a:r>
              <a:rPr lang="pt-BR" dirty="0" err="1"/>
              <a:t>float</a:t>
            </a:r>
            <a:r>
              <a:rPr lang="pt-BR" dirty="0"/>
              <a:t> </a:t>
            </a:r>
            <a:r>
              <a:rPr lang="pt-BR" dirty="0" err="1"/>
              <a:t>r</a:t>
            </a:r>
            <a:r>
              <a:rPr lang="pt-BR" dirty="0"/>
              <a:t> = 1.; // </a:t>
            </a:r>
            <a:r>
              <a:rPr lang="pt-BR" dirty="0" err="1"/>
              <a:t>radius</a:t>
            </a:r>
            <a:r>
              <a:rPr lang="pt-BR" dirty="0"/>
              <a:t> </a:t>
            </a:r>
            <a:r>
              <a:rPr lang="pt-BR" dirty="0" err="1"/>
              <a:t>of</a:t>
            </a:r>
            <a:r>
              <a:rPr lang="pt-BR" dirty="0"/>
              <a:t> </a:t>
            </a:r>
            <a:r>
              <a:rPr lang="pt-BR" dirty="0" err="1"/>
              <a:t>sphere</a:t>
            </a:r>
            <a:endParaRPr lang="pt-BR" dirty="0"/>
          </a:p>
          <a:p>
            <a:r>
              <a:rPr lang="pt-BR" dirty="0"/>
              <a:t>    </a:t>
            </a:r>
            <a:r>
              <a:rPr lang="pt-BR" dirty="0" err="1"/>
              <a:t>return</a:t>
            </a:r>
            <a:r>
              <a:rPr lang="pt-BR" dirty="0"/>
              <a:t> normalize(</a:t>
            </a:r>
          </a:p>
          <a:p>
            <a:r>
              <a:rPr lang="pt-BR" dirty="0"/>
              <a:t>      </a:t>
            </a:r>
            <a:r>
              <a:rPr lang="pt-BR" dirty="0" err="1"/>
              <a:t>e.xyy</a:t>
            </a:r>
            <a:r>
              <a:rPr lang="pt-BR" dirty="0"/>
              <a:t> * </a:t>
            </a:r>
            <a:r>
              <a:rPr lang="pt-BR" dirty="0" err="1"/>
              <a:t>sdSphere</a:t>
            </a:r>
            <a:r>
              <a:rPr lang="pt-BR" dirty="0"/>
              <a:t>(</a:t>
            </a:r>
            <a:r>
              <a:rPr lang="pt-BR" dirty="0" err="1"/>
              <a:t>p</a:t>
            </a:r>
            <a:r>
              <a:rPr lang="pt-BR" dirty="0"/>
              <a:t> + </a:t>
            </a:r>
            <a:r>
              <a:rPr lang="pt-BR" dirty="0" err="1"/>
              <a:t>e.xyy</a:t>
            </a:r>
            <a:r>
              <a:rPr lang="pt-BR" dirty="0"/>
              <a:t>, </a:t>
            </a:r>
            <a:r>
              <a:rPr lang="pt-BR" dirty="0" err="1"/>
              <a:t>r</a:t>
            </a:r>
            <a:r>
              <a:rPr lang="pt-BR" dirty="0"/>
              <a:t>) +</a:t>
            </a:r>
          </a:p>
          <a:p>
            <a:r>
              <a:rPr lang="pt-BR" dirty="0"/>
              <a:t>      </a:t>
            </a:r>
            <a:r>
              <a:rPr lang="pt-BR" dirty="0" err="1"/>
              <a:t>e.yyx</a:t>
            </a:r>
            <a:r>
              <a:rPr lang="pt-BR" dirty="0"/>
              <a:t> * </a:t>
            </a:r>
            <a:r>
              <a:rPr lang="pt-BR" dirty="0" err="1"/>
              <a:t>sdSphere</a:t>
            </a:r>
            <a:r>
              <a:rPr lang="pt-BR" dirty="0"/>
              <a:t>(</a:t>
            </a:r>
            <a:r>
              <a:rPr lang="pt-BR" dirty="0" err="1"/>
              <a:t>p</a:t>
            </a:r>
            <a:r>
              <a:rPr lang="pt-BR" dirty="0"/>
              <a:t> + </a:t>
            </a:r>
            <a:r>
              <a:rPr lang="pt-BR" dirty="0" err="1"/>
              <a:t>e.yyx</a:t>
            </a:r>
            <a:r>
              <a:rPr lang="pt-BR" dirty="0"/>
              <a:t>, </a:t>
            </a:r>
            <a:r>
              <a:rPr lang="pt-BR" dirty="0" err="1"/>
              <a:t>r</a:t>
            </a:r>
            <a:r>
              <a:rPr lang="pt-BR" dirty="0"/>
              <a:t>) +</a:t>
            </a:r>
          </a:p>
          <a:p>
            <a:r>
              <a:rPr lang="pt-BR" dirty="0"/>
              <a:t>      </a:t>
            </a:r>
            <a:r>
              <a:rPr lang="pt-BR" dirty="0" err="1"/>
              <a:t>e.yxy</a:t>
            </a:r>
            <a:r>
              <a:rPr lang="pt-BR" dirty="0"/>
              <a:t> * </a:t>
            </a:r>
            <a:r>
              <a:rPr lang="pt-BR" dirty="0" err="1"/>
              <a:t>sdSphere</a:t>
            </a:r>
            <a:r>
              <a:rPr lang="pt-BR" dirty="0"/>
              <a:t>(</a:t>
            </a:r>
            <a:r>
              <a:rPr lang="pt-BR" dirty="0" err="1"/>
              <a:t>p</a:t>
            </a:r>
            <a:r>
              <a:rPr lang="pt-BR" dirty="0"/>
              <a:t> + </a:t>
            </a:r>
            <a:r>
              <a:rPr lang="pt-BR" dirty="0" err="1"/>
              <a:t>e.yxy</a:t>
            </a:r>
            <a:r>
              <a:rPr lang="pt-BR" dirty="0"/>
              <a:t>, </a:t>
            </a:r>
            <a:r>
              <a:rPr lang="pt-BR" dirty="0" err="1"/>
              <a:t>r</a:t>
            </a:r>
            <a:r>
              <a:rPr lang="pt-BR" dirty="0"/>
              <a:t>) +</a:t>
            </a:r>
          </a:p>
          <a:p>
            <a:r>
              <a:rPr lang="pt-BR" dirty="0"/>
              <a:t>      </a:t>
            </a:r>
            <a:r>
              <a:rPr lang="pt-BR" dirty="0" err="1"/>
              <a:t>e.xxx</a:t>
            </a:r>
            <a:r>
              <a:rPr lang="pt-BR" dirty="0"/>
              <a:t> * </a:t>
            </a:r>
            <a:r>
              <a:rPr lang="pt-BR" dirty="0" err="1"/>
              <a:t>sdSphere</a:t>
            </a:r>
            <a:r>
              <a:rPr lang="pt-BR" dirty="0"/>
              <a:t>(</a:t>
            </a:r>
            <a:r>
              <a:rPr lang="pt-BR" dirty="0" err="1"/>
              <a:t>p</a:t>
            </a:r>
            <a:r>
              <a:rPr lang="pt-BR" dirty="0"/>
              <a:t> + </a:t>
            </a:r>
            <a:r>
              <a:rPr lang="pt-BR" dirty="0" err="1"/>
              <a:t>e.xxx</a:t>
            </a:r>
            <a:r>
              <a:rPr lang="pt-BR" dirty="0"/>
              <a:t>, </a:t>
            </a:r>
            <a:r>
              <a:rPr lang="pt-BR" dirty="0" err="1"/>
              <a:t>r</a:t>
            </a:r>
            <a:r>
              <a:rPr lang="pt-BR" dirty="0"/>
              <a:t>));</a:t>
            </a:r>
          </a:p>
          <a:p>
            <a:r>
              <a:rPr lang="pt-BR" dirty="0"/>
              <a:t>}</a:t>
            </a:r>
          </a:p>
          <a:p>
            <a:endParaRPr lang="pt-BR" dirty="0"/>
          </a:p>
          <a:p>
            <a:r>
              <a:rPr lang="pt-BR" dirty="0" err="1"/>
              <a:t>void</a:t>
            </a:r>
            <a:r>
              <a:rPr lang="pt-BR" dirty="0"/>
              <a:t> </a:t>
            </a:r>
            <a:r>
              <a:rPr lang="pt-BR" dirty="0" err="1"/>
              <a:t>mainImage</a:t>
            </a:r>
            <a:r>
              <a:rPr lang="pt-BR" dirty="0"/>
              <a:t>( out vec4 </a:t>
            </a:r>
            <a:r>
              <a:rPr lang="pt-BR" dirty="0" err="1"/>
              <a:t>fragColor</a:t>
            </a:r>
            <a:r>
              <a:rPr lang="pt-BR" dirty="0"/>
              <a:t>, in vec2 </a:t>
            </a:r>
            <a:r>
              <a:rPr lang="pt-BR" dirty="0" err="1"/>
              <a:t>fragCoord</a:t>
            </a:r>
            <a:r>
              <a:rPr lang="pt-BR" dirty="0"/>
              <a:t> )</a:t>
            </a:r>
          </a:p>
          <a:p>
            <a:r>
              <a:rPr lang="pt-BR" dirty="0"/>
              <a:t>{</a:t>
            </a:r>
          </a:p>
          <a:p>
            <a:r>
              <a:rPr lang="pt-BR" dirty="0"/>
              <a:t>  vec2 </a:t>
            </a:r>
            <a:r>
              <a:rPr lang="pt-BR" dirty="0" err="1"/>
              <a:t>uv</a:t>
            </a:r>
            <a:r>
              <a:rPr lang="pt-BR" dirty="0"/>
              <a:t> = (fragCoord-.5*</a:t>
            </a:r>
            <a:r>
              <a:rPr lang="pt-BR" dirty="0" err="1"/>
              <a:t>iResolution.xy</a:t>
            </a:r>
            <a:r>
              <a:rPr lang="pt-BR" dirty="0"/>
              <a:t>)/</a:t>
            </a:r>
            <a:r>
              <a:rPr lang="pt-BR" dirty="0" err="1"/>
              <a:t>iResolution.y</a:t>
            </a:r>
            <a:r>
              <a:rPr lang="pt-BR" dirty="0"/>
              <a:t>;</a:t>
            </a:r>
          </a:p>
          <a:p>
            <a:endParaRPr lang="pt-BR" dirty="0"/>
          </a:p>
          <a:p>
            <a:r>
              <a:rPr lang="pt-BR" dirty="0"/>
              <a:t>  vec3 </a:t>
            </a:r>
            <a:r>
              <a:rPr lang="pt-BR" dirty="0" err="1"/>
              <a:t>col</a:t>
            </a:r>
            <a:r>
              <a:rPr lang="pt-BR" dirty="0"/>
              <a:t> = vec3(0);</a:t>
            </a:r>
          </a:p>
          <a:p>
            <a:r>
              <a:rPr lang="pt-BR" dirty="0"/>
              <a:t>  vec3 </a:t>
            </a:r>
            <a:r>
              <a:rPr lang="pt-BR" dirty="0" err="1"/>
              <a:t>ro</a:t>
            </a:r>
            <a:r>
              <a:rPr lang="pt-BR" dirty="0"/>
              <a:t> = vec3(0, 0, 3); // </a:t>
            </a:r>
            <a:r>
              <a:rPr lang="pt-BR" dirty="0" err="1"/>
              <a:t>ray</a:t>
            </a:r>
            <a:r>
              <a:rPr lang="pt-BR" dirty="0"/>
              <a:t> </a:t>
            </a:r>
            <a:r>
              <a:rPr lang="pt-BR" dirty="0" err="1"/>
              <a:t>origin</a:t>
            </a:r>
            <a:r>
              <a:rPr lang="pt-BR" dirty="0"/>
              <a:t> </a:t>
            </a:r>
            <a:r>
              <a:rPr lang="pt-BR" dirty="0" err="1"/>
              <a:t>that</a:t>
            </a:r>
            <a:r>
              <a:rPr lang="pt-BR" dirty="0"/>
              <a:t> </a:t>
            </a:r>
            <a:r>
              <a:rPr lang="pt-BR" dirty="0" err="1"/>
              <a:t>represents</a:t>
            </a:r>
            <a:r>
              <a:rPr lang="pt-BR" dirty="0"/>
              <a:t> </a:t>
            </a:r>
            <a:r>
              <a:rPr lang="pt-BR" dirty="0" err="1"/>
              <a:t>camera</a:t>
            </a:r>
            <a:r>
              <a:rPr lang="pt-BR" dirty="0"/>
              <a:t> position</a:t>
            </a:r>
          </a:p>
          <a:p>
            <a:r>
              <a:rPr lang="pt-BR" dirty="0"/>
              <a:t>  vec3 rd = normalize(vec3(</a:t>
            </a:r>
            <a:r>
              <a:rPr lang="pt-BR" dirty="0" err="1"/>
              <a:t>uv</a:t>
            </a:r>
            <a:r>
              <a:rPr lang="pt-BR" dirty="0"/>
              <a:t>, -1)); // </a:t>
            </a:r>
            <a:r>
              <a:rPr lang="pt-BR" dirty="0" err="1"/>
              <a:t>ray</a:t>
            </a:r>
            <a:r>
              <a:rPr lang="pt-BR" dirty="0"/>
              <a:t> </a:t>
            </a:r>
            <a:r>
              <a:rPr lang="pt-BR" dirty="0" err="1"/>
              <a:t>direction</a:t>
            </a:r>
            <a:endParaRPr lang="pt-BR" dirty="0"/>
          </a:p>
          <a:p>
            <a:endParaRPr lang="pt-BR" dirty="0"/>
          </a:p>
          <a:p>
            <a:r>
              <a:rPr lang="pt-BR" dirty="0"/>
              <a:t>  </a:t>
            </a:r>
            <a:r>
              <a:rPr lang="pt-BR" dirty="0" err="1"/>
              <a:t>float</a:t>
            </a:r>
            <a:r>
              <a:rPr lang="pt-BR" dirty="0"/>
              <a:t> </a:t>
            </a:r>
            <a:r>
              <a:rPr lang="pt-BR" dirty="0" err="1"/>
              <a:t>d</a:t>
            </a:r>
            <a:r>
              <a:rPr lang="pt-BR" dirty="0"/>
              <a:t> = </a:t>
            </a:r>
            <a:r>
              <a:rPr lang="pt-BR" dirty="0" err="1"/>
              <a:t>rayMarch</a:t>
            </a:r>
            <a:r>
              <a:rPr lang="pt-BR" dirty="0"/>
              <a:t>(</a:t>
            </a:r>
            <a:r>
              <a:rPr lang="pt-BR" dirty="0" err="1"/>
              <a:t>ro</a:t>
            </a:r>
            <a:r>
              <a:rPr lang="pt-BR" dirty="0"/>
              <a:t>, rd, MIN_DIST, MAX_DIST); // </a:t>
            </a:r>
            <a:r>
              <a:rPr lang="pt-BR" dirty="0" err="1"/>
              <a:t>distance</a:t>
            </a:r>
            <a:r>
              <a:rPr lang="pt-BR" dirty="0"/>
              <a:t> </a:t>
            </a:r>
            <a:r>
              <a:rPr lang="pt-BR" dirty="0" err="1"/>
              <a:t>to</a:t>
            </a:r>
            <a:r>
              <a:rPr lang="pt-BR" dirty="0"/>
              <a:t> </a:t>
            </a:r>
            <a:r>
              <a:rPr lang="pt-BR" dirty="0" err="1"/>
              <a:t>sphere</a:t>
            </a:r>
            <a:endParaRPr lang="pt-BR" dirty="0"/>
          </a:p>
          <a:p>
            <a:endParaRPr lang="pt-BR" dirty="0"/>
          </a:p>
          <a:p>
            <a:r>
              <a:rPr lang="pt-BR" dirty="0"/>
              <a:t>  </a:t>
            </a:r>
            <a:r>
              <a:rPr lang="pt-BR" dirty="0" err="1"/>
              <a:t>if</a:t>
            </a:r>
            <a:r>
              <a:rPr lang="pt-BR" dirty="0"/>
              <a:t> (</a:t>
            </a:r>
            <a:r>
              <a:rPr lang="pt-BR" dirty="0" err="1"/>
              <a:t>d</a:t>
            </a:r>
            <a:r>
              <a:rPr lang="pt-BR" dirty="0"/>
              <a:t> &gt; MAX_DIST) {</a:t>
            </a:r>
          </a:p>
          <a:p>
            <a:r>
              <a:rPr lang="pt-BR" dirty="0"/>
              <a:t>    </a:t>
            </a:r>
            <a:r>
              <a:rPr lang="pt-BR" dirty="0" err="1"/>
              <a:t>col</a:t>
            </a:r>
            <a:r>
              <a:rPr lang="pt-BR" dirty="0"/>
              <a:t> = vec3(0.0); // </a:t>
            </a:r>
            <a:r>
              <a:rPr lang="pt-BR" dirty="0" err="1"/>
              <a:t>ray</a:t>
            </a:r>
            <a:r>
              <a:rPr lang="pt-BR" dirty="0"/>
              <a:t> </a:t>
            </a:r>
            <a:r>
              <a:rPr lang="pt-BR" dirty="0" err="1"/>
              <a:t>didn't</a:t>
            </a:r>
            <a:r>
              <a:rPr lang="pt-BR" dirty="0"/>
              <a:t> hit </a:t>
            </a:r>
            <a:r>
              <a:rPr lang="pt-BR" dirty="0" err="1"/>
              <a:t>anything</a:t>
            </a:r>
            <a:endParaRPr lang="pt-BR" dirty="0"/>
          </a:p>
          <a:p>
            <a:r>
              <a:rPr lang="pt-BR" dirty="0"/>
              <a:t>  } </a:t>
            </a:r>
            <a:r>
              <a:rPr lang="pt-BR" dirty="0" err="1"/>
              <a:t>else</a:t>
            </a:r>
            <a:r>
              <a:rPr lang="pt-BR" dirty="0"/>
              <a:t> {</a:t>
            </a:r>
          </a:p>
          <a:p>
            <a:r>
              <a:rPr lang="pt-BR" dirty="0"/>
              <a:t>    vec3 </a:t>
            </a:r>
            <a:r>
              <a:rPr lang="pt-BR" dirty="0" err="1"/>
              <a:t>p</a:t>
            </a:r>
            <a:r>
              <a:rPr lang="pt-BR" dirty="0"/>
              <a:t> = </a:t>
            </a:r>
            <a:r>
              <a:rPr lang="pt-BR" dirty="0" err="1"/>
              <a:t>ro</a:t>
            </a:r>
            <a:r>
              <a:rPr lang="pt-BR" dirty="0"/>
              <a:t> + rd * </a:t>
            </a:r>
            <a:r>
              <a:rPr lang="pt-BR" dirty="0" err="1"/>
              <a:t>d</a:t>
            </a:r>
            <a:r>
              <a:rPr lang="pt-BR" dirty="0"/>
              <a:t>; // point </a:t>
            </a:r>
            <a:r>
              <a:rPr lang="pt-BR" dirty="0" err="1"/>
              <a:t>on</a:t>
            </a:r>
            <a:r>
              <a:rPr lang="pt-BR" dirty="0"/>
              <a:t> </a:t>
            </a:r>
            <a:r>
              <a:rPr lang="pt-BR" dirty="0" err="1"/>
              <a:t>sphere</a:t>
            </a:r>
            <a:r>
              <a:rPr lang="pt-BR" dirty="0"/>
              <a:t> </a:t>
            </a:r>
            <a:r>
              <a:rPr lang="pt-BR" dirty="0" err="1"/>
              <a:t>we</a:t>
            </a:r>
            <a:r>
              <a:rPr lang="pt-BR" dirty="0"/>
              <a:t> </a:t>
            </a:r>
            <a:r>
              <a:rPr lang="pt-BR" dirty="0" err="1"/>
              <a:t>discovered</a:t>
            </a:r>
            <a:r>
              <a:rPr lang="pt-BR" dirty="0"/>
              <a:t> </a:t>
            </a:r>
            <a:r>
              <a:rPr lang="pt-BR" dirty="0" err="1"/>
              <a:t>from</a:t>
            </a:r>
            <a:r>
              <a:rPr lang="pt-BR" dirty="0"/>
              <a:t> </a:t>
            </a:r>
            <a:r>
              <a:rPr lang="pt-BR" dirty="0" err="1"/>
              <a:t>ray</a:t>
            </a:r>
            <a:r>
              <a:rPr lang="pt-BR" dirty="0"/>
              <a:t> </a:t>
            </a:r>
            <a:r>
              <a:rPr lang="pt-BR" dirty="0" err="1"/>
              <a:t>marching</a:t>
            </a:r>
            <a:endParaRPr lang="pt-BR" dirty="0"/>
          </a:p>
          <a:p>
            <a:r>
              <a:rPr lang="pt-BR" dirty="0"/>
              <a:t>    vec3 normal = </a:t>
            </a:r>
            <a:r>
              <a:rPr lang="pt-BR" dirty="0" err="1"/>
              <a:t>calcNormal</a:t>
            </a:r>
            <a:r>
              <a:rPr lang="pt-BR" dirty="0"/>
              <a:t>(</a:t>
            </a:r>
            <a:r>
              <a:rPr lang="pt-BR" dirty="0" err="1"/>
              <a:t>p</a:t>
            </a:r>
            <a:r>
              <a:rPr lang="pt-BR" dirty="0"/>
              <a:t>);</a:t>
            </a:r>
          </a:p>
          <a:p>
            <a:r>
              <a:rPr lang="pt-BR" dirty="0"/>
              <a:t>    vec3 </a:t>
            </a:r>
            <a:r>
              <a:rPr lang="pt-BR" dirty="0" err="1"/>
              <a:t>lightPosition</a:t>
            </a:r>
            <a:r>
              <a:rPr lang="pt-BR" dirty="0"/>
              <a:t> = vec3(2, 2, 4);</a:t>
            </a:r>
          </a:p>
          <a:p>
            <a:r>
              <a:rPr lang="pt-BR" dirty="0"/>
              <a:t>    vec3 </a:t>
            </a:r>
            <a:r>
              <a:rPr lang="pt-BR" dirty="0" err="1"/>
              <a:t>lightDirection</a:t>
            </a:r>
            <a:r>
              <a:rPr lang="pt-BR" dirty="0"/>
              <a:t> = normalize(</a:t>
            </a:r>
            <a:r>
              <a:rPr lang="pt-BR" dirty="0" err="1"/>
              <a:t>lightPosition</a:t>
            </a:r>
            <a:r>
              <a:rPr lang="pt-BR" dirty="0"/>
              <a:t> - </a:t>
            </a:r>
            <a:r>
              <a:rPr lang="pt-BR" dirty="0" err="1"/>
              <a:t>p</a:t>
            </a:r>
            <a:r>
              <a:rPr lang="pt-BR" dirty="0"/>
              <a:t>);</a:t>
            </a:r>
          </a:p>
          <a:p>
            <a:endParaRPr lang="pt-BR" dirty="0"/>
          </a:p>
          <a:p>
            <a:r>
              <a:rPr lang="pt-BR" dirty="0"/>
              <a:t>    // </a:t>
            </a:r>
            <a:r>
              <a:rPr lang="pt-BR" dirty="0" err="1"/>
              <a:t>Calculate</a:t>
            </a:r>
            <a:r>
              <a:rPr lang="pt-BR" dirty="0"/>
              <a:t> </a:t>
            </a:r>
            <a:r>
              <a:rPr lang="pt-BR" dirty="0" err="1"/>
              <a:t>diffuse</a:t>
            </a:r>
            <a:r>
              <a:rPr lang="pt-BR" dirty="0"/>
              <a:t> </a:t>
            </a:r>
            <a:r>
              <a:rPr lang="pt-BR" dirty="0" err="1"/>
              <a:t>reflection</a:t>
            </a:r>
            <a:r>
              <a:rPr lang="pt-BR" dirty="0"/>
              <a:t> </a:t>
            </a:r>
            <a:r>
              <a:rPr lang="pt-BR" dirty="0" err="1"/>
              <a:t>by</a:t>
            </a:r>
            <a:r>
              <a:rPr lang="pt-BR" dirty="0"/>
              <a:t> </a:t>
            </a:r>
            <a:r>
              <a:rPr lang="pt-BR" dirty="0" err="1"/>
              <a:t>taking</a:t>
            </a:r>
            <a:r>
              <a:rPr lang="pt-BR" dirty="0"/>
              <a:t> </a:t>
            </a:r>
            <a:r>
              <a:rPr lang="pt-BR" dirty="0" err="1"/>
              <a:t>the</a:t>
            </a:r>
            <a:r>
              <a:rPr lang="pt-BR" dirty="0"/>
              <a:t> </a:t>
            </a:r>
            <a:r>
              <a:rPr lang="pt-BR" dirty="0" err="1"/>
              <a:t>dot</a:t>
            </a:r>
            <a:r>
              <a:rPr lang="pt-BR" dirty="0"/>
              <a:t> </a:t>
            </a:r>
            <a:r>
              <a:rPr lang="pt-BR" dirty="0" err="1"/>
              <a:t>product</a:t>
            </a:r>
            <a:r>
              <a:rPr lang="pt-BR" dirty="0"/>
              <a:t> </a:t>
            </a:r>
            <a:r>
              <a:rPr lang="pt-BR" dirty="0" err="1"/>
              <a:t>of</a:t>
            </a:r>
            <a:r>
              <a:rPr lang="pt-BR" dirty="0"/>
              <a:t> </a:t>
            </a:r>
          </a:p>
          <a:p>
            <a:r>
              <a:rPr lang="pt-BR" dirty="0"/>
              <a:t>    // </a:t>
            </a:r>
            <a:r>
              <a:rPr lang="pt-BR" dirty="0" err="1"/>
              <a:t>the</a:t>
            </a:r>
            <a:r>
              <a:rPr lang="pt-BR" dirty="0"/>
              <a:t> normal </a:t>
            </a:r>
            <a:r>
              <a:rPr lang="pt-BR" dirty="0" err="1"/>
              <a:t>and</a:t>
            </a:r>
            <a:r>
              <a:rPr lang="pt-BR" dirty="0"/>
              <a:t> </a:t>
            </a:r>
            <a:r>
              <a:rPr lang="pt-BR" dirty="0" err="1"/>
              <a:t>the</a:t>
            </a:r>
            <a:r>
              <a:rPr lang="pt-BR" dirty="0"/>
              <a:t> light </a:t>
            </a:r>
            <a:r>
              <a:rPr lang="pt-BR" dirty="0" err="1"/>
              <a:t>direction</a:t>
            </a:r>
            <a:r>
              <a:rPr lang="pt-BR" dirty="0"/>
              <a:t>.</a:t>
            </a:r>
          </a:p>
          <a:p>
            <a:r>
              <a:rPr lang="pt-BR" dirty="0"/>
              <a:t>    </a:t>
            </a:r>
            <a:r>
              <a:rPr lang="pt-BR" dirty="0" err="1"/>
              <a:t>float</a:t>
            </a:r>
            <a:r>
              <a:rPr lang="pt-BR" dirty="0"/>
              <a:t> </a:t>
            </a:r>
            <a:r>
              <a:rPr lang="pt-BR" dirty="0" err="1"/>
              <a:t>dif</a:t>
            </a:r>
            <a:r>
              <a:rPr lang="pt-BR" dirty="0"/>
              <a:t> = </a:t>
            </a:r>
            <a:r>
              <a:rPr lang="pt-BR" dirty="0" err="1"/>
              <a:t>clamp</a:t>
            </a:r>
            <a:r>
              <a:rPr lang="pt-BR" dirty="0"/>
              <a:t>(</a:t>
            </a:r>
            <a:r>
              <a:rPr lang="pt-BR" dirty="0" err="1"/>
              <a:t>dot</a:t>
            </a:r>
            <a:r>
              <a:rPr lang="pt-BR" dirty="0"/>
              <a:t>(normal, </a:t>
            </a:r>
            <a:r>
              <a:rPr lang="pt-BR" dirty="0" err="1"/>
              <a:t>lightDirection</a:t>
            </a:r>
            <a:r>
              <a:rPr lang="pt-BR" dirty="0"/>
              <a:t>), 0., 1.);</a:t>
            </a:r>
          </a:p>
          <a:p>
            <a:endParaRPr lang="pt-BR" dirty="0"/>
          </a:p>
          <a:p>
            <a:r>
              <a:rPr lang="pt-BR" dirty="0"/>
              <a:t>    </a:t>
            </a:r>
            <a:r>
              <a:rPr lang="pt-BR" dirty="0" err="1"/>
              <a:t>col</a:t>
            </a:r>
            <a:r>
              <a:rPr lang="pt-BR" dirty="0"/>
              <a:t> = vec3(0.0, 0.0, </a:t>
            </a:r>
            <a:r>
              <a:rPr lang="pt-BR" dirty="0" err="1"/>
              <a:t>dif</a:t>
            </a:r>
            <a:r>
              <a:rPr lang="pt-BR" dirty="0"/>
              <a:t>);</a:t>
            </a:r>
          </a:p>
          <a:p>
            <a:r>
              <a:rPr lang="pt-BR" dirty="0"/>
              <a:t>  }</a:t>
            </a:r>
          </a:p>
          <a:p>
            <a:endParaRPr lang="pt-BR" dirty="0"/>
          </a:p>
          <a:p>
            <a:r>
              <a:rPr lang="pt-BR" dirty="0"/>
              <a:t>  // Output </a:t>
            </a:r>
            <a:r>
              <a:rPr lang="pt-BR" dirty="0" err="1"/>
              <a:t>to</a:t>
            </a:r>
            <a:r>
              <a:rPr lang="pt-BR" dirty="0"/>
              <a:t> </a:t>
            </a:r>
            <a:r>
              <a:rPr lang="pt-BR" dirty="0" err="1"/>
              <a:t>screen</a:t>
            </a:r>
            <a:endParaRPr lang="pt-BR" dirty="0"/>
          </a:p>
          <a:p>
            <a:r>
              <a:rPr lang="pt-BR" dirty="0"/>
              <a:t>  </a:t>
            </a:r>
            <a:r>
              <a:rPr lang="pt-BR" dirty="0" err="1"/>
              <a:t>fragColor</a:t>
            </a:r>
            <a:r>
              <a:rPr lang="pt-BR" dirty="0"/>
              <a:t> = vec4(</a:t>
            </a:r>
            <a:r>
              <a:rPr lang="pt-BR" dirty="0" err="1"/>
              <a:t>col</a:t>
            </a:r>
            <a:r>
              <a:rPr lang="pt-BR" dirty="0"/>
              <a:t>, 1.0);</a:t>
            </a:r>
          </a:p>
          <a:p>
            <a:r>
              <a:rPr lang="pt-BR" dirty="0"/>
              <a:t>}</a:t>
            </a:r>
          </a:p>
        </p:txBody>
      </p:sp>
      <p:pic>
        <p:nvPicPr>
          <p:cNvPr id="8194" name="Picture 2">
            <a:extLst>
              <a:ext uri="{FF2B5EF4-FFF2-40B4-BE49-F238E27FC236}">
                <a16:creationId xmlns:a16="http://schemas.microsoft.com/office/drawing/2014/main" id="{3038C24B-1F58-E4D1-BD59-D0B780FF0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5302" y="838985"/>
            <a:ext cx="3163824" cy="177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404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2D5D-9100-BEA3-F8E3-9511CDB0051A}"/>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AE7CF0C3-1924-4B9F-24EE-497461D09ED0}"/>
              </a:ext>
            </a:extLst>
          </p:cNvPr>
          <p:cNvSpPr>
            <a:spLocks noGrp="1"/>
          </p:cNvSpPr>
          <p:nvPr>
            <p:ph type="body" idx="1"/>
          </p:nvPr>
        </p:nvSpPr>
        <p:spPr/>
        <p:txBody>
          <a:bodyPr/>
          <a:lstStyle/>
          <a:p>
            <a:pPr algn="l"/>
            <a:r>
              <a:rPr lang="en-US" b="0" i="0" dirty="0">
                <a:solidFill>
                  <a:srgbClr val="2D3748"/>
                </a:solidFill>
                <a:effectLst/>
                <a:latin typeface="system-ui"/>
              </a:rPr>
              <a:t>If you want to add a bit of ambient light color, you can adjust the clamped range, so the sphere doesn't appear completely black in the shaded regions:</a:t>
            </a:r>
          </a:p>
          <a:p>
            <a:pPr algn="l"/>
            <a:br>
              <a:rPr lang="en-US" b="0" i="0" dirty="0">
                <a:solidFill>
                  <a:srgbClr val="2D3748"/>
                </a:solidFill>
                <a:effectLst/>
                <a:latin typeface="system-ui"/>
              </a:rPr>
            </a:br>
            <a:endParaRPr lang="en-US" b="0" i="0" dirty="0">
              <a:solidFill>
                <a:srgbClr val="2D3748"/>
              </a:solidFill>
              <a:effectLst/>
              <a:latin typeface="system-ui"/>
            </a:endParaRPr>
          </a:p>
          <a:p>
            <a:endParaRPr lang="pt-BR" dirty="0"/>
          </a:p>
        </p:txBody>
      </p:sp>
      <p:sp>
        <p:nvSpPr>
          <p:cNvPr id="4" name="Slide Number Placeholder 3">
            <a:extLst>
              <a:ext uri="{FF2B5EF4-FFF2-40B4-BE49-F238E27FC236}">
                <a16:creationId xmlns:a16="http://schemas.microsoft.com/office/drawing/2014/main" id="{EA11A469-EB02-B56C-25A4-66DA5A337DE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17</a:t>
            </a:fld>
            <a:endParaRPr lang="pt-BR"/>
          </a:p>
        </p:txBody>
      </p:sp>
      <p:sp>
        <p:nvSpPr>
          <p:cNvPr id="6" name="TextBox 5">
            <a:extLst>
              <a:ext uri="{FF2B5EF4-FFF2-40B4-BE49-F238E27FC236}">
                <a16:creationId xmlns:a16="http://schemas.microsoft.com/office/drawing/2014/main" id="{97DF6994-CF09-E46F-CC03-E01C22E97BB0}"/>
              </a:ext>
            </a:extLst>
          </p:cNvPr>
          <p:cNvSpPr txBox="1"/>
          <p:nvPr/>
        </p:nvSpPr>
        <p:spPr>
          <a:xfrm>
            <a:off x="2265426" y="2488168"/>
            <a:ext cx="4585716" cy="738664"/>
          </a:xfrm>
          <a:prstGeom prst="rect">
            <a:avLst/>
          </a:prstGeom>
          <a:noFill/>
        </p:spPr>
        <p:txBody>
          <a:bodyPr wrap="square">
            <a:spAutoFit/>
          </a:bodyPr>
          <a:lstStyle/>
          <a:p>
            <a:pPr algn="l"/>
            <a:r>
              <a:rPr lang="en-US" b="0" i="0" dirty="0">
                <a:solidFill>
                  <a:srgbClr val="CC99CD"/>
                </a:solidFill>
                <a:effectLst/>
                <a:latin typeface="system-ui"/>
              </a:rPr>
              <a:t>float</a:t>
            </a:r>
            <a:r>
              <a:rPr lang="en-US" b="0" i="0" dirty="0">
                <a:solidFill>
                  <a:srgbClr val="2D3748"/>
                </a:solidFill>
                <a:effectLst/>
                <a:latin typeface="system-ui"/>
              </a:rPr>
              <a:t> </a:t>
            </a:r>
            <a:r>
              <a:rPr lang="en-US" b="0" i="0" dirty="0" err="1">
                <a:solidFill>
                  <a:srgbClr val="2D3748"/>
                </a:solidFill>
                <a:effectLst/>
                <a:latin typeface="system-ui"/>
              </a:rPr>
              <a:t>dif</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clamp</a:t>
            </a:r>
            <a:r>
              <a:rPr lang="en-US" b="0" i="0" dirty="0">
                <a:solidFill>
                  <a:srgbClr val="CCCCCC"/>
                </a:solidFill>
                <a:effectLst/>
                <a:latin typeface="system-ui"/>
              </a:rPr>
              <a:t>(</a:t>
            </a:r>
            <a:r>
              <a:rPr lang="en-US" b="0" i="0" dirty="0">
                <a:solidFill>
                  <a:srgbClr val="F08D49"/>
                </a:solidFill>
                <a:effectLst/>
                <a:latin typeface="system-ui"/>
              </a:rPr>
              <a:t>dot</a:t>
            </a:r>
            <a:r>
              <a:rPr lang="en-US" b="0" i="0" dirty="0">
                <a:solidFill>
                  <a:srgbClr val="CCCCCC"/>
                </a:solidFill>
                <a:effectLst/>
                <a:latin typeface="system-ui"/>
              </a:rPr>
              <a:t>(</a:t>
            </a:r>
            <a:r>
              <a:rPr lang="en-US" b="0" i="0" dirty="0">
                <a:solidFill>
                  <a:srgbClr val="2D3748"/>
                </a:solidFill>
                <a:effectLst/>
                <a:latin typeface="system-ui"/>
              </a:rPr>
              <a:t>normal</a:t>
            </a:r>
            <a:r>
              <a:rPr lang="en-US" b="0" i="0" dirty="0">
                <a:solidFill>
                  <a:srgbClr val="CCCCCC"/>
                </a:solidFill>
                <a:effectLst/>
                <a:latin typeface="system-ui"/>
              </a:rPr>
              <a:t>,</a:t>
            </a:r>
            <a:r>
              <a:rPr lang="en-US" b="0" i="0" dirty="0">
                <a:solidFill>
                  <a:srgbClr val="2D3748"/>
                </a:solidFill>
                <a:effectLst/>
                <a:latin typeface="system-ui"/>
              </a:rPr>
              <a:t> </a:t>
            </a:r>
            <a:r>
              <a:rPr lang="en-US" b="0" i="0" dirty="0" err="1">
                <a:solidFill>
                  <a:srgbClr val="2D3748"/>
                </a:solidFill>
                <a:effectLst/>
                <a:latin typeface="system-ui"/>
              </a:rPr>
              <a:t>lightDirection</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0.3</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1.</a:t>
            </a:r>
            <a:r>
              <a:rPr lang="en-US" b="0" i="0" dirty="0">
                <a:solidFill>
                  <a:srgbClr val="CCCCCC"/>
                </a:solidFill>
                <a:effectLst/>
                <a:latin typeface="system-ui"/>
              </a:rPr>
              <a:t>);</a:t>
            </a:r>
            <a:r>
              <a:rPr lang="en-US" b="0" i="0" dirty="0">
                <a:solidFill>
                  <a:srgbClr val="2D3748"/>
                </a:solidFill>
                <a:effectLst/>
                <a:latin typeface="system-ui"/>
              </a:rPr>
              <a:t> </a:t>
            </a:r>
          </a:p>
          <a:p>
            <a:br>
              <a:rPr lang="en-US" dirty="0"/>
            </a:br>
            <a:endParaRPr lang="pt-BR" dirty="0"/>
          </a:p>
        </p:txBody>
      </p:sp>
    </p:spTree>
    <p:extLst>
      <p:ext uri="{BB962C8B-B14F-4D97-AF65-F5344CB8AC3E}">
        <p14:creationId xmlns:p14="http://schemas.microsoft.com/office/powerpoint/2010/main" val="143319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F16F-2236-157A-BFC8-42870CF45DF6}"/>
              </a:ext>
            </a:extLst>
          </p:cNvPr>
          <p:cNvSpPr>
            <a:spLocks noGrp="1"/>
          </p:cNvSpPr>
          <p:nvPr>
            <p:ph type="title"/>
          </p:nvPr>
        </p:nvSpPr>
        <p:spPr/>
        <p:txBody>
          <a:bodyPr/>
          <a:lstStyle/>
          <a:p>
            <a:r>
              <a:rPr lang="pt-BR" dirty="0"/>
              <a:t>Cores</a:t>
            </a:r>
          </a:p>
        </p:txBody>
      </p:sp>
      <p:sp>
        <p:nvSpPr>
          <p:cNvPr id="3" name="Text Placeholder 2">
            <a:extLst>
              <a:ext uri="{FF2B5EF4-FFF2-40B4-BE49-F238E27FC236}">
                <a16:creationId xmlns:a16="http://schemas.microsoft.com/office/drawing/2014/main" id="{046EE63D-1567-AF8C-3B01-4E6E47B48588}"/>
              </a:ext>
            </a:extLst>
          </p:cNvPr>
          <p:cNvSpPr>
            <a:spLocks noGrp="1"/>
          </p:cNvSpPr>
          <p:nvPr>
            <p:ph type="body" idx="1"/>
          </p:nvPr>
        </p:nvSpPr>
        <p:spPr/>
        <p:txBody>
          <a:bodyPr/>
          <a:lstStyle/>
          <a:p>
            <a:r>
              <a:rPr lang="en-US" b="0" i="0" dirty="0">
                <a:solidFill>
                  <a:srgbClr val="2D3748"/>
                </a:solidFill>
                <a:effectLst/>
                <a:latin typeface="system-ui"/>
              </a:rPr>
              <a:t>There are multiple techniques people across </a:t>
            </a:r>
            <a:r>
              <a:rPr lang="en-US" b="0" i="0" dirty="0" err="1">
                <a:solidFill>
                  <a:srgbClr val="2D3748"/>
                </a:solidFill>
                <a:effectLst/>
                <a:latin typeface="system-ui"/>
              </a:rPr>
              <a:t>Shadertoy</a:t>
            </a:r>
            <a:r>
              <a:rPr lang="en-US" b="0" i="0" dirty="0">
                <a:solidFill>
                  <a:srgbClr val="2D3748"/>
                </a:solidFill>
                <a:effectLst/>
                <a:latin typeface="system-ui"/>
              </a:rPr>
              <a:t> use to add colors to 3D shapes. One way would be to modify our SDFs to return both the distance to our shape and a color. Therefore, we'd have to modify multiple places in our code to return a </a:t>
            </a:r>
            <a:r>
              <a:rPr lang="en-US" dirty="0"/>
              <a:t>vec4</a:t>
            </a:r>
            <a:r>
              <a:rPr lang="en-US" b="0" i="0" dirty="0">
                <a:solidFill>
                  <a:srgbClr val="2D3748"/>
                </a:solidFill>
                <a:effectLst/>
                <a:latin typeface="system-ui"/>
              </a:rPr>
              <a:t> datatype instead of a </a:t>
            </a:r>
            <a:r>
              <a:rPr lang="en-US" dirty="0"/>
              <a:t>float</a:t>
            </a:r>
            <a:r>
              <a:rPr lang="en-US" b="0" i="0" dirty="0">
                <a:solidFill>
                  <a:srgbClr val="2D3748"/>
                </a:solidFill>
                <a:effectLst/>
                <a:latin typeface="system-ui"/>
              </a:rPr>
              <a:t>. The first value of the </a:t>
            </a:r>
            <a:r>
              <a:rPr lang="en-US" dirty="0"/>
              <a:t>vec4</a:t>
            </a:r>
            <a:r>
              <a:rPr lang="en-US" b="0" i="0" dirty="0">
                <a:solidFill>
                  <a:srgbClr val="2D3748"/>
                </a:solidFill>
                <a:effectLst/>
                <a:latin typeface="system-ui"/>
              </a:rPr>
              <a:t> variable would hold the "signed distance" value we normally return from an SDF, and the last three values will hold our color value.</a:t>
            </a:r>
            <a:endParaRPr lang="pt-BR" dirty="0"/>
          </a:p>
        </p:txBody>
      </p:sp>
      <p:sp>
        <p:nvSpPr>
          <p:cNvPr id="4" name="Slide Number Placeholder 3">
            <a:extLst>
              <a:ext uri="{FF2B5EF4-FFF2-40B4-BE49-F238E27FC236}">
                <a16:creationId xmlns:a16="http://schemas.microsoft.com/office/drawing/2014/main" id="{7AA61097-B87E-70E0-A694-359ECA62C34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18</a:t>
            </a:fld>
            <a:endParaRPr lang="pt-BR"/>
          </a:p>
        </p:txBody>
      </p:sp>
    </p:spTree>
    <p:extLst>
      <p:ext uri="{BB962C8B-B14F-4D97-AF65-F5344CB8AC3E}">
        <p14:creationId xmlns:p14="http://schemas.microsoft.com/office/powerpoint/2010/main" val="41738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sldNum" idx="12"/>
          </p:nvPr>
        </p:nvSpPr>
        <p:spPr>
          <a:xfrm>
            <a:off x="6553200" y="5296959"/>
            <a:ext cx="2133600" cy="30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pt-BR"/>
              <a:t>19</a:t>
            </a:fld>
            <a:endParaRPr/>
          </a:p>
        </p:txBody>
      </p:sp>
      <p:sp>
        <p:nvSpPr>
          <p:cNvPr id="117" name="Google Shape;117;p17"/>
          <p:cNvSpPr txBox="1">
            <a:spLocks noGrp="1"/>
          </p:cNvSpPr>
          <p:nvPr>
            <p:ph type="body" idx="1"/>
          </p:nvPr>
        </p:nvSpPr>
        <p:spPr>
          <a:xfrm>
            <a:off x="955687" y="1402663"/>
            <a:ext cx="7343700" cy="595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118" name="Google Shape;118;p17"/>
          <p:cNvSpPr txBox="1">
            <a:spLocks noGrp="1"/>
          </p:cNvSpPr>
          <p:nvPr>
            <p:ph type="body" idx="2"/>
          </p:nvPr>
        </p:nvSpPr>
        <p:spPr>
          <a:xfrm>
            <a:off x="1567650" y="2857499"/>
            <a:ext cx="6119700" cy="22995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2333"/>
              <a:buFont typeface="Verdana"/>
              <a:buNone/>
            </a:pPr>
            <a:r>
              <a:rPr lang="pt-BR" sz="2333" dirty="0"/>
              <a:t>Luciano Soares</a:t>
            </a:r>
            <a:endParaRPr dirty="0"/>
          </a:p>
          <a:p>
            <a:pPr marL="0" lvl="0" indent="0" algn="ctr" rtl="0">
              <a:spcBef>
                <a:spcPts val="467"/>
              </a:spcBef>
              <a:spcAft>
                <a:spcPts val="0"/>
              </a:spcAft>
              <a:buClr>
                <a:schemeClr val="lt1"/>
              </a:buClr>
              <a:buSzPts val="2333"/>
              <a:buFont typeface="Verdana"/>
              <a:buNone/>
            </a:pPr>
            <a:r>
              <a:rPr lang="pt-BR" sz="2333" dirty="0"/>
              <a:t>&lt;</a:t>
            </a:r>
            <a:r>
              <a:rPr lang="pt-BR" sz="2333" dirty="0" err="1"/>
              <a:t>lpsoares@insper.edu.br</a:t>
            </a:r>
            <a:r>
              <a:rPr lang="pt-BR" sz="2333" dirty="0"/>
              <a:t>&gt;</a:t>
            </a:r>
            <a:endParaRPr sz="2333"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4806-85D9-44DF-DCAC-0F9596200D00}"/>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D3446996-E6B2-E4E4-7877-D1CC5CB0AEBC}"/>
              </a:ext>
            </a:extLst>
          </p:cNvPr>
          <p:cNvSpPr>
            <a:spLocks noGrp="1"/>
          </p:cNvSpPr>
          <p:nvPr>
            <p:ph type="body" idx="1"/>
          </p:nvPr>
        </p:nvSpPr>
        <p:spPr/>
        <p:txBody>
          <a:bodyPr/>
          <a:lstStyle/>
          <a:p>
            <a:r>
              <a:rPr lang="pt-BR" dirty="0"/>
              <a:t>http://</a:t>
            </a:r>
            <a:r>
              <a:rPr lang="pt-BR" dirty="0" err="1"/>
              <a:t>bentonian.com</a:t>
            </a:r>
            <a:r>
              <a:rPr lang="pt-BR" dirty="0"/>
              <a:t>/</a:t>
            </a:r>
            <a:r>
              <a:rPr lang="pt-BR" dirty="0" err="1"/>
              <a:t>Lectures</a:t>
            </a:r>
            <a:r>
              <a:rPr lang="pt-BR" dirty="0"/>
              <a:t>/FGraphics1819/1.%20Ray%20Marching%20and%20Signed%20Distance%20Fields.pdf</a:t>
            </a:r>
          </a:p>
        </p:txBody>
      </p:sp>
      <p:sp>
        <p:nvSpPr>
          <p:cNvPr id="4" name="Slide Number Placeholder 3">
            <a:extLst>
              <a:ext uri="{FF2B5EF4-FFF2-40B4-BE49-F238E27FC236}">
                <a16:creationId xmlns:a16="http://schemas.microsoft.com/office/drawing/2014/main" id="{8E6036C4-518A-9BAF-B24A-F7B58AA01F1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a:t>
            </a:fld>
            <a:endParaRPr lang="pt-BR"/>
          </a:p>
        </p:txBody>
      </p:sp>
    </p:spTree>
    <p:extLst>
      <p:ext uri="{BB962C8B-B14F-4D97-AF65-F5344CB8AC3E}">
        <p14:creationId xmlns:p14="http://schemas.microsoft.com/office/powerpoint/2010/main" val="210280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DA68-2280-3C3D-4BF2-8221FDCF47E5}"/>
              </a:ext>
            </a:extLst>
          </p:cNvPr>
          <p:cNvSpPr>
            <a:spLocks noGrp="1"/>
          </p:cNvSpPr>
          <p:nvPr>
            <p:ph type="title"/>
          </p:nvPr>
        </p:nvSpPr>
        <p:spPr/>
        <p:txBody>
          <a:bodyPr/>
          <a:lstStyle/>
          <a:p>
            <a:r>
              <a:rPr lang="pt-BR" dirty="0"/>
              <a:t>Raios</a:t>
            </a:r>
          </a:p>
        </p:txBody>
      </p:sp>
      <p:sp>
        <p:nvSpPr>
          <p:cNvPr id="3" name="Text Placeholder 2">
            <a:extLst>
              <a:ext uri="{FF2B5EF4-FFF2-40B4-BE49-F238E27FC236}">
                <a16:creationId xmlns:a16="http://schemas.microsoft.com/office/drawing/2014/main" id="{F79D47B1-84EA-67BD-68E3-5D0A0C9FE72C}"/>
              </a:ext>
            </a:extLst>
          </p:cNvPr>
          <p:cNvSpPr>
            <a:spLocks noGrp="1"/>
          </p:cNvSpPr>
          <p:nvPr>
            <p:ph type="body" idx="1"/>
          </p:nvPr>
        </p:nvSpPr>
        <p:spPr/>
        <p:txBody>
          <a:bodyPr/>
          <a:lstStyle/>
          <a:p>
            <a:r>
              <a:rPr lang="pt-BR" dirty="0"/>
              <a:t>A estratégia de muitos algoritmos (estilo Ray </a:t>
            </a:r>
            <a:r>
              <a:rPr lang="pt-BR" dirty="0" err="1"/>
              <a:t>Tracing</a:t>
            </a:r>
            <a:r>
              <a:rPr lang="pt-BR" dirty="0"/>
              <a:t>) é lançar um raio e verificar se ele colidiu em algum objeto.</a:t>
            </a:r>
          </a:p>
          <a:p>
            <a:endParaRPr lang="pt-BR" dirty="0"/>
          </a:p>
          <a:p>
            <a:r>
              <a:rPr lang="pt-BR" dirty="0"/>
              <a:t>O raio tem uma origem e um destino.</a:t>
            </a:r>
          </a:p>
          <a:p>
            <a:endParaRPr lang="pt-BR" dirty="0"/>
          </a:p>
          <a:p>
            <a:endParaRPr lang="pt-BR" dirty="0"/>
          </a:p>
        </p:txBody>
      </p:sp>
      <p:sp>
        <p:nvSpPr>
          <p:cNvPr id="4" name="Slide Number Placeholder 3">
            <a:extLst>
              <a:ext uri="{FF2B5EF4-FFF2-40B4-BE49-F238E27FC236}">
                <a16:creationId xmlns:a16="http://schemas.microsoft.com/office/drawing/2014/main" id="{1C3409CE-A606-748C-7A5A-3BAFE3AC788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a:t>
            </a:fld>
            <a:endParaRPr lang="pt-BR"/>
          </a:p>
        </p:txBody>
      </p:sp>
      <p:sp>
        <p:nvSpPr>
          <p:cNvPr id="5" name="Oval 4">
            <a:extLst>
              <a:ext uri="{FF2B5EF4-FFF2-40B4-BE49-F238E27FC236}">
                <a16:creationId xmlns:a16="http://schemas.microsoft.com/office/drawing/2014/main" id="{84AC0911-2771-A364-A54A-83989DA3F7F2}"/>
              </a:ext>
            </a:extLst>
          </p:cNvPr>
          <p:cNvSpPr/>
          <p:nvPr/>
        </p:nvSpPr>
        <p:spPr>
          <a:xfrm>
            <a:off x="1783080" y="4663440"/>
            <a:ext cx="201168" cy="201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Straight Arrow Connector 6">
            <a:extLst>
              <a:ext uri="{FF2B5EF4-FFF2-40B4-BE49-F238E27FC236}">
                <a16:creationId xmlns:a16="http://schemas.microsoft.com/office/drawing/2014/main" id="{7C33C5FE-3386-3827-9037-7ECD43709734}"/>
              </a:ext>
            </a:extLst>
          </p:cNvPr>
          <p:cNvCxnSpPr>
            <a:cxnSpLocks/>
          </p:cNvCxnSpPr>
          <p:nvPr/>
        </p:nvCxnSpPr>
        <p:spPr>
          <a:xfrm flipV="1">
            <a:off x="1874520" y="4471416"/>
            <a:ext cx="2167128" cy="29260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Cube 7">
            <a:extLst>
              <a:ext uri="{FF2B5EF4-FFF2-40B4-BE49-F238E27FC236}">
                <a16:creationId xmlns:a16="http://schemas.microsoft.com/office/drawing/2014/main" id="{45C02B4F-DDBF-85AB-3981-A3FDDD3A3194}"/>
              </a:ext>
            </a:extLst>
          </p:cNvPr>
          <p:cNvSpPr/>
          <p:nvPr/>
        </p:nvSpPr>
        <p:spPr>
          <a:xfrm flipH="1">
            <a:off x="5210511" y="3433572"/>
            <a:ext cx="1559054" cy="1499616"/>
          </a:xfrm>
          <a:prstGeom prst="cube">
            <a:avLst>
              <a:gd name="adj" fmla="val 3046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n 8">
            <a:extLst>
              <a:ext uri="{FF2B5EF4-FFF2-40B4-BE49-F238E27FC236}">
                <a16:creationId xmlns:a16="http://schemas.microsoft.com/office/drawing/2014/main" id="{2EDDCB98-1CDF-EF80-0B73-1FD21C0A44D6}"/>
              </a:ext>
            </a:extLst>
          </p:cNvPr>
          <p:cNvSpPr/>
          <p:nvPr/>
        </p:nvSpPr>
        <p:spPr>
          <a:xfrm>
            <a:off x="4129095" y="2580163"/>
            <a:ext cx="724302" cy="1600200"/>
          </a:xfrm>
          <a:prstGeom prst="can">
            <a:avLst/>
          </a:prstGeom>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a:extLst>
              <a:ext uri="{FF2B5EF4-FFF2-40B4-BE49-F238E27FC236}">
                <a16:creationId xmlns:a16="http://schemas.microsoft.com/office/drawing/2014/main" id="{7D81F3A2-8205-27A0-DEAD-DEF0B90874F6}"/>
              </a:ext>
            </a:extLst>
          </p:cNvPr>
          <p:cNvSpPr/>
          <p:nvPr/>
        </p:nvSpPr>
        <p:spPr>
          <a:xfrm>
            <a:off x="6162922" y="4064441"/>
            <a:ext cx="1197998" cy="1197998"/>
          </a:xfrm>
          <a:prstGeom prst="ellipse">
            <a:avLst/>
          </a:prstGeom>
          <a:ln>
            <a:noFill/>
          </a:ln>
          <a:scene3d>
            <a:camera prst="orthographicFront"/>
            <a:lightRig rig="threePt" dir="t"/>
          </a:scene3d>
          <a:sp3d>
            <a:bevelT w="603250" h="596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y 14">
            <a:extLst>
              <a:ext uri="{FF2B5EF4-FFF2-40B4-BE49-F238E27FC236}">
                <a16:creationId xmlns:a16="http://schemas.microsoft.com/office/drawing/2014/main" id="{99CE69C4-B826-81AB-7B09-EB4682E4C62B}"/>
              </a:ext>
            </a:extLst>
          </p:cNvPr>
          <p:cNvSpPr/>
          <p:nvPr/>
        </p:nvSpPr>
        <p:spPr>
          <a:xfrm>
            <a:off x="5195685" y="4032303"/>
            <a:ext cx="505449" cy="505449"/>
          </a:xfrm>
          <a:prstGeom prst="mathMultiply">
            <a:avLst>
              <a:gd name="adj1" fmla="val 10465"/>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cxnSp>
        <p:nvCxnSpPr>
          <p:cNvPr id="12" name="Straight Arrow Connector 11">
            <a:extLst>
              <a:ext uri="{FF2B5EF4-FFF2-40B4-BE49-F238E27FC236}">
                <a16:creationId xmlns:a16="http://schemas.microsoft.com/office/drawing/2014/main" id="{63101590-5870-CAF8-3759-A42B8FB6C416}"/>
              </a:ext>
            </a:extLst>
          </p:cNvPr>
          <p:cNvCxnSpPr>
            <a:cxnSpLocks/>
          </p:cNvCxnSpPr>
          <p:nvPr/>
        </p:nvCxnSpPr>
        <p:spPr>
          <a:xfrm flipV="1">
            <a:off x="1883664" y="4285028"/>
            <a:ext cx="3565029" cy="481354"/>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886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CC5C-64A4-0A98-745A-18A66C3B76E6}"/>
              </a:ext>
            </a:extLst>
          </p:cNvPr>
          <p:cNvSpPr>
            <a:spLocks noGrp="1"/>
          </p:cNvSpPr>
          <p:nvPr>
            <p:ph type="title"/>
          </p:nvPr>
        </p:nvSpPr>
        <p:spPr/>
        <p:txBody>
          <a:bodyPr/>
          <a:lstStyle/>
          <a:p>
            <a:r>
              <a:rPr lang="pt-BR" dirty="0"/>
              <a:t>Origem e Direção</a:t>
            </a:r>
          </a:p>
        </p:txBody>
      </p:sp>
      <p:sp>
        <p:nvSpPr>
          <p:cNvPr id="3" name="Text Placeholder 2">
            <a:extLst>
              <a:ext uri="{FF2B5EF4-FFF2-40B4-BE49-F238E27FC236}">
                <a16:creationId xmlns:a16="http://schemas.microsoft.com/office/drawing/2014/main" id="{27DFC8CC-6718-67A7-FACA-BEB963BE02CE}"/>
              </a:ext>
            </a:extLst>
          </p:cNvPr>
          <p:cNvSpPr>
            <a:spLocks noGrp="1"/>
          </p:cNvSpPr>
          <p:nvPr>
            <p:ph type="body" idx="1"/>
          </p:nvPr>
        </p:nvSpPr>
        <p:spPr/>
        <p:txBody>
          <a:bodyPr/>
          <a:lstStyle/>
          <a:p>
            <a:r>
              <a:rPr lang="pt-BR" dirty="0"/>
              <a:t>Tanto a origem como a direção do vetor podem ser representados como um vec3 (ou vec2 se for em 2D).</a:t>
            </a:r>
          </a:p>
          <a:p>
            <a:endParaRPr lang="pt-BR" dirty="0"/>
          </a:p>
          <a:p>
            <a:r>
              <a:rPr lang="pt-BR" dirty="0"/>
              <a:t>Idealmente trabalhamos com vetores normalizados, ou seja, de magnitude 1.</a:t>
            </a:r>
          </a:p>
        </p:txBody>
      </p:sp>
      <p:sp>
        <p:nvSpPr>
          <p:cNvPr id="4" name="Slide Number Placeholder 3">
            <a:extLst>
              <a:ext uri="{FF2B5EF4-FFF2-40B4-BE49-F238E27FC236}">
                <a16:creationId xmlns:a16="http://schemas.microsoft.com/office/drawing/2014/main" id="{6676BFF8-C35F-5CE2-24E4-ACD567F4050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a:t>
            </a:fld>
            <a:endParaRPr lang="pt-BR"/>
          </a:p>
        </p:txBody>
      </p:sp>
      <p:sp>
        <p:nvSpPr>
          <p:cNvPr id="5" name="TextBox 4">
            <a:extLst>
              <a:ext uri="{FF2B5EF4-FFF2-40B4-BE49-F238E27FC236}">
                <a16:creationId xmlns:a16="http://schemas.microsoft.com/office/drawing/2014/main" id="{D0DB6A98-E01E-A9F6-2ACE-D733DEF94B1A}"/>
              </a:ext>
            </a:extLst>
          </p:cNvPr>
          <p:cNvSpPr txBox="1"/>
          <p:nvPr/>
        </p:nvSpPr>
        <p:spPr>
          <a:xfrm>
            <a:off x="1349647" y="3289852"/>
            <a:ext cx="6510034" cy="1323439"/>
          </a:xfrm>
          <a:prstGeom prst="rect">
            <a:avLst/>
          </a:prstGeom>
          <a:solidFill>
            <a:schemeClr val="tx1"/>
          </a:solidFill>
        </p:spPr>
        <p:txBody>
          <a:bodyPr wrap="square">
            <a:spAutoFit/>
          </a:bodyPr>
          <a:lstStyle/>
          <a:p>
            <a:r>
              <a:rPr lang="en-US" sz="2000" b="0" dirty="0">
                <a:solidFill>
                  <a:srgbClr val="569CD6"/>
                </a:solidFill>
                <a:effectLst/>
                <a:latin typeface="Menlo" panose="020B0609030804020204" pitchFamily="49" charset="0"/>
              </a:rPr>
              <a:t>vec3</a:t>
            </a:r>
            <a:r>
              <a:rPr lang="en-US" sz="2000" b="0" dirty="0">
                <a:solidFill>
                  <a:srgbClr val="DADADA"/>
                </a:solidFill>
                <a:effectLst/>
                <a:latin typeface="Menlo" panose="020B0609030804020204" pitchFamily="49" charset="0"/>
              </a:rPr>
              <a:t> origin </a:t>
            </a:r>
            <a:r>
              <a:rPr lang="en-US" sz="2000" b="0" dirty="0">
                <a:solidFill>
                  <a:srgbClr val="B4B4B4"/>
                </a:solidFill>
                <a:effectLst/>
                <a:latin typeface="Menlo" panose="020B0609030804020204" pitchFamily="49" charset="0"/>
              </a:rPr>
              <a:t>=</a:t>
            </a:r>
            <a:r>
              <a:rPr lang="en-US" sz="2000" b="0" dirty="0">
                <a:solidFill>
                  <a:srgbClr val="DADADA"/>
                </a:solidFill>
                <a:effectLst/>
                <a:latin typeface="Menlo" panose="020B0609030804020204" pitchFamily="49" charset="0"/>
              </a:rPr>
              <a:t> </a:t>
            </a:r>
            <a:r>
              <a:rPr lang="en-US" sz="2000" b="0" dirty="0">
                <a:solidFill>
                  <a:srgbClr val="569CD6"/>
                </a:solidFill>
                <a:effectLst/>
                <a:latin typeface="Menlo" panose="020B0609030804020204" pitchFamily="49" charset="0"/>
              </a:rPr>
              <a:t>vec2</a:t>
            </a:r>
            <a:r>
              <a:rPr lang="en-US" sz="2000" b="0" dirty="0">
                <a:solidFill>
                  <a:srgbClr val="DADADA"/>
                </a:solidFill>
                <a:effectLst/>
                <a:latin typeface="Menlo" panose="020B0609030804020204" pitchFamily="49" charset="0"/>
              </a:rPr>
              <a:t>(</a:t>
            </a:r>
            <a:r>
              <a:rPr lang="en-US" sz="2000" b="0" dirty="0">
                <a:solidFill>
                  <a:srgbClr val="B5CEA8"/>
                </a:solidFill>
                <a:effectLst/>
                <a:latin typeface="Menlo" panose="020B0609030804020204" pitchFamily="49" charset="0"/>
              </a:rPr>
              <a:t>1.0</a:t>
            </a:r>
            <a:r>
              <a:rPr lang="en-US" sz="2000" b="0" dirty="0">
                <a:solidFill>
                  <a:srgbClr val="DADADA"/>
                </a:solidFill>
                <a:effectLst/>
                <a:latin typeface="Menlo" panose="020B0609030804020204" pitchFamily="49" charset="0"/>
              </a:rPr>
              <a:t>, </a:t>
            </a:r>
            <a:r>
              <a:rPr lang="en-US" sz="2000" b="0" dirty="0">
                <a:solidFill>
                  <a:srgbClr val="B5CEA8"/>
                </a:solidFill>
                <a:effectLst/>
                <a:latin typeface="Menlo" panose="020B0609030804020204" pitchFamily="49" charset="0"/>
              </a:rPr>
              <a:t>2.1, 1.5</a:t>
            </a:r>
            <a:r>
              <a:rPr lang="en-US" sz="2000" b="0" dirty="0">
                <a:solidFill>
                  <a:srgbClr val="DADADA"/>
                </a:solidFill>
                <a:effectLst/>
                <a:latin typeface="Menlo" panose="020B0609030804020204" pitchFamily="49" charset="0"/>
              </a:rPr>
              <a:t>);</a:t>
            </a:r>
          </a:p>
          <a:p>
            <a:r>
              <a:rPr lang="en-US" sz="2000" b="0" dirty="0">
                <a:solidFill>
                  <a:srgbClr val="569CD6"/>
                </a:solidFill>
                <a:effectLst/>
                <a:latin typeface="Menlo" panose="020B0609030804020204" pitchFamily="49" charset="0"/>
              </a:rPr>
              <a:t>vec3</a:t>
            </a:r>
            <a:r>
              <a:rPr lang="en-US" sz="2000" b="0" dirty="0">
                <a:solidFill>
                  <a:srgbClr val="DADADA"/>
                </a:solidFill>
                <a:effectLst/>
                <a:latin typeface="Menlo" panose="020B0609030804020204" pitchFamily="49" charset="0"/>
              </a:rPr>
              <a:t> direction </a:t>
            </a:r>
            <a:r>
              <a:rPr lang="en-US" sz="2000" b="0" dirty="0">
                <a:solidFill>
                  <a:srgbClr val="B4B4B4"/>
                </a:solidFill>
                <a:effectLst/>
                <a:latin typeface="Menlo" panose="020B0609030804020204" pitchFamily="49" charset="0"/>
              </a:rPr>
              <a:t>=</a:t>
            </a:r>
            <a:r>
              <a:rPr lang="en-US" sz="2000" b="0" dirty="0">
                <a:solidFill>
                  <a:srgbClr val="DADADA"/>
                </a:solidFill>
                <a:effectLst/>
                <a:latin typeface="Menlo" panose="020B0609030804020204" pitchFamily="49" charset="0"/>
              </a:rPr>
              <a:t> </a:t>
            </a:r>
            <a:r>
              <a:rPr lang="en-US" sz="2000" b="0" dirty="0">
                <a:solidFill>
                  <a:srgbClr val="569CD6"/>
                </a:solidFill>
                <a:effectLst/>
                <a:latin typeface="Menlo" panose="020B0609030804020204" pitchFamily="49" charset="0"/>
              </a:rPr>
              <a:t>vec2</a:t>
            </a:r>
            <a:r>
              <a:rPr lang="en-US" sz="2000" b="0" dirty="0">
                <a:solidFill>
                  <a:srgbClr val="DADADA"/>
                </a:solidFill>
                <a:effectLst/>
                <a:latin typeface="Menlo" panose="020B0609030804020204" pitchFamily="49" charset="0"/>
              </a:rPr>
              <a:t>(</a:t>
            </a:r>
            <a:r>
              <a:rPr lang="en-US" sz="2000" b="0" dirty="0">
                <a:solidFill>
                  <a:srgbClr val="B5CEA8"/>
                </a:solidFill>
                <a:effectLst/>
                <a:latin typeface="Menlo" panose="020B0609030804020204" pitchFamily="49" charset="0"/>
              </a:rPr>
              <a:t>3.0</a:t>
            </a:r>
            <a:r>
              <a:rPr lang="en-US" sz="2000" b="0" dirty="0">
                <a:solidFill>
                  <a:srgbClr val="DADADA"/>
                </a:solidFill>
                <a:effectLst/>
                <a:latin typeface="Menlo" panose="020B0609030804020204" pitchFamily="49" charset="0"/>
              </a:rPr>
              <a:t>, </a:t>
            </a:r>
            <a:r>
              <a:rPr lang="en-US" sz="2000" b="0" dirty="0">
                <a:solidFill>
                  <a:srgbClr val="B5CEA8"/>
                </a:solidFill>
                <a:effectLst/>
                <a:latin typeface="Menlo" panose="020B0609030804020204" pitchFamily="49" charset="0"/>
              </a:rPr>
              <a:t>2.0, 4.0</a:t>
            </a:r>
            <a:r>
              <a:rPr lang="en-US" sz="2000" b="0" dirty="0">
                <a:solidFill>
                  <a:srgbClr val="DADADA"/>
                </a:solidFill>
                <a:effectLst/>
                <a:latin typeface="Menlo" panose="020B0609030804020204" pitchFamily="49" charset="0"/>
              </a:rPr>
              <a:t>);</a:t>
            </a:r>
          </a:p>
          <a:p>
            <a:br>
              <a:rPr lang="en-US" sz="2000" b="0" dirty="0">
                <a:solidFill>
                  <a:srgbClr val="DADADA"/>
                </a:solidFill>
                <a:effectLst/>
                <a:latin typeface="Menlo" panose="020B0609030804020204" pitchFamily="49" charset="0"/>
              </a:rPr>
            </a:br>
            <a:r>
              <a:rPr lang="en-US" sz="2000" b="0" dirty="0">
                <a:solidFill>
                  <a:srgbClr val="569CD6"/>
                </a:solidFill>
                <a:effectLst/>
                <a:latin typeface="Menlo" panose="020B0609030804020204" pitchFamily="49" charset="0"/>
              </a:rPr>
              <a:t>vec3</a:t>
            </a:r>
            <a:r>
              <a:rPr lang="en-US" sz="2000" b="0" dirty="0">
                <a:solidFill>
                  <a:srgbClr val="DADADA"/>
                </a:solidFill>
                <a:effectLst/>
                <a:latin typeface="Menlo" panose="020B0609030804020204" pitchFamily="49" charset="0"/>
              </a:rPr>
              <a:t> direction </a:t>
            </a:r>
            <a:r>
              <a:rPr lang="en-US" sz="2000" b="0" dirty="0">
                <a:solidFill>
                  <a:srgbClr val="B4B4B4"/>
                </a:solidFill>
                <a:effectLst/>
                <a:latin typeface="Menlo" panose="020B0609030804020204" pitchFamily="49" charset="0"/>
              </a:rPr>
              <a:t>=</a:t>
            </a:r>
            <a:r>
              <a:rPr lang="en-US" sz="2000" b="0" dirty="0">
                <a:solidFill>
                  <a:srgbClr val="DADADA"/>
                </a:solidFill>
                <a:effectLst/>
                <a:latin typeface="Menlo" panose="020B0609030804020204" pitchFamily="49" charset="0"/>
              </a:rPr>
              <a:t> </a:t>
            </a:r>
            <a:r>
              <a:rPr lang="en-US" sz="2000" b="0" dirty="0">
                <a:solidFill>
                  <a:srgbClr val="DCDCAA"/>
                </a:solidFill>
                <a:effectLst/>
                <a:latin typeface="Menlo" panose="020B0609030804020204" pitchFamily="49" charset="0"/>
              </a:rPr>
              <a:t>normalize</a:t>
            </a:r>
            <a:r>
              <a:rPr lang="en-US" sz="2000" b="0" dirty="0">
                <a:solidFill>
                  <a:srgbClr val="DADADA"/>
                </a:solidFill>
                <a:effectLst/>
                <a:latin typeface="Menlo" panose="020B0609030804020204" pitchFamily="49" charset="0"/>
              </a:rPr>
              <a:t>(direction);</a:t>
            </a:r>
          </a:p>
        </p:txBody>
      </p:sp>
    </p:spTree>
    <p:extLst>
      <p:ext uri="{BB962C8B-B14F-4D97-AF65-F5344CB8AC3E}">
        <p14:creationId xmlns:p14="http://schemas.microsoft.com/office/powerpoint/2010/main" val="195218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40B-ABD0-3CDC-10C0-B5535BB22B69}"/>
              </a:ext>
            </a:extLst>
          </p:cNvPr>
          <p:cNvSpPr>
            <a:spLocks noGrp="1"/>
          </p:cNvSpPr>
          <p:nvPr>
            <p:ph type="title"/>
          </p:nvPr>
        </p:nvSpPr>
        <p:spPr/>
        <p:txBody>
          <a:bodyPr/>
          <a:lstStyle/>
          <a:p>
            <a:r>
              <a:rPr lang="pt-BR" dirty="0"/>
              <a:t>Lançamento de Raios</a:t>
            </a:r>
          </a:p>
        </p:txBody>
      </p:sp>
      <p:sp>
        <p:nvSpPr>
          <p:cNvPr id="3" name="Text Placeholder 2">
            <a:extLst>
              <a:ext uri="{FF2B5EF4-FFF2-40B4-BE49-F238E27FC236}">
                <a16:creationId xmlns:a16="http://schemas.microsoft.com/office/drawing/2014/main" id="{03018896-DD9E-1FBF-0B0C-B504CB45A71E}"/>
              </a:ext>
            </a:extLst>
          </p:cNvPr>
          <p:cNvSpPr>
            <a:spLocks noGrp="1"/>
          </p:cNvSpPr>
          <p:nvPr>
            <p:ph type="body" idx="1"/>
          </p:nvPr>
        </p:nvSpPr>
        <p:spPr/>
        <p:txBody>
          <a:bodyPr/>
          <a:lstStyle/>
          <a:p>
            <a:r>
              <a:rPr lang="pt-BR" dirty="0"/>
              <a:t>Uma das propostas é lançar um raio. Procurar a primeira superfície de intersecção desse raio e depois agregar informações como a direção das fontes de luz ou sombras.</a:t>
            </a:r>
          </a:p>
          <a:p>
            <a:endParaRPr lang="pt-BR" dirty="0"/>
          </a:p>
        </p:txBody>
      </p:sp>
      <p:sp>
        <p:nvSpPr>
          <p:cNvPr id="4" name="Slide Number Placeholder 3">
            <a:extLst>
              <a:ext uri="{FF2B5EF4-FFF2-40B4-BE49-F238E27FC236}">
                <a16:creationId xmlns:a16="http://schemas.microsoft.com/office/drawing/2014/main" id="{83DC2560-24B3-EAD9-DC92-1B163F3ED92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5</a:t>
            </a:fld>
            <a:endParaRPr lang="pt-BR"/>
          </a:p>
        </p:txBody>
      </p:sp>
      <p:pic>
        <p:nvPicPr>
          <p:cNvPr id="3074" name="Picture 2" descr="Ray tracing diagram. A camera shoots out rays through a virtual canvas called the image. These rays then bounce along the floor or hit a sphere. Some rays bounce back toward a light source and others are blocked by the sphere. The rays that bounce off the floor and hit the sphere and don't make it to the light source are known as shadow rays.">
            <a:extLst>
              <a:ext uri="{FF2B5EF4-FFF2-40B4-BE49-F238E27FC236}">
                <a16:creationId xmlns:a16="http://schemas.microsoft.com/office/drawing/2014/main" id="{655B086A-4900-ADF5-4B05-F8E752498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855" y="2068752"/>
            <a:ext cx="4912290" cy="326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48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089F-4B67-FFB2-E4BC-6AC5D01E27D5}"/>
              </a:ext>
            </a:extLst>
          </p:cNvPr>
          <p:cNvSpPr>
            <a:spLocks noGrp="1"/>
          </p:cNvSpPr>
          <p:nvPr>
            <p:ph type="title"/>
          </p:nvPr>
        </p:nvSpPr>
        <p:spPr/>
        <p:txBody>
          <a:bodyPr/>
          <a:lstStyle/>
          <a:p>
            <a:r>
              <a:rPr lang="pt-BR" dirty="0"/>
              <a:t>Origem dos </a:t>
            </a:r>
            <a:r>
              <a:rPr lang="pt-BR" dirty="0" err="1"/>
              <a:t>rais</a:t>
            </a:r>
            <a:endParaRPr lang="pt-BR" dirty="0"/>
          </a:p>
        </p:txBody>
      </p:sp>
      <p:sp>
        <p:nvSpPr>
          <p:cNvPr id="3" name="Text Placeholder 2">
            <a:extLst>
              <a:ext uri="{FF2B5EF4-FFF2-40B4-BE49-F238E27FC236}">
                <a16:creationId xmlns:a16="http://schemas.microsoft.com/office/drawing/2014/main" id="{55E6CCB5-1A02-8848-698E-FEAA98717825}"/>
              </a:ext>
            </a:extLst>
          </p:cNvPr>
          <p:cNvSpPr>
            <a:spLocks noGrp="1"/>
          </p:cNvSpPr>
          <p:nvPr>
            <p:ph type="body" idx="1"/>
          </p:nvPr>
        </p:nvSpPr>
        <p:spPr>
          <a:xfrm>
            <a:off x="390548" y="838986"/>
            <a:ext cx="8428232" cy="915948"/>
          </a:xfrm>
        </p:spPr>
        <p:txBody>
          <a:bodyPr/>
          <a:lstStyle/>
          <a:p>
            <a:r>
              <a:rPr lang="pt-BR" dirty="0"/>
              <a:t>A origem do lançamento dos raios é a câmera, que podemos dizer que fica atrás da nossa tela.</a:t>
            </a:r>
          </a:p>
        </p:txBody>
      </p:sp>
      <p:sp>
        <p:nvSpPr>
          <p:cNvPr id="4" name="Slide Number Placeholder 3">
            <a:extLst>
              <a:ext uri="{FF2B5EF4-FFF2-40B4-BE49-F238E27FC236}">
                <a16:creationId xmlns:a16="http://schemas.microsoft.com/office/drawing/2014/main" id="{7B52A738-042E-EDEA-9DF0-63822CCE513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6</a:t>
            </a:fld>
            <a:endParaRPr lang="pt-BR"/>
          </a:p>
        </p:txBody>
      </p:sp>
      <p:pic>
        <p:nvPicPr>
          <p:cNvPr id="2056" name="Picture 8" descr="Movie Camera Icon">
            <a:extLst>
              <a:ext uri="{FF2B5EF4-FFF2-40B4-BE49-F238E27FC236}">
                <a16:creationId xmlns:a16="http://schemas.microsoft.com/office/drawing/2014/main" id="{7D8F802F-8E2F-B21D-D552-310C033C300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68574" y="2857500"/>
            <a:ext cx="1095963" cy="8590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F28EE281-2ABD-FD80-5E5A-0554012DCC59}"/>
              </a:ext>
            </a:extLst>
          </p:cNvPr>
          <p:cNvGraphicFramePr>
            <a:graphicFrameLocks noGrp="1"/>
          </p:cNvGraphicFramePr>
          <p:nvPr>
            <p:extLst>
              <p:ext uri="{D42A27DB-BD31-4B8C-83A1-F6EECF244321}">
                <p14:modId xmlns:p14="http://schemas.microsoft.com/office/powerpoint/2010/main" val="1375181547"/>
              </p:ext>
            </p:extLst>
          </p:nvPr>
        </p:nvGraphicFramePr>
        <p:xfrm>
          <a:off x="4135564" y="1916766"/>
          <a:ext cx="208280" cy="2966720"/>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2790411637"/>
                    </a:ext>
                  </a:extLst>
                </a:gridCol>
              </a:tblGrid>
              <a:tr h="370840">
                <a:tc>
                  <a:txBody>
                    <a:bodyPr/>
                    <a:lstStyle/>
                    <a:p>
                      <a:endParaRPr lang="pt-BR"/>
                    </a:p>
                  </a:txBody>
                  <a:tcPr/>
                </a:tc>
                <a:extLst>
                  <a:ext uri="{0D108BD9-81ED-4DB2-BD59-A6C34878D82A}">
                    <a16:rowId xmlns:a16="http://schemas.microsoft.com/office/drawing/2014/main" val="3836100140"/>
                  </a:ext>
                </a:extLst>
              </a:tr>
              <a:tr h="370840">
                <a:tc>
                  <a:txBody>
                    <a:bodyPr/>
                    <a:lstStyle/>
                    <a:p>
                      <a:endParaRPr lang="pt-BR" dirty="0"/>
                    </a:p>
                  </a:txBody>
                  <a:tcPr/>
                </a:tc>
                <a:extLst>
                  <a:ext uri="{0D108BD9-81ED-4DB2-BD59-A6C34878D82A}">
                    <a16:rowId xmlns:a16="http://schemas.microsoft.com/office/drawing/2014/main" val="2306047389"/>
                  </a:ext>
                </a:extLst>
              </a:tr>
              <a:tr h="370840">
                <a:tc>
                  <a:txBody>
                    <a:bodyPr/>
                    <a:lstStyle/>
                    <a:p>
                      <a:endParaRPr lang="pt-BR"/>
                    </a:p>
                  </a:txBody>
                  <a:tcPr/>
                </a:tc>
                <a:extLst>
                  <a:ext uri="{0D108BD9-81ED-4DB2-BD59-A6C34878D82A}">
                    <a16:rowId xmlns:a16="http://schemas.microsoft.com/office/drawing/2014/main" val="3115070619"/>
                  </a:ext>
                </a:extLst>
              </a:tr>
              <a:tr h="370840">
                <a:tc>
                  <a:txBody>
                    <a:bodyPr/>
                    <a:lstStyle/>
                    <a:p>
                      <a:endParaRPr lang="pt-BR"/>
                    </a:p>
                  </a:txBody>
                  <a:tcPr/>
                </a:tc>
                <a:extLst>
                  <a:ext uri="{0D108BD9-81ED-4DB2-BD59-A6C34878D82A}">
                    <a16:rowId xmlns:a16="http://schemas.microsoft.com/office/drawing/2014/main" val="326705310"/>
                  </a:ext>
                </a:extLst>
              </a:tr>
              <a:tr h="370840">
                <a:tc>
                  <a:txBody>
                    <a:bodyPr/>
                    <a:lstStyle/>
                    <a:p>
                      <a:endParaRPr lang="pt-BR"/>
                    </a:p>
                  </a:txBody>
                  <a:tcPr/>
                </a:tc>
                <a:extLst>
                  <a:ext uri="{0D108BD9-81ED-4DB2-BD59-A6C34878D82A}">
                    <a16:rowId xmlns:a16="http://schemas.microsoft.com/office/drawing/2014/main" val="1304741895"/>
                  </a:ext>
                </a:extLst>
              </a:tr>
              <a:tr h="370840">
                <a:tc>
                  <a:txBody>
                    <a:bodyPr/>
                    <a:lstStyle/>
                    <a:p>
                      <a:endParaRPr lang="pt-BR"/>
                    </a:p>
                  </a:txBody>
                  <a:tcPr/>
                </a:tc>
                <a:extLst>
                  <a:ext uri="{0D108BD9-81ED-4DB2-BD59-A6C34878D82A}">
                    <a16:rowId xmlns:a16="http://schemas.microsoft.com/office/drawing/2014/main" val="457859962"/>
                  </a:ext>
                </a:extLst>
              </a:tr>
              <a:tr h="370840">
                <a:tc>
                  <a:txBody>
                    <a:bodyPr/>
                    <a:lstStyle/>
                    <a:p>
                      <a:endParaRPr lang="pt-BR"/>
                    </a:p>
                  </a:txBody>
                  <a:tcPr/>
                </a:tc>
                <a:extLst>
                  <a:ext uri="{0D108BD9-81ED-4DB2-BD59-A6C34878D82A}">
                    <a16:rowId xmlns:a16="http://schemas.microsoft.com/office/drawing/2014/main" val="4171556987"/>
                  </a:ext>
                </a:extLst>
              </a:tr>
              <a:tr h="370840">
                <a:tc>
                  <a:txBody>
                    <a:bodyPr/>
                    <a:lstStyle/>
                    <a:p>
                      <a:endParaRPr lang="pt-BR" dirty="0"/>
                    </a:p>
                  </a:txBody>
                  <a:tcPr/>
                </a:tc>
                <a:extLst>
                  <a:ext uri="{0D108BD9-81ED-4DB2-BD59-A6C34878D82A}">
                    <a16:rowId xmlns:a16="http://schemas.microsoft.com/office/drawing/2014/main" val="4110185612"/>
                  </a:ext>
                </a:extLst>
              </a:tr>
            </a:tbl>
          </a:graphicData>
        </a:graphic>
      </p:graphicFrame>
      <p:cxnSp>
        <p:nvCxnSpPr>
          <p:cNvPr id="7" name="Straight Arrow Connector 6">
            <a:extLst>
              <a:ext uri="{FF2B5EF4-FFF2-40B4-BE49-F238E27FC236}">
                <a16:creationId xmlns:a16="http://schemas.microsoft.com/office/drawing/2014/main" id="{B444126E-440E-5137-397A-CF873BF73570}"/>
              </a:ext>
            </a:extLst>
          </p:cNvPr>
          <p:cNvCxnSpPr>
            <a:cxnSpLocks/>
          </p:cNvCxnSpPr>
          <p:nvPr/>
        </p:nvCxnSpPr>
        <p:spPr>
          <a:xfrm flipV="1">
            <a:off x="2464537" y="2112009"/>
            <a:ext cx="1671027" cy="1325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1AA653-7B2D-C6D1-37A1-9A5134292588}"/>
              </a:ext>
            </a:extLst>
          </p:cNvPr>
          <p:cNvCxnSpPr>
            <a:cxnSpLocks/>
          </p:cNvCxnSpPr>
          <p:nvPr/>
        </p:nvCxnSpPr>
        <p:spPr>
          <a:xfrm>
            <a:off x="2464537" y="3437248"/>
            <a:ext cx="1671027" cy="1381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604BBED-DFFA-3569-18C1-17654F8E9031}"/>
              </a:ext>
            </a:extLst>
          </p:cNvPr>
          <p:cNvCxnSpPr>
            <a:cxnSpLocks/>
          </p:cNvCxnSpPr>
          <p:nvPr/>
        </p:nvCxnSpPr>
        <p:spPr>
          <a:xfrm flipV="1">
            <a:off x="2463306" y="2488676"/>
            <a:ext cx="1678882" cy="948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99F695-C281-601A-A29E-E2C48DB3E7E4}"/>
              </a:ext>
            </a:extLst>
          </p:cNvPr>
          <p:cNvCxnSpPr>
            <a:cxnSpLocks/>
          </p:cNvCxnSpPr>
          <p:nvPr/>
        </p:nvCxnSpPr>
        <p:spPr>
          <a:xfrm flipV="1">
            <a:off x="2463306" y="2857500"/>
            <a:ext cx="1665634" cy="579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7E799B0-4A18-A378-6AA3-746235D3D3F1}"/>
              </a:ext>
            </a:extLst>
          </p:cNvPr>
          <p:cNvCxnSpPr>
            <a:cxnSpLocks/>
          </p:cNvCxnSpPr>
          <p:nvPr/>
        </p:nvCxnSpPr>
        <p:spPr>
          <a:xfrm flipV="1">
            <a:off x="2463306" y="3256738"/>
            <a:ext cx="1672258" cy="180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D9237CD-8B0E-08AB-0B87-0535933704EA}"/>
              </a:ext>
            </a:extLst>
          </p:cNvPr>
          <p:cNvCxnSpPr>
            <a:cxnSpLocks/>
            <a:stCxn id="38" idx="6"/>
          </p:cNvCxnSpPr>
          <p:nvPr/>
        </p:nvCxnSpPr>
        <p:spPr>
          <a:xfrm>
            <a:off x="2512942" y="3443270"/>
            <a:ext cx="1615998" cy="17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485757D-B031-07E9-F608-6E5D77E06DF3}"/>
              </a:ext>
            </a:extLst>
          </p:cNvPr>
          <p:cNvCxnSpPr>
            <a:cxnSpLocks/>
          </p:cNvCxnSpPr>
          <p:nvPr/>
        </p:nvCxnSpPr>
        <p:spPr>
          <a:xfrm>
            <a:off x="2471161" y="3437248"/>
            <a:ext cx="1657779" cy="503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E8DE06C-F7C5-127A-01BF-2992792DDF76}"/>
              </a:ext>
            </a:extLst>
          </p:cNvPr>
          <p:cNvCxnSpPr>
            <a:cxnSpLocks/>
          </p:cNvCxnSpPr>
          <p:nvPr/>
        </p:nvCxnSpPr>
        <p:spPr>
          <a:xfrm>
            <a:off x="2471161" y="3443700"/>
            <a:ext cx="1657779" cy="892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A33DAD22-6022-12A6-6EF3-B6F71A4E3CC0}"/>
              </a:ext>
            </a:extLst>
          </p:cNvPr>
          <p:cNvSpPr/>
          <p:nvPr/>
        </p:nvSpPr>
        <p:spPr>
          <a:xfrm>
            <a:off x="2422687" y="3398142"/>
            <a:ext cx="90255" cy="902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TextBox 40">
            <a:extLst>
              <a:ext uri="{FF2B5EF4-FFF2-40B4-BE49-F238E27FC236}">
                <a16:creationId xmlns:a16="http://schemas.microsoft.com/office/drawing/2014/main" id="{9E75F4D0-8F78-94AF-26F9-2AB1254DB2F4}"/>
              </a:ext>
            </a:extLst>
          </p:cNvPr>
          <p:cNvSpPr txBox="1"/>
          <p:nvPr/>
        </p:nvSpPr>
        <p:spPr>
          <a:xfrm>
            <a:off x="3924906" y="4952376"/>
            <a:ext cx="647094" cy="307777"/>
          </a:xfrm>
          <a:prstGeom prst="rect">
            <a:avLst/>
          </a:prstGeom>
          <a:noFill/>
        </p:spPr>
        <p:txBody>
          <a:bodyPr wrap="square">
            <a:spAutoFit/>
          </a:bodyPr>
          <a:lstStyle/>
          <a:p>
            <a:r>
              <a:rPr lang="pt-BR" dirty="0" err="1"/>
              <a:t>Z</a:t>
            </a:r>
            <a:r>
              <a:rPr lang="pt-BR" dirty="0"/>
              <a:t> = 0</a:t>
            </a:r>
          </a:p>
        </p:txBody>
      </p:sp>
      <p:sp>
        <p:nvSpPr>
          <p:cNvPr id="42" name="TextBox 41">
            <a:extLst>
              <a:ext uri="{FF2B5EF4-FFF2-40B4-BE49-F238E27FC236}">
                <a16:creationId xmlns:a16="http://schemas.microsoft.com/office/drawing/2014/main" id="{7765CA58-109A-083F-8852-AAFAD675A7F3}"/>
              </a:ext>
            </a:extLst>
          </p:cNvPr>
          <p:cNvSpPr txBox="1"/>
          <p:nvPr/>
        </p:nvSpPr>
        <p:spPr>
          <a:xfrm>
            <a:off x="5000095" y="1673679"/>
            <a:ext cx="647094" cy="307777"/>
          </a:xfrm>
          <a:prstGeom prst="rect">
            <a:avLst/>
          </a:prstGeom>
          <a:noFill/>
        </p:spPr>
        <p:txBody>
          <a:bodyPr wrap="square">
            <a:spAutoFit/>
          </a:bodyPr>
          <a:lstStyle/>
          <a:p>
            <a:r>
              <a:rPr lang="pt-BR" dirty="0"/>
              <a:t>tela</a:t>
            </a:r>
          </a:p>
        </p:txBody>
      </p:sp>
      <p:cxnSp>
        <p:nvCxnSpPr>
          <p:cNvPr id="44" name="Curved Connector 43">
            <a:extLst>
              <a:ext uri="{FF2B5EF4-FFF2-40B4-BE49-F238E27FC236}">
                <a16:creationId xmlns:a16="http://schemas.microsoft.com/office/drawing/2014/main" id="{A6C2D78F-4A5E-1A68-7D02-3E4980427DC4}"/>
              </a:ext>
            </a:extLst>
          </p:cNvPr>
          <p:cNvCxnSpPr>
            <a:stCxn id="42" idx="1"/>
            <a:endCxn id="5" idx="0"/>
          </p:cNvCxnSpPr>
          <p:nvPr/>
        </p:nvCxnSpPr>
        <p:spPr>
          <a:xfrm rot="10800000" flipV="1">
            <a:off x="4239705" y="1827568"/>
            <a:ext cx="760391" cy="8919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A33314B-6BE3-B070-0CE1-A476581ED949}"/>
              </a:ext>
            </a:extLst>
          </p:cNvPr>
          <p:cNvSpPr txBox="1"/>
          <p:nvPr/>
        </p:nvSpPr>
        <p:spPr>
          <a:xfrm>
            <a:off x="1253088" y="3820389"/>
            <a:ext cx="813524" cy="307777"/>
          </a:xfrm>
          <a:prstGeom prst="rect">
            <a:avLst/>
          </a:prstGeom>
          <a:noFill/>
        </p:spPr>
        <p:txBody>
          <a:bodyPr wrap="square">
            <a:spAutoFit/>
          </a:bodyPr>
          <a:lstStyle/>
          <a:p>
            <a:pPr algn="r"/>
            <a:r>
              <a:rPr lang="pt-BR" dirty="0"/>
              <a:t>origem</a:t>
            </a:r>
          </a:p>
        </p:txBody>
      </p:sp>
      <p:cxnSp>
        <p:nvCxnSpPr>
          <p:cNvPr id="46" name="Curved Connector 45">
            <a:extLst>
              <a:ext uri="{FF2B5EF4-FFF2-40B4-BE49-F238E27FC236}">
                <a16:creationId xmlns:a16="http://schemas.microsoft.com/office/drawing/2014/main" id="{AEE0376A-F5A0-9D7B-2A20-844CB3301227}"/>
              </a:ext>
            </a:extLst>
          </p:cNvPr>
          <p:cNvCxnSpPr>
            <a:cxnSpLocks/>
            <a:stCxn id="45" idx="3"/>
            <a:endCxn id="38" idx="4"/>
          </p:cNvCxnSpPr>
          <p:nvPr/>
        </p:nvCxnSpPr>
        <p:spPr>
          <a:xfrm flipV="1">
            <a:off x="2066612" y="3488397"/>
            <a:ext cx="401203" cy="48588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11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0023-9015-78D1-5ACB-CED41C7DDB05}"/>
              </a:ext>
            </a:extLst>
          </p:cNvPr>
          <p:cNvSpPr>
            <a:spLocks noGrp="1"/>
          </p:cNvSpPr>
          <p:nvPr>
            <p:ph type="title"/>
          </p:nvPr>
        </p:nvSpPr>
        <p:spPr/>
        <p:txBody>
          <a:bodyPr/>
          <a:lstStyle/>
          <a:p>
            <a:r>
              <a:rPr lang="pt-BR" dirty="0"/>
              <a:t>Setup inicial para Ray </a:t>
            </a:r>
            <a:r>
              <a:rPr lang="pt-BR" dirty="0" err="1"/>
              <a:t>Marching</a:t>
            </a:r>
            <a:endParaRPr lang="pt-BR" dirty="0"/>
          </a:p>
        </p:txBody>
      </p:sp>
      <p:sp>
        <p:nvSpPr>
          <p:cNvPr id="3" name="Text Placeholder 2">
            <a:extLst>
              <a:ext uri="{FF2B5EF4-FFF2-40B4-BE49-F238E27FC236}">
                <a16:creationId xmlns:a16="http://schemas.microsoft.com/office/drawing/2014/main" id="{82E13B0A-1B49-0D5C-3C6D-43FF659D7A5D}"/>
              </a:ext>
            </a:extLst>
          </p:cNvPr>
          <p:cNvSpPr>
            <a:spLocks noGrp="1"/>
          </p:cNvSpPr>
          <p:nvPr>
            <p:ph type="body" idx="1"/>
          </p:nvPr>
        </p:nvSpPr>
        <p:spPr/>
        <p:txBody>
          <a:bodyPr/>
          <a:lstStyle/>
          <a:p>
            <a:r>
              <a:rPr lang="pt-BR" dirty="0"/>
              <a:t>Vamos criar uma cena com a câmera posicionada atrás da tela, apontando para dentro da tela.</a:t>
            </a:r>
          </a:p>
        </p:txBody>
      </p:sp>
      <p:sp>
        <p:nvSpPr>
          <p:cNvPr id="4" name="Slide Number Placeholder 3">
            <a:extLst>
              <a:ext uri="{FF2B5EF4-FFF2-40B4-BE49-F238E27FC236}">
                <a16:creationId xmlns:a16="http://schemas.microsoft.com/office/drawing/2014/main" id="{9534C735-3459-671F-69E1-8578E54815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7</a:t>
            </a:fld>
            <a:endParaRPr lang="pt-BR"/>
          </a:p>
        </p:txBody>
      </p:sp>
      <p:sp>
        <p:nvSpPr>
          <p:cNvPr id="7" name="TextBox 6">
            <a:extLst>
              <a:ext uri="{FF2B5EF4-FFF2-40B4-BE49-F238E27FC236}">
                <a16:creationId xmlns:a16="http://schemas.microsoft.com/office/drawing/2014/main" id="{7E5FC77E-7346-7BD6-E86A-153186333502}"/>
              </a:ext>
            </a:extLst>
          </p:cNvPr>
          <p:cNvSpPr txBox="1"/>
          <p:nvPr/>
        </p:nvSpPr>
        <p:spPr>
          <a:xfrm>
            <a:off x="325220" y="1790849"/>
            <a:ext cx="8590179" cy="2970044"/>
          </a:xfrm>
          <a:prstGeom prst="rect">
            <a:avLst/>
          </a:prstGeom>
          <a:solidFill>
            <a:schemeClr val="tx1"/>
          </a:solidFill>
        </p:spPr>
        <p:txBody>
          <a:bodyPr wrap="square">
            <a:spAutoFit/>
          </a:bodyPr>
          <a:lstStyle/>
          <a:p>
            <a:r>
              <a:rPr lang="en-US" sz="1700" b="0" noProof="1">
                <a:solidFill>
                  <a:srgbClr val="569CD6"/>
                </a:solidFill>
                <a:effectLst/>
                <a:latin typeface="Menlo" panose="020B0609030804020204" pitchFamily="49" charset="0"/>
              </a:rPr>
              <a:t>void</a:t>
            </a:r>
            <a:r>
              <a:rPr lang="en-US" sz="1700" b="0" noProof="1">
                <a:solidFill>
                  <a:srgbClr val="DADADA"/>
                </a:solidFill>
                <a:effectLst/>
                <a:latin typeface="Menlo" panose="020B0609030804020204" pitchFamily="49" charset="0"/>
              </a:rPr>
              <a:t> mainImage( </a:t>
            </a:r>
            <a:r>
              <a:rPr lang="en-US" sz="1700" b="0" noProof="1">
                <a:solidFill>
                  <a:srgbClr val="569CD6"/>
                </a:solidFill>
                <a:effectLst/>
                <a:latin typeface="Menlo" panose="020B0609030804020204" pitchFamily="49" charset="0"/>
              </a:rPr>
              <a:t>out</a:t>
            </a:r>
            <a:r>
              <a:rPr lang="en-US" sz="1700" b="0" noProof="1">
                <a:solidFill>
                  <a:srgbClr val="DADADA"/>
                </a:solidFill>
                <a:effectLst/>
                <a:latin typeface="Menlo" panose="020B0609030804020204" pitchFamily="49" charset="0"/>
              </a:rPr>
              <a:t> </a:t>
            </a:r>
            <a:r>
              <a:rPr lang="en-US" sz="1700" b="0" noProof="1">
                <a:solidFill>
                  <a:srgbClr val="569CD6"/>
                </a:solidFill>
                <a:effectLst/>
                <a:latin typeface="Menlo" panose="020B0609030804020204" pitchFamily="49" charset="0"/>
              </a:rPr>
              <a:t>vec4</a:t>
            </a:r>
            <a:r>
              <a:rPr lang="en-US" sz="1700" b="0" noProof="1">
                <a:solidFill>
                  <a:srgbClr val="DADADA"/>
                </a:solidFill>
                <a:effectLst/>
                <a:latin typeface="Menlo" panose="020B0609030804020204" pitchFamily="49" charset="0"/>
              </a:rPr>
              <a:t> fragColor, </a:t>
            </a:r>
            <a:r>
              <a:rPr lang="en-US" sz="1700" b="0" noProof="1">
                <a:solidFill>
                  <a:srgbClr val="569CD6"/>
                </a:solidFill>
                <a:effectLst/>
                <a:latin typeface="Menlo" panose="020B0609030804020204" pitchFamily="49" charset="0"/>
              </a:rPr>
              <a:t>in</a:t>
            </a:r>
            <a:r>
              <a:rPr lang="en-US" sz="1700" b="0" noProof="1">
                <a:solidFill>
                  <a:srgbClr val="DADADA"/>
                </a:solidFill>
                <a:effectLst/>
                <a:latin typeface="Menlo" panose="020B0609030804020204" pitchFamily="49" charset="0"/>
              </a:rPr>
              <a:t> </a:t>
            </a:r>
            <a:r>
              <a:rPr lang="en-US" sz="1700" b="0" noProof="1">
                <a:solidFill>
                  <a:srgbClr val="569CD6"/>
                </a:solidFill>
                <a:effectLst/>
                <a:latin typeface="Menlo" panose="020B0609030804020204" pitchFamily="49" charset="0"/>
              </a:rPr>
              <a:t>vec2</a:t>
            </a:r>
            <a:r>
              <a:rPr lang="en-US" sz="1700" b="0" noProof="1">
                <a:solidFill>
                  <a:srgbClr val="DADADA"/>
                </a:solidFill>
                <a:effectLst/>
                <a:latin typeface="Menlo" panose="020B0609030804020204" pitchFamily="49" charset="0"/>
              </a:rPr>
              <a:t> fragCoord ) {</a:t>
            </a:r>
          </a:p>
          <a:p>
            <a:endParaRPr lang="en-US" sz="1700" b="0" noProof="1">
              <a:solidFill>
                <a:srgbClr val="DADADA"/>
              </a:solidFill>
              <a:effectLst/>
              <a:latin typeface="Menlo" panose="020B0609030804020204" pitchFamily="49" charset="0"/>
            </a:endParaRPr>
          </a:p>
          <a:p>
            <a:r>
              <a:rPr lang="en-US" sz="1700" b="0" noProof="1">
                <a:solidFill>
                  <a:srgbClr val="569CD6"/>
                </a:solidFill>
                <a:effectLst/>
                <a:latin typeface="Menlo" panose="020B0609030804020204" pitchFamily="49" charset="0"/>
              </a:rPr>
              <a:t>  vec2</a:t>
            </a:r>
            <a:r>
              <a:rPr lang="en-US" sz="1700" b="0" noProof="1">
                <a:solidFill>
                  <a:srgbClr val="DADADA"/>
                </a:solidFill>
                <a:effectLst/>
                <a:latin typeface="Menlo" panose="020B0609030804020204" pitchFamily="49" charset="0"/>
              </a:rPr>
              <a:t> uv </a:t>
            </a:r>
            <a:r>
              <a:rPr lang="en-US" sz="1700" b="0" noProof="1">
                <a:solidFill>
                  <a:srgbClr val="B4B4B4"/>
                </a:solidFill>
                <a:effectLst/>
                <a:latin typeface="Menlo" panose="020B0609030804020204" pitchFamily="49" charset="0"/>
              </a:rPr>
              <a:t>=</a:t>
            </a:r>
            <a:r>
              <a:rPr lang="en-US" sz="1700" b="0" noProof="1">
                <a:solidFill>
                  <a:srgbClr val="DADADA"/>
                </a:solidFill>
                <a:effectLst/>
                <a:latin typeface="Menlo" panose="020B0609030804020204" pitchFamily="49" charset="0"/>
              </a:rPr>
              <a:t> (fragCoord </a:t>
            </a:r>
            <a:r>
              <a:rPr lang="en-US" sz="1700" b="0" noProof="1">
                <a:solidFill>
                  <a:srgbClr val="B4B4B4"/>
                </a:solidFill>
                <a:effectLst/>
                <a:latin typeface="Menlo" panose="020B0609030804020204" pitchFamily="49" charset="0"/>
              </a:rPr>
              <a:t>-</a:t>
            </a:r>
            <a:r>
              <a:rPr lang="en-US" sz="1700" b="0" noProof="1">
                <a:solidFill>
                  <a:srgbClr val="DADADA"/>
                </a:solidFill>
                <a:effectLst/>
                <a:latin typeface="Menlo" panose="020B0609030804020204" pitchFamily="49" charset="0"/>
              </a:rPr>
              <a:t> .</a:t>
            </a:r>
            <a:r>
              <a:rPr lang="en-US" sz="1700" b="0" noProof="1">
                <a:solidFill>
                  <a:srgbClr val="B5CEA8"/>
                </a:solidFill>
                <a:effectLst/>
                <a:latin typeface="Menlo" panose="020B0609030804020204" pitchFamily="49" charset="0"/>
              </a:rPr>
              <a:t>5</a:t>
            </a:r>
            <a:r>
              <a:rPr lang="en-US" sz="1700" b="0" noProof="1">
                <a:solidFill>
                  <a:srgbClr val="DADADA"/>
                </a:solidFill>
                <a:effectLst/>
                <a:latin typeface="Menlo" panose="020B0609030804020204" pitchFamily="49" charset="0"/>
              </a:rPr>
              <a:t> </a:t>
            </a:r>
            <a:r>
              <a:rPr lang="en-US" sz="1700" b="0" noProof="1">
                <a:solidFill>
                  <a:srgbClr val="B4B4B4"/>
                </a:solidFill>
                <a:effectLst/>
                <a:latin typeface="Menlo" panose="020B0609030804020204" pitchFamily="49" charset="0"/>
              </a:rPr>
              <a:t>*</a:t>
            </a:r>
            <a:r>
              <a:rPr lang="en-US" sz="1700" b="0" noProof="1">
                <a:solidFill>
                  <a:srgbClr val="DADADA"/>
                </a:solidFill>
                <a:effectLst/>
                <a:latin typeface="Menlo" panose="020B0609030804020204" pitchFamily="49" charset="0"/>
              </a:rPr>
              <a:t> iResolution.xy) </a:t>
            </a:r>
            <a:r>
              <a:rPr lang="en-US" sz="1700" b="0" noProof="1">
                <a:solidFill>
                  <a:srgbClr val="B4B4B4"/>
                </a:solidFill>
                <a:effectLst/>
                <a:latin typeface="Menlo" panose="020B0609030804020204" pitchFamily="49" charset="0"/>
              </a:rPr>
              <a:t>/</a:t>
            </a:r>
            <a:r>
              <a:rPr lang="en-US" sz="1700" b="0" noProof="1">
                <a:solidFill>
                  <a:srgbClr val="DADADA"/>
                </a:solidFill>
                <a:effectLst/>
                <a:latin typeface="Menlo" panose="020B0609030804020204" pitchFamily="49" charset="0"/>
              </a:rPr>
              <a:t> iResolution.y;</a:t>
            </a:r>
          </a:p>
          <a:p>
            <a:br>
              <a:rPr lang="en-US" sz="1700" b="0" noProof="1">
                <a:solidFill>
                  <a:srgbClr val="DADADA"/>
                </a:solidFill>
                <a:effectLst/>
                <a:latin typeface="Menlo" panose="020B0609030804020204" pitchFamily="49" charset="0"/>
              </a:rPr>
            </a:br>
            <a:r>
              <a:rPr lang="en-US" sz="1700" b="0" noProof="1">
                <a:solidFill>
                  <a:srgbClr val="DADADA"/>
                </a:solidFill>
                <a:effectLst/>
                <a:latin typeface="Menlo" panose="020B0609030804020204" pitchFamily="49" charset="0"/>
              </a:rPr>
              <a:t>  </a:t>
            </a:r>
            <a:r>
              <a:rPr lang="en-US" sz="1700" b="0" noProof="1">
                <a:solidFill>
                  <a:srgbClr val="569CD6"/>
                </a:solidFill>
                <a:effectLst/>
                <a:latin typeface="Menlo" panose="020B0609030804020204" pitchFamily="49" charset="0"/>
              </a:rPr>
              <a:t>vec3</a:t>
            </a:r>
            <a:r>
              <a:rPr lang="en-US" sz="1700" b="0" noProof="1">
                <a:solidFill>
                  <a:srgbClr val="DADADA"/>
                </a:solidFill>
                <a:effectLst/>
                <a:latin typeface="Menlo" panose="020B0609030804020204" pitchFamily="49" charset="0"/>
              </a:rPr>
              <a:t> ro </a:t>
            </a:r>
            <a:r>
              <a:rPr lang="en-US" sz="1700" b="0" noProof="1">
                <a:solidFill>
                  <a:srgbClr val="B4B4B4"/>
                </a:solidFill>
                <a:effectLst/>
                <a:latin typeface="Menlo" panose="020B0609030804020204" pitchFamily="49" charset="0"/>
              </a:rPr>
              <a:t>=</a:t>
            </a:r>
            <a:r>
              <a:rPr lang="en-US" sz="1700" b="0" noProof="1">
                <a:solidFill>
                  <a:srgbClr val="DADADA"/>
                </a:solidFill>
                <a:effectLst/>
                <a:latin typeface="Menlo" panose="020B0609030804020204" pitchFamily="49" charset="0"/>
              </a:rPr>
              <a:t> </a:t>
            </a:r>
            <a:r>
              <a:rPr lang="en-US" sz="1700" b="0" noProof="1">
                <a:solidFill>
                  <a:srgbClr val="569CD6"/>
                </a:solidFill>
                <a:effectLst/>
                <a:latin typeface="Menlo" panose="020B0609030804020204" pitchFamily="49" charset="0"/>
              </a:rPr>
              <a:t>vec3</a:t>
            </a:r>
            <a:r>
              <a:rPr lang="en-US" sz="1700" b="0" noProof="1">
                <a:solidFill>
                  <a:srgbClr val="DADADA"/>
                </a:solidFill>
                <a:effectLst/>
                <a:latin typeface="Menlo" panose="020B0609030804020204" pitchFamily="49" charset="0"/>
              </a:rPr>
              <a:t>(</a:t>
            </a:r>
            <a:r>
              <a:rPr lang="en-US" sz="1700" b="0" noProof="1">
                <a:solidFill>
                  <a:srgbClr val="B5CEA8"/>
                </a:solidFill>
                <a:effectLst/>
                <a:latin typeface="Menlo" panose="020B0609030804020204" pitchFamily="49" charset="0"/>
              </a:rPr>
              <a:t>0.0</a:t>
            </a:r>
            <a:r>
              <a:rPr lang="en-US" sz="1700" b="0" noProof="1">
                <a:solidFill>
                  <a:srgbClr val="DADADA"/>
                </a:solidFill>
                <a:effectLst/>
                <a:latin typeface="Menlo" panose="020B0609030804020204" pitchFamily="49" charset="0"/>
              </a:rPr>
              <a:t>, </a:t>
            </a:r>
            <a:r>
              <a:rPr lang="en-US" sz="1700" b="0" noProof="1">
                <a:solidFill>
                  <a:srgbClr val="B5CEA8"/>
                </a:solidFill>
                <a:effectLst/>
                <a:latin typeface="Menlo" panose="020B0609030804020204" pitchFamily="49" charset="0"/>
              </a:rPr>
              <a:t>0.0</a:t>
            </a:r>
            <a:r>
              <a:rPr lang="en-US" sz="1700" b="0" noProof="1">
                <a:solidFill>
                  <a:srgbClr val="DADADA"/>
                </a:solidFill>
                <a:effectLst/>
                <a:latin typeface="Menlo" panose="020B0609030804020204" pitchFamily="49" charset="0"/>
              </a:rPr>
              <a:t>, </a:t>
            </a:r>
            <a:r>
              <a:rPr lang="en-US" sz="1700" noProof="1">
                <a:solidFill>
                  <a:srgbClr val="B5CEA8"/>
                </a:solidFill>
                <a:latin typeface="Menlo" panose="020B0609030804020204" pitchFamily="49" charset="0"/>
              </a:rPr>
              <a:t>10.0</a:t>
            </a:r>
            <a:r>
              <a:rPr lang="en-US" sz="1700" b="0" noProof="1">
                <a:solidFill>
                  <a:srgbClr val="DADADA"/>
                </a:solidFill>
                <a:effectLst/>
                <a:latin typeface="Menlo" panose="020B0609030804020204" pitchFamily="49" charset="0"/>
              </a:rPr>
              <a:t>);</a:t>
            </a:r>
          </a:p>
          <a:p>
            <a:r>
              <a:rPr lang="en-US" sz="1700" b="0" noProof="1">
                <a:solidFill>
                  <a:srgbClr val="569CD6"/>
                </a:solidFill>
                <a:effectLst/>
                <a:latin typeface="Menlo" panose="020B0609030804020204" pitchFamily="49" charset="0"/>
              </a:rPr>
              <a:t>  vec3</a:t>
            </a:r>
            <a:r>
              <a:rPr lang="en-US" sz="1700" b="0" noProof="1">
                <a:solidFill>
                  <a:srgbClr val="DADADA"/>
                </a:solidFill>
                <a:effectLst/>
                <a:latin typeface="Menlo" panose="020B0609030804020204" pitchFamily="49" charset="0"/>
              </a:rPr>
              <a:t> rd </a:t>
            </a:r>
            <a:r>
              <a:rPr lang="en-US" sz="1700" b="0" noProof="1">
                <a:solidFill>
                  <a:srgbClr val="B4B4B4"/>
                </a:solidFill>
                <a:effectLst/>
                <a:latin typeface="Menlo" panose="020B0609030804020204" pitchFamily="49" charset="0"/>
              </a:rPr>
              <a:t>=</a:t>
            </a:r>
            <a:r>
              <a:rPr lang="en-US" sz="1700" b="0" noProof="1">
                <a:solidFill>
                  <a:srgbClr val="DADADA"/>
                </a:solidFill>
                <a:effectLst/>
                <a:latin typeface="Menlo" panose="020B0609030804020204" pitchFamily="49" charset="0"/>
              </a:rPr>
              <a:t> </a:t>
            </a:r>
            <a:r>
              <a:rPr lang="en-US" sz="1700" b="0" noProof="1">
                <a:solidFill>
                  <a:srgbClr val="DCDCAA"/>
                </a:solidFill>
                <a:effectLst/>
                <a:latin typeface="Menlo" panose="020B0609030804020204" pitchFamily="49" charset="0"/>
              </a:rPr>
              <a:t>normalize</a:t>
            </a:r>
            <a:r>
              <a:rPr lang="en-US" sz="1700" b="0" noProof="1">
                <a:solidFill>
                  <a:srgbClr val="DADADA"/>
                </a:solidFill>
                <a:effectLst/>
                <a:latin typeface="Menlo" panose="020B0609030804020204" pitchFamily="49" charset="0"/>
              </a:rPr>
              <a:t>(</a:t>
            </a:r>
            <a:r>
              <a:rPr lang="en-US" sz="1700" b="0" noProof="1">
                <a:solidFill>
                  <a:srgbClr val="569CD6"/>
                </a:solidFill>
                <a:effectLst/>
                <a:latin typeface="Menlo" panose="020B0609030804020204" pitchFamily="49" charset="0"/>
              </a:rPr>
              <a:t>vec3</a:t>
            </a:r>
            <a:r>
              <a:rPr lang="en-US" sz="1700" b="0" noProof="1">
                <a:solidFill>
                  <a:srgbClr val="DADADA"/>
                </a:solidFill>
                <a:effectLst/>
                <a:latin typeface="Menlo" panose="020B0609030804020204" pitchFamily="49" charset="0"/>
              </a:rPr>
              <a:t>(uv, </a:t>
            </a:r>
            <a:r>
              <a:rPr lang="en-US" sz="1700" b="0" noProof="1">
                <a:solidFill>
                  <a:srgbClr val="B4B4B4"/>
                </a:solidFill>
                <a:effectLst/>
                <a:latin typeface="Menlo" panose="020B0609030804020204" pitchFamily="49" charset="0"/>
              </a:rPr>
              <a:t>-</a:t>
            </a:r>
            <a:r>
              <a:rPr lang="en-US" sz="1700" b="0" noProof="1">
                <a:solidFill>
                  <a:srgbClr val="B5CEA8"/>
                </a:solidFill>
                <a:effectLst/>
                <a:latin typeface="Menlo" panose="020B0609030804020204" pitchFamily="49" charset="0"/>
              </a:rPr>
              <a:t>1</a:t>
            </a:r>
            <a:r>
              <a:rPr lang="en-US" sz="1700" b="0" noProof="1">
                <a:solidFill>
                  <a:srgbClr val="DADADA"/>
                </a:solidFill>
                <a:effectLst/>
                <a:latin typeface="Menlo" panose="020B0609030804020204" pitchFamily="49" charset="0"/>
              </a:rPr>
              <a:t>));</a:t>
            </a:r>
          </a:p>
          <a:p>
            <a:br>
              <a:rPr lang="en-US" sz="1700" b="0" noProof="1">
                <a:solidFill>
                  <a:srgbClr val="DADADA"/>
                </a:solidFill>
                <a:effectLst/>
                <a:latin typeface="Menlo" panose="020B0609030804020204" pitchFamily="49" charset="0"/>
              </a:rPr>
            </a:br>
            <a:r>
              <a:rPr lang="en-US" sz="1700" b="0" noProof="1">
                <a:solidFill>
                  <a:srgbClr val="DADADA"/>
                </a:solidFill>
                <a:effectLst/>
                <a:latin typeface="Menlo" panose="020B0609030804020204" pitchFamily="49" charset="0"/>
              </a:rPr>
              <a:t>  </a:t>
            </a:r>
            <a:r>
              <a:rPr lang="en-US" sz="1700" b="0" noProof="1">
                <a:solidFill>
                  <a:srgbClr val="569CD6"/>
                </a:solidFill>
                <a:effectLst/>
                <a:latin typeface="Menlo" panose="020B0609030804020204" pitchFamily="49" charset="0"/>
              </a:rPr>
              <a:t>vec3</a:t>
            </a:r>
            <a:r>
              <a:rPr lang="en-US" sz="1700" b="0" noProof="1">
                <a:solidFill>
                  <a:srgbClr val="DADADA"/>
                </a:solidFill>
                <a:effectLst/>
                <a:latin typeface="Menlo" panose="020B0609030804020204" pitchFamily="49" charset="0"/>
              </a:rPr>
              <a:t> col </a:t>
            </a:r>
            <a:r>
              <a:rPr lang="en-US" sz="1700" b="0" noProof="1">
                <a:solidFill>
                  <a:srgbClr val="B4B4B4"/>
                </a:solidFill>
                <a:effectLst/>
                <a:latin typeface="Menlo" panose="020B0609030804020204" pitchFamily="49" charset="0"/>
              </a:rPr>
              <a:t>=</a:t>
            </a:r>
            <a:r>
              <a:rPr lang="en-US" sz="1700" b="0" noProof="1">
                <a:solidFill>
                  <a:srgbClr val="DADADA"/>
                </a:solidFill>
                <a:effectLst/>
                <a:latin typeface="Menlo" panose="020B0609030804020204" pitchFamily="49" charset="0"/>
              </a:rPr>
              <a:t> </a:t>
            </a:r>
            <a:r>
              <a:rPr lang="en-US" sz="1700" b="0" noProof="1">
                <a:solidFill>
                  <a:srgbClr val="569CD6"/>
                </a:solidFill>
                <a:effectLst/>
                <a:latin typeface="Menlo" panose="020B0609030804020204" pitchFamily="49" charset="0"/>
              </a:rPr>
              <a:t>vec3</a:t>
            </a:r>
            <a:r>
              <a:rPr lang="en-US" sz="1700" b="0" noProof="1">
                <a:solidFill>
                  <a:srgbClr val="DADADA"/>
                </a:solidFill>
                <a:effectLst/>
                <a:latin typeface="Menlo" panose="020B0609030804020204" pitchFamily="49" charset="0"/>
              </a:rPr>
              <a:t>(</a:t>
            </a:r>
            <a:r>
              <a:rPr lang="en-US" sz="1700" b="0" noProof="1">
                <a:solidFill>
                  <a:srgbClr val="DCDCAA"/>
                </a:solidFill>
                <a:effectLst/>
                <a:latin typeface="Menlo" panose="020B0609030804020204" pitchFamily="49" charset="0"/>
              </a:rPr>
              <a:t>smoothstep</a:t>
            </a:r>
            <a:r>
              <a:rPr lang="en-US" sz="1700" b="0" noProof="1">
                <a:solidFill>
                  <a:srgbClr val="DADADA"/>
                </a:solidFill>
                <a:effectLst/>
                <a:latin typeface="Menlo" panose="020B0609030804020204" pitchFamily="49" charset="0"/>
              </a:rPr>
              <a:t>(</a:t>
            </a:r>
            <a:r>
              <a:rPr lang="en-US" sz="1700" b="0" noProof="1">
                <a:solidFill>
                  <a:srgbClr val="B5CEA8"/>
                </a:solidFill>
                <a:effectLst/>
                <a:latin typeface="Menlo" panose="020B0609030804020204" pitchFamily="49" charset="0"/>
              </a:rPr>
              <a:t>0.49</a:t>
            </a:r>
            <a:r>
              <a:rPr lang="en-US" sz="1700" b="0" noProof="1">
                <a:solidFill>
                  <a:srgbClr val="DADADA"/>
                </a:solidFill>
                <a:effectLst/>
                <a:latin typeface="Menlo" panose="020B0609030804020204" pitchFamily="49" charset="0"/>
              </a:rPr>
              <a:t>, </a:t>
            </a:r>
            <a:r>
              <a:rPr lang="en-US" sz="1700" b="0" noProof="1">
                <a:solidFill>
                  <a:srgbClr val="B5CEA8"/>
                </a:solidFill>
                <a:effectLst/>
                <a:latin typeface="Menlo" panose="020B0609030804020204" pitchFamily="49" charset="0"/>
              </a:rPr>
              <a:t>0.5</a:t>
            </a:r>
            <a:r>
              <a:rPr lang="en-US" sz="1700" b="0" noProof="1">
                <a:solidFill>
                  <a:srgbClr val="DADADA"/>
                </a:solidFill>
                <a:effectLst/>
                <a:latin typeface="Menlo" panose="020B0609030804020204" pitchFamily="49" charset="0"/>
              </a:rPr>
              <a:t>, </a:t>
            </a:r>
            <a:r>
              <a:rPr lang="en-US" sz="1700" b="0" noProof="1">
                <a:solidFill>
                  <a:srgbClr val="DCDCAA"/>
                </a:solidFill>
                <a:effectLst/>
                <a:latin typeface="Menlo" panose="020B0609030804020204" pitchFamily="49" charset="0"/>
              </a:rPr>
              <a:t>abs</a:t>
            </a:r>
            <a:r>
              <a:rPr lang="en-US" sz="1700" b="0" noProof="1">
                <a:solidFill>
                  <a:srgbClr val="DADADA"/>
                </a:solidFill>
                <a:effectLst/>
                <a:latin typeface="Menlo" panose="020B0609030804020204" pitchFamily="49" charset="0"/>
              </a:rPr>
              <a:t>(uv)),</a:t>
            </a:r>
            <a:r>
              <a:rPr lang="en-US" sz="1700" b="0" noProof="1">
                <a:solidFill>
                  <a:srgbClr val="B5CEA8"/>
                </a:solidFill>
                <a:effectLst/>
                <a:latin typeface="Menlo" panose="020B0609030804020204" pitchFamily="49" charset="0"/>
              </a:rPr>
              <a:t>0.0</a:t>
            </a:r>
            <a:r>
              <a:rPr lang="en-US" sz="1700" b="0" noProof="1">
                <a:solidFill>
                  <a:srgbClr val="DADADA"/>
                </a:solidFill>
                <a:effectLst/>
                <a:latin typeface="Menlo" panose="020B0609030804020204" pitchFamily="49" charset="0"/>
              </a:rPr>
              <a:t>);</a:t>
            </a:r>
          </a:p>
          <a:p>
            <a:r>
              <a:rPr lang="en-US" sz="1700" b="0" noProof="1">
                <a:solidFill>
                  <a:srgbClr val="DADADA"/>
                </a:solidFill>
                <a:effectLst/>
                <a:latin typeface="Menlo" panose="020B0609030804020204" pitchFamily="49" charset="0"/>
              </a:rPr>
              <a:t>  fragColor </a:t>
            </a:r>
            <a:r>
              <a:rPr lang="en-US" sz="1700" b="0" noProof="1">
                <a:solidFill>
                  <a:srgbClr val="B4B4B4"/>
                </a:solidFill>
                <a:effectLst/>
                <a:latin typeface="Menlo" panose="020B0609030804020204" pitchFamily="49" charset="0"/>
              </a:rPr>
              <a:t>=</a:t>
            </a:r>
            <a:r>
              <a:rPr lang="en-US" sz="1700" b="0" noProof="1">
                <a:solidFill>
                  <a:srgbClr val="DADADA"/>
                </a:solidFill>
                <a:effectLst/>
                <a:latin typeface="Menlo" panose="020B0609030804020204" pitchFamily="49" charset="0"/>
              </a:rPr>
              <a:t> </a:t>
            </a:r>
            <a:r>
              <a:rPr lang="en-US" sz="1700" b="0" noProof="1">
                <a:solidFill>
                  <a:srgbClr val="569CD6"/>
                </a:solidFill>
                <a:effectLst/>
                <a:latin typeface="Menlo" panose="020B0609030804020204" pitchFamily="49" charset="0"/>
              </a:rPr>
              <a:t>vec4</a:t>
            </a:r>
            <a:r>
              <a:rPr lang="en-US" sz="1700" b="0" noProof="1">
                <a:solidFill>
                  <a:srgbClr val="DADADA"/>
                </a:solidFill>
                <a:effectLst/>
                <a:latin typeface="Menlo" panose="020B0609030804020204" pitchFamily="49" charset="0"/>
              </a:rPr>
              <a:t>(col,</a:t>
            </a:r>
            <a:r>
              <a:rPr lang="en-US" sz="1700" b="0" noProof="1">
                <a:solidFill>
                  <a:srgbClr val="B5CEA8"/>
                </a:solidFill>
                <a:effectLst/>
                <a:latin typeface="Menlo" panose="020B0609030804020204" pitchFamily="49" charset="0"/>
              </a:rPr>
              <a:t>1.0</a:t>
            </a:r>
            <a:r>
              <a:rPr lang="en-US" sz="1700" b="0" noProof="1">
                <a:solidFill>
                  <a:srgbClr val="DADADA"/>
                </a:solidFill>
                <a:effectLst/>
                <a:latin typeface="Menlo" panose="020B0609030804020204" pitchFamily="49" charset="0"/>
              </a:rPr>
              <a:t>);</a:t>
            </a:r>
          </a:p>
          <a:p>
            <a:endParaRPr lang="en-US" sz="1700" b="0" noProof="1">
              <a:solidFill>
                <a:srgbClr val="DADADA"/>
              </a:solidFill>
              <a:effectLst/>
              <a:latin typeface="Menlo" panose="020B0609030804020204" pitchFamily="49" charset="0"/>
            </a:endParaRPr>
          </a:p>
          <a:p>
            <a:r>
              <a:rPr lang="en-US" sz="1700" noProof="1">
                <a:solidFill>
                  <a:srgbClr val="DADADA"/>
                </a:solidFill>
                <a:latin typeface="Menlo" panose="020B0609030804020204" pitchFamily="49" charset="0"/>
              </a:rPr>
              <a:t>}</a:t>
            </a:r>
            <a:endParaRPr lang="en-US" sz="1700" b="0" noProof="1">
              <a:solidFill>
                <a:srgbClr val="DADADA"/>
              </a:solidFill>
              <a:effectLst/>
              <a:latin typeface="Menlo" panose="020B0609030804020204" pitchFamily="49" charset="0"/>
            </a:endParaRPr>
          </a:p>
        </p:txBody>
      </p:sp>
      <p:sp>
        <p:nvSpPr>
          <p:cNvPr id="9" name="Rectangle 8">
            <a:extLst>
              <a:ext uri="{FF2B5EF4-FFF2-40B4-BE49-F238E27FC236}">
                <a16:creationId xmlns:a16="http://schemas.microsoft.com/office/drawing/2014/main" id="{883997C9-2E53-F8E8-F47B-2BACBAFB5DC8}"/>
              </a:ext>
            </a:extLst>
          </p:cNvPr>
          <p:cNvSpPr/>
          <p:nvPr/>
        </p:nvSpPr>
        <p:spPr>
          <a:xfrm>
            <a:off x="455862" y="2813956"/>
            <a:ext cx="5302681" cy="6585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extBox 10">
            <a:extLst>
              <a:ext uri="{FF2B5EF4-FFF2-40B4-BE49-F238E27FC236}">
                <a16:creationId xmlns:a16="http://schemas.microsoft.com/office/drawing/2014/main" id="{D5903CC3-860A-41BC-45E7-4D1911569AF5}"/>
              </a:ext>
            </a:extLst>
          </p:cNvPr>
          <p:cNvSpPr txBox="1"/>
          <p:nvPr/>
        </p:nvSpPr>
        <p:spPr>
          <a:xfrm>
            <a:off x="3161631" y="5425789"/>
            <a:ext cx="5227864" cy="261610"/>
          </a:xfrm>
          <a:prstGeom prst="rect">
            <a:avLst/>
          </a:prstGeom>
          <a:noFill/>
        </p:spPr>
        <p:txBody>
          <a:bodyPr wrap="square">
            <a:spAutoFit/>
          </a:bodyPr>
          <a:lstStyle/>
          <a:p>
            <a:pPr algn="r"/>
            <a:r>
              <a:rPr lang="pt-BR" sz="1100" dirty="0"/>
              <a:t>https://</a:t>
            </a:r>
            <a:r>
              <a:rPr lang="pt-BR" sz="1100" dirty="0" err="1"/>
              <a:t>inspirnathan.com</a:t>
            </a:r>
            <a:r>
              <a:rPr lang="pt-BR" sz="1100" dirty="0"/>
              <a:t>/posts/52-shadertoy-tutorial-part-6</a:t>
            </a:r>
          </a:p>
        </p:txBody>
      </p:sp>
    </p:spTree>
    <p:extLst>
      <p:ext uri="{BB962C8B-B14F-4D97-AF65-F5344CB8AC3E}">
        <p14:creationId xmlns:p14="http://schemas.microsoft.com/office/powerpoint/2010/main" val="187105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0023-9015-78D1-5ACB-CED41C7DDB05}"/>
              </a:ext>
            </a:extLst>
          </p:cNvPr>
          <p:cNvSpPr>
            <a:spLocks noGrp="1"/>
          </p:cNvSpPr>
          <p:nvPr>
            <p:ph type="title"/>
          </p:nvPr>
        </p:nvSpPr>
        <p:spPr/>
        <p:txBody>
          <a:bodyPr/>
          <a:lstStyle/>
          <a:p>
            <a:r>
              <a:rPr lang="pt-BR" dirty="0"/>
              <a:t>Buscando uma esfera</a:t>
            </a:r>
          </a:p>
        </p:txBody>
      </p:sp>
      <p:sp>
        <p:nvSpPr>
          <p:cNvPr id="4" name="Slide Number Placeholder 3">
            <a:extLst>
              <a:ext uri="{FF2B5EF4-FFF2-40B4-BE49-F238E27FC236}">
                <a16:creationId xmlns:a16="http://schemas.microsoft.com/office/drawing/2014/main" id="{9534C735-3459-671F-69E1-8578E54815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8</a:t>
            </a:fld>
            <a:endParaRPr lang="pt-BR"/>
          </a:p>
        </p:txBody>
      </p:sp>
      <p:sp>
        <p:nvSpPr>
          <p:cNvPr id="5" name="TextBox 4">
            <a:extLst>
              <a:ext uri="{FF2B5EF4-FFF2-40B4-BE49-F238E27FC236}">
                <a16:creationId xmlns:a16="http://schemas.microsoft.com/office/drawing/2014/main" id="{941C3E52-FB29-E673-5D96-4889B85381C4}"/>
              </a:ext>
            </a:extLst>
          </p:cNvPr>
          <p:cNvSpPr txBox="1"/>
          <p:nvPr/>
        </p:nvSpPr>
        <p:spPr>
          <a:xfrm>
            <a:off x="84171" y="629655"/>
            <a:ext cx="5108315" cy="5001369"/>
          </a:xfrm>
          <a:prstGeom prst="rect">
            <a:avLst/>
          </a:prstGeom>
          <a:solidFill>
            <a:schemeClr val="tx1"/>
          </a:solidFill>
        </p:spPr>
        <p:txBody>
          <a:bodyPr wrap="square">
            <a:spAutoFit/>
          </a:bodyPr>
          <a:lstStyle/>
          <a:p>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sdSphere(</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p,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r ) {</a:t>
            </a: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length</a:t>
            </a:r>
            <a:r>
              <a:rPr lang="en-US" sz="1100" b="0" noProof="1">
                <a:solidFill>
                  <a:srgbClr val="DADADA"/>
                </a:solidFill>
                <a:effectLst/>
                <a:latin typeface="Menlo" panose="020B0609030804020204" pitchFamily="49" charset="0"/>
              </a:rPr>
              <a:t>(p)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rayMarch(</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ro,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rd,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start,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end) {</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depth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start;</a:t>
            </a:r>
          </a:p>
          <a:p>
            <a:r>
              <a:rPr lang="en-US" sz="1100" b="0" noProof="1">
                <a:solidFill>
                  <a:srgbClr val="D8A0DF"/>
                </a:solidFill>
                <a:effectLst/>
                <a:latin typeface="Menlo" panose="020B0609030804020204" pitchFamily="49" charset="0"/>
              </a:rPr>
              <a:t>  for</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int</a:t>
            </a:r>
            <a:r>
              <a:rPr lang="en-US" sz="1100" b="0" noProof="1">
                <a:solidFill>
                  <a:srgbClr val="DADADA"/>
                </a:solidFill>
                <a:effectLst/>
                <a:latin typeface="Menlo" panose="020B0609030804020204" pitchFamily="49" charset="0"/>
              </a:rPr>
              <a:t> i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i </a:t>
            </a:r>
            <a:r>
              <a:rPr lang="en-US" sz="1100" b="0" noProof="1">
                <a:solidFill>
                  <a:srgbClr val="B4B4B4"/>
                </a:solidFill>
                <a:effectLst/>
                <a:latin typeface="Menlo" panose="020B0609030804020204" pitchFamily="49" charset="0"/>
              </a:rPr>
              <a:t>&lt;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255</a:t>
            </a:r>
            <a:r>
              <a:rPr lang="en-US" sz="1100" b="0" noProof="1">
                <a:solidFill>
                  <a:srgbClr val="DADADA"/>
                </a:solidFill>
                <a:effectLst/>
                <a:latin typeface="Menlo" panose="020B0609030804020204" pitchFamily="49" charset="0"/>
              </a:rPr>
              <a:t>; i</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p>
          <a:p>
            <a:r>
              <a:rPr lang="en-US" sz="1100" b="0" noProof="1">
                <a:solidFill>
                  <a:srgbClr val="569CD6"/>
                </a:solidFill>
                <a:effectLst/>
                <a:latin typeface="Menlo" panose="020B0609030804020204" pitchFamily="49" charset="0"/>
              </a:rPr>
              <a:t>    vec3</a:t>
            </a:r>
            <a:r>
              <a:rPr lang="en-US" sz="1100" b="0" noProof="1">
                <a:solidFill>
                  <a:srgbClr val="DADADA"/>
                </a:solidFill>
                <a:effectLst/>
                <a:latin typeface="Menlo" panose="020B0609030804020204" pitchFamily="49" charset="0"/>
              </a:rPr>
              <a:t> p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ro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depth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rd;</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d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sdSphere(p, </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depth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d;</a:t>
            </a:r>
          </a:p>
          <a:p>
            <a:r>
              <a:rPr lang="en-US" sz="1100" b="0" noProof="1">
                <a:solidFill>
                  <a:srgbClr val="D8A0DF"/>
                </a:solidFill>
                <a:effectLst/>
                <a:latin typeface="Menlo" panose="020B0609030804020204" pitchFamily="49" charset="0"/>
              </a:rPr>
              <a:t>    if</a:t>
            </a:r>
            <a:r>
              <a:rPr lang="en-US" sz="1100" b="0" noProof="1">
                <a:solidFill>
                  <a:srgbClr val="DADADA"/>
                </a:solidFill>
                <a:effectLst/>
                <a:latin typeface="Menlo" panose="020B0609030804020204" pitchFamily="49" charset="0"/>
              </a:rPr>
              <a:t> (d </a:t>
            </a:r>
            <a:r>
              <a:rPr lang="en-US" sz="1100" b="0" noProof="1">
                <a:solidFill>
                  <a:srgbClr val="B4B4B4"/>
                </a:solidFill>
                <a:effectLst/>
                <a:latin typeface="Menlo" panose="020B0609030804020204" pitchFamily="49" charset="0"/>
              </a:rPr>
              <a:t>&lt;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0.001</a:t>
            </a:r>
            <a:r>
              <a:rPr lang="en-US" sz="1100" b="0" noProof="1">
                <a:solidFill>
                  <a:srgbClr val="DADADA"/>
                </a:solidFill>
                <a:effectLst/>
                <a:latin typeface="Menlo" panose="020B0609030804020204" pitchFamily="49" charset="0"/>
              </a:rPr>
              <a:t>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depth </a:t>
            </a:r>
            <a:r>
              <a:rPr lang="en-US" sz="1100" b="0" noProof="1">
                <a:solidFill>
                  <a:srgbClr val="B4B4B4"/>
                </a:solidFill>
                <a:effectLst/>
                <a:latin typeface="Menlo" panose="020B0609030804020204" pitchFamily="49" charset="0"/>
              </a:rPr>
              <a:t>&gt;</a:t>
            </a:r>
            <a:r>
              <a:rPr lang="en-US" sz="1100" b="0" noProof="1">
                <a:solidFill>
                  <a:srgbClr val="DADADA"/>
                </a:solidFill>
                <a:effectLst/>
                <a:latin typeface="Menlo" panose="020B0609030804020204" pitchFamily="49" charset="0"/>
              </a:rPr>
              <a:t> end) </a:t>
            </a:r>
            <a:r>
              <a:rPr lang="en-US" sz="1100" b="0" noProof="1">
                <a:solidFill>
                  <a:srgbClr val="D8A0DF"/>
                </a:solidFill>
                <a:effectLst/>
                <a:latin typeface="Menlo" panose="020B0609030804020204" pitchFamily="49" charset="0"/>
              </a:rPr>
              <a:t>break</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a:t>
            </a: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depth;</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void</a:t>
            </a:r>
            <a:r>
              <a:rPr lang="en-US" sz="1100" b="0" noProof="1">
                <a:solidFill>
                  <a:srgbClr val="DADADA"/>
                </a:solidFill>
                <a:effectLst/>
                <a:latin typeface="Menlo" panose="020B0609030804020204" pitchFamily="49" charset="0"/>
              </a:rPr>
              <a:t> mainImage( </a:t>
            </a:r>
            <a:r>
              <a:rPr lang="en-US" sz="1100" b="0" noProof="1">
                <a:solidFill>
                  <a:srgbClr val="569CD6"/>
                </a:solidFill>
                <a:effectLst/>
                <a:latin typeface="Menlo" panose="020B0609030804020204" pitchFamily="49" charset="0"/>
              </a:rPr>
              <a:t>out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 fragColor, </a:t>
            </a:r>
            <a:r>
              <a:rPr lang="en-US" sz="1100" b="0" noProof="1">
                <a:solidFill>
                  <a:srgbClr val="569CD6"/>
                </a:solidFill>
                <a:effectLst/>
                <a:latin typeface="Menlo" panose="020B0609030804020204" pitchFamily="49" charset="0"/>
              </a:rPr>
              <a:t>in</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fragCoord ) {</a:t>
            </a:r>
          </a:p>
          <a:p>
            <a:r>
              <a:rPr lang="en-US" sz="1100" b="0" noProof="1">
                <a:solidFill>
                  <a:srgbClr val="569CD6"/>
                </a:solidFill>
                <a:effectLst/>
                <a:latin typeface="Menlo" panose="020B0609030804020204" pitchFamily="49" charset="0"/>
              </a:rPr>
              <a:t>  vec2</a:t>
            </a:r>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(fragCoord-.</a:t>
            </a:r>
            <a:r>
              <a:rPr lang="en-US" sz="1100" b="0" noProof="1">
                <a:solidFill>
                  <a:srgbClr val="B5CEA8"/>
                </a:solidFill>
                <a:effectLst/>
                <a:latin typeface="Menlo" panose="020B0609030804020204" pitchFamily="49" charset="0"/>
              </a:rPr>
              <a:t>5</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iResolution.xy)</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iResolution.y;</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a:t>
            </a:r>
          </a:p>
          <a:p>
            <a:r>
              <a:rPr lang="en-US" sz="1100" b="0" noProof="1">
                <a:solidFill>
                  <a:srgbClr val="569CD6"/>
                </a:solidFill>
                <a:effectLst/>
                <a:latin typeface="Menlo" panose="020B0609030804020204" pitchFamily="49" charset="0"/>
              </a:rPr>
              <a:t>  vec3</a:t>
            </a:r>
            <a:r>
              <a:rPr lang="en-US" sz="1100" b="0" noProof="1">
                <a:solidFill>
                  <a:srgbClr val="DADADA"/>
                </a:solidFill>
                <a:effectLst/>
                <a:latin typeface="Menlo" panose="020B0609030804020204" pitchFamily="49" charset="0"/>
              </a:rPr>
              <a:t> ro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5</a:t>
            </a:r>
            <a:r>
              <a:rPr lang="en-US" sz="1100" b="0" noProof="1">
                <a:solidFill>
                  <a:srgbClr val="DADADA"/>
                </a:solidFill>
                <a:effectLst/>
                <a:latin typeface="Menlo" panose="020B0609030804020204" pitchFamily="49" charset="0"/>
              </a:rPr>
              <a:t>);</a:t>
            </a:r>
          </a:p>
          <a:p>
            <a:r>
              <a:rPr lang="en-US" sz="1100" b="0" noProof="1">
                <a:solidFill>
                  <a:srgbClr val="569CD6"/>
                </a:solidFill>
                <a:effectLst/>
                <a:latin typeface="Menlo" panose="020B0609030804020204" pitchFamily="49" charset="0"/>
              </a:rPr>
              <a:t>  vec3</a:t>
            </a:r>
            <a:r>
              <a:rPr lang="en-US" sz="1100" b="0" noProof="1">
                <a:solidFill>
                  <a:srgbClr val="DADADA"/>
                </a:solidFill>
                <a:effectLst/>
                <a:latin typeface="Menlo" panose="020B0609030804020204" pitchFamily="49" charset="0"/>
              </a:rPr>
              <a:t> rd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normalize</a:t>
            </a:r>
            <a:r>
              <a:rPr lang="en-US" sz="1100" b="0" noProof="1">
                <a:solidFill>
                  <a:srgbClr val="DADADA"/>
                </a:solidFill>
                <a:effectLst/>
                <a:latin typeface="Menlo" panose="020B0609030804020204" pitchFamily="49" charset="0"/>
              </a:rPr>
              <a:t>(</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(uv, </a:t>
            </a:r>
            <a:r>
              <a:rPr lang="en-US" sz="1100" b="0" noProof="1">
                <a:solidFill>
                  <a:srgbClr val="B4B4B4"/>
                </a:solidFill>
                <a:effectLst/>
                <a:latin typeface="Menlo" panose="020B0609030804020204" pitchFamily="49" charset="0"/>
              </a:rPr>
              <a:t>-</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d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rayMarch(ro, rd,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100</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D8A0DF"/>
                </a:solidFill>
                <a:effectLst/>
                <a:latin typeface="Menlo" panose="020B0609030804020204" pitchFamily="49" charset="0"/>
              </a:rPr>
              <a:t>if</a:t>
            </a:r>
            <a:r>
              <a:rPr lang="en-US" sz="1100" b="0" noProof="1">
                <a:solidFill>
                  <a:srgbClr val="DADADA"/>
                </a:solidFill>
                <a:effectLst/>
                <a:latin typeface="Menlo" panose="020B0609030804020204" pitchFamily="49" charset="0"/>
              </a:rPr>
              <a:t> (d </a:t>
            </a:r>
            <a:r>
              <a:rPr lang="en-US" sz="1100" b="0" noProof="1">
                <a:solidFill>
                  <a:srgbClr val="B4B4B4"/>
                </a:solidFill>
                <a:effectLst/>
                <a:latin typeface="Menlo" panose="020B0609030804020204" pitchFamily="49" charset="0"/>
              </a:rPr>
              <a:t>&gt;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100.0</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0.6</a:t>
            </a:r>
            <a:r>
              <a:rPr lang="en-US" sz="1100" b="0" noProof="1">
                <a:solidFill>
                  <a:srgbClr val="DADADA"/>
                </a:solidFill>
                <a:effectLst/>
                <a:latin typeface="Menlo" panose="020B0609030804020204" pitchFamily="49" charset="0"/>
              </a:rPr>
              <a:t>);</a:t>
            </a:r>
          </a:p>
          <a:p>
            <a:r>
              <a:rPr lang="en-US" sz="1100" b="0" noProof="1">
                <a:solidFill>
                  <a:srgbClr val="D8A0DF"/>
                </a:solidFill>
                <a:effectLst/>
                <a:latin typeface="Menlo" panose="020B0609030804020204" pitchFamily="49" charset="0"/>
              </a:rPr>
              <a:t>  else</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fragColor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(col, </a:t>
            </a:r>
            <a:r>
              <a:rPr lang="en-US" sz="1100" b="0" noProof="1">
                <a:solidFill>
                  <a:srgbClr val="B5CEA8"/>
                </a:solidFill>
                <a:effectLst/>
                <a:latin typeface="Menlo" panose="020B0609030804020204" pitchFamily="49" charset="0"/>
              </a:rPr>
              <a:t>1.0</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a:t>
            </a:r>
          </a:p>
        </p:txBody>
      </p:sp>
      <p:pic>
        <p:nvPicPr>
          <p:cNvPr id="4098" name="Picture 2">
            <a:extLst>
              <a:ext uri="{FF2B5EF4-FFF2-40B4-BE49-F238E27FC236}">
                <a16:creationId xmlns:a16="http://schemas.microsoft.com/office/drawing/2014/main" id="{F3CF3576-699A-DD15-BC22-1CD89652C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629" y="2165933"/>
            <a:ext cx="3429000" cy="192881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093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24AF-EF18-B55E-C217-FFD17000EE9B}"/>
              </a:ext>
            </a:extLst>
          </p:cNvPr>
          <p:cNvSpPr>
            <a:spLocks noGrp="1"/>
          </p:cNvSpPr>
          <p:nvPr>
            <p:ph type="title"/>
          </p:nvPr>
        </p:nvSpPr>
        <p:spPr/>
        <p:txBody>
          <a:bodyPr/>
          <a:lstStyle/>
          <a:p>
            <a:r>
              <a:rPr lang="pt-BR" dirty="0"/>
              <a:t>Usando #define</a:t>
            </a:r>
          </a:p>
        </p:txBody>
      </p:sp>
      <p:sp>
        <p:nvSpPr>
          <p:cNvPr id="3" name="Text Placeholder 2">
            <a:extLst>
              <a:ext uri="{FF2B5EF4-FFF2-40B4-BE49-F238E27FC236}">
                <a16:creationId xmlns:a16="http://schemas.microsoft.com/office/drawing/2014/main" id="{5B10A94A-F41B-251F-7BC7-AAF20FAE8AA3}"/>
              </a:ext>
            </a:extLst>
          </p:cNvPr>
          <p:cNvSpPr>
            <a:spLocks noGrp="1"/>
          </p:cNvSpPr>
          <p:nvPr>
            <p:ph type="body" idx="1"/>
          </p:nvPr>
        </p:nvSpPr>
        <p:spPr/>
        <p:txBody>
          <a:bodyPr/>
          <a:lstStyle/>
          <a:p>
            <a:r>
              <a:rPr lang="pt-BR" dirty="0"/>
              <a:t>Uma estratégia usada por muitos programadores é usar as diretivas ou macros de compilação. Por exemplo, podemos colocar no código:</a:t>
            </a:r>
          </a:p>
        </p:txBody>
      </p:sp>
      <p:sp>
        <p:nvSpPr>
          <p:cNvPr id="4" name="Slide Number Placeholder 3">
            <a:extLst>
              <a:ext uri="{FF2B5EF4-FFF2-40B4-BE49-F238E27FC236}">
                <a16:creationId xmlns:a16="http://schemas.microsoft.com/office/drawing/2014/main" id="{2E8BE251-1587-7140-D3FE-D7449BC01EA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9</a:t>
            </a:fld>
            <a:endParaRPr lang="pt-BR"/>
          </a:p>
        </p:txBody>
      </p:sp>
      <p:sp>
        <p:nvSpPr>
          <p:cNvPr id="5" name="TextBox 4">
            <a:extLst>
              <a:ext uri="{FF2B5EF4-FFF2-40B4-BE49-F238E27FC236}">
                <a16:creationId xmlns:a16="http://schemas.microsoft.com/office/drawing/2014/main" id="{D8F6FDFF-0165-A528-E24E-71EB775E2A4D}"/>
              </a:ext>
            </a:extLst>
          </p:cNvPr>
          <p:cNvSpPr txBox="1"/>
          <p:nvPr/>
        </p:nvSpPr>
        <p:spPr>
          <a:xfrm>
            <a:off x="325220" y="2442001"/>
            <a:ext cx="8590179" cy="1569660"/>
          </a:xfrm>
          <a:prstGeom prst="rect">
            <a:avLst/>
          </a:prstGeom>
          <a:solidFill>
            <a:schemeClr val="tx1"/>
          </a:solidFill>
        </p:spPr>
        <p:txBody>
          <a:bodyPr wrap="square">
            <a:spAutoFit/>
          </a:bodyPr>
          <a:lstStyle/>
          <a:p>
            <a:r>
              <a:rPr lang="en-US" sz="2400" dirty="0">
                <a:solidFill>
                  <a:srgbClr val="F8C555"/>
                </a:solidFill>
                <a:effectLst/>
              </a:rPr>
              <a:t>#</a:t>
            </a:r>
            <a:r>
              <a:rPr lang="en-US" sz="2400" dirty="0">
                <a:solidFill>
                  <a:srgbClr val="CC99CD"/>
                </a:solidFill>
                <a:effectLst/>
              </a:rPr>
              <a:t>define</a:t>
            </a:r>
            <a:r>
              <a:rPr lang="en-US" sz="2400" dirty="0">
                <a:solidFill>
                  <a:srgbClr val="F8C555"/>
                </a:solidFill>
                <a:effectLst/>
              </a:rPr>
              <a:t> MAX_MARCHING_STEPS </a:t>
            </a:r>
            <a:r>
              <a:rPr lang="en-US" sz="2400" dirty="0">
                <a:solidFill>
                  <a:srgbClr val="F08D49"/>
                </a:solidFill>
                <a:effectLst/>
              </a:rPr>
              <a:t>255</a:t>
            </a:r>
            <a:r>
              <a:rPr lang="en-US" sz="2400" dirty="0"/>
              <a:t> </a:t>
            </a:r>
          </a:p>
          <a:p>
            <a:r>
              <a:rPr lang="en-US" sz="2400" dirty="0">
                <a:solidFill>
                  <a:srgbClr val="F8C555"/>
                </a:solidFill>
                <a:effectLst/>
              </a:rPr>
              <a:t>#</a:t>
            </a:r>
            <a:r>
              <a:rPr lang="en-US" sz="2400" dirty="0">
                <a:solidFill>
                  <a:srgbClr val="CC99CD"/>
                </a:solidFill>
                <a:effectLst/>
              </a:rPr>
              <a:t>define</a:t>
            </a:r>
            <a:r>
              <a:rPr lang="en-US" sz="2400" dirty="0">
                <a:solidFill>
                  <a:srgbClr val="F8C555"/>
                </a:solidFill>
                <a:effectLst/>
              </a:rPr>
              <a:t> MIN_DIST </a:t>
            </a:r>
            <a:r>
              <a:rPr lang="en-US" sz="2400" dirty="0">
                <a:solidFill>
                  <a:srgbClr val="F08D49"/>
                </a:solidFill>
                <a:effectLst/>
              </a:rPr>
              <a:t>0.0</a:t>
            </a:r>
            <a:r>
              <a:rPr lang="en-US" sz="2400" dirty="0"/>
              <a:t> </a:t>
            </a:r>
          </a:p>
          <a:p>
            <a:r>
              <a:rPr lang="en-US" sz="2400" dirty="0">
                <a:solidFill>
                  <a:srgbClr val="F8C555"/>
                </a:solidFill>
                <a:effectLst/>
              </a:rPr>
              <a:t>#</a:t>
            </a:r>
            <a:r>
              <a:rPr lang="en-US" sz="2400" dirty="0">
                <a:solidFill>
                  <a:srgbClr val="CC99CD"/>
                </a:solidFill>
                <a:effectLst/>
              </a:rPr>
              <a:t>define</a:t>
            </a:r>
            <a:r>
              <a:rPr lang="en-US" sz="2400" dirty="0">
                <a:solidFill>
                  <a:srgbClr val="F8C555"/>
                </a:solidFill>
                <a:effectLst/>
              </a:rPr>
              <a:t> MAX_DIST </a:t>
            </a:r>
            <a:r>
              <a:rPr lang="en-US" sz="2400" dirty="0">
                <a:solidFill>
                  <a:srgbClr val="F08D49"/>
                </a:solidFill>
                <a:effectLst/>
              </a:rPr>
              <a:t>100.0</a:t>
            </a:r>
            <a:r>
              <a:rPr lang="en-US" sz="2400" dirty="0"/>
              <a:t> </a:t>
            </a:r>
          </a:p>
          <a:p>
            <a:r>
              <a:rPr lang="en-US" sz="2400" dirty="0">
                <a:solidFill>
                  <a:srgbClr val="F8C555"/>
                </a:solidFill>
                <a:effectLst/>
              </a:rPr>
              <a:t>#</a:t>
            </a:r>
            <a:r>
              <a:rPr lang="en-US" sz="2400" dirty="0">
                <a:solidFill>
                  <a:srgbClr val="CC99CD"/>
                </a:solidFill>
                <a:effectLst/>
              </a:rPr>
              <a:t>define</a:t>
            </a:r>
            <a:r>
              <a:rPr lang="en-US" sz="2400" dirty="0">
                <a:solidFill>
                  <a:srgbClr val="F8C555"/>
                </a:solidFill>
                <a:effectLst/>
              </a:rPr>
              <a:t> PRECISION </a:t>
            </a:r>
            <a:r>
              <a:rPr lang="en-US" sz="2400" dirty="0">
                <a:solidFill>
                  <a:srgbClr val="F08D49"/>
                </a:solidFill>
                <a:effectLst/>
              </a:rPr>
              <a:t>0.001</a:t>
            </a:r>
            <a:endParaRPr lang="en-US" sz="1700" b="0" noProof="1">
              <a:solidFill>
                <a:srgbClr val="DADADA"/>
              </a:solidFill>
              <a:effectLst/>
              <a:latin typeface="Menlo" panose="020B0609030804020204" pitchFamily="49" charset="0"/>
            </a:endParaRPr>
          </a:p>
        </p:txBody>
      </p:sp>
    </p:spTree>
    <p:extLst>
      <p:ext uri="{BB962C8B-B14F-4D97-AF65-F5344CB8AC3E}">
        <p14:creationId xmlns:p14="http://schemas.microsoft.com/office/powerpoint/2010/main" val="703241595"/>
      </p:ext>
    </p:extLst>
  </p:cSld>
  <p:clrMapOvr>
    <a:masterClrMapping/>
  </p:clrMapOvr>
</p:sld>
</file>

<file path=ppt/theme/theme1.xml><?xml version="1.0" encoding="utf-8"?>
<a:theme xmlns:a="http://schemas.openxmlformats.org/drawingml/2006/main" name="Personalizar design">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9807</TotalTime>
  <Words>1714</Words>
  <Application>Microsoft Macintosh PowerPoint</Application>
  <PresentationFormat>On-screen Show (16:10)</PresentationFormat>
  <Paragraphs>193</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Menlo</vt:lpstr>
      <vt:lpstr>system-ui</vt:lpstr>
      <vt:lpstr>Verdana</vt:lpstr>
      <vt:lpstr>Personalizar design</vt:lpstr>
      <vt:lpstr>PowerPoint Presentation</vt:lpstr>
      <vt:lpstr>PowerPoint Presentation</vt:lpstr>
      <vt:lpstr>Raios</vt:lpstr>
      <vt:lpstr>Origem e Direção</vt:lpstr>
      <vt:lpstr>Lançamento de Raios</vt:lpstr>
      <vt:lpstr>Origem dos rais</vt:lpstr>
      <vt:lpstr>Setup inicial para Ray Marching</vt:lpstr>
      <vt:lpstr>Buscando uma esfera</vt:lpstr>
      <vt:lpstr>Usando #define</vt:lpstr>
      <vt:lpstr>Ray Marching</vt:lpstr>
      <vt:lpstr>PowerPoint Presentation</vt:lpstr>
      <vt:lpstr>PowerPoint Presentation</vt:lpstr>
      <vt:lpstr>Calculando a Normal</vt:lpstr>
      <vt:lpstr>Na prática</vt:lpstr>
      <vt:lpstr>Luz</vt:lpstr>
      <vt:lpstr>PowerPoint Presentation</vt:lpstr>
      <vt:lpstr>PowerPoint Presentation</vt:lpstr>
      <vt:lpstr>Cores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Luciano Pereira Soares</cp:lastModifiedBy>
  <cp:revision>23</cp:revision>
  <dcterms:modified xsi:type="dcterms:W3CDTF">2023-05-04T16:25:18Z</dcterms:modified>
</cp:coreProperties>
</file>