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317" r:id="rId3"/>
    <p:sldId id="318" r:id="rId4"/>
    <p:sldId id="338" r:id="rId5"/>
    <p:sldId id="312" r:id="rId6"/>
    <p:sldId id="340" r:id="rId7"/>
    <p:sldId id="313" r:id="rId8"/>
    <p:sldId id="339" r:id="rId9"/>
    <p:sldId id="319" r:id="rId10"/>
    <p:sldId id="323" r:id="rId11"/>
    <p:sldId id="314" r:id="rId12"/>
  </p:sldIdLst>
  <p:sldSz cx="9144000" cy="5715000" type="screen16x10"/>
  <p:notesSz cx="6858000" cy="9144000"/>
  <p:embeddedFontLs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40" d="100"/>
          <a:sy n="140" d="100"/>
        </p:scale>
        <p:origin x="1456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6f0adcd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e6f0adcd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0aa5670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ec0aa5670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c0aa5670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ec0aa5670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0e4e18c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e90e4e18c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33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0f2f6c2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g100f2f6c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0aa5670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ec0aa5670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97e8df8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ge97e8df8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e97e8df8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psoares.github.io/Renderizado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Bo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14: Primitivas 3D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Quinta parte do projeto 1</a:t>
            </a:r>
            <a:endParaRPr dirty="0"/>
          </a:p>
        </p:txBody>
      </p:sp>
      <p:sp>
        <p:nvSpPr>
          <p:cNvPr id="757" name="Google Shape;757;p7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1869618" y="2488188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sp>
        <p:nvSpPr>
          <p:cNvPr id="763" name="Google Shape;763;p74"/>
          <p:cNvSpPr/>
          <p:nvPr/>
        </p:nvSpPr>
        <p:spPr>
          <a:xfrm>
            <a:off x="2565712" y="5115192"/>
            <a:ext cx="406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https://lpsoares.github.io/Renderizador/</a:t>
            </a:r>
            <a:r>
              <a:rPr lang="pt-B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</p:txBody>
      </p:sp>
      <p:pic>
        <p:nvPicPr>
          <p:cNvPr id="768" name="Google Shape;76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930" y="1055787"/>
            <a:ext cx="2566074" cy="14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4"/>
          <p:cNvSpPr/>
          <p:nvPr/>
        </p:nvSpPr>
        <p:spPr>
          <a:xfrm>
            <a:off x="4854856" y="2488200"/>
            <a:ext cx="21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texturas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pic>
        <p:nvPicPr>
          <p:cNvPr id="770" name="Google Shape;77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706" y="1036088"/>
            <a:ext cx="2163994" cy="1442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2;p74">
            <a:extLst>
              <a:ext uri="{FF2B5EF4-FFF2-40B4-BE49-F238E27FC236}">
                <a16:creationId xmlns:a16="http://schemas.microsoft.com/office/drawing/2014/main" id="{89100981-2626-FB6D-F6EB-BF66AD56F810}"/>
              </a:ext>
            </a:extLst>
          </p:cNvPr>
          <p:cNvSpPr/>
          <p:nvPr/>
        </p:nvSpPr>
        <p:spPr>
          <a:xfrm>
            <a:off x="3490650" y="4474563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primitivas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 dirty="0"/>
          </a:p>
        </p:txBody>
      </p:sp>
      <p:pic>
        <p:nvPicPr>
          <p:cNvPr id="4" name="Picture 3" descr="A picture containing screen&#10;&#10;Description automatically generated">
            <a:extLst>
              <a:ext uri="{FF2B5EF4-FFF2-40B4-BE49-F238E27FC236}">
                <a16:creationId xmlns:a16="http://schemas.microsoft.com/office/drawing/2014/main" id="{7F4B1189-28DC-2328-6546-D796DC125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303" y="3022164"/>
            <a:ext cx="2561394" cy="14426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4" name="Google Shape;777;p75">
            <a:extLst>
              <a:ext uri="{FF2B5EF4-FFF2-40B4-BE49-F238E27FC236}">
                <a16:creationId xmlns:a16="http://schemas.microsoft.com/office/drawing/2014/main" id="{E9A42F31-FA11-F7D4-DBB8-F216FBBD8F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67650" y="4078223"/>
            <a:ext cx="6119700" cy="10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3"/>
          <p:cNvGrpSpPr/>
          <p:nvPr/>
        </p:nvGrpSpPr>
        <p:grpSpPr>
          <a:xfrm>
            <a:off x="469157" y="848097"/>
            <a:ext cx="7889683" cy="4615181"/>
            <a:chOff x="192" y="432"/>
            <a:chExt cx="4993" cy="2784"/>
          </a:xfrm>
        </p:grpSpPr>
        <p:pic>
          <p:nvPicPr>
            <p:cNvPr id="459" name="Google Shape;45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" y="432"/>
              <a:ext cx="1968" cy="2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33" descr="03_5-Transform"/>
            <p:cNvPicPr preferRelativeResize="0"/>
            <p:nvPr/>
          </p:nvPicPr>
          <p:blipFill rotWithShape="1">
            <a:blip r:embed="rId4">
              <a:alphaModFix/>
            </a:blip>
            <a:srcRect l="19510" r="9410"/>
            <a:stretch/>
          </p:blipFill>
          <p:spPr>
            <a:xfrm>
              <a:off x="2304" y="480"/>
              <a:ext cx="2881" cy="2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Formas e Transformações (X3D-Edit)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de algumas primitivas</a:t>
            </a:r>
            <a:endParaRPr/>
          </a:p>
        </p:txBody>
      </p:sp>
      <p:pic>
        <p:nvPicPr>
          <p:cNvPr id="467" name="Google Shape;467;p34" descr="X3dSpecification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501" y="1079726"/>
            <a:ext cx="2049268" cy="22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4" descr="X3dSpecificationCyl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759" y="3155158"/>
            <a:ext cx="2748603" cy="238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4" descr="X3dSpecificationSphe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6849" y="3452817"/>
            <a:ext cx="2163793" cy="21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4" descr="X3dSpecificationBo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6822" y="1071550"/>
            <a:ext cx="2397717" cy="221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Box</a:t>
            </a:r>
            <a:br>
              <a:rPr lang="pt-BR"/>
            </a:br>
            <a:endParaRPr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1"/>
          </p:nvPr>
        </p:nvSpPr>
        <p:spPr>
          <a:xfrm>
            <a:off x="357884" y="703385"/>
            <a:ext cx="8428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O nó </a:t>
            </a:r>
            <a:r>
              <a:rPr lang="pt-BR" sz="1700" b="1"/>
              <a:t>Box</a:t>
            </a:r>
            <a:r>
              <a:rPr lang="pt-BR" sz="1700"/>
              <a:t> especifica uma caixa 3D paralelepípeda retangular centrada no (0, 0, 0) no sistema de coordenadas local e alinhado com os eixos de coordenadas locais. Por padrão, a caixa mede 2 unidades em cada dimensão, de -1 a +1. O campo </a:t>
            </a:r>
            <a:r>
              <a:rPr lang="pt-BR" sz="1700" b="1"/>
              <a:t>size</a:t>
            </a:r>
            <a:r>
              <a:rPr lang="pt-BR" sz="1700"/>
              <a:t> especifica as extensões da caixa ao longo dos eixos X, Y e Z, respectivamente, e cada valor do tamanho deve ser maior que zero.</a:t>
            </a:r>
            <a:endParaRPr/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541" name="Google Shape;541;p56"/>
          <p:cNvSpPr/>
          <p:nvPr/>
        </p:nvSpPr>
        <p:spPr>
          <a:xfrm>
            <a:off x="2790092" y="3016403"/>
            <a:ext cx="6248400" cy="120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 : X3DGeometryNode { 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NULL 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b="1" dirty="0">
                <a:solidFill>
                  <a:schemeClr val="dk1"/>
                </a:solidFill>
              </a:rPr>
              <a:t>  SFVec3f 	[]       	</a:t>
            </a:r>
            <a:r>
              <a:rPr lang="pt-BR" sz="1600" b="1" dirty="0" err="1">
                <a:solidFill>
                  <a:schemeClr val="dk1"/>
                </a:solidFill>
              </a:rPr>
              <a:t>size</a:t>
            </a:r>
            <a:r>
              <a:rPr lang="pt-BR" sz="1600" b="1" dirty="0">
                <a:solidFill>
                  <a:schemeClr val="dk1"/>
                </a:solidFill>
              </a:rPr>
              <a:t>    	2 2 2 	(0,∞)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42" name="Google Shape;542;p56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https://www.web3d.org/documents/specifications/19775-1/V3.3/Part01/components/geometry3D.html#Box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43" name="Google Shape;543;p56" descr="Box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08" y="2407113"/>
            <a:ext cx="2619250" cy="241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BC2EFF55-8685-451C-AD1F-92AC0EC9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53" y="1543106"/>
            <a:ext cx="3988173" cy="3988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730" name="Google Shape;7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75" y="1774500"/>
            <a:ext cx="3560575" cy="356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Revisão de Coordenadas Esféricas</a:t>
            </a:r>
            <a:endParaRPr/>
          </a:p>
        </p:txBody>
      </p:sp>
      <p:sp>
        <p:nvSpPr>
          <p:cNvPr id="736" name="Google Shape;736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737" name="Google Shape;73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539" y="863600"/>
            <a:ext cx="4910049" cy="456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E190-4A7E-1C13-F0E5-60AF3D0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malhas de esferas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BCD4-04CD-D5C8-5EF0-2673FA97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506" y="760974"/>
            <a:ext cx="3529822" cy="4496159"/>
          </a:xfrm>
        </p:spPr>
        <p:txBody>
          <a:bodyPr>
            <a:noAutofit/>
          </a:bodyPr>
          <a:lstStyle/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UV </a:t>
            </a:r>
            <a:r>
              <a:rPr lang="pt-BR" sz="2350" dirty="0" err="1"/>
              <a:t>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Icosphere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Quad</a:t>
            </a:r>
            <a:r>
              <a:rPr lang="pt-BR" sz="2350" dirty="0"/>
              <a:t> </a:t>
            </a:r>
            <a:r>
              <a:rPr lang="pt-BR" sz="2350" dirty="0" err="1"/>
              <a:t>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Goldberg </a:t>
            </a:r>
            <a:r>
              <a:rPr lang="pt-BR" sz="2350" dirty="0" err="1"/>
              <a:t>polyhedra</a:t>
            </a:r>
            <a:endParaRPr lang="pt-BR" sz="23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D6916-5CFE-C24C-B6ED-3A7F39C2D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A0AB-9881-52A0-C1AC-B5CC4F21AD4C}"/>
              </a:ext>
            </a:extLst>
          </p:cNvPr>
          <p:cNvSpPr txBox="1"/>
          <p:nvPr/>
        </p:nvSpPr>
        <p:spPr>
          <a:xfrm>
            <a:off x="1789938" y="5388452"/>
            <a:ext cx="64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https://</a:t>
            </a:r>
            <a:r>
              <a:rPr lang="pt-BR" sz="1200" dirty="0" err="1"/>
              <a:t>www.danielsieger.com</a:t>
            </a:r>
            <a:r>
              <a:rPr lang="pt-BR" sz="1200" dirty="0"/>
              <a:t>/blog/2021/03/27/</a:t>
            </a:r>
            <a:r>
              <a:rPr lang="pt-BR" sz="1200" dirty="0" err="1"/>
              <a:t>generating-spheres.html</a:t>
            </a:r>
            <a:endParaRPr lang="pt-BR" sz="1200" dirty="0"/>
          </a:p>
        </p:txBody>
      </p:sp>
      <p:pic>
        <p:nvPicPr>
          <p:cNvPr id="1026" name="Picture 2" descr="Different refinement levels of the UV sphere">
            <a:extLst>
              <a:ext uri="{FF2B5EF4-FFF2-40B4-BE49-F238E27FC236}">
                <a16:creationId xmlns:a16="http://schemas.microsoft.com/office/drawing/2014/main" id="{A42A3408-97F9-614D-3091-6B3307E9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2" y="660462"/>
            <a:ext cx="3795266" cy="9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t refinement levels of the icosphere">
            <a:extLst>
              <a:ext uri="{FF2B5EF4-FFF2-40B4-BE49-F238E27FC236}">
                <a16:creationId xmlns:a16="http://schemas.microsoft.com/office/drawing/2014/main" id="{1D9E5F73-E751-B5A1-21DD-F1866159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3" y="1878390"/>
            <a:ext cx="3795266" cy="9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t refinement levels of the quad sphere">
            <a:extLst>
              <a:ext uri="{FF2B5EF4-FFF2-40B4-BE49-F238E27FC236}">
                <a16:creationId xmlns:a16="http://schemas.microsoft.com/office/drawing/2014/main" id="{C80C88E9-8D43-86A0-F4C8-55FDAC52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2" y="3045583"/>
            <a:ext cx="3795265" cy="9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fferent Goldberg polyhedra">
            <a:extLst>
              <a:ext uri="{FF2B5EF4-FFF2-40B4-BE49-F238E27FC236}">
                <a16:creationId xmlns:a16="http://schemas.microsoft.com/office/drawing/2014/main" id="{D7D4179A-28B9-7562-14FA-4D018A5F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3" y="4275371"/>
            <a:ext cx="3795264" cy="10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das primitivas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221332" y="1124700"/>
            <a:ext cx="4350668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Box : X3DGeometryNode { 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</a:t>
            </a:r>
            <a:r>
              <a:rPr lang="pt-BR" sz="1000" b="1" dirty="0" err="1"/>
              <a:t>SFNode</a:t>
            </a:r>
            <a:r>
              <a:rPr lang="pt-BR" sz="1000" b="1" dirty="0"/>
              <a:t>  [</a:t>
            </a:r>
            <a:r>
              <a:rPr lang="pt-BR" sz="1000" b="1" dirty="0" err="1"/>
              <a:t>in,out</a:t>
            </a:r>
            <a:r>
              <a:rPr lang="pt-BR" sz="1000" b="1" dirty="0"/>
              <a:t>] </a:t>
            </a:r>
            <a:r>
              <a:rPr lang="pt-BR" sz="1000" b="1" dirty="0" err="1"/>
              <a:t>metadata</a:t>
            </a:r>
            <a:r>
              <a:rPr lang="pt-BR" sz="1000" b="1" dirty="0"/>
              <a:t> NULL  [X3DMetadataObject]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SFVec3f []       </a:t>
            </a:r>
            <a:r>
              <a:rPr lang="pt-BR" sz="1000" b="1" dirty="0" err="1"/>
              <a:t>size</a:t>
            </a:r>
            <a:r>
              <a:rPr lang="pt-BR" sz="1000" b="1" dirty="0"/>
              <a:t>     2 2 2 (0,∞)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</a:t>
            </a:r>
            <a:r>
              <a:rPr lang="pt-BR" sz="1000" b="1" dirty="0" err="1"/>
              <a:t>SFBool</a:t>
            </a:r>
            <a:r>
              <a:rPr lang="pt-BR" sz="1000" b="1" dirty="0"/>
              <a:t>  []       </a:t>
            </a:r>
            <a:r>
              <a:rPr lang="pt-BR" sz="1000" b="1" dirty="0" err="1"/>
              <a:t>solid</a:t>
            </a:r>
            <a:r>
              <a:rPr lang="pt-BR" sz="1000" b="1" dirty="0"/>
              <a:t>    TRUE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}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 err="1"/>
              <a:t>Cylinder</a:t>
            </a:r>
            <a:r>
              <a:rPr lang="pt-BR" sz="1000" dirty="0"/>
              <a:t> : X3DGeometryNode { 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SFNode</a:t>
            </a:r>
            <a:r>
              <a:rPr lang="pt-BR" sz="1000" dirty="0"/>
              <a:t>  [</a:t>
            </a:r>
            <a:r>
              <a:rPr lang="pt-BR" sz="1000" dirty="0" err="1"/>
              <a:t>in,out</a:t>
            </a:r>
            <a:r>
              <a:rPr lang="pt-BR" sz="1000" dirty="0"/>
              <a:t>] </a:t>
            </a:r>
            <a:r>
              <a:rPr lang="pt-BR" sz="1000" dirty="0" err="1"/>
              <a:t>metadata</a:t>
            </a:r>
            <a:r>
              <a:rPr lang="pt-BR" sz="1000" dirty="0"/>
              <a:t> NULL [X3DMetadataObject]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bottom</a:t>
            </a:r>
            <a:r>
              <a:rPr lang="pt-BR" sz="1000" dirty="0"/>
              <a:t>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SFFloat</a:t>
            </a:r>
            <a:r>
              <a:rPr lang="pt-BR" sz="1000" dirty="0"/>
              <a:t> []       </a:t>
            </a:r>
            <a:r>
              <a:rPr lang="pt-BR" sz="1000" dirty="0" err="1"/>
              <a:t>height</a:t>
            </a:r>
            <a:r>
              <a:rPr lang="pt-BR" sz="1000" dirty="0"/>
              <a:t>   2    (0,∞)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SFFloat</a:t>
            </a:r>
            <a:r>
              <a:rPr lang="pt-BR" sz="1000" dirty="0"/>
              <a:t> []       </a:t>
            </a:r>
            <a:r>
              <a:rPr lang="pt-BR" sz="1000" dirty="0" err="1"/>
              <a:t>radius</a:t>
            </a:r>
            <a:r>
              <a:rPr lang="pt-BR" sz="1000" dirty="0"/>
              <a:t>   1    (0,∞)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side</a:t>
            </a:r>
            <a:r>
              <a:rPr lang="pt-BR" sz="1000" dirty="0"/>
              <a:t> 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solid</a:t>
            </a:r>
            <a:r>
              <a:rPr lang="pt-BR" sz="1000" dirty="0"/>
              <a:t>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top  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}</a:t>
            </a:r>
            <a:endParaRPr sz="1000"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4782311" y="1124700"/>
            <a:ext cx="4197097" cy="3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38" marR="0" lvl="0" indent="-2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Cone : X3DGeometryNode { 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SFNode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in,out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NULL [X3DMetadataObject]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bottom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bottomRadius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    (0,∞)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2    (0,∞)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side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solid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Sphere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X3DGeometryNode { 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SFNode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in,out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NULL [X3DMetadataObject]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radius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1    (0,∞)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solid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TRUE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476</Words>
  <Application>Microsoft Macintosh PowerPoint</Application>
  <PresentationFormat>On-screen Show (16:10)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Verdana</vt:lpstr>
      <vt:lpstr>Arial</vt:lpstr>
      <vt:lpstr>Personalizar design</vt:lpstr>
      <vt:lpstr>PowerPoint Presentation</vt:lpstr>
      <vt:lpstr>Formas e Transformações (X3D-Edit)</vt:lpstr>
      <vt:lpstr>Especificação de algumas primitivas</vt:lpstr>
      <vt:lpstr>Box </vt:lpstr>
      <vt:lpstr>Geração de Esferas em 3D</vt:lpstr>
      <vt:lpstr>Geração de Esferas em 3D</vt:lpstr>
      <vt:lpstr>Revisão de Coordenadas Esféricas</vt:lpstr>
      <vt:lpstr>Mais malhas de esferas</vt:lpstr>
      <vt:lpstr>Especificação das primitivas</vt:lpstr>
      <vt:lpstr>Quinta parte do projeto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16</cp:revision>
  <dcterms:modified xsi:type="dcterms:W3CDTF">2023-04-11T00:22:55Z</dcterms:modified>
</cp:coreProperties>
</file>