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5" r:id="rId3"/>
    <p:sldId id="297" r:id="rId4"/>
    <p:sldId id="298" r:id="rId5"/>
    <p:sldId id="299" r:id="rId6"/>
    <p:sldId id="300" r:id="rId7"/>
    <p:sldId id="319" r:id="rId8"/>
    <p:sldId id="301" r:id="rId9"/>
    <p:sldId id="347" r:id="rId10"/>
    <p:sldId id="302" r:id="rId11"/>
    <p:sldId id="303" r:id="rId12"/>
    <p:sldId id="348" r:id="rId13"/>
    <p:sldId id="351" r:id="rId14"/>
    <p:sldId id="350" r:id="rId15"/>
    <p:sldId id="349" r:id="rId16"/>
    <p:sldId id="304" r:id="rId17"/>
    <p:sldId id="305" r:id="rId18"/>
    <p:sldId id="306" r:id="rId19"/>
    <p:sldId id="307" r:id="rId20"/>
    <p:sldId id="346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FFE165"/>
    <a:srgbClr val="A4A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113F7-B4F6-6D79-F11E-400ABCBF7B3F}" v="19" dt="2024-10-17T11:55:57.558"/>
  </p1510:revLst>
</p1510:revInfo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S::lucianops@insper.edu.br::16c53e34-c952-423e-8700-c0525d23304f" providerId="AD" clId="Web-{50C113F7-B4F6-6D79-F11E-400ABCBF7B3F}"/>
    <pc:docChg chg="addSld modSld">
      <pc:chgData name="Luciano Pereira Soares" userId="S::lucianops@insper.edu.br::16c53e34-c952-423e-8700-c0525d23304f" providerId="AD" clId="Web-{50C113F7-B4F6-6D79-F11E-400ABCBF7B3F}" dt="2024-10-17T11:55:57.558" v="17"/>
      <pc:docMkLst>
        <pc:docMk/>
      </pc:docMkLst>
      <pc:sldChg chg="addSp modSp new">
        <pc:chgData name="Luciano Pereira Soares" userId="S::lucianops@insper.edu.br::16c53e34-c952-423e-8700-c0525d23304f" providerId="AD" clId="Web-{50C113F7-B4F6-6D79-F11E-400ABCBF7B3F}" dt="2024-10-17T11:55:57.558" v="17"/>
        <pc:sldMkLst>
          <pc:docMk/>
          <pc:sldMk cId="2257687813" sldId="349"/>
        </pc:sldMkLst>
        <pc:spChg chg="mod">
          <ac:chgData name="Luciano Pereira Soares" userId="S::lucianops@insper.edu.br::16c53e34-c952-423e-8700-c0525d23304f" providerId="AD" clId="Web-{50C113F7-B4F6-6D79-F11E-400ABCBF7B3F}" dt="2024-10-17T11:55:54.370" v="16" actId="20577"/>
          <ac:spMkLst>
            <pc:docMk/>
            <pc:sldMk cId="2257687813" sldId="349"/>
            <ac:spMk id="2" creationId="{23BECD60-F5B4-773E-BE74-0C74D7D97B8E}"/>
          </ac:spMkLst>
        </pc:spChg>
        <pc:picChg chg="add mod">
          <ac:chgData name="Luciano Pereira Soares" userId="S::lucianops@insper.edu.br::16c53e34-c952-423e-8700-c0525d23304f" providerId="AD" clId="Web-{50C113F7-B4F6-6D79-F11E-400ABCBF7B3F}" dt="2024-10-17T11:55:57.558" v="17"/>
          <ac:picMkLst>
            <pc:docMk/>
            <pc:sldMk cId="2257687813" sldId="349"/>
            <ac:picMk id="5" creationId="{759C056A-8F87-B779-9AB5-3DD3C04FBE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9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592DA0F-5B3B-2013-A177-AFC6E04D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C5978665-6E87-7D22-C8F4-FCBA9641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8800C7CE-2AC3-7B8F-DC23-85BDE06F9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01D522AD-3B36-557D-E1B9-C818546FF9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9b8c33c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9b8c33c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9b8c33c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2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9C9C7B28-89A3-C189-B699-0780CD84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>
            <a:extLst>
              <a:ext uri="{FF2B5EF4-FFF2-40B4-BE49-F238E27FC236}">
                <a16:creationId xmlns:a16="http://schemas.microsoft.com/office/drawing/2014/main" id="{B123B106-CB69-92AE-BED1-F800E0F2F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>
            <a:extLst>
              <a:ext uri="{FF2B5EF4-FFF2-40B4-BE49-F238E27FC236}">
                <a16:creationId xmlns:a16="http://schemas.microsoft.com/office/drawing/2014/main" id="{7A5B1E90-C362-AA12-148F-228B71BB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>
            <a:extLst>
              <a:ext uri="{FF2B5EF4-FFF2-40B4-BE49-F238E27FC236}">
                <a16:creationId xmlns:a16="http://schemas.microsoft.com/office/drawing/2014/main" id="{71927F8D-1F6C-26D5-1137-0A99E5436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mathematics-physics-for-computer-graphics/geometry/transforming-normal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ligh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16: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181E0A95-905A-3130-80C3-DE435EA022F2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36EB3F2-A3E3-D8A6-EEB3-526308851BD1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A774D0-8AB8-12DA-3F3F-4F89741C024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885DF32C-32C3-9022-F999-0C54B3DDF52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O</a:t>
            </a:r>
            <a:r>
              <a:rPr lang="en-BR" sz="1800" baseline="-25000" dirty="0">
                <a:highlight>
                  <a:srgbClr val="FFFFFF"/>
                </a:highlight>
              </a:rPr>
              <a:t>E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700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+ SUM( I</a:t>
            </a:r>
            <a:r>
              <a:rPr lang="en-BR" sz="1800" baseline="-25000" dirty="0">
                <a:highlight>
                  <a:srgbClr val="FFFFFF"/>
                </a:highlight>
              </a:rPr>
              <a:t>L</a:t>
            </a:r>
            <a:r>
              <a:rPr lang="en-BR" sz="1700" baseline="-25000" dirty="0">
                <a:highlight>
                  <a:srgbClr val="FFFFFF"/>
                </a:highlight>
              </a:rPr>
              <a:t>rgb </a:t>
            </a:r>
            <a:r>
              <a:rPr lang="en-BR" sz="1200" dirty="0">
                <a:highlight>
                  <a:srgbClr val="FFFFFF"/>
                </a:highlight>
              </a:rPr>
              <a:t>× (ambient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diffuse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specular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 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(0.67, 0.67,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268AEB4D-FD88-A3A2-DE63-90B4B967C999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23DD9008-3FE6-2CA5-2DB4-75B98A05BE86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DF6FD86C-4B96-5679-B279-0C46EA728AB3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0EF5B3F-2BC2-062B-5AB8-66D952991C0B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E17E85F-0C38-E565-0660-A3D8E22D0554}"/>
              </a:ext>
            </a:extLst>
          </p:cNvPr>
          <p:cNvGrpSpPr/>
          <p:nvPr/>
        </p:nvGrpSpPr>
        <p:grpSpPr>
          <a:xfrm rot="1087927">
            <a:off x="7736688" y="2754831"/>
            <a:ext cx="543343" cy="543755"/>
            <a:chOff x="2010648" y="2738821"/>
            <a:chExt cx="543343" cy="54375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F4422EC-34DA-3EFB-CCF6-03A223368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E0E421-65A8-54C4-B230-737DD06B9384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08E22-4CE8-5BFC-E642-2261B9E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Transformações nas Normais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4C2D-A9A7-FD26-27DA-7E6A38C2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7875"/>
          </a:xfrm>
        </p:spPr>
        <p:txBody>
          <a:bodyPr/>
          <a:lstStyle/>
          <a:p>
            <a:r>
              <a:rPr lang="pt-BR" noProof="0" dirty="0"/>
              <a:t>Podemos usar a mesma transformação da geometria sobre suas normais?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EE68-6FD4-411E-88EE-7B5F81281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12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76A617-484E-E414-B75A-A777A14A4056}"/>
              </a:ext>
            </a:extLst>
          </p:cNvPr>
          <p:cNvGrpSpPr/>
          <p:nvPr/>
        </p:nvGrpSpPr>
        <p:grpSpPr>
          <a:xfrm>
            <a:off x="556182" y="2228395"/>
            <a:ext cx="8191892" cy="1485860"/>
            <a:chOff x="556182" y="2614886"/>
            <a:chExt cx="8191892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7066D5-BDC6-4377-BD8E-9F103E20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C21E46-8BB6-3FDB-0A35-5A1E7874792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8191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65C52-E93E-3F45-78C8-C0580DBD9CD2}"/>
              </a:ext>
            </a:extLst>
          </p:cNvPr>
          <p:cNvGrpSpPr/>
          <p:nvPr/>
        </p:nvGrpSpPr>
        <p:grpSpPr>
          <a:xfrm>
            <a:off x="1019672" y="2624320"/>
            <a:ext cx="1393460" cy="810795"/>
            <a:chOff x="953683" y="3010811"/>
            <a:chExt cx="1393460" cy="81079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31C4539-8E1B-FF6D-8FED-4326DD17E5B1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45C17-93D1-134F-A7AA-C47918CC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564C9-6D6D-20AA-5994-C1E5BB8B729B}"/>
                </a:ext>
              </a:extLst>
            </p:cNvPr>
            <p:cNvSpPr/>
            <p:nvPr/>
          </p:nvSpPr>
          <p:spPr>
            <a:xfrm rot="2695108">
              <a:off x="1732828" y="3360650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7A3027-3F0B-1A00-D5C0-CCADC9C70D4F}"/>
              </a:ext>
            </a:extLst>
          </p:cNvPr>
          <p:cNvSpPr txBox="1"/>
          <p:nvPr/>
        </p:nvSpPr>
        <p:spPr>
          <a:xfrm>
            <a:off x="3971042" y="1844076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Rotação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6BD75-F89D-6427-1CC5-532F2B9D9C15}"/>
              </a:ext>
            </a:extLst>
          </p:cNvPr>
          <p:cNvSpPr txBox="1"/>
          <p:nvPr/>
        </p:nvSpPr>
        <p:spPr>
          <a:xfrm>
            <a:off x="6649825" y="1702673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Escala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CE9250-AFD1-A180-4DB4-21FD50246D7D}"/>
              </a:ext>
            </a:extLst>
          </p:cNvPr>
          <p:cNvGrpSpPr/>
          <p:nvPr/>
        </p:nvGrpSpPr>
        <p:grpSpPr>
          <a:xfrm>
            <a:off x="6471506" y="2624136"/>
            <a:ext cx="1393460" cy="810795"/>
            <a:chOff x="953683" y="3010811"/>
            <a:chExt cx="1393460" cy="8107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EC30CDC-32B0-6A96-372E-1739F7F016DE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5625C1-FE8F-73C8-064B-D1218852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E905-5687-EDD8-A1DF-B4CD76B4B2D9}"/>
              </a:ext>
            </a:extLst>
          </p:cNvPr>
          <p:cNvSpPr/>
          <p:nvPr/>
        </p:nvSpPr>
        <p:spPr>
          <a:xfrm rot="1570817">
            <a:off x="7345167" y="2983973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57C15-8E01-85A7-7587-CFC8131AFFFA}"/>
              </a:ext>
            </a:extLst>
          </p:cNvPr>
          <p:cNvSpPr/>
          <p:nvPr/>
        </p:nvSpPr>
        <p:spPr>
          <a:xfrm rot="2695108">
            <a:off x="7253358" y="2967348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5B9E1AD-4EAF-F785-ACE2-801C8B8B6E89}"/>
              </a:ext>
            </a:extLst>
          </p:cNvPr>
          <p:cNvSpPr txBox="1">
            <a:spLocks/>
          </p:cNvSpPr>
          <p:nvPr/>
        </p:nvSpPr>
        <p:spPr>
          <a:xfrm>
            <a:off x="390548" y="4092135"/>
            <a:ext cx="8428232" cy="9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Solução: A transposta da inversa da matriz de transformação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BD6DC-BDEA-EE9D-5BD2-7B583AF0F6F5}"/>
              </a:ext>
            </a:extLst>
          </p:cNvPr>
          <p:cNvSpPr txBox="1"/>
          <p:nvPr/>
        </p:nvSpPr>
        <p:spPr>
          <a:xfrm>
            <a:off x="4044884" y="4658603"/>
            <a:ext cx="1054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M</a:t>
            </a:r>
            <a:r>
              <a:rPr lang="pt-BR" sz="3600" baseline="30000" dirty="0"/>
              <a:t>-1T</a:t>
            </a:r>
            <a:endParaRPr lang="en-US" sz="3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0F550-1AE9-9E59-F796-984B200F902E}"/>
              </a:ext>
            </a:extLst>
          </p:cNvPr>
          <p:cNvSpPr txBox="1"/>
          <p:nvPr/>
        </p:nvSpPr>
        <p:spPr>
          <a:xfrm>
            <a:off x="465320" y="5287618"/>
            <a:ext cx="7877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noProof="0" dirty="0"/>
              <a:t>Mais detalhes: </a:t>
            </a:r>
            <a:r>
              <a:rPr lang="en-US" sz="1000" dirty="0">
                <a:hlinkClick r:id="rId3"/>
              </a:rPr>
              <a:t>https://www.scratchapixel.com/lessons/mathematics-physics-for-computer-graphics/geometry/transforming-normals.html</a:t>
            </a:r>
            <a:r>
              <a:rPr lang="en-US" sz="1000" dirty="0"/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79F851-21AE-8E4A-E359-FA729A420D9B}"/>
              </a:ext>
            </a:extLst>
          </p:cNvPr>
          <p:cNvGrpSpPr/>
          <p:nvPr/>
        </p:nvGrpSpPr>
        <p:grpSpPr>
          <a:xfrm>
            <a:off x="2010648" y="2738821"/>
            <a:ext cx="543343" cy="543755"/>
            <a:chOff x="2010648" y="2738821"/>
            <a:chExt cx="543343" cy="5437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4C8AAB-F9C9-E770-5B0D-7142439D6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9E8196-E656-015E-A786-CCF1D69FA411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03784C-98F3-1CD0-DE4C-75511CF16E8D}"/>
              </a:ext>
            </a:extLst>
          </p:cNvPr>
          <p:cNvSpPr txBox="1"/>
          <p:nvPr/>
        </p:nvSpPr>
        <p:spPr>
          <a:xfrm>
            <a:off x="3571117" y="1612319"/>
            <a:ext cx="172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Translação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EEC34C-33AD-4FAE-3A49-2D6B3AB0067B}"/>
              </a:ext>
            </a:extLst>
          </p:cNvPr>
          <p:cNvGrpSpPr/>
          <p:nvPr/>
        </p:nvGrpSpPr>
        <p:grpSpPr>
          <a:xfrm>
            <a:off x="3799107" y="2624136"/>
            <a:ext cx="1534319" cy="810795"/>
            <a:chOff x="3799107" y="2624136"/>
            <a:chExt cx="1534319" cy="81079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366816-15EE-5CFE-1635-9A4BE9D5BC0A}"/>
                </a:ext>
              </a:extLst>
            </p:cNvPr>
            <p:cNvGrpSpPr/>
            <p:nvPr/>
          </p:nvGrpSpPr>
          <p:grpSpPr>
            <a:xfrm>
              <a:off x="3799107" y="2624136"/>
              <a:ext cx="1393460" cy="810795"/>
              <a:chOff x="953683" y="3010811"/>
              <a:chExt cx="1393460" cy="810795"/>
            </a:xfrm>
          </p:grpSpPr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E187CA0F-013A-7D60-FBE6-6ABB2D8FCE05}"/>
                  </a:ext>
                </a:extLst>
              </p:cNvPr>
              <p:cNvSpPr/>
              <p:nvPr/>
            </p:nvSpPr>
            <p:spPr>
              <a:xfrm>
                <a:off x="953683" y="3260006"/>
                <a:ext cx="1121789" cy="561600"/>
              </a:xfrm>
              <a:prstGeom prst="triangl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A261D68-8F0A-76A7-B97E-14A09CDA8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3800" y="3010811"/>
                <a:ext cx="543343" cy="5437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AF4B12-C0C7-4E90-FB26-4DFCB5FE0E23}"/>
                  </a:ext>
                </a:extLst>
              </p:cNvPr>
              <p:cNvSpPr/>
              <p:nvPr/>
            </p:nvSpPr>
            <p:spPr>
              <a:xfrm rot="2695108">
                <a:off x="1732828" y="3360650"/>
                <a:ext cx="149741" cy="14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R" b="0" i="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</a:rPr>
                  <a:t>·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A241DC-A8BA-159D-45A9-2C1A1A8C9B70}"/>
                </a:ext>
              </a:extLst>
            </p:cNvPr>
            <p:cNvGrpSpPr/>
            <p:nvPr/>
          </p:nvGrpSpPr>
          <p:grpSpPr>
            <a:xfrm>
              <a:off x="4790083" y="2738637"/>
              <a:ext cx="543343" cy="543755"/>
              <a:chOff x="2010648" y="2738821"/>
              <a:chExt cx="543343" cy="543755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93E6C5-D437-1B8C-EB21-58DDCFA21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BA3619-0272-BB2A-F918-22039F33D2D9}"/>
                  </a:ext>
                </a:extLst>
              </p:cNvPr>
              <p:cNvSpPr txBox="1"/>
              <p:nvPr/>
            </p:nvSpPr>
            <p:spPr>
              <a:xfrm rot="18982044">
                <a:off x="2187013" y="2873392"/>
                <a:ext cx="17422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ACB45-64CF-8F20-0116-C6B505EA1A9D}"/>
              </a:ext>
            </a:extLst>
          </p:cNvPr>
          <p:cNvGrpSpPr/>
          <p:nvPr/>
        </p:nvGrpSpPr>
        <p:grpSpPr>
          <a:xfrm>
            <a:off x="7500871" y="2778758"/>
            <a:ext cx="543343" cy="543755"/>
            <a:chOff x="2010648" y="2738821"/>
            <a:chExt cx="543343" cy="54375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236981-33B5-2225-0662-636938AB8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844DE-F210-64B8-D3FF-573DAA54C1C5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 animBg="1"/>
      <p:bldP spid="44" grpId="0" animBg="1"/>
      <p:bldP spid="44" grpId="1" animBg="1"/>
      <p:bldP spid="45" grpId="0"/>
      <p:bldP spid="49" grpId="0"/>
      <p:bldP spid="5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03A9-B984-F8DC-D792-DDFF3A69EC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13</a:t>
            </a:fld>
            <a:endParaRPr lang="en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E60B-777C-B855-3D7A-239A6E85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0482"/>
            <a:ext cx="7772400" cy="38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6FA97E62-3908-8711-3762-ECE852EA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48C6FBCF-DBE4-D8CB-E760-42413761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84" r="15284"/>
          <a:stretch/>
        </p:blipFill>
        <p:spPr>
          <a:xfrm>
            <a:off x="6989146" y="843680"/>
            <a:ext cx="1655233" cy="1584854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78231608-5FE5-C222-8A27-32847D628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Cubo 2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2D854121-80E1-1EE2-F98C-A9CBC33853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B76E3AE8-F441-7517-A61E-54AE37C7627E}"/>
              </a:ext>
            </a:extLst>
          </p:cNvPr>
          <p:cNvSpPr txBox="1"/>
          <p:nvPr/>
        </p:nvSpPr>
        <p:spPr>
          <a:xfrm>
            <a:off x="197962" y="594550"/>
            <a:ext cx="7260804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0 0 5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&lt;DirectionalLight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0 -0.8 -0.6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0.9 0.9 0.8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5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0.64 0.75 0 0.7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&lt;Box/&gt;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0.2 1.0 0.2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11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shininess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000A28BB-DDB0-9F4E-AF9B-94F45DBB8E63}"/>
              </a:ext>
            </a:extLst>
          </p:cNvPr>
          <p:cNvGrpSpPr/>
          <p:nvPr/>
        </p:nvGrpSpPr>
        <p:grpSpPr>
          <a:xfrm>
            <a:off x="6076319" y="236999"/>
            <a:ext cx="1556100" cy="1478008"/>
            <a:chOff x="6076319" y="236999"/>
            <a:chExt cx="1556100" cy="1478008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091BE56-9015-0BD2-40C0-ADBA0F8785A6}"/>
                </a:ext>
              </a:extLst>
            </p:cNvPr>
            <p:cNvSpPr/>
            <p:nvPr/>
          </p:nvSpPr>
          <p:spPr>
            <a:xfrm>
              <a:off x="7376716" y="1636107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F500007E-5704-2FFE-46AF-82493C84A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14671" cy="110716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E88A8C40-06A0-038F-6E19-1B4D1EC3AB6D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B8B36761-3E4A-84A3-4D93-7AFAB1990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2CAC65-9209-9B57-F44F-513FBE84FEE5}"/>
              </a:ext>
            </a:extLst>
          </p:cNvPr>
          <p:cNvSpPr/>
          <p:nvPr/>
        </p:nvSpPr>
        <p:spPr>
          <a:xfrm flipH="1">
            <a:off x="7074641" y="4331167"/>
            <a:ext cx="927649" cy="914143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19ACB101-4F5F-E273-79F2-9EACBA133C9C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9FED1-DEC9-BB26-A4C1-F85663D804E1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12D1C-6109-9013-1640-DEEE5F8B4A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8A4F9-9533-1B56-CC4D-9245F055114E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A56EC-8B9C-56F3-369F-2B5C868A34DF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F671D-1D39-B645-B2B2-40D2E0518930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D2E47-9B6C-A13B-E38E-CE099E45369E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3C226-8BE2-9C68-C0B0-187F3ACA7F5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1BED6-4067-071B-1E49-F06D61685B3D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144C9A-14E9-AE78-54C2-D2F4532A02CC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A657171-8693-6B29-6D72-54DFEB24A4E6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3A716B-4400-ABF3-80BD-39A6F717A6A6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646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CD60-F5B4-773E-BE74-0C74D7D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650" dirty="0"/>
              <a:t>Truque para calcular normais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9E0658-7265-BF63-B762-D42838E2F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 lang="pt-BR"/>
          </a:p>
        </p:txBody>
      </p:sp>
      <p:pic>
        <p:nvPicPr>
          <p:cNvPr id="1026" name="Picture 2" descr="Tutorials/tips for Normal Maps? - Help - Aseprite Community">
            <a:extLst>
              <a:ext uri="{FF2B5EF4-FFF2-40B4-BE49-F238E27FC236}">
                <a16:creationId xmlns:a16="http://schemas.microsoft.com/office/drawing/2014/main" id="{76B4473E-6C07-6CBE-9C5F-E7162AD0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8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400" dirty="0">
                <a:highlight>
                  <a:srgbClr val="FFFFFF"/>
                </a:highlight>
              </a:rPr>
              <a:t>(t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≤ fraction &lt;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), where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is the key at (i), and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 is the key at (i+1)</a:t>
            </a: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200" dirty="0">
                <a:highlight>
                  <a:srgbClr val="FFFFFF"/>
                </a:highlight>
              </a:rPr>
              <a:t>s = (t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 / (t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200" dirty="0">
                <a:highlight>
                  <a:srgbClr val="FFFFFF"/>
                </a:highlight>
              </a:rPr>
              <a:t>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dirty="0">
                <a:highlight>
                  <a:srgbClr val="FFFFFF"/>
                </a:highlight>
              </a:rPr>
              <a:t>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</a:t>
            </a:r>
            <a:r>
              <a:rPr lang="en-US" sz="1200" dirty="0" err="1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 and 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(i+1)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i+1</a:t>
            </a:r>
            <a:r>
              <a:rPr lang="en-US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600" b="1" dirty="0">
                <a:highlight>
                  <a:srgbClr val="FFFFFF"/>
                </a:highlight>
              </a:rPr>
              <a:t>v</a:t>
            </a:r>
            <a:r>
              <a:rPr lang="en-BR" sz="1400" baseline="-25000" dirty="0">
                <a:highlight>
                  <a:srgbClr val="FFFFFF"/>
                </a:highlight>
              </a:rPr>
              <a:t>s</a:t>
            </a:r>
            <a:r>
              <a:rPr lang="en-BR" sz="1600" dirty="0">
                <a:highlight>
                  <a:srgbClr val="FFFFFF"/>
                </a:highlight>
              </a:rPr>
              <a:t> = </a:t>
            </a:r>
            <a:r>
              <a:rPr lang="en-BR" sz="1600" b="1" dirty="0">
                <a:highlight>
                  <a:srgbClr val="FFFFFF"/>
                </a:highlight>
              </a:rPr>
              <a:t>S</a:t>
            </a:r>
            <a:r>
              <a:rPr lang="en-BR" sz="1400" baseline="30000" dirty="0">
                <a:highlight>
                  <a:srgbClr val="FFFFFF"/>
                </a:highlight>
              </a:rPr>
              <a:t>T</a:t>
            </a:r>
            <a:r>
              <a:rPr lang="en-BR" sz="1600" dirty="0">
                <a:highlight>
                  <a:srgbClr val="FFFFFF"/>
                </a:highlight>
              </a:rPr>
              <a:t> </a:t>
            </a:r>
            <a:r>
              <a:rPr lang="en-BR" sz="1600" b="1" dirty="0">
                <a:highlight>
                  <a:srgbClr val="FFFFFF"/>
                </a:highlight>
              </a:rPr>
              <a:t>H C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velocity vector is not specified, it is calculated as follows: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interpolator is not closed, and the first and last velocity vectors are not specified by the author: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2E1E1-A1B7-8898-E6E4-D26C8C0AB222}"/>
              </a:ext>
            </a:extLst>
          </p:cNvPr>
          <p:cNvGrpSpPr/>
          <p:nvPr/>
        </p:nvGrpSpPr>
        <p:grpSpPr>
          <a:xfrm>
            <a:off x="2658359" y="4118888"/>
            <a:ext cx="4788816" cy="307777"/>
            <a:chOff x="2658359" y="4118888"/>
            <a:chExt cx="4788816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C6A533-73F3-A0B9-7D1C-F4DD45572787}"/>
                </a:ext>
              </a:extLst>
            </p:cNvPr>
            <p:cNvSpPr txBox="1"/>
            <p:nvPr/>
          </p:nvSpPr>
          <p:spPr>
            <a:xfrm>
              <a:off x="3246120" y="4118888"/>
              <a:ext cx="4201055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lang="pt-BR" dirty="0"/>
                <a:t>Tangentes de Hermite / Interpolação Catmull-Rom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3DC0DD-3C39-2A41-0470-AB4E19A69E3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658359" y="4272777"/>
              <a:ext cx="58776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56B6F-41FA-33E5-56A1-453A34AA2A39}"/>
              </a:ext>
            </a:extLst>
          </p:cNvPr>
          <p:cNvSpPr/>
          <p:nvPr/>
        </p:nvSpPr>
        <p:spPr>
          <a:xfrm>
            <a:off x="5179625" y="715675"/>
            <a:ext cx="3503749" cy="194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57E889-20CF-DE05-A7E2-FDA6B2CA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35" y="721509"/>
            <a:ext cx="3021927" cy="1928170"/>
          </a:xfrm>
          <a:prstGeom prst="rect">
            <a:avLst/>
          </a:prstGeom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335025" y="3658900"/>
            <a:ext cx="8545024" cy="20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2" name="Google Shape;532;p63"/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533" name="Google Shape;533;p63"/>
            <p:cNvCxnSpPr>
              <a:cxnSpLocks/>
              <a:stCxn id="534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18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367D02A5-5471-6B48-096F-60E3F9C57077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970CE9AC-EEC9-DD56-5E62-8D0B58DBDE2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94E7B6D5-390E-5842-C79B-7E75EA68F25A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9B5B75DC-A088-F8B7-449D-B34B74F74948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06F6ABF6-AF07-12B7-CFA0-C2CD6A3911C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C10FF148-F745-7C26-CF33-3AEFC1CE22CF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Difusa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226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difusa (Diffuse) espalha a luz de forma uniforme, assim não depende do ponto de vista, porém depende da sua relação com a normal da superfície.</a:t>
            </a: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Especular</a:t>
            </a:r>
            <a:endParaRPr dirty="0"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518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especular (Specular) possui uma reflexividade dependendo da origem da fonte de luz e do ponto de vista.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Nessa reflexão é possível ver pontos mais iluminados.</a:t>
            </a:r>
            <a:endParaRPr dirty="0"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230476" y="890583"/>
            <a:ext cx="8913524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 dirty="0">
                <a:highlight>
                  <a:srgbClr val="FFFFFF"/>
                </a:highlight>
              </a:rPr>
              <a:t>I</a:t>
            </a:r>
            <a:r>
              <a:rPr lang="en-BR" sz="2500" b="1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= O</a:t>
            </a:r>
            <a:r>
              <a:rPr lang="en-BR" sz="2600" baseline="-25000" dirty="0">
                <a:highlight>
                  <a:srgbClr val="FFFFFF"/>
                </a:highlight>
              </a:rPr>
              <a:t>Emissive</a:t>
            </a:r>
            <a:r>
              <a:rPr lang="en-BR" sz="1900" baseline="-25000" dirty="0">
                <a:highlight>
                  <a:srgbClr val="FFFFFF"/>
                </a:highlight>
              </a:rPr>
              <a:t> </a:t>
            </a:r>
            <a:r>
              <a:rPr lang="en-BR" sz="2500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+ SUM( I</a:t>
            </a:r>
            <a:r>
              <a:rPr lang="en-BR" sz="2600" baseline="-25000" dirty="0">
                <a:highlight>
                  <a:srgbClr val="FFFFFF"/>
                </a:highlight>
              </a:rPr>
              <a:t>L</a:t>
            </a:r>
            <a:r>
              <a:rPr lang="en-BR" sz="2500" baseline="-25000" dirty="0">
                <a:highlight>
                  <a:srgbClr val="FFFFFF"/>
                </a:highlight>
              </a:rPr>
              <a:t>rgb </a:t>
            </a:r>
            <a:r>
              <a:rPr lang="en-BR" dirty="0">
                <a:highlight>
                  <a:srgbClr val="FFFFFF"/>
                </a:highlight>
              </a:rPr>
              <a:t>× (ambient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diffuse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specular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))</a:t>
            </a:r>
            <a:endParaRPr sz="2800" dirty="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474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O</a:t>
            </a:r>
            <a:r>
              <a:rPr lang="en-US" sz="1800" baseline="-25000" noProof="0" dirty="0">
                <a:highlight>
                  <a:srgbClr val="FFFFFF"/>
                </a:highlight>
              </a:rPr>
              <a:t>E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+ SUM(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700" baseline="-25000" noProof="0" dirty="0">
                <a:highlight>
                  <a:srgbClr val="FFFFFF"/>
                </a:highlight>
              </a:rPr>
              <a:t> </a:t>
            </a:r>
            <a:r>
              <a:rPr lang="en-US" sz="1200" noProof="0" dirty="0">
                <a:highlight>
                  <a:srgbClr val="FFFFFF"/>
                </a:highlight>
              </a:rPr>
              <a:t>× (</a:t>
            </a:r>
            <a:r>
              <a:rPr lang="en-US" sz="1200" noProof="0" dirty="0" err="1">
                <a:highlight>
                  <a:srgbClr val="FFFFFF"/>
                </a:highlight>
              </a:rPr>
              <a:t>ambient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200" noProof="0" dirty="0" err="1">
                <a:highlight>
                  <a:srgbClr val="FFFFFF"/>
                </a:highlight>
              </a:rPr>
              <a:t>diffuse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specular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))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ambient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O</a:t>
            </a:r>
            <a:r>
              <a:rPr lang="en-US" sz="1800" baseline="-25000" noProof="0" dirty="0">
                <a:highlight>
                  <a:srgbClr val="FFFFFF"/>
                </a:highlight>
              </a:rPr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noProof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diffuse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specular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((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) / |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|))</a:t>
            </a:r>
            <a:r>
              <a:rPr lang="en-US" sz="1100" baseline="30000" noProof="0" dirty="0">
                <a:highlight>
                  <a:srgbClr val="FFFFFF"/>
                </a:highlight>
              </a:rPr>
              <a:t>shininess × 128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I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color      </a:t>
            </a:r>
            <a:r>
              <a:rPr lang="en-US" sz="1200" b="1" i="1" noProof="0" dirty="0">
                <a:highlight>
                  <a:srgbClr val="FFFFFF"/>
                </a:highlight>
              </a:rPr>
              <a:t>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intensity      </a:t>
            </a:r>
            <a:r>
              <a:rPr lang="en-US" sz="1200" b="1" i="1" noProof="0" dirty="0">
                <a:highlight>
                  <a:srgbClr val="FFFFFF"/>
                </a:highlight>
              </a:rPr>
              <a:t> 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 err="1">
                <a:highlight>
                  <a:srgbClr val="FFFFFF"/>
                </a:highlight>
              </a:rPr>
              <a:t>ambientIntensity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E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emissiveColor</a:t>
            </a:r>
            <a:r>
              <a:rPr lang="en-US" sz="1200" i="1" noProof="0" dirty="0">
                <a:highlight>
                  <a:srgbClr val="FFFFFF"/>
                </a:highlight>
              </a:rPr>
              <a:t> 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diffuse </a:t>
            </a:r>
            <a:r>
              <a:rPr lang="en-US" sz="1200" noProof="0" dirty="0" err="1">
                <a:highlight>
                  <a:srgbClr val="FFFFFF"/>
                </a:highlight>
              </a:rPr>
              <a:t>colour</a:t>
            </a:r>
            <a:r>
              <a:rPr lang="en-US" sz="1200" noProof="0" dirty="0">
                <a:highlight>
                  <a:srgbClr val="FFFFFF"/>
                </a:highlight>
              </a:rPr>
              <a:t>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specularColor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>
                <a:highlight>
                  <a:srgbClr val="FFFFFF"/>
                </a:highlight>
              </a:rPr>
              <a:t>a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ambientIntensity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= direction of light source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= normalized normal vector at this point on geometry</a:t>
            </a:r>
            <a:endParaRPr lang="en-US" sz="1000" b="1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/>
              <a:t>V</a:t>
            </a:r>
            <a:r>
              <a:rPr lang="en-US" sz="1200" noProof="0" dirty="0"/>
              <a:t> = normalized vector from point on geometry to viewer's position</a:t>
            </a:r>
            <a:endParaRPr lang="en-US" sz="1200" i="1" noProof="0" dirty="0">
              <a:highlight>
                <a:srgbClr val="FFFFFF"/>
              </a:highlight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Equação de Cores (padrão X3D simplificado)</a:t>
            </a: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432" name="Google Shape;432;p54"/>
          <p:cNvSpPr txBox="1"/>
          <p:nvPr/>
        </p:nvSpPr>
        <p:spPr>
          <a:xfrm>
            <a:off x="806950" y="5408925"/>
            <a:ext cx="75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 noProof="0" dirty="0">
                <a:solidFill>
                  <a:schemeClr val="hlink"/>
                </a:solidFill>
                <a:hlinkClick r:id="rId3"/>
              </a:rPr>
              <a:t>https://www.web3d.org/documents/specifications/19775-1/V3.3/Part01/components/lighting.html</a:t>
            </a:r>
            <a:r>
              <a:rPr lang="pt-BR" sz="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/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486" name="Google Shape;486;p59"/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Cube 1">
            <a:extLst>
              <a:ext uri="{FF2B5EF4-FFF2-40B4-BE49-F238E27FC236}">
                <a16:creationId xmlns:a16="http://schemas.microsoft.com/office/drawing/2014/main" id="{51ED3487-145D-0F7C-F884-87D972B1E83B}"/>
              </a:ext>
            </a:extLst>
          </p:cNvPr>
          <p:cNvSpPr/>
          <p:nvPr/>
        </p:nvSpPr>
        <p:spPr>
          <a:xfrm>
            <a:off x="6873495" y="4236700"/>
            <a:ext cx="904973" cy="914143"/>
          </a:xfrm>
          <a:prstGeom prst="cube">
            <a:avLst/>
          </a:prstGeom>
          <a:solidFill>
            <a:srgbClr val="A4A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C0EA14FD-A08B-AA32-E00E-59E88B93FF27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3E6F-5F7C-3A86-FEF4-D29ABA750D3C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313DBD-5630-27AE-48BC-F77C1F6890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D6D1D2-BD37-EFAB-0BA0-002D650C80F3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AF499-D627-1DC6-0214-A32FB295D34A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F8319-CFA2-30A1-0A83-FC249AFC1087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6B1F2-E155-25D9-1E68-C49E866C32D9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06EA-5A5B-4758-20E4-917B8F467FA9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04C1A-6155-22D1-7470-BE43DEBDBF4A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9E2BBE-26B2-48B0-A88F-D361C497A728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82BB270-5099-C52E-EF21-949B65370D74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081CA46D-A2B1-7F5A-58DD-F9DB3D64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>
            <a:extLst>
              <a:ext uri="{FF2B5EF4-FFF2-40B4-BE49-F238E27FC236}">
                <a16:creationId xmlns:a16="http://schemas.microsoft.com/office/drawing/2014/main" id="{6AF40431-CA44-A5CE-AED8-6502190EA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>
            <a:extLst>
              <a:ext uri="{FF2B5EF4-FFF2-40B4-BE49-F238E27FC236}">
                <a16:creationId xmlns:a16="http://schemas.microsoft.com/office/drawing/2014/main" id="{78EF8809-34C6-B558-7385-CF683FDD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>
            <a:extLst>
              <a:ext uri="{FF2B5EF4-FFF2-40B4-BE49-F238E27FC236}">
                <a16:creationId xmlns:a16="http://schemas.microsoft.com/office/drawing/2014/main" id="{51C4CA77-D804-5F92-0680-626A5B725B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F9961A39-BFA0-69E0-BCCB-ECC87245B151}"/>
              </a:ext>
            </a:extLst>
          </p:cNvPr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>
            <a:extLst>
              <a:ext uri="{FF2B5EF4-FFF2-40B4-BE49-F238E27FC236}">
                <a16:creationId xmlns:a16="http://schemas.microsoft.com/office/drawing/2014/main" id="{CA96FE94-81B0-9D4F-A75A-9ADECE37B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>
            <a:extLst>
              <a:ext uri="{FF2B5EF4-FFF2-40B4-BE49-F238E27FC236}">
                <a16:creationId xmlns:a16="http://schemas.microsoft.com/office/drawing/2014/main" id="{BB6FA6B3-48E2-DED2-FDE6-C1ACA2D38564}"/>
              </a:ext>
            </a:extLst>
          </p:cNvPr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F7A210C4-2128-1633-B8A9-FDB06377D795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7E4F86F1-F5EE-5694-A843-B9114B41F7E7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66CEDF-C914-B0E5-BD2C-B6407998CBD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E61D72F-5F0C-B0CA-7F3A-8F73C8DC7773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3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2438</Words>
  <Application>Microsoft Macintosh PowerPoint</Application>
  <PresentationFormat>On-screen Show (16:10)</PresentationFormat>
  <Paragraphs>286</Paragraphs>
  <Slides>20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Source Sans Pro</vt:lpstr>
      <vt:lpstr>Verdana</vt:lpstr>
      <vt:lpstr>Personalizar design</vt:lpstr>
      <vt:lpstr>PowerPoint Presentation</vt:lpstr>
      <vt:lpstr>Revisão</vt:lpstr>
      <vt:lpstr>Iluminação/Reflexão Ambiente</vt:lpstr>
      <vt:lpstr>Reflexão Difusa</vt:lpstr>
      <vt:lpstr>Reflexão Especular</vt:lpstr>
      <vt:lpstr>Resultado Final</vt:lpstr>
      <vt:lpstr>Equação de Cores (padrão X3D simplificado)</vt:lpstr>
      <vt:lpstr>Exemplo X3D</vt:lpstr>
      <vt:lpstr>Exemplo X3D</vt:lpstr>
      <vt:lpstr>Exemplo X3D</vt:lpstr>
      <vt:lpstr>Exemplo X3D</vt:lpstr>
      <vt:lpstr>Transformações nas Normais</vt:lpstr>
      <vt:lpstr>PowerPoint Presentation</vt:lpstr>
      <vt:lpstr>Exemplo X3D – Cubo 2</vt:lpstr>
      <vt:lpstr>Truque para calcular normais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29</cp:revision>
  <dcterms:modified xsi:type="dcterms:W3CDTF">2024-10-18T01:05:41Z</dcterms:modified>
</cp:coreProperties>
</file>