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A24AF-F2D6-4DD7-8BAD-3F5CCAE5E3E2}">
  <a:tblStyle styleId="{758A24AF-F2D6-4DD7-8BAD-3F5CCAE5E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9b8c33c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f9b8c33c70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f9b8c33c7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f9b8c33c70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9b8c33c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9b8c33c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f9b8c33c7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8c33c7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b8c33c7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f9b8c33c70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8c33c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9b8c33c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9b8c33c7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9b8c33c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9b8c33c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f9b8c33c7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9b8c33c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9b8c33c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f9b8c33c7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9b8c33c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9b8c33c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9b8c33c70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f9b8c33c7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b8c33c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9b8c33c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f9b8c33c7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f9b8c33c7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/>
              <a:t>Aula 17: Revisão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Hermite spline interpolation (X3D simplificado)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390550" y="729930"/>
            <a:ext cx="8428200" cy="13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500">
                <a:highlight>
                  <a:srgbClr val="FFFFFF"/>
                </a:highlight>
              </a:rPr>
              <a:t>(t</a:t>
            </a:r>
            <a:r>
              <a:rPr lang="en-BR" sz="1400" baseline="-25000">
                <a:highlight>
                  <a:srgbClr val="FFFFFF"/>
                </a:highlight>
              </a:rPr>
              <a:t>i</a:t>
            </a:r>
            <a:r>
              <a:rPr lang="en-BR" sz="1500">
                <a:highlight>
                  <a:srgbClr val="FFFFFF"/>
                </a:highlight>
              </a:rPr>
              <a:t> ≤ fraction &lt; t</a:t>
            </a:r>
            <a:r>
              <a:rPr lang="en-BR" sz="1400" baseline="-25000">
                <a:highlight>
                  <a:srgbClr val="FFFFFF"/>
                </a:highlight>
              </a:rPr>
              <a:t>i+1</a:t>
            </a:r>
            <a:r>
              <a:rPr lang="en-BR" sz="1500">
                <a:highlight>
                  <a:srgbClr val="FFFFFF"/>
                </a:highlight>
              </a:rPr>
              <a:t>), where t</a:t>
            </a:r>
            <a:r>
              <a:rPr lang="en-BR" sz="1400" baseline="-25000">
                <a:highlight>
                  <a:srgbClr val="FFFFFF"/>
                </a:highlight>
              </a:rPr>
              <a:t>i</a:t>
            </a:r>
            <a:r>
              <a:rPr lang="en-BR" sz="1500">
                <a:highlight>
                  <a:srgbClr val="FFFFFF"/>
                </a:highlight>
              </a:rPr>
              <a:t> is the key at (i), and t</a:t>
            </a:r>
            <a:r>
              <a:rPr lang="en-BR" sz="1400" baseline="-25000">
                <a:highlight>
                  <a:srgbClr val="FFFFFF"/>
                </a:highlight>
              </a:rPr>
              <a:t>i+1</a:t>
            </a:r>
            <a:r>
              <a:rPr lang="en-BR" sz="1500">
                <a:highlight>
                  <a:srgbClr val="FFFFFF"/>
                </a:highlight>
              </a:rPr>
              <a:t> is the key at (i+1)</a:t>
            </a: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100">
                <a:highlight>
                  <a:srgbClr val="FFFFFF"/>
                </a:highlight>
              </a:rPr>
              <a:t>s = (t - t</a:t>
            </a:r>
            <a:r>
              <a:rPr lang="en-BR" sz="1100" baseline="-25000">
                <a:highlight>
                  <a:srgbClr val="FFFFFF"/>
                </a:highlight>
              </a:rPr>
              <a:t>i</a:t>
            </a:r>
            <a:r>
              <a:rPr lang="en-BR" sz="1100">
                <a:highlight>
                  <a:srgbClr val="FFFFFF"/>
                </a:highlight>
              </a:rPr>
              <a:t>) / (t</a:t>
            </a:r>
            <a:r>
              <a:rPr lang="en-BR" sz="1100" baseline="-25000">
                <a:highlight>
                  <a:srgbClr val="FFFFFF"/>
                </a:highlight>
              </a:rPr>
              <a:t>i+1</a:t>
            </a:r>
            <a:r>
              <a:rPr lang="en-BR" sz="1100">
                <a:highlight>
                  <a:srgbClr val="FFFFFF"/>
                </a:highlight>
              </a:rPr>
              <a:t> - t</a:t>
            </a:r>
            <a:r>
              <a:rPr lang="en-BR" sz="1100" baseline="-25000">
                <a:highlight>
                  <a:srgbClr val="FFFFFF"/>
                </a:highlight>
              </a:rPr>
              <a:t>i</a:t>
            </a:r>
            <a:r>
              <a:rPr lang="en-BR" sz="1100">
                <a:highlight>
                  <a:srgbClr val="FFFFFF"/>
                </a:highlight>
              </a:rPr>
              <a:t>)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highlight>
                  <a:srgbClr val="FFFFFF"/>
                </a:highlight>
              </a:rPr>
              <a:t>v</a:t>
            </a:r>
            <a:r>
              <a:rPr lang="en-BR" sz="1500" baseline="-25000">
                <a:highlight>
                  <a:srgbClr val="FFFFFF"/>
                </a:highlight>
              </a:rPr>
              <a:t>s</a:t>
            </a:r>
            <a:r>
              <a:rPr lang="en-BR" sz="1600">
                <a:highlight>
                  <a:srgbClr val="FFFFFF"/>
                </a:highlight>
              </a:rPr>
              <a:t> = </a:t>
            </a:r>
            <a:r>
              <a:rPr lang="en-BR" sz="1600" b="1">
                <a:highlight>
                  <a:srgbClr val="FFFFFF"/>
                </a:highlight>
              </a:rPr>
              <a:t>S</a:t>
            </a:r>
            <a:r>
              <a:rPr lang="en-BR" sz="1500" baseline="30000">
                <a:highlight>
                  <a:srgbClr val="FFFFFF"/>
                </a:highlight>
              </a:rPr>
              <a:t>T</a:t>
            </a:r>
            <a:r>
              <a:rPr lang="en-BR" sz="1600">
                <a:highlight>
                  <a:srgbClr val="FFFFFF"/>
                </a:highlight>
              </a:rPr>
              <a:t> </a:t>
            </a:r>
            <a:r>
              <a:rPr lang="en-BR" sz="1600" b="1">
                <a:highlight>
                  <a:srgbClr val="FFFFFF"/>
                </a:highlight>
              </a:rPr>
              <a:t>H C</a:t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1944425" y="5408925"/>
            <a:ext cx="645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/>
              <a:t>https://www.web3d.org/documents/specifications/19775-1/V3.3/Part01/components/interp.html</a:t>
            </a:r>
            <a:endParaRPr sz="800"/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046290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body" idx="1"/>
          </p:nvPr>
        </p:nvSpPr>
        <p:spPr>
          <a:xfrm>
            <a:off x="390550" y="3421900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300"/>
              <a:t>If the velocity vector is not specified, it is calculated as follows:</a:t>
            </a:r>
            <a:endParaRPr sz="130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/>
              <a:t>T</a:t>
            </a:r>
            <a:r>
              <a:rPr lang="en-BR" sz="1300" baseline="-25000"/>
              <a:t>i</a:t>
            </a:r>
            <a:r>
              <a:rPr lang="en-BR" sz="1300"/>
              <a:t> = (</a:t>
            </a:r>
            <a:r>
              <a:rPr lang="en-BR" sz="1300" b="1"/>
              <a:t>v</a:t>
            </a:r>
            <a:r>
              <a:rPr lang="en-BR" sz="1300" baseline="-25000"/>
              <a:t>i+1</a:t>
            </a:r>
            <a:r>
              <a:rPr lang="en-BR" sz="1300"/>
              <a:t> - </a:t>
            </a:r>
            <a:r>
              <a:rPr lang="en-BR" sz="1300" b="1"/>
              <a:t>v</a:t>
            </a:r>
            <a:r>
              <a:rPr lang="en-BR" sz="1300" baseline="-25000"/>
              <a:t>i-1</a:t>
            </a:r>
            <a:r>
              <a:rPr lang="en-BR" sz="1300"/>
              <a:t>) / 2</a:t>
            </a:r>
            <a:endParaRPr sz="130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300"/>
              <a:t>If the interpolator is not closed, and the first and last velocity vectors are not specified by the author:</a:t>
            </a:r>
            <a:endParaRPr sz="130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/>
              <a:t>T</a:t>
            </a:r>
            <a:r>
              <a:rPr lang="en-BR" sz="1300" baseline="30000"/>
              <a:t>0</a:t>
            </a:r>
            <a:r>
              <a:rPr lang="en-BR" sz="1300" baseline="-25000"/>
              <a:t>0</a:t>
            </a:r>
            <a:r>
              <a:rPr lang="en-BR" sz="1300"/>
              <a:t> = </a:t>
            </a:r>
            <a:r>
              <a:rPr lang="en-BR" sz="1300" b="1"/>
              <a:t>T</a:t>
            </a:r>
            <a:r>
              <a:rPr lang="en-BR" sz="1300" baseline="30000"/>
              <a:t>1</a:t>
            </a:r>
            <a:r>
              <a:rPr lang="en-BR" sz="1300" baseline="-25000"/>
              <a:t>0</a:t>
            </a:r>
            <a:r>
              <a:rPr lang="en-BR" sz="1300"/>
              <a:t> = </a:t>
            </a:r>
            <a:r>
              <a:rPr lang="en-BR" sz="1300" b="1"/>
              <a:t>T</a:t>
            </a:r>
            <a:r>
              <a:rPr lang="en-BR" sz="1300" baseline="30000"/>
              <a:t>0</a:t>
            </a:r>
            <a:r>
              <a:rPr lang="en-BR" sz="1300" baseline="-25000"/>
              <a:t>N-1</a:t>
            </a:r>
            <a:r>
              <a:rPr lang="en-BR" sz="1300"/>
              <a:t> = </a:t>
            </a:r>
            <a:r>
              <a:rPr lang="en-BR" sz="1300" b="1"/>
              <a:t>T</a:t>
            </a:r>
            <a:r>
              <a:rPr lang="en-BR" sz="1300" baseline="30000"/>
              <a:t>1</a:t>
            </a:r>
            <a:r>
              <a:rPr lang="en-BR" sz="1300" baseline="-25000"/>
              <a:t>N-1</a:t>
            </a:r>
            <a:r>
              <a:rPr lang="en-BR" sz="1300"/>
              <a:t> = 0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  <p:sp>
        <p:nvSpPr>
          <p:cNvPr id="531" name="Google Shape;531;p63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2" name="Google Shape;532;p63"/>
          <p:cNvGrpSpPr/>
          <p:nvPr/>
        </p:nvGrpSpPr>
        <p:grpSpPr>
          <a:xfrm>
            <a:off x="4912775" y="237000"/>
            <a:ext cx="2483395" cy="1362636"/>
            <a:chOff x="5919396" y="237002"/>
            <a:chExt cx="2197500" cy="1362636"/>
          </a:xfrm>
        </p:grpSpPr>
        <p:cxnSp>
          <p:nvCxnSpPr>
            <p:cNvPr id="533" name="Google Shape;533;p63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/>
            <p:cNvSpPr txBox="1"/>
            <p:nvPr/>
          </p:nvSpPr>
          <p:spPr>
            <a:xfrm>
              <a:off x="5919396" y="237002"/>
              <a:ext cx="21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(t=0.5)?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535" name="Google Shape;535;p63"/>
          <p:cNvSpPr txBox="1"/>
          <p:nvPr/>
        </p:nvSpPr>
        <p:spPr>
          <a:xfrm>
            <a:off x="335025" y="3658900"/>
            <a:ext cx="7967400" cy="1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(t - t</a:t>
            </a:r>
            <a:r>
              <a:rPr lang="en-BR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(0.5 - 0.4) / (0.6 - 0.4) = 0.1 / 0.2 = 0.5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i-1</a:t>
            </a:r>
            <a:r>
              <a:rPr lang="en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(1, 1, 0) - (-3, 1, 0) ) / 2 = (4, 0, 0) / 2 = (2, 0, 0)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(3, -1, 0) - (-1, -1, 0) ) / 2 = (4, 0, 0) / 2 = (2, 0, 0)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43" name="Google Shape;543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12</a:t>
            </a:fld>
            <a:endParaRPr/>
          </a:p>
        </p:txBody>
      </p:sp>
      <p:sp>
        <p:nvSpPr>
          <p:cNvPr id="544" name="Google Shape;544;p64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5" name="Google Shape;545;p64"/>
          <p:cNvGrpSpPr/>
          <p:nvPr/>
        </p:nvGrpSpPr>
        <p:grpSpPr>
          <a:xfrm>
            <a:off x="4912775" y="237000"/>
            <a:ext cx="2483395" cy="1362636"/>
            <a:chOff x="5919396" y="237002"/>
            <a:chExt cx="2197500" cy="1362636"/>
          </a:xfrm>
        </p:grpSpPr>
        <p:cxnSp>
          <p:nvCxnSpPr>
            <p:cNvPr id="546" name="Google Shape;546;p64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7" name="Google Shape;547;p64"/>
            <p:cNvSpPr txBox="1"/>
            <p:nvPr/>
          </p:nvSpPr>
          <p:spPr>
            <a:xfrm>
              <a:off x="5919396" y="237002"/>
              <a:ext cx="21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(t=0.5)?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548" name="Google Shape;548;p64" descr="{&quot;font&quot;:{&quot;family&quot;:&quot;Arial&quot;,&quot;color&quot;:&quot;#000000&quot;,&quot;size&quot;:12},&quot;backgroundColorModified&quot;:null,&quot;code&quot;:&quot;$$S=\\begin{bmatrix}\n{0.125}\\\\\n{0.25}\\\\\n{0.5}\\\\\n{1}\\\\\n\\end{bmatrix}^{T}$$&quot;,&quot;aid&quot;:null,&quot;backgroundColor&quot;:&quot;#FFFFFF&quot;,&quot;type&quot;:&quot;$$&quot;,&quot;id&quot;:&quot;2&quot;,&quot;ts&quot;:1634773041551,&quot;cs&quot;:&quot;L0DNntMm6C1SXyfqnTA11Q==&quot;,&quot;size&quot;:{&quot;width&quot;:113.33333333333333,&quot;height&quot;:101.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3654525"/>
            <a:ext cx="10795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4" descr="{&quot;type&quot;:&quot;$$&quot;,&quot;backgroundColorModified&quot;:false,&quot;font&quot;:{&quot;color&quot;:&quot;#000000&quot;,&quot;family&quot;:&quot;Arial&quot;,&quot;size&quot;:12},&quot;backgroundColor&quot;:&quot;#FFFFFF&quot;,&quot;id&quot;:&quot;3&quot;,&quot;aid&quot;:null,&quot;code&quot;:&quot;$$H=\\begin{bmatrix}\n{2}&amp;{-2}&amp;{1}&amp;{1}\\\\\n{-3}&amp;{3}&amp;{-2}&amp;{-1}\\\\\n{0}&amp;{0}&amp;{1}&amp;{0}\\\\\n{1}&amp;{0}&amp;{0}&amp;{0}\\\\\n\\end{bmatrix}$$&quot;,&quot;ts&quot;:1634774566274,&quot;cs&quot;:&quot;Zrd3auadByoiB8Vy0Ql6IQ==&quot;,&quot;size&quot;:{&quot;width&quot;:212.5,&quot;height&quot;:97.66666666666669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275" y="3672792"/>
            <a:ext cx="202406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4" descr="{&quot;id&quot;:&quot;4&quot;,&quot;code&quot;:&quot;$$C=\\begin{bmatrix}\n{-1}&amp;{-1}&amp;{0}\\\\\n{1}&amp;{1}&amp;{0}\\\\\n{2}&amp;{0}&amp;{0}\\\\\n{2}&amp;{0}&amp;{0}\\\\\n\\end{bmatrix}$$&quot;,&quot;backgroundColorModified&quot;:false,&quot;backgroundColor&quot;:&quot;#FFFFFF&quot;,&quot;font&quot;:{&quot;family&quot;:&quot;Arial&quot;,&quot;size&quot;:12,&quot;color&quot;:&quot;#000000&quot;},&quot;aid&quot;:null,&quot;type&quot;:&quot;$$&quot;,&quot;ts&quot;:1634774702802,&quot;cs&quot;:&quot;lXdQj8WtYA6MSHApMZVcwQ==&quot;,&quot;size&quot;:{&quot;width&quot;:152.33333333333334,&quot;height&quot;:97.66666666666667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3672787"/>
            <a:ext cx="145097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4"/>
          <p:cNvSpPr txBox="1"/>
          <p:nvPr/>
        </p:nvSpPr>
        <p:spPr>
          <a:xfrm>
            <a:off x="348175" y="490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500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500" baseline="30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 C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61" name="Google Shape;561;p65"/>
          <p:cNvGrpSpPr/>
          <p:nvPr/>
        </p:nvGrpSpPr>
        <p:grpSpPr>
          <a:xfrm>
            <a:off x="4912775" y="237000"/>
            <a:ext cx="2483395" cy="1362636"/>
            <a:chOff x="5919396" y="237002"/>
            <a:chExt cx="2197500" cy="1362636"/>
          </a:xfrm>
        </p:grpSpPr>
        <p:cxnSp>
          <p:nvCxnSpPr>
            <p:cNvPr id="562" name="Google Shape;562;p65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563;p65"/>
            <p:cNvSpPr txBox="1"/>
            <p:nvPr/>
          </p:nvSpPr>
          <p:spPr>
            <a:xfrm>
              <a:off x="5919396" y="237002"/>
              <a:ext cx="21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(t=0.5)?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564" name="Google Shape;564;p65" descr="{&quot;type&quot;:&quot;$$&quot;,&quot;font&quot;:{&quot;color&quot;:&quot;#000000&quot;,&quot;family&quot;:&quot;Arial&quot;,&quot;size&quot;:12},&quot;aid&quot;:null,&quot;backgroundColor&quot;:&quot;#FFFFFF&quot;,&quot;id&quot;:&quot;3&quot;,&quot;backgroundColorModified&quot;:false,&quot;code&quot;:&quot;$$\\text{V}_{s}=\\begin{bmatrix}\n{0.125}&amp;{0.25}&amp;{0.5}&amp;{1}\\\\\n\\end{bmatrix}\\begin{bmatrix}\n{2}&amp;{-2}&amp;{1}&amp;{1}\\\\\n{-3}&amp;{3}&amp;{-2}&amp;{-1}\\\\\n{0}&amp;{0}&amp;{1}&amp;{0}\\\\\n{1}&amp;{0}&amp;{0}&amp;{0}\\\\\n\\end{bmatrix}\\cdot\\begin{bmatrix}\n{-1}&amp;{-1}&amp;{0}\\\\\n{1}&amp;{1}&amp;{0}\\\\\n{2}&amp;{0}&amp;{0}\\\\\n{2}&amp;{0}&amp;{0}\\\\\n\\end{bmatrix}$$&quot;,&quot;ts&quot;:1634774888642,&quot;cs&quot;:&quot;pnh+EZUno2d3yE/SpWzIwg==&quot;,&quot;size&quot;:{&quot;width&quot;:527.5,&quot;height&quot;:9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3923638"/>
            <a:ext cx="502443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5" descr="{&quot;backgroundColorModified&quot;:null,&quot;type&quot;:&quot;$$&quot;,&quot;font&quot;:{&quot;color&quot;:&quot;#000000&quot;,&quot;family&quot;:&quot;Arial&quot;,&quot;size&quot;:12},&quot;backgroundColor&quot;:&quot;#FFFFFF&quot;,&quot;aid&quot;:null,&quot;id&quot;:&quot;5&quot;,&quot;code&quot;:&quot;$$=\\begin{bmatrix}\n{0}&amp;{0}&amp;{0}\\\\\n\\end{bmatrix}$$&quot;,&quot;ts&quot;:1634775038668,&quot;cs&quot;:&quot;Kctgp3IpcR82ExkIabTQfg==&quot;,&quot;size&quot;:{&quot;width&quot;:92.83333333333333,&quot;height&quot;:18.8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25" y="4300675"/>
            <a:ext cx="884238" cy="17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572" name="Google Shape;572;p66"/>
          <p:cNvSpPr txBox="1">
            <a:spLocks noGrp="1"/>
          </p:cNvSpPr>
          <p:nvPr>
            <p:ph type="body" idx="2"/>
          </p:nvPr>
        </p:nvSpPr>
        <p:spPr>
          <a:xfrm>
            <a:off x="1567650" y="4312337"/>
            <a:ext cx="6119700" cy="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&lt;lpsoares@insper.edu.br&gt;</a:t>
            </a:r>
            <a:endParaRPr sz="23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r>
              <a:rPr lang="en-BR"/>
              <a:t>Revisão</a:t>
            </a:r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Iluminação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BR" sz="2400"/>
              <a:t>Interpolação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Ambiente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ambiente (AmbientLight) resulta da dispersão e reflexão da luz originalmente emitida diretamente por fontes de luz. A quantidade de luz ambiente está associada às luzes individuais na cena. Esta é uma aproximação grosseira de como a reflexão ambiental realmente ocorre na natureza.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2614501"/>
            <a:ext cx="3707100" cy="2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/>
        </p:nvSpPr>
        <p:spPr>
          <a:xfrm>
            <a:off x="2224150" y="5401275"/>
            <a:ext cx="616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https://flylib.com/books/en/2.451.1.18/1/ e https://learnopengl.com/Lighting/Basic-Lighting</a:t>
            </a:r>
            <a:endParaRPr sz="1100"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4">
            <a:alphaModFix/>
          </a:blip>
          <a:srcRect l="2510" t="8475" r="1667" b="5650"/>
          <a:stretch/>
        </p:blipFill>
        <p:spPr>
          <a:xfrm>
            <a:off x="532950" y="2614500"/>
            <a:ext cx="3643975" cy="25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Difusa</a:t>
            </a:r>
            <a:endParaRPr/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difusa (DiffuseLight) espalha a luz de forma uniforme, assim não depende do ponto de vista, porém depende da sua relação com a normal da superfície.</a:t>
            </a:r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75" y="2752224"/>
            <a:ext cx="1691000" cy="22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490" y="2553099"/>
            <a:ext cx="1256779" cy="24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00" y="2600687"/>
            <a:ext cx="4217400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Especular</a:t>
            </a:r>
            <a:endParaRPr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especular (SpecularLight) possui uma maior reflexividade, assim dependendo do ponto de vista é possível ver pontos mais iluminados.</a:t>
            </a:r>
            <a:endParaRPr/>
          </a:p>
        </p:txBody>
      </p:sp>
      <p:sp>
        <p:nvSpPr>
          <p:cNvPr id="462" name="Google Shape;462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2" y="1977886"/>
            <a:ext cx="3340301" cy="335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00" y="2190850"/>
            <a:ext cx="3075325" cy="3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390550" y="838983"/>
            <a:ext cx="8428200" cy="6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b="1">
                <a:highlight>
                  <a:srgbClr val="FFFFFF"/>
                </a:highlight>
              </a:rPr>
              <a:t>I</a:t>
            </a:r>
            <a:r>
              <a:rPr lang="en-BR" sz="2500" b="1" baseline="-25000">
                <a:highlight>
                  <a:srgbClr val="FFFFFF"/>
                </a:highlight>
              </a:rPr>
              <a:t>rgb</a:t>
            </a:r>
            <a:r>
              <a:rPr lang="en-BR">
                <a:highlight>
                  <a:srgbClr val="FFFFFF"/>
                </a:highlight>
              </a:rPr>
              <a:t> = O</a:t>
            </a:r>
            <a:r>
              <a:rPr lang="en-BR" sz="2600" baseline="-25000">
                <a:highlight>
                  <a:srgbClr val="FFFFFF"/>
                </a:highlight>
              </a:rPr>
              <a:t>E</a:t>
            </a:r>
            <a:r>
              <a:rPr lang="en-BR" sz="1900" baseline="-25000">
                <a:highlight>
                  <a:srgbClr val="FFFFFF"/>
                </a:highlight>
              </a:rPr>
              <a:t> </a:t>
            </a:r>
            <a:r>
              <a:rPr lang="en-BR" sz="2500" baseline="-25000">
                <a:highlight>
                  <a:srgbClr val="FFFFFF"/>
                </a:highlight>
              </a:rPr>
              <a:t>rgb</a:t>
            </a:r>
            <a:r>
              <a:rPr lang="en-BR">
                <a:highlight>
                  <a:srgbClr val="FFFFFF"/>
                </a:highlight>
              </a:rPr>
              <a:t> + SUM( I</a:t>
            </a:r>
            <a:r>
              <a:rPr lang="en-BR" sz="2600" baseline="-25000">
                <a:highlight>
                  <a:srgbClr val="FFFFFF"/>
                </a:highlight>
              </a:rPr>
              <a:t>L</a:t>
            </a:r>
            <a:r>
              <a:rPr lang="en-BR" sz="2500" baseline="-25000">
                <a:highlight>
                  <a:srgbClr val="FFFFFF"/>
                </a:highlight>
              </a:rPr>
              <a:t>rgb </a:t>
            </a:r>
            <a:r>
              <a:rPr lang="en-BR">
                <a:highlight>
                  <a:srgbClr val="FFFFFF"/>
                </a:highlight>
              </a:rPr>
              <a:t>× (ambient</a:t>
            </a:r>
            <a:r>
              <a:rPr lang="en-BR" sz="2600" baseline="-25000">
                <a:highlight>
                  <a:srgbClr val="FFFFFF"/>
                </a:highlight>
              </a:rPr>
              <a:t>i</a:t>
            </a:r>
            <a:r>
              <a:rPr lang="en-BR">
                <a:highlight>
                  <a:srgbClr val="FFFFFF"/>
                </a:highlight>
              </a:rPr>
              <a:t> + diffuse</a:t>
            </a:r>
            <a:r>
              <a:rPr lang="en-BR" sz="2600" baseline="-25000">
                <a:highlight>
                  <a:srgbClr val="FFFFFF"/>
                </a:highlight>
              </a:rPr>
              <a:t>i</a:t>
            </a:r>
            <a:r>
              <a:rPr lang="en-BR">
                <a:highlight>
                  <a:srgbClr val="FFFFFF"/>
                </a:highlight>
              </a:rPr>
              <a:t> + specular</a:t>
            </a:r>
            <a:r>
              <a:rPr lang="en-BR" sz="1900" baseline="-25000">
                <a:highlight>
                  <a:srgbClr val="FFFFFF"/>
                </a:highlight>
              </a:rPr>
              <a:t> </a:t>
            </a:r>
            <a:r>
              <a:rPr lang="en-BR" sz="2600" baseline="-25000">
                <a:highlight>
                  <a:srgbClr val="FFFFFF"/>
                </a:highlight>
              </a:rPr>
              <a:t>i</a:t>
            </a:r>
            <a:r>
              <a:rPr lang="en-BR">
                <a:highlight>
                  <a:srgbClr val="FFFFFF"/>
                </a:highlight>
              </a:rPr>
              <a:t>))</a:t>
            </a:r>
            <a:endParaRPr sz="2800"/>
          </a:p>
        </p:txBody>
      </p:sp>
      <p:sp>
        <p:nvSpPr>
          <p:cNvPr id="472" name="Google Shape;472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3" y="1720738"/>
            <a:ext cx="7769226" cy="2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L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1.0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= 0.0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E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D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0.0)</a:t>
            </a:r>
            <a:r>
              <a:rPr lang="en-BR" sz="1200" i="1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 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S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a</a:t>
            </a:r>
            <a:r>
              <a:rPr lang="en-BR" sz="1200">
                <a:highlight>
                  <a:srgbClr val="FFFFFF"/>
                </a:highlight>
              </a:rPr>
              <a:t> = 0.2</a:t>
            </a:r>
            <a:endParaRPr sz="1200" i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= (0.0, 0.8, 0.6)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= (0.0, 0.0, 1.0)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/>
              <a:t>V</a:t>
            </a:r>
            <a:r>
              <a:rPr lang="en-BR" sz="1200"/>
              <a:t> = </a:t>
            </a:r>
            <a:r>
              <a:rPr lang="en-BR" sz="1200">
                <a:highlight>
                  <a:srgbClr val="FFFFFF"/>
                </a:highlight>
              </a:rPr>
              <a:t>(0.0, 0.0, 1.0)*  [Supondo no meio da tela]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>
                <a:highlight>
                  <a:srgbClr val="FFFFFF"/>
                </a:highlight>
              </a:rPr>
              <a:t>*(essa é uma aproximação, mas podem usar no projeto se desejarem)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481" name="Google Shape;481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/>
          <p:cNvSpPr txBox="1"/>
          <p:nvPr/>
        </p:nvSpPr>
        <p:spPr>
          <a:xfrm>
            <a:off x="4848050" y="4030575"/>
            <a:ext cx="42600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0.6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0.8, 1.6)/1.79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0.45, 0.90)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((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|)) = 0.9</a:t>
            </a:r>
            <a:endParaRPr/>
          </a:p>
        </p:txBody>
      </p:sp>
      <p:grpSp>
        <p:nvGrpSpPr>
          <p:cNvPr id="485" name="Google Shape;485;p59"/>
          <p:cNvGrpSpPr/>
          <p:nvPr/>
        </p:nvGrpSpPr>
        <p:grpSpPr>
          <a:xfrm>
            <a:off x="6076319" y="236999"/>
            <a:ext cx="1753126" cy="1441539"/>
            <a:chOff x="6076319" y="236999"/>
            <a:chExt cx="1753126" cy="1441539"/>
          </a:xfrm>
        </p:grpSpPr>
        <p:sp>
          <p:nvSpPr>
            <p:cNvPr id="486" name="Google Shape;486;p59"/>
            <p:cNvSpPr/>
            <p:nvPr/>
          </p:nvSpPr>
          <p:spPr>
            <a:xfrm>
              <a:off x="7665345" y="1599638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/>
            <p:cNvCxnSpPr>
              <a:endCxn id="486" idx="0"/>
            </p:cNvCxnSpPr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/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ambient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a </a:t>
            </a:r>
            <a:r>
              <a:rPr lang="en-BR" sz="1200" baseline="-25000">
                <a:highlight>
                  <a:srgbClr val="FFFFFF"/>
                </a:highlight>
              </a:rPr>
              <a:t> </a:t>
            </a:r>
            <a:r>
              <a:rPr lang="en-BR" sz="1200"/>
              <a:t>= 0.0 x </a:t>
            </a:r>
            <a:r>
              <a:rPr lang="en-BR" sz="1200">
                <a:highlight>
                  <a:srgbClr val="FFFFFF"/>
                </a:highlight>
              </a:rPr>
              <a:t>(1.0, 1.0, 0.0) x 0.2 = (0.0, 0.0, 0.0)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diffuse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) = 1.0 x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(1.0, 1.0, 0.0) x 0.6 = 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(0.6, 0.6, 0.0)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specular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S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((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) / |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|))</a:t>
            </a:r>
            <a:r>
              <a:rPr lang="en-BR" sz="1100" baseline="30000">
                <a:highlight>
                  <a:srgbClr val="FFFFFF"/>
                </a:highlight>
              </a:rPr>
              <a:t>shininess × 128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1200"/>
              <a:t>                = 1.0 x </a:t>
            </a:r>
            <a:r>
              <a:rPr lang="en-BR" sz="1200">
                <a:highlight>
                  <a:srgbClr val="FFFFFF"/>
                </a:highlight>
              </a:rPr>
              <a:t>(1.0, 1.0, 1.0) x 0.9</a:t>
            </a:r>
            <a:r>
              <a:rPr lang="en-BR" sz="1100" baseline="30000">
                <a:highlight>
                  <a:srgbClr val="FFFFFF"/>
                </a:highlight>
              </a:rPr>
              <a:t>25.6</a:t>
            </a:r>
            <a:r>
              <a:rPr lang="en-BR" sz="1200">
                <a:highlight>
                  <a:srgbClr val="FFFFFF"/>
                </a:highlight>
              </a:rPr>
              <a:t> = (0.07, 0.07, 0.07)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6" name="Google Shape;49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8" name="Google Shape;4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0"/>
          <p:cNvSpPr/>
          <p:nvPr/>
        </p:nvSpPr>
        <p:spPr>
          <a:xfrm>
            <a:off x="7665345" y="1599638"/>
            <a:ext cx="164100" cy="7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O</a:t>
            </a:r>
            <a:r>
              <a:rPr lang="en-BR" sz="1800" baseline="-25000">
                <a:highlight>
                  <a:srgbClr val="FFFFFF"/>
                </a:highlight>
              </a:rPr>
              <a:t>E</a:t>
            </a:r>
            <a:r>
              <a:rPr lang="en-BR" sz="1100" baseline="-25000">
                <a:highlight>
                  <a:srgbClr val="FFFFFF"/>
                </a:highlight>
              </a:rPr>
              <a:t> 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+ SUM( I</a:t>
            </a:r>
            <a:r>
              <a:rPr lang="en-BR" sz="1800" baseline="-25000">
                <a:highlight>
                  <a:srgbClr val="FFFFFF"/>
                </a:highlight>
              </a:rPr>
              <a:t>L</a:t>
            </a:r>
            <a:r>
              <a:rPr lang="en-BR" sz="1700" baseline="-25000">
                <a:highlight>
                  <a:srgbClr val="FFFFFF"/>
                </a:highlight>
              </a:rPr>
              <a:t>rgb </a:t>
            </a:r>
            <a:r>
              <a:rPr lang="en-BR" sz="1200">
                <a:highlight>
                  <a:srgbClr val="FFFFFF"/>
                </a:highlight>
              </a:rPr>
              <a:t>× (ambient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+ diffuse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+ specular</a:t>
            </a:r>
            <a:r>
              <a:rPr lang="en-BR" sz="1100" baseline="-25000">
                <a:highlight>
                  <a:srgbClr val="FFFFFF"/>
                </a:highlight>
              </a:rPr>
              <a:t> 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))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× ( (0.0, 0.0, 0.0) + (0.6, 0.6, 0.0) + (0.07, 0.07, 0.07)</a:t>
            </a:r>
            <a:r>
              <a:rPr lang="en-BR" sz="1800" baseline="-25000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) 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× (0.67, 0.67, 0.07)</a:t>
            </a:r>
            <a:r>
              <a:rPr lang="en-BR" sz="1800" baseline="-25000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 + (0.67, 0.67, 0.07)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(0.67, 0.67, 0.07)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highlight>
                <a:srgbClr val="FFFFFF"/>
              </a:highlight>
            </a:endParaRPr>
          </a:p>
        </p:txBody>
      </p:sp>
      <p:sp>
        <p:nvSpPr>
          <p:cNvPr id="507" name="Google Shape;507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/>
          <p:nvPr/>
        </p:nvSpPr>
        <p:spPr>
          <a:xfrm>
            <a:off x="2662900" y="4620100"/>
            <a:ext cx="1269300" cy="375000"/>
          </a:xfrm>
          <a:prstGeom prst="rect">
            <a:avLst/>
          </a:prstGeom>
          <a:solidFill>
            <a:srgbClr val="ABAB1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1"/>
          <p:cNvSpPr/>
          <p:nvPr/>
        </p:nvSpPr>
        <p:spPr>
          <a:xfrm>
            <a:off x="7665345" y="1599638"/>
            <a:ext cx="164100" cy="7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1656</Words>
  <Application>Microsoft Macintosh PowerPoint</Application>
  <PresentationFormat>On-screen Show (16:10)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Personalizar design</vt:lpstr>
      <vt:lpstr>PowerPoint Presentation</vt:lpstr>
      <vt:lpstr>Revisão</vt:lpstr>
      <vt:lpstr>Iluminação/Reflexão Ambiente</vt:lpstr>
      <vt:lpstr>Iluminação/Reflexão Difusa</vt:lpstr>
      <vt:lpstr>Iluminação/Reflexão Especular</vt:lpstr>
      <vt:lpstr>Resultado Final</vt:lpstr>
      <vt:lpstr>Exemplo X3D</vt:lpstr>
      <vt:lpstr>Exemplo X3D</vt:lpstr>
      <vt:lpstr>Exemplo X3D</vt:lpstr>
      <vt:lpstr>Hermite spline interpolation (X3D simplificado)</vt:lpstr>
      <vt:lpstr>Exemplo X3D</vt:lpstr>
      <vt:lpstr>Exemplo X3D</vt:lpstr>
      <vt:lpstr>Exemplo X3D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13</cp:revision>
  <dcterms:modified xsi:type="dcterms:W3CDTF">2023-04-13T00:19:50Z</dcterms:modified>
</cp:coreProperties>
</file>