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9"/>
  </p:notesMasterIdLst>
  <p:sldIdLst>
    <p:sldId id="256" r:id="rId2"/>
    <p:sldId id="307" r:id="rId3"/>
    <p:sldId id="308" r:id="rId4"/>
    <p:sldId id="309" r:id="rId5"/>
    <p:sldId id="310" r:id="rId6"/>
    <p:sldId id="311" r:id="rId7"/>
    <p:sldId id="314" r:id="rId8"/>
  </p:sldIdLst>
  <p:sldSz cx="9144000" cy="5715000" type="screen16x10"/>
  <p:notesSz cx="6858000" cy="9144000"/>
  <p:embeddedFontLst>
    <p:embeddedFont>
      <p:font typeface="Verdana" panose="020B0604030504040204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44"/>
  </p:normalViewPr>
  <p:slideViewPr>
    <p:cSldViewPr snapToGrid="0">
      <p:cViewPr varScale="1">
        <p:scale>
          <a:sx n="134" d="100"/>
          <a:sy n="134" d="100"/>
        </p:scale>
        <p:origin x="1448" y="16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ee050d5cb9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ee050d5cb9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gee050d5cb9_0_7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ee0e4c76e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ee0e4c76e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gee0e4c76e4_0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f4a0f3b2a8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f4a0f3b2a8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gf4a0f3b2a8_0_1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efd10948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efd10948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gefd1094839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f4a0f3b2a8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f4a0f3b2a8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gf4a0f3b2a8_0_1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e6f0adcdc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ge6f0adcd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Título e conteúd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4" y="-1"/>
            <a:ext cx="9123426" cy="684684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966787" y="2262188"/>
            <a:ext cx="7343775" cy="59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966787" y="2857501"/>
            <a:ext cx="73437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333"/>
              </a:spcBef>
              <a:spcAft>
                <a:spcPts val="0"/>
              </a:spcAft>
              <a:buClr>
                <a:schemeClr val="lt1"/>
              </a:buClr>
              <a:buSzPts val="1667"/>
              <a:buFont typeface="Arial"/>
              <a:buNone/>
              <a:defRPr sz="1667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3"/>
          </p:nvPr>
        </p:nvSpPr>
        <p:spPr>
          <a:xfrm>
            <a:off x="900112" y="5296958"/>
            <a:ext cx="7343775" cy="19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233"/>
              </a:spcBef>
              <a:spcAft>
                <a:spcPts val="0"/>
              </a:spcAft>
              <a:buClr>
                <a:schemeClr val="lt1"/>
              </a:buClr>
              <a:buSzPts val="1167"/>
              <a:buFont typeface="Arial"/>
              <a:buNone/>
              <a:defRPr sz="1167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67"/>
              <a:buFont typeface="Verdana"/>
              <a:buNone/>
              <a:defRPr sz="2667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32" cy="449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3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63236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fundo_ppt1_ok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24000" y="0"/>
            <a:ext cx="7620000" cy="5715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966787" y="2262188"/>
            <a:ext cx="7343775" cy="59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None/>
            </a:pPr>
            <a:r>
              <a:rPr lang="pt-BR"/>
              <a:t>Computação Gráfica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966787" y="2857501"/>
            <a:ext cx="73437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None/>
            </a:pPr>
            <a:r>
              <a:rPr lang="pt-BR" dirty="0"/>
              <a:t>Aula </a:t>
            </a:r>
            <a:r>
              <a:rPr lang="pt-BR" dirty="0" err="1"/>
              <a:t>X</a:t>
            </a:r>
            <a:r>
              <a:rPr lang="pt-BR" dirty="0"/>
              <a:t>: </a:t>
            </a:r>
            <a:r>
              <a:rPr lang="pt-BR" dirty="0" err="1"/>
              <a:t>Bump</a:t>
            </a:r>
            <a:r>
              <a:rPr lang="pt-BR" dirty="0"/>
              <a:t> Map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5" name="Google Shape;635;p56"/>
          <p:cNvPicPr preferRelativeResize="0"/>
          <p:nvPr/>
        </p:nvPicPr>
        <p:blipFill rotWithShape="1">
          <a:blip r:embed="rId3">
            <a:alphaModFix/>
          </a:blip>
          <a:srcRect t="18785"/>
          <a:stretch/>
        </p:blipFill>
        <p:spPr>
          <a:xfrm>
            <a:off x="1362075" y="1124450"/>
            <a:ext cx="6419850" cy="3914276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Google Shape;636;p56"/>
          <p:cNvSpPr txBox="1"/>
          <p:nvPr/>
        </p:nvSpPr>
        <p:spPr>
          <a:xfrm>
            <a:off x="4572000" y="4360875"/>
            <a:ext cx="3210000" cy="12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</a:rPr>
              <a:t>Divida a geometria da superfície em pequenos triângulos e ajuste a posição deles conforme os valores da textura</a:t>
            </a:r>
            <a:endParaRPr sz="1100"/>
          </a:p>
        </p:txBody>
      </p:sp>
      <p:sp>
        <p:nvSpPr>
          <p:cNvPr id="637" name="Google Shape;637;p56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Bump(normal) and displacement mapping </a:t>
            </a:r>
            <a:endParaRPr/>
          </a:p>
        </p:txBody>
      </p:sp>
      <p:sp>
        <p:nvSpPr>
          <p:cNvPr id="638" name="Google Shape;638;p56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  <p:sp>
        <p:nvSpPr>
          <p:cNvPr id="639" name="Google Shape;639;p56"/>
          <p:cNvSpPr txBox="1"/>
          <p:nvPr/>
        </p:nvSpPr>
        <p:spPr>
          <a:xfrm>
            <a:off x="1779350" y="7063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62305"/>
                </a:solidFill>
              </a:rPr>
              <a:t>bump mapping </a:t>
            </a:r>
            <a:endParaRPr sz="1800">
              <a:solidFill>
                <a:srgbClr val="C62305"/>
              </a:solidFill>
            </a:endParaRPr>
          </a:p>
        </p:txBody>
      </p:sp>
      <p:sp>
        <p:nvSpPr>
          <p:cNvPr id="640" name="Google Shape;640;p56"/>
          <p:cNvSpPr txBox="1"/>
          <p:nvPr/>
        </p:nvSpPr>
        <p:spPr>
          <a:xfrm>
            <a:off x="1309500" y="4343625"/>
            <a:ext cx="3152100" cy="12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chemeClr val="dk1"/>
                </a:solidFill>
              </a:rPr>
              <a:t>Use os valores da textura para perturbar as normais da superfície, o que leva a uma aparência falsa  de sobressaltos.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641" name="Google Shape;641;p56"/>
          <p:cNvSpPr txBox="1"/>
          <p:nvPr/>
        </p:nvSpPr>
        <p:spPr>
          <a:xfrm>
            <a:off x="4670150" y="6627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62305"/>
                </a:solidFill>
              </a:rPr>
              <a:t>displacement mapping </a:t>
            </a:r>
            <a:endParaRPr sz="1800">
              <a:solidFill>
                <a:srgbClr val="C6230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57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Normal Mapping</a:t>
            </a:r>
            <a:endParaRPr/>
          </a:p>
        </p:txBody>
      </p:sp>
      <p:sp>
        <p:nvSpPr>
          <p:cNvPr id="648" name="Google Shape;648;p57"/>
          <p:cNvSpPr txBox="1">
            <a:spLocks noGrp="1"/>
          </p:cNvSpPr>
          <p:nvPr>
            <p:ph type="body" idx="1"/>
          </p:nvPr>
        </p:nvSpPr>
        <p:spPr>
          <a:xfrm>
            <a:off x="390550" y="838983"/>
            <a:ext cx="8428200" cy="812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/>
              <a:t>Normal Mapping é uma das técnicas mais usadas para criar o efeito de bump mapping.</a:t>
            </a:r>
            <a:endParaRPr/>
          </a:p>
        </p:txBody>
      </p:sp>
      <p:sp>
        <p:nvSpPr>
          <p:cNvPr id="649" name="Google Shape;649;p57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  <p:sp>
        <p:nvSpPr>
          <p:cNvPr id="650" name="Google Shape;650;p57"/>
          <p:cNvSpPr txBox="1"/>
          <p:nvPr/>
        </p:nvSpPr>
        <p:spPr>
          <a:xfrm>
            <a:off x="2445003" y="4330684"/>
            <a:ext cx="4809744" cy="1124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50" dirty="0" err="1">
                <a:solidFill>
                  <a:schemeClr val="dk1"/>
                </a:solidFill>
              </a:rPr>
              <a:t>X</a:t>
            </a:r>
            <a:r>
              <a:rPr lang="pt-BR" sz="1850" dirty="0">
                <a:solidFill>
                  <a:schemeClr val="dk1"/>
                </a:solidFill>
              </a:rPr>
              <a:t>: -1 a +1	:  </a:t>
            </a:r>
            <a:r>
              <a:rPr lang="pt-BR" sz="1850" dirty="0" err="1">
                <a:solidFill>
                  <a:schemeClr val="dk1"/>
                </a:solidFill>
              </a:rPr>
              <a:t>Red</a:t>
            </a:r>
            <a:r>
              <a:rPr lang="pt-BR" sz="1850" dirty="0">
                <a:solidFill>
                  <a:schemeClr val="dk1"/>
                </a:solidFill>
              </a:rPr>
              <a:t>:</a:t>
            </a:r>
            <a:r>
              <a:rPr lang="pt-BR" sz="1550" dirty="0">
                <a:solidFill>
                  <a:schemeClr val="dk1"/>
                </a:solidFill>
              </a:rPr>
              <a:t>    </a:t>
            </a:r>
            <a:r>
              <a:rPr lang="pt-BR" sz="1850" dirty="0">
                <a:solidFill>
                  <a:schemeClr val="dk1"/>
                </a:solidFill>
              </a:rPr>
              <a:t>    0 a 255</a:t>
            </a:r>
            <a:endParaRPr sz="185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50" dirty="0" err="1">
                <a:solidFill>
                  <a:schemeClr val="dk1"/>
                </a:solidFill>
              </a:rPr>
              <a:t>Y</a:t>
            </a:r>
            <a:r>
              <a:rPr lang="pt-BR" sz="1850" dirty="0">
                <a:solidFill>
                  <a:schemeClr val="dk1"/>
                </a:solidFill>
              </a:rPr>
              <a:t>: -1 a +1	:  Green:    0 a 255</a:t>
            </a:r>
            <a:endParaRPr sz="1850" dirty="0">
              <a:solidFill>
                <a:schemeClr val="dk1"/>
              </a:solidFill>
            </a:endParaRPr>
          </a:p>
          <a:p>
            <a:pPr marL="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50" dirty="0" err="1">
                <a:solidFill>
                  <a:schemeClr val="dk1"/>
                </a:solidFill>
              </a:rPr>
              <a:t>Z</a:t>
            </a:r>
            <a:r>
              <a:rPr lang="pt-BR" sz="1850" dirty="0">
                <a:solidFill>
                  <a:schemeClr val="dk1"/>
                </a:solidFill>
              </a:rPr>
              <a:t>:  0 a -1	:  Blue:</a:t>
            </a:r>
            <a:r>
              <a:rPr lang="pt-BR" sz="1650" dirty="0">
                <a:solidFill>
                  <a:schemeClr val="dk1"/>
                </a:solidFill>
              </a:rPr>
              <a:t>  </a:t>
            </a:r>
            <a:r>
              <a:rPr lang="pt-BR" sz="1850" dirty="0">
                <a:solidFill>
                  <a:schemeClr val="dk1"/>
                </a:solidFill>
              </a:rPr>
              <a:t> 128 a 255</a:t>
            </a:r>
            <a:endParaRPr sz="1850" dirty="0">
              <a:solidFill>
                <a:schemeClr val="dk1"/>
              </a:solidFill>
            </a:endParaRPr>
          </a:p>
        </p:txBody>
      </p:sp>
      <p:sp>
        <p:nvSpPr>
          <p:cNvPr id="651" name="Google Shape;651;p57"/>
          <p:cNvSpPr txBox="1"/>
          <p:nvPr/>
        </p:nvSpPr>
        <p:spPr>
          <a:xfrm>
            <a:off x="357900" y="3145875"/>
            <a:ext cx="84282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Os canais de cores na textura informam como o vetor normal deve ser modificado. O mapeamento é feito das cores RGB para as direções XYZ, com a seguinte relação:</a:t>
            </a:r>
            <a:endParaRPr/>
          </a:p>
        </p:txBody>
      </p:sp>
      <p:cxnSp>
        <p:nvCxnSpPr>
          <p:cNvPr id="652" name="Google Shape;652;p57"/>
          <p:cNvCxnSpPr/>
          <p:nvPr/>
        </p:nvCxnSpPr>
        <p:spPr>
          <a:xfrm>
            <a:off x="2940340" y="1713718"/>
            <a:ext cx="8700" cy="46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53" name="Google Shape;653;p57"/>
          <p:cNvCxnSpPr/>
          <p:nvPr/>
        </p:nvCxnSpPr>
        <p:spPr>
          <a:xfrm>
            <a:off x="2805425" y="2165750"/>
            <a:ext cx="3084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4" name="Google Shape;654;p57"/>
          <p:cNvCxnSpPr/>
          <p:nvPr/>
        </p:nvCxnSpPr>
        <p:spPr>
          <a:xfrm>
            <a:off x="3092740" y="1713718"/>
            <a:ext cx="8700" cy="46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55" name="Google Shape;655;p57"/>
          <p:cNvCxnSpPr/>
          <p:nvPr/>
        </p:nvCxnSpPr>
        <p:spPr>
          <a:xfrm>
            <a:off x="3245140" y="1713718"/>
            <a:ext cx="8700" cy="46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56" name="Google Shape;656;p57"/>
          <p:cNvCxnSpPr/>
          <p:nvPr/>
        </p:nvCxnSpPr>
        <p:spPr>
          <a:xfrm>
            <a:off x="3397540" y="1713718"/>
            <a:ext cx="8700" cy="46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57" name="Google Shape;657;p57"/>
          <p:cNvCxnSpPr/>
          <p:nvPr/>
        </p:nvCxnSpPr>
        <p:spPr>
          <a:xfrm>
            <a:off x="3549940" y="1713718"/>
            <a:ext cx="8700" cy="46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58" name="Google Shape;658;p57"/>
          <p:cNvCxnSpPr/>
          <p:nvPr/>
        </p:nvCxnSpPr>
        <p:spPr>
          <a:xfrm>
            <a:off x="3702340" y="1713718"/>
            <a:ext cx="8700" cy="46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59" name="Google Shape;659;p57"/>
          <p:cNvCxnSpPr/>
          <p:nvPr/>
        </p:nvCxnSpPr>
        <p:spPr>
          <a:xfrm>
            <a:off x="3854740" y="1713718"/>
            <a:ext cx="8700" cy="46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60" name="Google Shape;660;p57"/>
          <p:cNvCxnSpPr/>
          <p:nvPr/>
        </p:nvCxnSpPr>
        <p:spPr>
          <a:xfrm>
            <a:off x="4007140" y="1713718"/>
            <a:ext cx="8700" cy="46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61" name="Google Shape;661;p57"/>
          <p:cNvCxnSpPr/>
          <p:nvPr/>
        </p:nvCxnSpPr>
        <p:spPr>
          <a:xfrm>
            <a:off x="4159540" y="1713718"/>
            <a:ext cx="8700" cy="46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62" name="Google Shape;662;p57"/>
          <p:cNvCxnSpPr/>
          <p:nvPr/>
        </p:nvCxnSpPr>
        <p:spPr>
          <a:xfrm>
            <a:off x="4311940" y="1713718"/>
            <a:ext cx="8700" cy="46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63" name="Google Shape;663;p57"/>
          <p:cNvCxnSpPr/>
          <p:nvPr/>
        </p:nvCxnSpPr>
        <p:spPr>
          <a:xfrm>
            <a:off x="4464340" y="1713718"/>
            <a:ext cx="8700" cy="46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64" name="Google Shape;664;p57"/>
          <p:cNvCxnSpPr/>
          <p:nvPr/>
        </p:nvCxnSpPr>
        <p:spPr>
          <a:xfrm>
            <a:off x="4616740" y="1713718"/>
            <a:ext cx="8700" cy="46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65" name="Google Shape;665;p57"/>
          <p:cNvCxnSpPr/>
          <p:nvPr/>
        </p:nvCxnSpPr>
        <p:spPr>
          <a:xfrm>
            <a:off x="4769140" y="1713718"/>
            <a:ext cx="8700" cy="46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66" name="Google Shape;666;p57"/>
          <p:cNvCxnSpPr/>
          <p:nvPr/>
        </p:nvCxnSpPr>
        <p:spPr>
          <a:xfrm>
            <a:off x="4921540" y="1713718"/>
            <a:ext cx="8700" cy="46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67" name="Google Shape;667;p57"/>
          <p:cNvCxnSpPr/>
          <p:nvPr/>
        </p:nvCxnSpPr>
        <p:spPr>
          <a:xfrm>
            <a:off x="5073940" y="1713718"/>
            <a:ext cx="8700" cy="46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68" name="Google Shape;668;p57"/>
          <p:cNvCxnSpPr/>
          <p:nvPr/>
        </p:nvCxnSpPr>
        <p:spPr>
          <a:xfrm>
            <a:off x="5226340" y="1713718"/>
            <a:ext cx="8700" cy="46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69" name="Google Shape;669;p57"/>
          <p:cNvCxnSpPr/>
          <p:nvPr/>
        </p:nvCxnSpPr>
        <p:spPr>
          <a:xfrm>
            <a:off x="5378740" y="1713718"/>
            <a:ext cx="8700" cy="46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70" name="Google Shape;670;p57"/>
          <p:cNvCxnSpPr/>
          <p:nvPr/>
        </p:nvCxnSpPr>
        <p:spPr>
          <a:xfrm>
            <a:off x="5531140" y="1713718"/>
            <a:ext cx="8700" cy="46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71" name="Google Shape;671;p57"/>
          <p:cNvCxnSpPr/>
          <p:nvPr/>
        </p:nvCxnSpPr>
        <p:spPr>
          <a:xfrm>
            <a:off x="5683540" y="1713718"/>
            <a:ext cx="8700" cy="46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72" name="Google Shape;672;p57"/>
          <p:cNvCxnSpPr/>
          <p:nvPr/>
        </p:nvCxnSpPr>
        <p:spPr>
          <a:xfrm>
            <a:off x="2831275" y="2507950"/>
            <a:ext cx="117300" cy="43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673" name="Google Shape;673;p57"/>
          <p:cNvSpPr/>
          <p:nvPr/>
        </p:nvSpPr>
        <p:spPr>
          <a:xfrm rot="120001">
            <a:off x="2787950" y="2410670"/>
            <a:ext cx="3102203" cy="324778"/>
          </a:xfrm>
          <a:custGeom>
            <a:avLst/>
            <a:gdLst/>
            <a:ahLst/>
            <a:cxnLst/>
            <a:rect l="l" t="t" r="r" b="b"/>
            <a:pathLst>
              <a:path w="124087" h="12991" extrusionOk="0">
                <a:moveTo>
                  <a:pt x="0" y="12991"/>
                </a:moveTo>
                <a:cubicBezTo>
                  <a:pt x="3554" y="11069"/>
                  <a:pt x="14331" y="2039"/>
                  <a:pt x="21322" y="1456"/>
                </a:cubicBezTo>
                <a:cubicBezTo>
                  <a:pt x="28313" y="874"/>
                  <a:pt x="34430" y="9030"/>
                  <a:pt x="41945" y="9496"/>
                </a:cubicBezTo>
                <a:cubicBezTo>
                  <a:pt x="49460" y="9962"/>
                  <a:pt x="59654" y="3787"/>
                  <a:pt x="66412" y="4253"/>
                </a:cubicBezTo>
                <a:cubicBezTo>
                  <a:pt x="73170" y="4719"/>
                  <a:pt x="75966" y="12991"/>
                  <a:pt x="82491" y="12292"/>
                </a:cubicBezTo>
                <a:cubicBezTo>
                  <a:pt x="89016" y="11593"/>
                  <a:pt x="98628" y="524"/>
                  <a:pt x="105561" y="58"/>
                </a:cubicBezTo>
                <a:cubicBezTo>
                  <a:pt x="112494" y="-408"/>
                  <a:pt x="120999" y="7923"/>
                  <a:pt x="124087" y="9496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674" name="Google Shape;674;p57"/>
          <p:cNvCxnSpPr/>
          <p:nvPr/>
        </p:nvCxnSpPr>
        <p:spPr>
          <a:xfrm>
            <a:off x="2805425" y="2927750"/>
            <a:ext cx="3084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5" name="Google Shape;675;p57"/>
          <p:cNvCxnSpPr/>
          <p:nvPr/>
        </p:nvCxnSpPr>
        <p:spPr>
          <a:xfrm>
            <a:off x="3006050" y="2481750"/>
            <a:ext cx="95400" cy="45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76" name="Google Shape;676;p57"/>
          <p:cNvCxnSpPr/>
          <p:nvPr/>
        </p:nvCxnSpPr>
        <p:spPr>
          <a:xfrm>
            <a:off x="3207050" y="2464275"/>
            <a:ext cx="46800" cy="47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77" name="Google Shape;677;p57"/>
          <p:cNvCxnSpPr/>
          <p:nvPr/>
        </p:nvCxnSpPr>
        <p:spPr>
          <a:xfrm flipH="1">
            <a:off x="3406300" y="2481750"/>
            <a:ext cx="19200" cy="45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78" name="Google Shape;678;p57"/>
          <p:cNvCxnSpPr/>
          <p:nvPr/>
        </p:nvCxnSpPr>
        <p:spPr>
          <a:xfrm flipH="1">
            <a:off x="3558725" y="2507950"/>
            <a:ext cx="76500" cy="43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79" name="Google Shape;679;p57"/>
          <p:cNvCxnSpPr/>
          <p:nvPr/>
        </p:nvCxnSpPr>
        <p:spPr>
          <a:xfrm flipH="1">
            <a:off x="3710925" y="2490475"/>
            <a:ext cx="81600" cy="44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80" name="Google Shape;680;p57"/>
          <p:cNvCxnSpPr/>
          <p:nvPr/>
        </p:nvCxnSpPr>
        <p:spPr>
          <a:xfrm>
            <a:off x="3854740" y="2475718"/>
            <a:ext cx="8700" cy="46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81" name="Google Shape;681;p57"/>
          <p:cNvCxnSpPr/>
          <p:nvPr/>
        </p:nvCxnSpPr>
        <p:spPr>
          <a:xfrm>
            <a:off x="3967300" y="2481750"/>
            <a:ext cx="48600" cy="45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82" name="Google Shape;682;p57"/>
          <p:cNvCxnSpPr/>
          <p:nvPr/>
        </p:nvCxnSpPr>
        <p:spPr>
          <a:xfrm>
            <a:off x="4115850" y="2481750"/>
            <a:ext cx="52500" cy="45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83" name="Google Shape;683;p57"/>
          <p:cNvCxnSpPr/>
          <p:nvPr/>
        </p:nvCxnSpPr>
        <p:spPr>
          <a:xfrm>
            <a:off x="4273150" y="2490475"/>
            <a:ext cx="47400" cy="44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84" name="Google Shape;684;p57"/>
          <p:cNvCxnSpPr/>
          <p:nvPr/>
        </p:nvCxnSpPr>
        <p:spPr>
          <a:xfrm>
            <a:off x="4464340" y="2475718"/>
            <a:ext cx="8700" cy="46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85" name="Google Shape;685;p57"/>
          <p:cNvCxnSpPr/>
          <p:nvPr/>
        </p:nvCxnSpPr>
        <p:spPr>
          <a:xfrm flipH="1">
            <a:off x="4625400" y="2481750"/>
            <a:ext cx="67200" cy="45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86" name="Google Shape;686;p57"/>
          <p:cNvCxnSpPr/>
          <p:nvPr/>
        </p:nvCxnSpPr>
        <p:spPr>
          <a:xfrm flipH="1">
            <a:off x="4777875" y="2490475"/>
            <a:ext cx="72000" cy="44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87" name="Google Shape;687;p57"/>
          <p:cNvCxnSpPr/>
          <p:nvPr/>
        </p:nvCxnSpPr>
        <p:spPr>
          <a:xfrm>
            <a:off x="4884850" y="2499225"/>
            <a:ext cx="45300" cy="43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88" name="Google Shape;688;p57"/>
          <p:cNvCxnSpPr/>
          <p:nvPr/>
        </p:nvCxnSpPr>
        <p:spPr>
          <a:xfrm>
            <a:off x="5015925" y="2473000"/>
            <a:ext cx="66600" cy="46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89" name="Google Shape;689;p57"/>
          <p:cNvCxnSpPr/>
          <p:nvPr/>
        </p:nvCxnSpPr>
        <p:spPr>
          <a:xfrm>
            <a:off x="5147000" y="2481750"/>
            <a:ext cx="87900" cy="45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90" name="Google Shape;690;p57"/>
          <p:cNvCxnSpPr/>
          <p:nvPr/>
        </p:nvCxnSpPr>
        <p:spPr>
          <a:xfrm>
            <a:off x="5304300" y="2464275"/>
            <a:ext cx="83100" cy="47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91" name="Google Shape;691;p57"/>
          <p:cNvCxnSpPr/>
          <p:nvPr/>
        </p:nvCxnSpPr>
        <p:spPr>
          <a:xfrm flipH="1">
            <a:off x="5539775" y="2490475"/>
            <a:ext cx="35400" cy="44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92" name="Google Shape;692;p57"/>
          <p:cNvCxnSpPr/>
          <p:nvPr/>
        </p:nvCxnSpPr>
        <p:spPr>
          <a:xfrm flipH="1">
            <a:off x="5692125" y="2499225"/>
            <a:ext cx="75300" cy="43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58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 de Normal Mapping</a:t>
            </a:r>
            <a:endParaRPr/>
          </a:p>
        </p:txBody>
      </p:sp>
      <p:sp>
        <p:nvSpPr>
          <p:cNvPr id="699" name="Google Shape;699;p58"/>
          <p:cNvSpPr txBox="1">
            <a:spLocks noGrp="1"/>
          </p:cNvSpPr>
          <p:nvPr>
            <p:ph type="body" idx="1"/>
          </p:nvPr>
        </p:nvSpPr>
        <p:spPr>
          <a:xfrm>
            <a:off x="390550" y="838984"/>
            <a:ext cx="8428200" cy="646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/>
              <a:t>Por que é azulada?</a:t>
            </a:r>
            <a:endParaRPr/>
          </a:p>
        </p:txBody>
      </p:sp>
      <p:sp>
        <p:nvSpPr>
          <p:cNvPr id="700" name="Google Shape;700;p58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  <p:pic>
        <p:nvPicPr>
          <p:cNvPr id="701" name="Google Shape;70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1100" y="369200"/>
            <a:ext cx="1717575" cy="171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2" name="Google Shape;702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000" y="2256583"/>
            <a:ext cx="7590550" cy="2998266"/>
          </a:xfrm>
          <a:prstGeom prst="rect">
            <a:avLst/>
          </a:prstGeom>
          <a:noFill/>
          <a:ln>
            <a:noFill/>
          </a:ln>
        </p:spPr>
      </p:pic>
      <p:sp>
        <p:nvSpPr>
          <p:cNvPr id="703" name="Google Shape;703;p58"/>
          <p:cNvSpPr txBox="1"/>
          <p:nvPr/>
        </p:nvSpPr>
        <p:spPr>
          <a:xfrm>
            <a:off x="2972850" y="5254850"/>
            <a:ext cx="5120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https://learnopengl.com/Advanced-Lighting/Normal-Mapping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59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Vendo de Perto</a:t>
            </a:r>
            <a:endParaRPr/>
          </a:p>
        </p:txBody>
      </p:sp>
      <p:sp>
        <p:nvSpPr>
          <p:cNvPr id="710" name="Google Shape;710;p59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  <p:pic>
        <p:nvPicPr>
          <p:cNvPr id="711" name="Google Shape;71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5462" y="890488"/>
            <a:ext cx="4393075" cy="439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60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Orientação do Normal Map</a:t>
            </a:r>
            <a:endParaRPr/>
          </a:p>
        </p:txBody>
      </p:sp>
      <p:sp>
        <p:nvSpPr>
          <p:cNvPr id="718" name="Google Shape;718;p60"/>
          <p:cNvSpPr txBox="1">
            <a:spLocks noGrp="1"/>
          </p:cNvSpPr>
          <p:nvPr>
            <p:ph type="body" idx="1"/>
          </p:nvPr>
        </p:nvSpPr>
        <p:spPr>
          <a:xfrm>
            <a:off x="390550" y="838983"/>
            <a:ext cx="8428200" cy="1048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/>
              <a:t>Devido a dificuldade de orientação, o Normal Map usa um espaço próprio, conhecido como espaço tangente.</a:t>
            </a:r>
            <a:endParaRPr/>
          </a:p>
        </p:txBody>
      </p:sp>
      <p:sp>
        <p:nvSpPr>
          <p:cNvPr id="719" name="Google Shape;719;p60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  <p:pic>
        <p:nvPicPr>
          <p:cNvPr id="720" name="Google Shape;720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0" y="1696375"/>
            <a:ext cx="4427600" cy="3232150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60"/>
          <p:cNvSpPr txBox="1"/>
          <p:nvPr/>
        </p:nvSpPr>
        <p:spPr>
          <a:xfrm>
            <a:off x="2972850" y="5254850"/>
            <a:ext cx="5120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https://learnopengl.com/Advanced-Lighting/Normal-Mapping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63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  <p:sp>
        <p:nvSpPr>
          <p:cNvPr id="743" name="Google Shape;743;p63"/>
          <p:cNvSpPr txBox="1">
            <a:spLocks noGrp="1"/>
          </p:cNvSpPr>
          <p:nvPr>
            <p:ph type="body" idx="1"/>
          </p:nvPr>
        </p:nvSpPr>
        <p:spPr>
          <a:xfrm>
            <a:off x="955687" y="1402663"/>
            <a:ext cx="73437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None/>
            </a:pPr>
            <a:r>
              <a:rPr lang="pt-BR"/>
              <a:t>Computação Gráfica</a:t>
            </a:r>
            <a:endParaRPr/>
          </a:p>
        </p:txBody>
      </p:sp>
      <p:sp>
        <p:nvSpPr>
          <p:cNvPr id="4" name="Google Shape;777;p75">
            <a:extLst>
              <a:ext uri="{FF2B5EF4-FFF2-40B4-BE49-F238E27FC236}">
                <a16:creationId xmlns:a16="http://schemas.microsoft.com/office/drawing/2014/main" id="{E9A42F31-FA11-F7D4-DBB8-F216FBBD8F09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567650" y="4078223"/>
            <a:ext cx="6119700" cy="107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pt-BR" sz="2333" dirty="0"/>
              <a:t>Luciano Soares</a:t>
            </a:r>
            <a:endParaRPr dirty="0"/>
          </a:p>
          <a:p>
            <a:pPr marL="0" lvl="0" indent="0" algn="ctr" rtl="0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pt-BR" sz="2333" dirty="0"/>
              <a:t>&lt;</a:t>
            </a:r>
            <a:r>
              <a:rPr lang="pt-BR" sz="2333" dirty="0" err="1"/>
              <a:t>lpsoares@insper.edu.br</a:t>
            </a:r>
            <a:r>
              <a:rPr lang="pt-BR" sz="2333" dirty="0"/>
              <a:t>&gt;</a:t>
            </a:r>
            <a:endParaRPr sz="2333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226</Words>
  <Application>Microsoft Macintosh PowerPoint</Application>
  <PresentationFormat>On-screen Show (16:10)</PresentationFormat>
  <Paragraphs>34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Verdana</vt:lpstr>
      <vt:lpstr>Arial</vt:lpstr>
      <vt:lpstr>Personalizar design</vt:lpstr>
      <vt:lpstr>PowerPoint Presentation</vt:lpstr>
      <vt:lpstr>Bump(normal) and displacement mapping </vt:lpstr>
      <vt:lpstr>Normal Mapping</vt:lpstr>
      <vt:lpstr>Exemplos de Normal Mapping</vt:lpstr>
      <vt:lpstr>Vendo de Perto</vt:lpstr>
      <vt:lpstr>Orientação do Normal Map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Luciano Pereira Soares</cp:lastModifiedBy>
  <cp:revision>25</cp:revision>
  <dcterms:modified xsi:type="dcterms:W3CDTF">2023-04-14T23:07:33Z</dcterms:modified>
</cp:coreProperties>
</file>