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45"/>
  </p:notesMasterIdLst>
  <p:sldIdLst>
    <p:sldId id="256" r:id="rId2"/>
    <p:sldId id="323" r:id="rId3"/>
    <p:sldId id="324" r:id="rId4"/>
    <p:sldId id="293" r:id="rId5"/>
    <p:sldId id="335" r:id="rId6"/>
    <p:sldId id="307" r:id="rId7"/>
    <p:sldId id="322" r:id="rId8"/>
    <p:sldId id="309" r:id="rId9"/>
    <p:sldId id="310" r:id="rId10"/>
    <p:sldId id="311" r:id="rId11"/>
    <p:sldId id="313" r:id="rId12"/>
    <p:sldId id="336" r:id="rId13"/>
    <p:sldId id="314" r:id="rId14"/>
    <p:sldId id="315" r:id="rId15"/>
    <p:sldId id="357" r:id="rId16"/>
    <p:sldId id="316" r:id="rId17"/>
    <p:sldId id="317" r:id="rId18"/>
    <p:sldId id="318" r:id="rId19"/>
    <p:sldId id="319" r:id="rId20"/>
    <p:sldId id="321" r:id="rId21"/>
    <p:sldId id="337" r:id="rId22"/>
    <p:sldId id="305" r:id="rId23"/>
    <p:sldId id="338" r:id="rId24"/>
    <p:sldId id="339" r:id="rId25"/>
    <p:sldId id="340" r:id="rId26"/>
    <p:sldId id="341" r:id="rId27"/>
    <p:sldId id="356" r:id="rId28"/>
    <p:sldId id="343" r:id="rId29"/>
    <p:sldId id="345" r:id="rId30"/>
    <p:sldId id="346" r:id="rId31"/>
    <p:sldId id="329" r:id="rId32"/>
    <p:sldId id="347" r:id="rId33"/>
    <p:sldId id="348" r:id="rId34"/>
    <p:sldId id="349" r:id="rId35"/>
    <p:sldId id="350" r:id="rId36"/>
    <p:sldId id="333" r:id="rId37"/>
    <p:sldId id="351" r:id="rId38"/>
    <p:sldId id="331" r:id="rId39"/>
    <p:sldId id="352" r:id="rId40"/>
    <p:sldId id="353" r:id="rId41"/>
    <p:sldId id="354" r:id="rId42"/>
    <p:sldId id="355" r:id="rId43"/>
    <p:sldId id="268" r:id="rId4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1973"/>
  </p:normalViewPr>
  <p:slideViewPr>
    <p:cSldViewPr snapToGrid="0">
      <p:cViewPr varScale="1">
        <p:scale>
          <a:sx n="136" d="100"/>
          <a:sy n="136" d="100"/>
        </p:scale>
        <p:origin x="1264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75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7778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vec3(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 0., 1.));</a:t>
            </a:r>
          </a:p>
          <a:p>
            <a:endParaRPr lang="pt-BR" dirty="0"/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0228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= 1.; // raio da esfera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, </a:t>
            </a:r>
            <a:r>
              <a:rPr lang="pt-BR" dirty="0" err="1"/>
              <a:t>r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vec3(0.1, 0.9, 0.3);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9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2.0) 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min(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vec3(0.1, 0.9, 0.3);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082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vec4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, vec3 </a:t>
            </a:r>
            <a:r>
              <a:rPr lang="pt-BR" dirty="0" err="1"/>
              <a:t>col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2.0, vec3(0.1, 0.9, 0.3));</a:t>
            </a:r>
          </a:p>
          <a:p>
            <a:r>
              <a:rPr lang="pt-BR" dirty="0"/>
              <a:t>  vec4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2.0, vec3(0.1, 0.3, 0.9));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651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vec4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, vec3 </a:t>
            </a:r>
            <a:r>
              <a:rPr lang="pt-BR" dirty="0" err="1"/>
              <a:t>col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col</a:t>
            </a:r>
            <a:r>
              <a:rPr lang="pt-BR" dirty="0"/>
              <a:t>, </a:t>
            </a:r>
            <a:r>
              <a:rPr lang="pt-BR" dirty="0" err="1"/>
              <a:t>d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sphereLeft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vec3(-2.5, 0, -2), 2.0, vec3(0.1, 0.9, 0.3));</a:t>
            </a:r>
          </a:p>
          <a:p>
            <a:r>
              <a:rPr lang="pt-BR" dirty="0"/>
              <a:t>  vec4 </a:t>
            </a:r>
            <a:r>
              <a:rPr lang="pt-BR" dirty="0" err="1"/>
              <a:t>sphereRight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vec3(2.5, 0, -2), 2.0, vec3(0.1, 0.3, 0.9));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sphereLeft</a:t>
            </a:r>
            <a:r>
              <a:rPr lang="pt-BR" dirty="0"/>
              <a:t>, </a:t>
            </a:r>
            <a:r>
              <a:rPr lang="pt-BR" dirty="0" err="1"/>
              <a:t>sphereRight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29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311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891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30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826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abs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)*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0.57735027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minWithColor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vec4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obj2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obj1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sphere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octahedron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minWithColor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sphere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octahedron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rayMarch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vec3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start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++)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0.001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end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depth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vec2 e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0.0005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epsilon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xyy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yyx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yyx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yxy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yxy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xxx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xxx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mainImage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out vec4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fragColor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in vec2 </a:t>
            </a:r>
            <a:r>
              <a:rPr lang="en-US" b="0" dirty="0" err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fragCoord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vec2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fragCoord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.5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iResolution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iResolution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co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rayMarch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0.01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0.6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p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ro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normal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lightPos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ambient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difuse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normal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lightDir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ambient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difuse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</a:t>
            </a:r>
            <a:r>
              <a:rPr lang="en-US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fragColor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6474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minWithColor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86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306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(-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380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vec4 </a:t>
            </a:r>
            <a:r>
              <a:rPr lang="pt-BR" dirty="0" err="1"/>
              <a:t>sphere</a:t>
            </a:r>
            <a:r>
              <a:rPr lang="pt-BR" dirty="0"/>
              <a:t> = vec4(vec3(0.1, 0.9, 0.3),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2.0));</a:t>
            </a:r>
          </a:p>
          <a:p>
            <a:r>
              <a:rPr lang="pt-BR" dirty="0"/>
              <a:t>  vec4 </a:t>
            </a:r>
            <a:r>
              <a:rPr lang="pt-BR" dirty="0" err="1"/>
              <a:t>octahedron</a:t>
            </a:r>
            <a:r>
              <a:rPr lang="pt-BR" dirty="0"/>
              <a:t> = vec4(vec3(0.1, 0.3, 0.9), </a:t>
            </a:r>
            <a:r>
              <a:rPr lang="pt-BR" dirty="0" err="1"/>
              <a:t>sdOctahedron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- vec3(0, 0, -2), 2.5));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maxWithColor</a:t>
            </a:r>
            <a:r>
              <a:rPr lang="pt-BR" dirty="0"/>
              <a:t>(-</a:t>
            </a:r>
            <a:r>
              <a:rPr lang="pt-BR" dirty="0" err="1"/>
              <a:t>sphere</a:t>
            </a:r>
            <a:r>
              <a:rPr lang="pt-BR" dirty="0"/>
              <a:t>, </a:t>
            </a:r>
            <a:r>
              <a:rPr lang="pt-BR" dirty="0" err="1"/>
              <a:t>octahedron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860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57783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730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sdOctahedron</a:t>
            </a:r>
            <a:r>
              <a:rPr lang="pt-BR" dirty="0"/>
              <a:t>( 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</a:t>
            </a:r>
            <a:r>
              <a:rPr lang="pt-BR" dirty="0"/>
              <a:t>){</a:t>
            </a:r>
          </a:p>
          <a:p>
            <a:r>
              <a:rPr lang="pt-BR" dirty="0"/>
              <a:t> 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  <a:r>
              <a:rPr lang="pt-BR" dirty="0" err="1"/>
              <a:t>p.x+p.y+p.z-s</a:t>
            </a:r>
            <a:r>
              <a:rPr lang="pt-BR" dirty="0"/>
              <a:t>)*0.57735027;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minWithColor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&lt;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maxWithColor</a:t>
            </a:r>
            <a:r>
              <a:rPr lang="pt-BR" dirty="0"/>
              <a:t>(vec4 obj1, vec4 obj2) {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(obj2.a &gt; obj1.a) </a:t>
            </a:r>
            <a:r>
              <a:rPr lang="pt-BR" dirty="0" err="1"/>
              <a:t>return</a:t>
            </a:r>
            <a:r>
              <a:rPr lang="pt-BR" dirty="0"/>
              <a:t> obj2;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obj1;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sdScene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vec4(vec3(0.1, 0.3, 0.9), </a:t>
            </a:r>
            <a:r>
              <a:rPr lang="pt-BR" dirty="0" err="1"/>
              <a:t>sdOctahedron</a:t>
            </a:r>
            <a:r>
              <a:rPr lang="pt-BR" dirty="0"/>
              <a:t>(2.0 * </a:t>
            </a:r>
            <a:r>
              <a:rPr lang="pt-BR" dirty="0" err="1"/>
              <a:t>p</a:t>
            </a:r>
            <a:r>
              <a:rPr lang="pt-BR" dirty="0"/>
              <a:t>, 1.0)/2.0);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vec4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vec4(</a:t>
            </a:r>
            <a:r>
              <a:rPr lang="pt-BR" dirty="0" err="1"/>
              <a:t>co.rgb</a:t>
            </a:r>
            <a:r>
              <a:rPr lang="pt-BR" dirty="0"/>
              <a:t>, </a:t>
            </a:r>
            <a:r>
              <a:rPr lang="pt-BR" dirty="0" err="1"/>
              <a:t>depth</a:t>
            </a:r>
            <a:r>
              <a:rPr lang="pt-BR" dirty="0"/>
              <a:t>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vec3 </a:t>
            </a:r>
            <a:r>
              <a:rPr lang="pt-BR" dirty="0" err="1"/>
              <a:t>calcNormal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) {</a:t>
            </a:r>
          </a:p>
          <a:p>
            <a:r>
              <a:rPr lang="pt-BR" dirty="0"/>
              <a:t>  vec2 e = vec2(1.0, -1.0) * 0.0005; // </a:t>
            </a:r>
            <a:r>
              <a:rPr lang="pt-BR" dirty="0" err="1"/>
              <a:t>epsilon</a:t>
            </a:r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normalize(</a:t>
            </a:r>
          </a:p>
          <a:p>
            <a:r>
              <a:rPr lang="pt-BR" dirty="0"/>
              <a:t>  </a:t>
            </a:r>
            <a:r>
              <a:rPr lang="pt-BR" dirty="0" err="1"/>
              <a:t>e.xyy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e.xyy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e.yyx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e.yyx</a:t>
            </a:r>
            <a:r>
              <a:rPr lang="pt-BR" dirty="0"/>
              <a:t>).a +</a:t>
            </a:r>
          </a:p>
          <a:p>
            <a:r>
              <a:rPr lang="pt-BR" dirty="0"/>
              <a:t>  </a:t>
            </a:r>
            <a:r>
              <a:rPr lang="pt-BR" dirty="0" err="1"/>
              <a:t>e.yxy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e.yxy</a:t>
            </a:r>
            <a:r>
              <a:rPr lang="pt-BR" dirty="0"/>
              <a:t>).a + </a:t>
            </a:r>
          </a:p>
          <a:p>
            <a:r>
              <a:rPr lang="pt-BR" dirty="0"/>
              <a:t>  </a:t>
            </a:r>
            <a:r>
              <a:rPr lang="pt-BR" dirty="0" err="1"/>
              <a:t>e.xxx</a:t>
            </a:r>
            <a:r>
              <a:rPr lang="pt-BR" dirty="0"/>
              <a:t> * </a:t>
            </a:r>
            <a:r>
              <a:rPr lang="pt-BR" dirty="0" err="1"/>
              <a:t>sdScene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 + </a:t>
            </a:r>
            <a:r>
              <a:rPr lang="pt-BR" dirty="0" err="1"/>
              <a:t>e.xxx</a:t>
            </a:r>
            <a:r>
              <a:rPr lang="pt-BR" dirty="0"/>
              <a:t>).a);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mat4 </a:t>
            </a:r>
            <a:r>
              <a:rPr lang="pt-BR" dirty="0" err="1"/>
              <a:t>look_at</a:t>
            </a:r>
            <a:r>
              <a:rPr lang="pt-BR" dirty="0"/>
              <a:t>(vec3 </a:t>
            </a:r>
            <a:r>
              <a:rPr lang="pt-BR" dirty="0" err="1"/>
              <a:t>eye</a:t>
            </a:r>
            <a:r>
              <a:rPr lang="pt-BR" dirty="0"/>
              <a:t>, vec3 </a:t>
            </a:r>
            <a:r>
              <a:rPr lang="pt-BR" dirty="0" err="1"/>
              <a:t>at</a:t>
            </a:r>
            <a:r>
              <a:rPr lang="pt-BR" dirty="0"/>
              <a:t>, vec3 </a:t>
            </a:r>
            <a:r>
              <a:rPr lang="pt-BR" dirty="0" err="1"/>
              <a:t>up</a:t>
            </a:r>
            <a:r>
              <a:rPr lang="pt-BR" dirty="0"/>
              <a:t>) {</a:t>
            </a:r>
          </a:p>
          <a:p>
            <a:r>
              <a:rPr lang="pt-BR" dirty="0"/>
              <a:t>    vec3 </a:t>
            </a:r>
            <a:r>
              <a:rPr lang="pt-BR" dirty="0" err="1"/>
              <a:t>w</a:t>
            </a:r>
            <a:r>
              <a:rPr lang="pt-BR" dirty="0"/>
              <a:t> = normalize(</a:t>
            </a:r>
            <a:r>
              <a:rPr lang="pt-BR" dirty="0" err="1"/>
              <a:t>at</a:t>
            </a:r>
            <a:r>
              <a:rPr lang="pt-BR" dirty="0"/>
              <a:t> - </a:t>
            </a:r>
            <a:r>
              <a:rPr lang="pt-BR" dirty="0" err="1"/>
              <a:t>eye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u</a:t>
            </a:r>
            <a:r>
              <a:rPr lang="pt-BR" dirty="0"/>
              <a:t> = normalize(</a:t>
            </a:r>
            <a:r>
              <a:rPr lang="pt-BR" dirty="0" err="1"/>
              <a:t>cross</a:t>
            </a:r>
            <a:r>
              <a:rPr lang="pt-BR" dirty="0"/>
              <a:t>(</a:t>
            </a:r>
            <a:r>
              <a:rPr lang="pt-BR" dirty="0" err="1"/>
              <a:t>w</a:t>
            </a:r>
            <a:r>
              <a:rPr lang="pt-BR" dirty="0"/>
              <a:t>, </a:t>
            </a:r>
            <a:r>
              <a:rPr lang="pt-BR" dirty="0" err="1"/>
              <a:t>up</a:t>
            </a:r>
            <a:r>
              <a:rPr lang="pt-BR" dirty="0"/>
              <a:t>));</a:t>
            </a:r>
          </a:p>
          <a:p>
            <a:r>
              <a:rPr lang="pt-BR" dirty="0"/>
              <a:t>    vec3 </a:t>
            </a:r>
            <a:r>
              <a:rPr lang="pt-BR" dirty="0" err="1"/>
              <a:t>v</a:t>
            </a:r>
            <a:r>
              <a:rPr lang="pt-BR" dirty="0"/>
              <a:t> = </a:t>
            </a:r>
            <a:r>
              <a:rPr lang="pt-BR" dirty="0" err="1"/>
              <a:t>cross</a:t>
            </a:r>
            <a:r>
              <a:rPr lang="pt-BR" dirty="0"/>
              <a:t>(</a:t>
            </a:r>
            <a:r>
              <a:rPr lang="pt-BR" dirty="0" err="1"/>
              <a:t>u</a:t>
            </a:r>
            <a:r>
              <a:rPr lang="pt-BR" dirty="0"/>
              <a:t>, </a:t>
            </a:r>
            <a:r>
              <a:rPr lang="pt-BR" dirty="0" err="1"/>
              <a:t>w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mat4(</a:t>
            </a:r>
          </a:p>
          <a:p>
            <a:r>
              <a:rPr lang="pt-BR" dirty="0"/>
              <a:t>        vec4(</a:t>
            </a:r>
            <a:r>
              <a:rPr lang="pt-BR" dirty="0" err="1"/>
              <a:t>u</a:t>
            </a:r>
            <a:r>
              <a:rPr lang="pt-BR" dirty="0"/>
              <a:t>, 0.0),</a:t>
            </a:r>
          </a:p>
          <a:p>
            <a:r>
              <a:rPr lang="pt-BR" dirty="0"/>
              <a:t>        vec4(</a:t>
            </a:r>
            <a:r>
              <a:rPr lang="pt-BR" dirty="0" err="1"/>
              <a:t>v</a:t>
            </a:r>
            <a:r>
              <a:rPr lang="pt-BR" dirty="0"/>
              <a:t>, 0.0),</a:t>
            </a:r>
          </a:p>
          <a:p>
            <a:r>
              <a:rPr lang="pt-BR" dirty="0"/>
              <a:t>        vec4(-</a:t>
            </a:r>
            <a:r>
              <a:rPr lang="pt-BR" dirty="0" err="1"/>
              <a:t>w</a:t>
            </a:r>
            <a:r>
              <a:rPr lang="pt-BR" dirty="0"/>
              <a:t>, 0.0),</a:t>
            </a:r>
          </a:p>
          <a:p>
            <a:r>
              <a:rPr lang="pt-BR" dirty="0"/>
              <a:t>        vec4(vec3(0.0), 1.0)</a:t>
            </a:r>
          </a:p>
          <a:p>
            <a:r>
              <a:rPr lang="pt-BR" dirty="0"/>
              <a:t>    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    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vec3(0.0, 0.0, 5.0);</a:t>
            </a:r>
          </a:p>
          <a:p>
            <a:r>
              <a:rPr lang="pt-BR" dirty="0"/>
              <a:t>  mat4 </a:t>
            </a:r>
            <a:r>
              <a:rPr lang="pt-BR" dirty="0" err="1"/>
              <a:t>view</a:t>
            </a:r>
            <a:r>
              <a:rPr lang="pt-BR" dirty="0"/>
              <a:t> = </a:t>
            </a:r>
            <a:r>
              <a:rPr lang="pt-BR" dirty="0" err="1"/>
              <a:t>look_at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vec3(0.0, 0.0, 0.0), vec3(0.0, 1.0, 0.0));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rd = normalize((</a:t>
            </a:r>
            <a:r>
              <a:rPr lang="pt-BR" dirty="0" err="1"/>
              <a:t>view</a:t>
            </a:r>
            <a:r>
              <a:rPr lang="pt-BR" dirty="0"/>
              <a:t> * vec4(rd, 1.0)).</a:t>
            </a:r>
            <a:r>
              <a:rPr lang="pt-BR" dirty="0" err="1"/>
              <a:t>xyz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vec4 </a:t>
            </a:r>
            <a:r>
              <a:rPr lang="pt-BR" dirty="0" err="1"/>
              <a:t>co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co.a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rd * </a:t>
            </a:r>
            <a:r>
              <a:rPr lang="pt-BR" dirty="0" err="1"/>
              <a:t>co.a</a:t>
            </a:r>
            <a:r>
              <a:rPr lang="pt-BR" dirty="0"/>
              <a:t>;</a:t>
            </a:r>
          </a:p>
          <a:p>
            <a:r>
              <a:rPr lang="pt-BR" dirty="0"/>
              <a:t>    vec3 normal = </a:t>
            </a:r>
            <a:r>
              <a:rPr lang="pt-BR" dirty="0" err="1"/>
              <a:t>calcNormal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vec3 </a:t>
            </a:r>
            <a:r>
              <a:rPr lang="pt-BR" dirty="0" err="1"/>
              <a:t>lightPos</a:t>
            </a:r>
            <a:r>
              <a:rPr lang="pt-BR" dirty="0"/>
              <a:t> = vec3(-2, 2, 4);</a:t>
            </a:r>
          </a:p>
          <a:p>
            <a:r>
              <a:rPr lang="pt-BR" dirty="0"/>
              <a:t>    vec3 </a:t>
            </a:r>
            <a:r>
              <a:rPr lang="pt-BR" dirty="0" err="1"/>
              <a:t>lightDir</a:t>
            </a:r>
            <a:r>
              <a:rPr lang="pt-BR" dirty="0"/>
              <a:t> = normalize(</a:t>
            </a:r>
            <a:r>
              <a:rPr lang="pt-BR" dirty="0" err="1"/>
              <a:t>lightPos</a:t>
            </a:r>
            <a:r>
              <a:rPr lang="pt-BR" dirty="0"/>
              <a:t> - </a:t>
            </a:r>
            <a:r>
              <a:rPr lang="pt-BR" dirty="0" err="1"/>
              <a:t>p</a:t>
            </a:r>
            <a:r>
              <a:rPr lang="pt-BR" dirty="0"/>
              <a:t>);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ambient</a:t>
            </a:r>
            <a:r>
              <a:rPr lang="pt-BR" dirty="0"/>
              <a:t> = 0.2;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difuse</a:t>
            </a:r>
            <a:r>
              <a:rPr lang="pt-BR" dirty="0"/>
              <a:t> = </a:t>
            </a:r>
            <a:r>
              <a:rPr lang="pt-BR" dirty="0" err="1"/>
              <a:t>clamp</a:t>
            </a:r>
            <a:r>
              <a:rPr lang="pt-BR" dirty="0"/>
              <a:t>(</a:t>
            </a:r>
            <a:r>
              <a:rPr lang="pt-BR" dirty="0" err="1"/>
              <a:t>dot</a:t>
            </a:r>
            <a:r>
              <a:rPr lang="pt-BR" dirty="0"/>
              <a:t>(normal, </a:t>
            </a:r>
            <a:r>
              <a:rPr lang="pt-BR" dirty="0" err="1"/>
              <a:t>lightDir</a:t>
            </a:r>
            <a:r>
              <a:rPr lang="pt-BR" dirty="0"/>
              <a:t>),ambient,1.);</a:t>
            </a:r>
          </a:p>
          <a:p>
            <a:r>
              <a:rPr lang="pt-BR" dirty="0"/>
              <a:t>    </a:t>
            </a:r>
            <a:r>
              <a:rPr lang="pt-BR" dirty="0" err="1"/>
              <a:t>col</a:t>
            </a:r>
            <a:r>
              <a:rPr lang="pt-BR" dirty="0"/>
              <a:t> = </a:t>
            </a:r>
            <a:r>
              <a:rPr lang="pt-BR" dirty="0" err="1"/>
              <a:t>difuse</a:t>
            </a:r>
            <a:r>
              <a:rPr lang="pt-BR" dirty="0"/>
              <a:t> * </a:t>
            </a:r>
            <a:r>
              <a:rPr lang="pt-BR" dirty="0" err="1"/>
              <a:t>co.rgb</a:t>
            </a:r>
            <a:r>
              <a:rPr lang="pt-BR" dirty="0"/>
              <a:t>;</a:t>
            </a:r>
          </a:p>
          <a:p>
            <a:r>
              <a:rPr lang="pt-BR" dirty="0"/>
              <a:t>  }</a:t>
            </a:r>
          </a:p>
          <a:p>
            <a:endParaRPr lang="pt-BR" dirty="0"/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131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617400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02617400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860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401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endParaRPr lang="pt-BR" dirty="0"/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</a:t>
            </a:r>
            <a:r>
              <a:rPr lang="pt-BR" dirty="0" err="1"/>
              <a:t>fragCoord</a:t>
            </a:r>
            <a:r>
              <a:rPr lang="pt-BR" dirty="0"/>
              <a:t> - .5 * </a:t>
            </a:r>
            <a:r>
              <a:rPr lang="pt-BR" dirty="0" err="1"/>
              <a:t>iResolution.xy</a:t>
            </a:r>
            <a:r>
              <a:rPr lang="pt-BR" dirty="0"/>
              <a:t>) / 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vec3(0.0, 0.0, 10.0);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</a:t>
            </a:r>
            <a:r>
              <a:rPr lang="pt-BR" dirty="0" err="1"/>
              <a:t>smoothstep</a:t>
            </a:r>
            <a:r>
              <a:rPr lang="pt-BR" dirty="0"/>
              <a:t>(0.49, 0.5, </a:t>
            </a:r>
            <a:r>
              <a:rPr lang="pt-BR" dirty="0" err="1"/>
              <a:t>abs</a:t>
            </a:r>
            <a:r>
              <a:rPr lang="pt-BR" dirty="0"/>
              <a:t>(</a:t>
            </a:r>
            <a:r>
              <a:rPr lang="pt-BR" dirty="0" err="1"/>
              <a:t>uv</a:t>
            </a:r>
            <a:r>
              <a:rPr lang="pt-BR" dirty="0"/>
              <a:t>)),0.0);</a:t>
            </a:r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vec4(col,1.0);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57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sdSphere</a:t>
            </a:r>
            <a:r>
              <a:rPr lang="pt-BR" dirty="0"/>
              <a:t>(vec3 </a:t>
            </a:r>
            <a:r>
              <a:rPr lang="pt-BR" dirty="0" err="1"/>
              <a:t>p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</a:t>
            </a:r>
            <a:r>
              <a:rPr lang="pt-BR" dirty="0"/>
              <a:t> ) 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length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) - </a:t>
            </a:r>
            <a:r>
              <a:rPr lang="pt-BR" dirty="0" err="1"/>
              <a:t>r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rayMarch</a:t>
            </a:r>
            <a:r>
              <a:rPr lang="pt-BR" dirty="0"/>
              <a:t>(vec3 </a:t>
            </a:r>
            <a:r>
              <a:rPr lang="pt-BR" dirty="0" err="1"/>
              <a:t>ro</a:t>
            </a:r>
            <a:r>
              <a:rPr lang="pt-BR" dirty="0"/>
              <a:t>, vec3 rd, </a:t>
            </a:r>
            <a:r>
              <a:rPr lang="pt-BR" dirty="0" err="1"/>
              <a:t>float</a:t>
            </a:r>
            <a:r>
              <a:rPr lang="pt-BR" dirty="0"/>
              <a:t> start,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/>
              <a:t>) {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 = start;</a:t>
            </a:r>
          </a:p>
          <a:p>
            <a:r>
              <a:rPr lang="pt-BR" dirty="0"/>
              <a:t>  for (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pt-BR" dirty="0"/>
              <a:t> = 0; </a:t>
            </a:r>
            <a:r>
              <a:rPr lang="pt-BR" dirty="0" err="1"/>
              <a:t>i</a:t>
            </a:r>
            <a:r>
              <a:rPr lang="pt-BR" dirty="0"/>
              <a:t> &lt; 255; </a:t>
            </a:r>
            <a:r>
              <a:rPr lang="pt-BR" dirty="0" err="1"/>
              <a:t>i</a:t>
            </a:r>
            <a:r>
              <a:rPr lang="pt-BR" dirty="0"/>
              <a:t>++) {</a:t>
            </a:r>
          </a:p>
          <a:p>
            <a:r>
              <a:rPr lang="pt-BR" dirty="0"/>
              <a:t>    vec3 </a:t>
            </a:r>
            <a:r>
              <a:rPr lang="pt-BR" dirty="0" err="1"/>
              <a:t>p</a:t>
            </a:r>
            <a:r>
              <a:rPr lang="pt-BR" dirty="0"/>
              <a:t> = </a:t>
            </a:r>
            <a:r>
              <a:rPr lang="pt-BR" dirty="0" err="1"/>
              <a:t>ro</a:t>
            </a:r>
            <a:r>
              <a:rPr lang="pt-BR" dirty="0"/>
              <a:t> + </a:t>
            </a:r>
            <a:r>
              <a:rPr lang="pt-BR" dirty="0" err="1"/>
              <a:t>depth</a:t>
            </a:r>
            <a:r>
              <a:rPr lang="pt-BR" dirty="0"/>
              <a:t> * rd;</a:t>
            </a:r>
          </a:p>
          <a:p>
            <a:r>
              <a:rPr lang="pt-BR" dirty="0"/>
              <a:t>  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sdSphere</a:t>
            </a:r>
            <a:r>
              <a:rPr lang="pt-BR" dirty="0"/>
              <a:t>(</a:t>
            </a:r>
            <a:r>
              <a:rPr lang="pt-BR" dirty="0" err="1"/>
              <a:t>p</a:t>
            </a:r>
            <a:r>
              <a:rPr lang="pt-BR" dirty="0"/>
              <a:t>, 1.0);</a:t>
            </a:r>
          </a:p>
          <a:p>
            <a:r>
              <a:rPr lang="pt-BR" dirty="0"/>
              <a:t>    </a:t>
            </a:r>
            <a:r>
              <a:rPr lang="pt-BR" dirty="0" err="1"/>
              <a:t>depth</a:t>
            </a:r>
            <a:r>
              <a:rPr lang="pt-BR" dirty="0"/>
              <a:t> += </a:t>
            </a:r>
            <a:r>
              <a:rPr lang="pt-BR" dirty="0" err="1"/>
              <a:t>d</a:t>
            </a:r>
            <a:r>
              <a:rPr lang="pt-BR" dirty="0"/>
              <a:t>;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&lt; 0.001 || </a:t>
            </a:r>
            <a:r>
              <a:rPr lang="pt-BR" dirty="0" err="1"/>
              <a:t>depth</a:t>
            </a:r>
            <a:r>
              <a:rPr lang="pt-BR" dirty="0"/>
              <a:t> &gt; </a:t>
            </a:r>
            <a:r>
              <a:rPr lang="pt-BR" dirty="0" err="1"/>
              <a:t>end</a:t>
            </a:r>
            <a:r>
              <a:rPr lang="pt-BR" dirty="0"/>
              <a:t>) break;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depth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mainImage</a:t>
            </a:r>
            <a:r>
              <a:rPr lang="pt-BR" dirty="0"/>
              <a:t>( out vec4 </a:t>
            </a:r>
            <a:r>
              <a:rPr lang="pt-BR" dirty="0" err="1"/>
              <a:t>fragColor</a:t>
            </a:r>
            <a:r>
              <a:rPr lang="pt-BR" dirty="0"/>
              <a:t>, in vec2 </a:t>
            </a:r>
            <a:r>
              <a:rPr lang="pt-BR" dirty="0" err="1"/>
              <a:t>fragCoord</a:t>
            </a:r>
            <a:r>
              <a:rPr lang="pt-BR" dirty="0"/>
              <a:t> ) {</a:t>
            </a:r>
          </a:p>
          <a:p>
            <a:r>
              <a:rPr lang="pt-BR" dirty="0"/>
              <a:t>  vec2 </a:t>
            </a:r>
            <a:r>
              <a:rPr lang="pt-BR" dirty="0" err="1"/>
              <a:t>uv</a:t>
            </a:r>
            <a:r>
              <a:rPr lang="pt-BR" dirty="0"/>
              <a:t> = (fragCoord-.5*</a:t>
            </a:r>
            <a:r>
              <a:rPr lang="pt-BR" dirty="0" err="1"/>
              <a:t>iResolution.xy</a:t>
            </a:r>
            <a:r>
              <a:rPr lang="pt-BR" dirty="0"/>
              <a:t>)/</a:t>
            </a:r>
            <a:r>
              <a:rPr lang="pt-BR" dirty="0" err="1"/>
              <a:t>iResolution.y</a:t>
            </a:r>
            <a:r>
              <a:rPr lang="pt-BR" dirty="0"/>
              <a:t>;</a:t>
            </a:r>
          </a:p>
          <a:p>
            <a:r>
              <a:rPr lang="pt-BR" dirty="0"/>
              <a:t>  vec3 </a:t>
            </a:r>
            <a:r>
              <a:rPr lang="pt-BR" dirty="0" err="1"/>
              <a:t>col</a:t>
            </a:r>
            <a:r>
              <a:rPr lang="pt-BR" dirty="0"/>
              <a:t> = vec3(0);</a:t>
            </a:r>
          </a:p>
          <a:p>
            <a:r>
              <a:rPr lang="pt-BR" dirty="0"/>
              <a:t>  vec3 </a:t>
            </a:r>
            <a:r>
              <a:rPr lang="pt-BR" dirty="0" err="1"/>
              <a:t>ro</a:t>
            </a:r>
            <a:r>
              <a:rPr lang="pt-BR" dirty="0"/>
              <a:t> = vec3(0, 0, 5);</a:t>
            </a:r>
          </a:p>
          <a:p>
            <a:r>
              <a:rPr lang="pt-BR" dirty="0"/>
              <a:t>  vec3 rd = normalize(vec3(</a:t>
            </a:r>
            <a:r>
              <a:rPr lang="pt-BR" dirty="0" err="1"/>
              <a:t>uv</a:t>
            </a:r>
            <a:r>
              <a:rPr lang="pt-BR" dirty="0"/>
              <a:t>, -1));</a:t>
            </a:r>
          </a:p>
          <a:p>
            <a:r>
              <a:rPr lang="pt-BR" dirty="0"/>
              <a:t>  </a:t>
            </a:r>
            <a:r>
              <a:rPr lang="pt-BR" dirty="0" err="1"/>
              <a:t>float</a:t>
            </a:r>
            <a:r>
              <a:rPr lang="pt-BR" dirty="0"/>
              <a:t> </a:t>
            </a:r>
            <a:r>
              <a:rPr lang="pt-BR" dirty="0" err="1"/>
              <a:t>d</a:t>
            </a:r>
            <a:r>
              <a:rPr lang="pt-BR" dirty="0"/>
              <a:t> = </a:t>
            </a:r>
            <a:r>
              <a:rPr lang="pt-BR" dirty="0" err="1"/>
              <a:t>rayMarch</a:t>
            </a:r>
            <a:r>
              <a:rPr lang="pt-BR" dirty="0"/>
              <a:t>(</a:t>
            </a:r>
            <a:r>
              <a:rPr lang="pt-BR" dirty="0" err="1"/>
              <a:t>ro</a:t>
            </a:r>
            <a:r>
              <a:rPr lang="pt-BR" dirty="0"/>
              <a:t>, rd, 0.01, 100.0);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d</a:t>
            </a:r>
            <a:r>
              <a:rPr lang="pt-BR" dirty="0"/>
              <a:t> &gt; 100.0) </a:t>
            </a:r>
            <a:r>
              <a:rPr lang="pt-BR" dirty="0" err="1"/>
              <a:t>col</a:t>
            </a:r>
            <a:r>
              <a:rPr lang="pt-BR" dirty="0"/>
              <a:t> = vec3(0.6);</a:t>
            </a:r>
          </a:p>
          <a:p>
            <a:r>
              <a:rPr lang="pt-BR" dirty="0"/>
              <a:t> 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col</a:t>
            </a:r>
            <a:r>
              <a:rPr lang="pt-BR" dirty="0"/>
              <a:t> = vec3(0, 0, 1);</a:t>
            </a:r>
          </a:p>
          <a:p>
            <a:r>
              <a:rPr lang="pt-BR" dirty="0"/>
              <a:t>  </a:t>
            </a:r>
            <a:r>
              <a:rPr lang="pt-BR" dirty="0" err="1"/>
              <a:t>fragColor</a:t>
            </a:r>
            <a:r>
              <a:rPr lang="pt-BR" dirty="0"/>
              <a:t> = vec4(</a:t>
            </a:r>
            <a:r>
              <a:rPr lang="pt-BR" dirty="0" err="1"/>
              <a:t>col</a:t>
            </a:r>
            <a:r>
              <a:rPr lang="pt-BR" dirty="0"/>
              <a:t>, 1.0);</a:t>
            </a:r>
          </a:p>
          <a:p>
            <a:r>
              <a:rPr lang="pt-BR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04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58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95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46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quilezles.org/articles/distfunction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amie-wong.com/2016/07/15/ray-marching-signed-distance-functions/" TargetMode="External"/><Relationship Id="rId2" Type="http://schemas.openxmlformats.org/officeDocument/2006/relationships/hyperlink" Target="https://inspirnathan.com/posts/52-shadertoy-tutorial-part-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adertoy.com/view/ltyXD3" TargetMode="External"/><Relationship Id="rId5" Type="http://schemas.openxmlformats.org/officeDocument/2006/relationships/hyperlink" Target="http://bentonian.com/Lectures/FGraphics1819/1.%20Ray%20Marching%20and%20Signed%20Distance%20Fields.pdf" TargetMode="External"/><Relationship Id="rId4" Type="http://schemas.openxmlformats.org/officeDocument/2006/relationships/hyperlink" Target="https://iquilezles.org/articles/raymarchingdf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600"/>
            </a:pPr>
            <a:r>
              <a:rPr lang="pt-BR"/>
              <a:t>Aula 23: </a:t>
            </a:r>
            <a:r>
              <a:rPr lang="pt-BR" dirty="0"/>
              <a:t>Ray </a:t>
            </a:r>
            <a:r>
              <a:rPr lang="pt-BR" dirty="0" err="1"/>
              <a:t>Marching</a:t>
            </a:r>
            <a:endParaRPr lang="pt-BR" dirty="0"/>
          </a:p>
          <a:p>
            <a:pPr marL="0" indent="0">
              <a:spcBef>
                <a:spcPts val="0"/>
              </a:spcBef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uma esfera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C3E52-FB29-E673-5D96-4889B85381C4}"/>
              </a:ext>
            </a:extLst>
          </p:cNvPr>
          <p:cNvSpPr txBox="1"/>
          <p:nvPr/>
        </p:nvSpPr>
        <p:spPr>
          <a:xfrm>
            <a:off x="84171" y="629655"/>
            <a:ext cx="5108315" cy="50013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(fragCoord-.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iResolution.xy)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iResolution.y;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(uv,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CF3576-699A-DD15-BC22-1CD89652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629" y="2165933"/>
            <a:ext cx="3429000" cy="19288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9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de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esfera parece um puro círculo, vamos incluir um cálculo de iluminação para fazer o objeto de fato parecer com uma esfera.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EEED3-BAB5-775F-5C10-C51179F731C9}"/>
              </a:ext>
            </a:extLst>
          </p:cNvPr>
          <p:cNvSpPr txBox="1"/>
          <p:nvPr/>
        </p:nvSpPr>
        <p:spPr>
          <a:xfrm>
            <a:off x="2310198" y="4939627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Precisamos das normais da superfície. </a:t>
            </a:r>
            <a:endParaRPr lang="en-BR" sz="1800" b="1" i="0" dirty="0">
              <a:solidFill>
                <a:srgbClr val="040C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83A37-9DD5-C4B9-35E7-7D42412AFA11}"/>
              </a:ext>
            </a:extLst>
          </p:cNvPr>
          <p:cNvSpPr txBox="1"/>
          <p:nvPr/>
        </p:nvSpPr>
        <p:spPr>
          <a:xfrm>
            <a:off x="446243" y="2300812"/>
            <a:ext cx="8251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O que precisamos saber da superfície para fazer o cálculo de Iluminação?</a:t>
            </a:r>
            <a:endParaRPr lang="en-BR" sz="1800" b="1" i="0" dirty="0">
              <a:solidFill>
                <a:srgbClr val="040C28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AEB95F-0A93-B32F-3D65-6D3327BEC2DC}"/>
              </a:ext>
            </a:extLst>
          </p:cNvPr>
          <p:cNvSpPr/>
          <p:nvPr/>
        </p:nvSpPr>
        <p:spPr>
          <a:xfrm>
            <a:off x="3956964" y="3259666"/>
            <a:ext cx="1295400" cy="1295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3FB38-374A-D8DB-C4A0-1686162A7275}"/>
              </a:ext>
            </a:extLst>
          </p:cNvPr>
          <p:cNvSpPr/>
          <p:nvPr/>
        </p:nvSpPr>
        <p:spPr>
          <a:xfrm>
            <a:off x="4694974" y="3604145"/>
            <a:ext cx="236652" cy="19157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80353-2C25-82D6-923C-F3D04346665A}"/>
              </a:ext>
            </a:extLst>
          </p:cNvPr>
          <p:cNvCxnSpPr/>
          <p:nvPr/>
        </p:nvCxnSpPr>
        <p:spPr>
          <a:xfrm flipV="1">
            <a:off x="4817533" y="3259666"/>
            <a:ext cx="434831" cy="440267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10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Normal por Gradiente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838985"/>
            <a:ext cx="8882028" cy="449615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dirty="0"/>
              <a:t>Para descobrir a Normal vamos usar uma técnica de gradiente (muitas vezes representado com o símbol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</a:t>
            </a:r>
            <a:r>
              <a:rPr lang="en-BR" b="0" i="0" dirty="0">
                <a:solidFill>
                  <a:srgbClr val="040C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∇).</a:t>
            </a:r>
            <a:endParaRPr lang="en-BR" dirty="0">
              <a:solidFill>
                <a:srgbClr val="040C28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Aft>
                <a:spcPts val="1200"/>
              </a:spcAft>
            </a:pPr>
            <a:r>
              <a:rPr lang="en-BR" dirty="0">
                <a:solidFill>
                  <a:srgbClr val="040C28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 gradiente é onde temos o maior valor de derivada. O que para nós significa um vetor perpendicurar da curva ou superfície.</a:t>
            </a:r>
          </a:p>
          <a:p>
            <a:pPr>
              <a:spcAft>
                <a:spcPts val="1200"/>
              </a:spcAft>
            </a:pPr>
            <a:r>
              <a:rPr lang="pt-BR" dirty="0"/>
              <a:t>Conceitualmente, o gradiente de uma função </a:t>
            </a:r>
            <a:r>
              <a:rPr lang="pt-BR" dirty="0" err="1"/>
              <a:t>f</a:t>
            </a:r>
            <a:r>
              <a:rPr lang="pt-BR" dirty="0"/>
              <a:t> no ponto(</a:t>
            </a:r>
            <a:r>
              <a:rPr lang="pt-BR" dirty="0" err="1"/>
              <a:t>x,y,z</a:t>
            </a:r>
            <a:r>
              <a:rPr lang="pt-BR" dirty="0"/>
              <a:t>) diz a você em que direção se mover (</a:t>
            </a:r>
            <a:r>
              <a:rPr lang="pt-BR" dirty="0" err="1"/>
              <a:t>x,y,z</a:t>
            </a:r>
            <a:r>
              <a:rPr lang="pt-BR" dirty="0"/>
              <a:t>) para aumentar mais rapidamente o valor de f. Esta será a nossa superfície normal.</a:t>
            </a:r>
          </a:p>
          <a:p>
            <a:pPr>
              <a:spcAft>
                <a:spcPts val="1200"/>
              </a:spcAft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C9BC4-CF19-A60C-2973-FD20A5DA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31" y="3792856"/>
            <a:ext cx="4358933" cy="143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8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DB0D2-A993-638E-EF93-6355130C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33" y="838985"/>
            <a:ext cx="8624047" cy="4496159"/>
          </a:xfrm>
        </p:spPr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Como estamos trabalhando com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SDFs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podemos testar agora o que acontece com o valor de distância se nos locomovermos um pouco para fora do ponto testado.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Veja no exemplo 2D para o ponto verde. Se testarmos um outro ponto ligeiramente perto do eixo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(horizontal) teremos uma mudança no valor da função. Já se testarmos outro ponto em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(vertical) o valor de distância é o mesmo.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BB5E0-E0E2-3600-B58B-50A2E266F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0" y="3290780"/>
            <a:ext cx="3889253" cy="218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8263C-CCE4-62DA-59D3-55FA63DF2C6E}"/>
              </a:ext>
            </a:extLst>
          </p:cNvPr>
          <p:cNvSpPr/>
          <p:nvPr/>
        </p:nvSpPr>
        <p:spPr>
          <a:xfrm>
            <a:off x="2332797" y="3959227"/>
            <a:ext cx="1306286" cy="85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4AC961-2224-2497-1CCA-F0E7571BDC49}"/>
              </a:ext>
            </a:extLst>
          </p:cNvPr>
          <p:cNvSpPr/>
          <p:nvPr/>
        </p:nvSpPr>
        <p:spPr>
          <a:xfrm>
            <a:off x="3572787" y="4329341"/>
            <a:ext cx="141514" cy="12068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B7D5B5-C339-8990-7D84-40CF9F3F5183}"/>
              </a:ext>
            </a:extLst>
          </p:cNvPr>
          <p:cNvSpPr/>
          <p:nvPr/>
        </p:nvSpPr>
        <p:spPr>
          <a:xfrm>
            <a:off x="3791485" y="4350718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BB7E63-92B5-F033-0DC6-A93C197EEA13}"/>
              </a:ext>
            </a:extLst>
          </p:cNvPr>
          <p:cNvSpPr/>
          <p:nvPr/>
        </p:nvSpPr>
        <p:spPr>
          <a:xfrm>
            <a:off x="3596036" y="4152214"/>
            <a:ext cx="95016" cy="810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8AD38-8241-E071-6D1B-91095D0D9EF0}"/>
              </a:ext>
            </a:extLst>
          </p:cNvPr>
          <p:cNvSpPr txBox="1"/>
          <p:nvPr/>
        </p:nvSpPr>
        <p:spPr>
          <a:xfrm>
            <a:off x="5374213" y="3290780"/>
            <a:ext cx="3444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cinza</a:t>
            </a:r>
          </a:p>
        </p:txBody>
      </p:sp>
    </p:spTree>
    <p:extLst>
      <p:ext uri="{BB962C8B-B14F-4D97-AF65-F5344CB8AC3E}">
        <p14:creationId xmlns:p14="http://schemas.microsoft.com/office/powerpoint/2010/main" val="196599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truque então é testar pontos próximos e ver como o valor da função reage. Usando as variações em cada eixo teremos a direção do gradiente.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D5FF7-3460-6EC5-467A-BA26A8E586E4}"/>
              </a:ext>
            </a:extLst>
          </p:cNvPr>
          <p:cNvSpPr txBox="1"/>
          <p:nvPr/>
        </p:nvSpPr>
        <p:spPr>
          <a:xfrm>
            <a:off x="658504" y="4876015"/>
            <a:ext cx="785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(épsilon) pode ser um valor bem pequeno mesmo.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DD4B9-7AB5-D1AC-022E-0A853FD30E12}"/>
                  </a:ext>
                </a:extLst>
              </p:cNvPr>
              <p:cNvSpPr txBox="1"/>
              <p:nvPr/>
            </p:nvSpPr>
            <p:spPr>
              <a:xfrm>
                <a:off x="261261" y="2240363"/>
                <a:ext cx="8686805" cy="1559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pt-BR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DD4B9-7AB5-D1AC-022E-0A853FD30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61" y="2240363"/>
                <a:ext cx="8686805" cy="1559658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03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975" y="838985"/>
            <a:ext cx="8945378" cy="4496159"/>
          </a:xfrm>
        </p:spPr>
        <p:txBody>
          <a:bodyPr/>
          <a:lstStyle/>
          <a:p>
            <a:r>
              <a:rPr lang="pt-BR" dirty="0"/>
              <a:t>Agora é só normalizamos para ter um vetor unitário.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Podemos simplificar a equação e então usar a normal identificada.</a:t>
            </a:r>
          </a:p>
          <a:p>
            <a:endParaRPr lang="pt-B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D5FF7-3460-6EC5-467A-BA26A8E586E4}"/>
              </a:ext>
            </a:extLst>
          </p:cNvPr>
          <p:cNvSpPr txBox="1"/>
          <p:nvPr/>
        </p:nvSpPr>
        <p:spPr>
          <a:xfrm>
            <a:off x="658504" y="4876015"/>
            <a:ext cx="785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Google Sans"/>
              </a:rPr>
              <a:t>ε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Google Sans"/>
              </a:rPr>
              <a:t> (épsilon) pode ser um valor bem pequeno mesmo.</a:t>
            </a: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093B-26B9-1059-7FB1-BD8DBAFF8527}"/>
                  </a:ext>
                </a:extLst>
              </p:cNvPr>
              <p:cNvSpPr txBox="1"/>
              <p:nvPr/>
            </p:nvSpPr>
            <p:spPr>
              <a:xfrm>
                <a:off x="315132" y="3087064"/>
                <a:ext cx="8686805" cy="1578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𝑛𝑜𝑟𝑚</m:t>
                      </m:r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pt-BR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  <m:r>
                                      <a:rPr lang="pt-BR" sz="3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F1093B-26B9-1059-7FB1-BD8DBAFF8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32" y="3087064"/>
                <a:ext cx="8686805" cy="157863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0852A2-4CAF-5161-3076-222A396B445F}"/>
                  </a:ext>
                </a:extLst>
              </p:cNvPr>
              <p:cNvSpPr txBox="1"/>
              <p:nvPr/>
            </p:nvSpPr>
            <p:spPr>
              <a:xfrm>
                <a:off x="325220" y="1286284"/>
                <a:ext cx="8686805" cy="1066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pt-BR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0852A2-4CAF-5161-3076-222A396B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20" y="1286284"/>
                <a:ext cx="8686805" cy="1066126"/>
              </a:xfrm>
              <a:prstGeom prst="rect">
                <a:avLst/>
              </a:prstGeom>
              <a:blipFill>
                <a:blip r:embed="rId4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59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8C78-9815-6E7C-7127-FF7D1037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a Normal na Superfície em GLSL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40123-1677-DBD5-6782-2F17ACEC66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0B886C-36EB-8960-FC19-6F87E316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57" y="686585"/>
            <a:ext cx="8958670" cy="866985"/>
          </a:xfrm>
        </p:spPr>
        <p:txBody>
          <a:bodyPr/>
          <a:lstStyle/>
          <a:p>
            <a:r>
              <a:rPr lang="pt-BR" dirty="0"/>
              <a:t>Para calcular as normais na esfera, podemos usar: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0BB11-3C9F-7D2A-ED97-BBC478D18B43}"/>
              </a:ext>
            </a:extLst>
          </p:cNvPr>
          <p:cNvSpPr txBox="1"/>
          <p:nvPr/>
        </p:nvSpPr>
        <p:spPr>
          <a:xfrm>
            <a:off x="163273" y="1188072"/>
            <a:ext cx="880330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p.y, p.z),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p.y, p.z), r),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p.z),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e, p.z), r),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p.y, p.z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(p.x, p.y, p.z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e), r)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));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056A33C-CD37-B8F9-51D5-176FC648F53B}"/>
              </a:ext>
            </a:extLst>
          </p:cNvPr>
          <p:cNvSpPr txBox="1">
            <a:spLocks/>
          </p:cNvSpPr>
          <p:nvPr/>
        </p:nvSpPr>
        <p:spPr>
          <a:xfrm>
            <a:off x="22057" y="3270195"/>
            <a:ext cx="8958670" cy="86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Usando alguns truques de programação podemos simplificar para: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2936-9DCE-B06D-891C-2F0F36AC3B77}"/>
              </a:ext>
            </a:extLst>
          </p:cNvPr>
          <p:cNvSpPr txBox="1"/>
          <p:nvPr/>
        </p:nvSpPr>
        <p:spPr>
          <a:xfrm>
            <a:off x="163273" y="3763215"/>
            <a:ext cx="8803306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b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e.xyy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e.xyy,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e.yyx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e.yyx,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e.yxy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e.yxy, r)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e.xxx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e.xxx, r));</a:t>
            </a: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13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 cálculo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376" y="838985"/>
            <a:ext cx="3796404" cy="4496159"/>
          </a:xfrm>
        </p:spPr>
        <p:txBody>
          <a:bodyPr/>
          <a:lstStyle/>
          <a:p>
            <a:r>
              <a:rPr lang="pt-BR" dirty="0"/>
              <a:t>Uma boa prática é sempre ir verificando o que se consegue. </a:t>
            </a:r>
          </a:p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84171" y="629655"/>
            <a:ext cx="5108315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epsilon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.; 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raio da esfera</a:t>
            </a:r>
            <a:b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e.xyy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e.xyy,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e.yyx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e.yyx,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e.yxy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e.yxy, r)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e.xxx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e.xxx, r));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= calcNormal(p);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F76F756-6D12-CFC1-4F0C-544EF6D9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8" y="2857500"/>
            <a:ext cx="3589361" cy="201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978-5B9A-43C3-ED1C-333AE3E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Calculando Iluminação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174EB-43DA-B98F-64E5-F84A59B3E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agora uma fonte de luz. Por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vamos criar um vetor no ponto sendo renderizado da superfície que aponte para essa fonte de luz: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Finalmente vamos fazer o produto escalar e calcular a cor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5DA4-2DAC-E406-FF94-8AE3B51D2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35D7C-2D82-7E0B-2728-04C25E6D9873}"/>
              </a:ext>
            </a:extLst>
          </p:cNvPr>
          <p:cNvSpPr txBox="1"/>
          <p:nvPr/>
        </p:nvSpPr>
        <p:spPr>
          <a:xfrm>
            <a:off x="791069" y="1457631"/>
            <a:ext cx="562337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7FB57-EACD-B033-4DE3-16305CC9F0F2}"/>
              </a:ext>
            </a:extLst>
          </p:cNvPr>
          <p:cNvSpPr txBox="1"/>
          <p:nvPr/>
        </p:nvSpPr>
        <p:spPr>
          <a:xfrm>
            <a:off x="791069" y="3211721"/>
            <a:ext cx="739378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lightDirection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normalize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(lightPosition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739E1-B675-0164-169A-9E301F6D087E}"/>
              </a:ext>
            </a:extLst>
          </p:cNvPr>
          <p:cNvSpPr txBox="1"/>
          <p:nvPr/>
        </p:nvSpPr>
        <p:spPr>
          <a:xfrm>
            <a:off x="791068" y="4596479"/>
            <a:ext cx="786161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col 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clamp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dot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(normal, lightDirection),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.,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.));</a:t>
            </a:r>
          </a:p>
        </p:txBody>
      </p:sp>
    </p:spTree>
    <p:extLst>
      <p:ext uri="{BB962C8B-B14F-4D97-AF65-F5344CB8AC3E}">
        <p14:creationId xmlns:p14="http://schemas.microsoft.com/office/powerpoint/2010/main" val="226385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Iluminando a esfera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DC2B-9984-D3E6-067E-A6F3C24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2228" y="1252182"/>
            <a:ext cx="3416552" cy="4082962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Como será a imagem?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(normal, lightDir),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70E56AE-54BA-9A39-1932-B4BFDD7C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69565" cy="19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D3C2-724E-FD16-777C-670FDF87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SDF (</a:t>
            </a:r>
            <a:r>
              <a:rPr lang="pt-BR" noProof="1"/>
              <a:t>Signed Distance Function</a:t>
            </a:r>
            <a:r>
              <a:rPr lang="pt-BR" dirty="0"/>
              <a:t>) em 3D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04D1-C79C-B57F-AB64-BDC260503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as funções 2D, as funções 3D retornam a menor distância de um ponto no espaço a uma superfície. </a:t>
            </a:r>
          </a:p>
          <a:p>
            <a:r>
              <a:rPr lang="pt-BR" dirty="0"/>
              <a:t>Mas agora temos uma coordenada a mais, assim por exemplo para uma esfera de raio ‘</a:t>
            </a:r>
            <a:r>
              <a:rPr lang="pt-BR" dirty="0" err="1"/>
              <a:t>r</a:t>
            </a:r>
            <a:r>
              <a:rPr lang="pt-BR" dirty="0"/>
              <a:t>’ a função ficaria: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7270-C406-7702-D2FE-78DB05BC5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33BFC7-BC4B-DCCE-AF8A-D5B673DB6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19" y="3024499"/>
            <a:ext cx="1924312" cy="19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950DC-7481-6A92-6C68-4CE81B66ED04}"/>
                  </a:ext>
                </a:extLst>
              </p:cNvPr>
              <p:cNvSpPr txBox="1"/>
              <p:nvPr/>
            </p:nvSpPr>
            <p:spPr>
              <a:xfrm>
                <a:off x="649224" y="2239764"/>
                <a:ext cx="7644384" cy="688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8950DC-7481-6A92-6C68-4CE81B66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" y="2239764"/>
                <a:ext cx="7644384" cy="688715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81582A3-D178-5DC4-6541-EE7E2ED3C3E7}"/>
              </a:ext>
            </a:extLst>
          </p:cNvPr>
          <p:cNvSpPr/>
          <p:nvPr/>
        </p:nvSpPr>
        <p:spPr>
          <a:xfrm>
            <a:off x="6455664" y="3259690"/>
            <a:ext cx="100584" cy="1005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C825B0-F549-B962-D877-BFC16CD4ED56}"/>
              </a:ext>
            </a:extLst>
          </p:cNvPr>
          <p:cNvCxnSpPr/>
          <p:nvPr/>
        </p:nvCxnSpPr>
        <p:spPr>
          <a:xfrm flipV="1">
            <a:off x="4402775" y="3140818"/>
            <a:ext cx="0" cy="845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5EF556-23D9-313D-D71E-1A70BEDD6933}"/>
              </a:ext>
            </a:extLst>
          </p:cNvPr>
          <p:cNvSpPr txBox="1"/>
          <p:nvPr/>
        </p:nvSpPr>
        <p:spPr>
          <a:xfrm>
            <a:off x="4401755" y="3360274"/>
            <a:ext cx="678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C684F0-302D-C7AA-C8B5-E2628886F148}"/>
              </a:ext>
            </a:extLst>
          </p:cNvPr>
          <p:cNvSpPr txBox="1"/>
          <p:nvPr/>
        </p:nvSpPr>
        <p:spPr>
          <a:xfrm>
            <a:off x="6129909" y="3299611"/>
            <a:ext cx="852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29620-6522-15B5-8E67-D62EB08224D4}"/>
              </a:ext>
            </a:extLst>
          </p:cNvPr>
          <p:cNvSpPr txBox="1"/>
          <p:nvPr/>
        </p:nvSpPr>
        <p:spPr>
          <a:xfrm>
            <a:off x="782483" y="4921645"/>
            <a:ext cx="76443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Normalmente desenhamos a esfera no zero da equação, ou seja, na curva de nível zero.</a:t>
            </a:r>
          </a:p>
        </p:txBody>
      </p:sp>
    </p:spTree>
    <p:extLst>
      <p:ext uri="{BB962C8B-B14F-4D97-AF65-F5344CB8AC3E}">
        <p14:creationId xmlns:p14="http://schemas.microsoft.com/office/powerpoint/2010/main" val="29032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7C97-FEB6-158D-D683-8E79157E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e Luz Ambiente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C06B-75DD-234E-664A-2F3DE4CF9A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4E94-3317-08A7-DE50-E6CE9B4E8F65}"/>
              </a:ext>
            </a:extLst>
          </p:cNvPr>
          <p:cNvSpPr txBox="1"/>
          <p:nvPr/>
        </p:nvSpPr>
        <p:spPr>
          <a:xfrm>
            <a:off x="100147" y="764893"/>
            <a:ext cx="5229419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sdSphere(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 ) {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r>
              <a:rPr lang="en-US" sz="11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rayMarch(ro, rd,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.);</a:t>
            </a: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= ro + rd * d;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calcNormal(p);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p);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ambient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(normal, lightDir),ambient,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1EC220A-B342-92CD-6468-B5A7CDE1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92" y="2511188"/>
            <a:ext cx="3416552" cy="192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7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objetos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EE63D-1567-AF8C-3B01-4E6E47B4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2D3748"/>
                </a:solidFill>
                <a:effectLst/>
                <a:latin typeface="system-ui"/>
              </a:rPr>
              <a:t>Existem diversas estratégias de gerenciar múltiplos objetos em Ray </a:t>
            </a:r>
            <a:r>
              <a:rPr lang="pt-BR" sz="2400" b="0" i="0" dirty="0" err="1">
                <a:solidFill>
                  <a:srgbClr val="2D3748"/>
                </a:solidFill>
                <a:effectLst/>
                <a:latin typeface="system-ui"/>
              </a:rPr>
              <a:t>Marching</a:t>
            </a:r>
            <a:r>
              <a:rPr lang="pt-BR" sz="2400" b="0" i="0" dirty="0">
                <a:solidFill>
                  <a:srgbClr val="2D3748"/>
                </a:solidFill>
                <a:effectLst/>
                <a:latin typeface="system-ui"/>
              </a:rPr>
              <a:t>. Uma das propostas é gerenciar melhor a cena.</a:t>
            </a:r>
          </a:p>
          <a:p>
            <a:r>
              <a:rPr lang="pt-BR" sz="2400" dirty="0">
                <a:solidFill>
                  <a:srgbClr val="2D3748"/>
                </a:solidFill>
                <a:latin typeface="system-ui"/>
              </a:rPr>
              <a:t>Vamos colocar um melhor controle de objetos, criando uma função ‘</a:t>
            </a:r>
            <a:r>
              <a:rPr lang="pt-BR" sz="2400" dirty="0" err="1">
                <a:solidFill>
                  <a:srgbClr val="2D3748"/>
                </a:solidFill>
                <a:latin typeface="system-ui"/>
              </a:rPr>
              <a:t>sdScene</a:t>
            </a:r>
            <a:r>
              <a:rPr lang="pt-BR" sz="2400" dirty="0">
                <a:solidFill>
                  <a:srgbClr val="2D3748"/>
                </a:solidFill>
                <a:latin typeface="system-ui"/>
              </a:rPr>
              <a:t>’ que vai tratar todos os objetos da cena.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15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Múltiplos objetos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665263" y="619753"/>
            <a:ext cx="7709465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sphereLeft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sphereLeft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epsilon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928D-24E2-5526-E5D8-6E2EA927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do gerenciamento de objetos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A1C9-AFE5-4484-A421-EB1FF3A802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262A14-A813-4AEB-CAC9-FF3388838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66" y="1017031"/>
            <a:ext cx="7272867" cy="40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1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B0D7-B2D8-6917-ECF8-E75731C3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Selecionando cores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C53D-B446-4E3B-31D3-93D54EFB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queremos que todos os objetos fiquem com as mesmas cores. Assim vamos criar uma forma de armazenar as cores.</a:t>
            </a:r>
          </a:p>
          <a:p>
            <a:endParaRPr lang="pt-BR" dirty="0"/>
          </a:p>
          <a:p>
            <a:r>
              <a:rPr lang="pt-BR" dirty="0"/>
              <a:t>Para essa implementação vamos armazenar a distância no quarto valor de um vec4, deixando os 3 primeiros para as cores.</a:t>
            </a:r>
          </a:p>
          <a:p>
            <a:endParaRPr lang="pt-BR" dirty="0"/>
          </a:p>
          <a:p>
            <a:r>
              <a:rPr lang="pt-BR" dirty="0"/>
              <a:t>Existem muitas outras formas de realizar esse processo, por exemplo com estruturas de dados tradicionais.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6FA0-F02C-969B-518B-C79E81512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54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(Parte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475013" y="730772"/>
            <a:ext cx="8211787" cy="46628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sphereLeft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sphereRight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sphereLeft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sphereRight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6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F16F-2236-157A-BFC8-42870CF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 (Parte 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61097-B87E-70E0-A694-359ECA62C3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D478-902D-D527-84B0-CA3B9FB78923}"/>
              </a:ext>
            </a:extLst>
          </p:cNvPr>
          <p:cNvSpPr txBox="1"/>
          <p:nvPr/>
        </p:nvSpPr>
        <p:spPr>
          <a:xfrm>
            <a:off x="475013" y="730772"/>
            <a:ext cx="821178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0.0005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100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epsilon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yyx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9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mainImage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vec2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p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normal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vec3 lightDir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lightPos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ambient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clamp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lightDir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difuse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41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A7CD-473E-ECB3-65B6-81ABD1D8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 das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ACA5-3541-F2E4-4E19-E573CAEDD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6C33EC-C162-1FC1-9E5E-A946398A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13" y="890028"/>
            <a:ext cx="7842053" cy="44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0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operação mais simples que temos é a </a:t>
            </a:r>
            <a:r>
              <a:rPr lang="pt-BR" b="1" dirty="0"/>
              <a:t>união</a:t>
            </a:r>
            <a:r>
              <a:rPr lang="pt-BR" dirty="0"/>
              <a:t>. Para isso imagine que se uma das funções de distância retorna um número negativo, vamos ficar com ele, assim uma das estratégias é usar a função min().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877140A-A1A7-79D3-176F-F7A8CCA31B57}"/>
              </a:ext>
            </a:extLst>
          </p:cNvPr>
          <p:cNvGrpSpPr/>
          <p:nvPr/>
        </p:nvGrpSpPr>
        <p:grpSpPr>
          <a:xfrm>
            <a:off x="3531888" y="2805035"/>
            <a:ext cx="2437517" cy="2228117"/>
            <a:chOff x="3531888" y="2805035"/>
            <a:chExt cx="2437517" cy="222811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A1E7CFE-09B9-A56A-FDAC-0F6B2B929FE6}"/>
                </a:ext>
              </a:extLst>
            </p:cNvPr>
            <p:cNvGrpSpPr/>
            <p:nvPr/>
          </p:nvGrpSpPr>
          <p:grpSpPr>
            <a:xfrm>
              <a:off x="3531888" y="2805035"/>
              <a:ext cx="2437517" cy="2228117"/>
              <a:chOff x="3082188" y="2857500"/>
              <a:chExt cx="2437517" cy="22281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79092CE-8361-B87A-7E21-22BEB371BDD0}"/>
                  </a:ext>
                </a:extLst>
              </p:cNvPr>
              <p:cNvSpPr/>
              <p:nvPr/>
            </p:nvSpPr>
            <p:spPr>
              <a:xfrm>
                <a:off x="3082188" y="2857500"/>
                <a:ext cx="1988166" cy="22281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8AF7712-1B06-CD71-61B9-10FB943F25B0}"/>
                  </a:ext>
                </a:extLst>
              </p:cNvPr>
              <p:cNvSpPr/>
              <p:nvPr/>
            </p:nvSpPr>
            <p:spPr>
              <a:xfrm>
                <a:off x="3840767" y="3137029"/>
                <a:ext cx="1678938" cy="16789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DCCEEC4-26B2-4367-FE95-4DF092F8F9D9}"/>
                  </a:ext>
                </a:extLst>
              </p:cNvPr>
              <p:cNvSpPr/>
              <p:nvPr/>
            </p:nvSpPr>
            <p:spPr>
              <a:xfrm>
                <a:off x="3222864" y="3009900"/>
                <a:ext cx="1835766" cy="18661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8F14313-8EF4-23C3-BD74-D81A3CEAF74D}"/>
                </a:ext>
              </a:extLst>
            </p:cNvPr>
            <p:cNvSpPr/>
            <p:nvPr/>
          </p:nvSpPr>
          <p:spPr>
            <a:xfrm>
              <a:off x="5434177" y="434324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25D98F-EC01-9797-D460-04C3CA6825C0}"/>
                </a:ext>
              </a:extLst>
            </p:cNvPr>
            <p:cNvSpPr/>
            <p:nvPr/>
          </p:nvSpPr>
          <p:spPr>
            <a:xfrm>
              <a:off x="5410427" y="396631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178878C-6F6B-549C-2AF2-1A1CFDA88F7F}"/>
                </a:ext>
              </a:extLst>
            </p:cNvPr>
            <p:cNvSpPr/>
            <p:nvPr/>
          </p:nvSpPr>
          <p:spPr>
            <a:xfrm>
              <a:off x="5414819" y="348497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9E92605-006D-C01E-3A30-04332E39F8A5}"/>
                </a:ext>
              </a:extLst>
            </p:cNvPr>
            <p:cNvSpPr/>
            <p:nvPr/>
          </p:nvSpPr>
          <p:spPr>
            <a:xfrm>
              <a:off x="3681900" y="296535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AD92613-6DDB-3D5C-0307-E408E8464313}"/>
                </a:ext>
              </a:extLst>
            </p:cNvPr>
            <p:cNvSpPr/>
            <p:nvPr/>
          </p:nvSpPr>
          <p:spPr>
            <a:xfrm>
              <a:off x="3679152" y="34089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94D88D-A638-C076-2860-0715F2A733D2}"/>
                </a:ext>
              </a:extLst>
            </p:cNvPr>
            <p:cNvSpPr/>
            <p:nvPr/>
          </p:nvSpPr>
          <p:spPr>
            <a:xfrm>
              <a:off x="3679152" y="384984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898540-5A81-95CE-A31F-77A60DF1CCD0}"/>
                </a:ext>
              </a:extLst>
            </p:cNvPr>
            <p:cNvSpPr/>
            <p:nvPr/>
          </p:nvSpPr>
          <p:spPr>
            <a:xfrm>
              <a:off x="3679152" y="429079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7131070-0069-48E3-24E1-DB265804B0BD}"/>
                </a:ext>
              </a:extLst>
            </p:cNvPr>
            <p:cNvSpPr/>
            <p:nvPr/>
          </p:nvSpPr>
          <p:spPr>
            <a:xfrm>
              <a:off x="3679152" y="473424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F90B98-27A8-99A5-54BB-BEAFC3231B17}"/>
                </a:ext>
              </a:extLst>
            </p:cNvPr>
            <p:cNvSpPr/>
            <p:nvPr/>
          </p:nvSpPr>
          <p:spPr>
            <a:xfrm>
              <a:off x="4138711" y="48003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AC4E84F-BF5D-6A38-7D55-7F0AC7408F7D}"/>
                </a:ext>
              </a:extLst>
            </p:cNvPr>
            <p:cNvSpPr/>
            <p:nvPr/>
          </p:nvSpPr>
          <p:spPr>
            <a:xfrm>
              <a:off x="4737083" y="479070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43AD15B-7FB6-7564-AAA2-441B464751FF}"/>
                </a:ext>
              </a:extLst>
            </p:cNvPr>
            <p:cNvSpPr/>
            <p:nvPr/>
          </p:nvSpPr>
          <p:spPr>
            <a:xfrm>
              <a:off x="4138711" y="28866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4C8F18-977D-0877-8CD4-217430DA4162}"/>
                </a:ext>
              </a:extLst>
            </p:cNvPr>
            <p:cNvSpPr/>
            <p:nvPr/>
          </p:nvSpPr>
          <p:spPr>
            <a:xfrm>
              <a:off x="4737083" y="287691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27B1FEE-5FE9-AC37-EF75-EFA19A1E0790}"/>
                </a:ext>
              </a:extLst>
            </p:cNvPr>
            <p:cNvSpPr/>
            <p:nvPr/>
          </p:nvSpPr>
          <p:spPr>
            <a:xfrm>
              <a:off x="5129936" y="313543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49E8185-79D1-0DF5-DE1A-4A9564943C62}"/>
                </a:ext>
              </a:extLst>
            </p:cNvPr>
            <p:cNvSpPr/>
            <p:nvPr/>
          </p:nvSpPr>
          <p:spPr>
            <a:xfrm>
              <a:off x="5120584" y="464065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61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operação que temos é a intersecção. Para isso imagine que só queremos se ambas as funções retornarem negativos. Só nessa região estaremos dentro das duas regiões. Para isso usamos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C5A6CC-BBD5-13BC-A587-86105239AA75}"/>
              </a:ext>
            </a:extLst>
          </p:cNvPr>
          <p:cNvGrpSpPr/>
          <p:nvPr/>
        </p:nvGrpSpPr>
        <p:grpSpPr>
          <a:xfrm>
            <a:off x="3932052" y="2751217"/>
            <a:ext cx="2029299" cy="2305188"/>
            <a:chOff x="3932052" y="2751217"/>
            <a:chExt cx="2029299" cy="2305188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7CFD01-71CE-DA4D-29F9-C4BBCFE6B8D1}"/>
                </a:ext>
              </a:extLst>
            </p:cNvPr>
            <p:cNvGrpSpPr/>
            <p:nvPr/>
          </p:nvGrpSpPr>
          <p:grpSpPr>
            <a:xfrm>
              <a:off x="4282413" y="3080814"/>
              <a:ext cx="1678938" cy="1678938"/>
              <a:chOff x="4282413" y="3080814"/>
              <a:chExt cx="1678938" cy="1678938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5FB85EA-1501-BDA1-927B-4267EBB11553}"/>
                  </a:ext>
                </a:extLst>
              </p:cNvPr>
              <p:cNvSpPr/>
              <p:nvPr/>
            </p:nvSpPr>
            <p:spPr>
              <a:xfrm>
                <a:off x="4282413" y="3080814"/>
                <a:ext cx="1678938" cy="1678938"/>
              </a:xfrm>
              <a:prstGeom prst="chord">
                <a:avLst>
                  <a:gd name="adj1" fmla="val 3694089"/>
                  <a:gd name="adj2" fmla="val 179238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EC622D-DF18-A9D7-8505-7AA260995F99}"/>
                  </a:ext>
                </a:extLst>
              </p:cNvPr>
              <p:cNvSpPr/>
              <p:nvPr/>
            </p:nvSpPr>
            <p:spPr>
              <a:xfrm>
                <a:off x="4555009" y="3398577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1119CE-9928-2634-721D-99FE1F679E43}"/>
                  </a:ext>
                </a:extLst>
              </p:cNvPr>
              <p:cNvSpPr/>
              <p:nvPr/>
            </p:nvSpPr>
            <p:spPr>
              <a:xfrm>
                <a:off x="4448718" y="3748049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696B77-C871-CF93-6B35-F7778B39464F}"/>
                  </a:ext>
                </a:extLst>
              </p:cNvPr>
              <p:cNvSpPr/>
              <p:nvPr/>
            </p:nvSpPr>
            <p:spPr>
              <a:xfrm>
                <a:off x="4555009" y="4194131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526C89-010B-76A1-AEB2-84226C3EEBB2}"/>
                  </a:ext>
                </a:extLst>
              </p:cNvPr>
              <p:cNvSpPr/>
              <p:nvPr/>
            </p:nvSpPr>
            <p:spPr>
              <a:xfrm>
                <a:off x="4900012" y="4532507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A38FB4C-C8FF-8C44-864D-7B9D37974EF0}"/>
                  </a:ext>
                </a:extLst>
              </p:cNvPr>
              <p:cNvSpPr/>
              <p:nvPr/>
            </p:nvSpPr>
            <p:spPr>
              <a:xfrm>
                <a:off x="4963352" y="3233932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F50BEF7-7D3C-2854-A6C5-6CEC83F8D079}"/>
                  </a:ext>
                </a:extLst>
              </p:cNvPr>
              <p:cNvSpPr/>
              <p:nvPr/>
            </p:nvSpPr>
            <p:spPr>
              <a:xfrm>
                <a:off x="5214685" y="3485184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0394260-C75E-6C74-0400-4B3818CFFD7B}"/>
                  </a:ext>
                </a:extLst>
              </p:cNvPr>
              <p:cNvSpPr/>
              <p:nvPr/>
            </p:nvSpPr>
            <p:spPr>
              <a:xfrm>
                <a:off x="5214685" y="3892825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1D2A52F-5208-2EED-7010-BD98125F864C}"/>
                  </a:ext>
                </a:extLst>
              </p:cNvPr>
              <p:cNvSpPr/>
              <p:nvPr/>
            </p:nvSpPr>
            <p:spPr>
              <a:xfrm>
                <a:off x="5214685" y="4298830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0C66730A-B17D-CC9E-8F6D-955871584684}"/>
                </a:ext>
              </a:extLst>
            </p:cNvPr>
            <p:cNvSpPr/>
            <p:nvPr/>
          </p:nvSpPr>
          <p:spPr>
            <a:xfrm>
              <a:off x="4627162" y="275121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AB0BE808-0CB5-556A-FBAF-9C2F773DF9AE}"/>
                </a:ext>
              </a:extLst>
            </p:cNvPr>
            <p:cNvSpPr/>
            <p:nvPr/>
          </p:nvSpPr>
          <p:spPr>
            <a:xfrm>
              <a:off x="4137269" y="30557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AB4A5015-0879-514A-D71B-42305F789302}"/>
                </a:ext>
              </a:extLst>
            </p:cNvPr>
            <p:cNvSpPr/>
            <p:nvPr/>
          </p:nvSpPr>
          <p:spPr>
            <a:xfrm>
              <a:off x="3932052" y="364735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22FC939F-96AB-7D7D-A4BC-E727F5FA3343}"/>
                </a:ext>
              </a:extLst>
            </p:cNvPr>
            <p:cNvSpPr/>
            <p:nvPr/>
          </p:nvSpPr>
          <p:spPr>
            <a:xfrm>
              <a:off x="4199583" y="446004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9376D112-5C2B-7C18-BD35-4386F17A3881}"/>
                </a:ext>
              </a:extLst>
            </p:cNvPr>
            <p:cNvSpPr/>
            <p:nvPr/>
          </p:nvSpPr>
          <p:spPr>
            <a:xfrm>
              <a:off x="4675073" y="481093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09761E44-039D-5F3C-D883-C19F3F75BE80}"/>
                </a:ext>
              </a:extLst>
            </p:cNvPr>
            <p:cNvSpPr/>
            <p:nvPr/>
          </p:nvSpPr>
          <p:spPr>
            <a:xfrm>
              <a:off x="5402385" y="28415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ross 92">
              <a:extLst>
                <a:ext uri="{FF2B5EF4-FFF2-40B4-BE49-F238E27FC236}">
                  <a16:creationId xmlns:a16="http://schemas.microsoft.com/office/drawing/2014/main" id="{A5ED3557-6D07-AAA7-0323-7B895C02AC7C}"/>
                </a:ext>
              </a:extLst>
            </p:cNvPr>
            <p:cNvSpPr/>
            <p:nvPr/>
          </p:nvSpPr>
          <p:spPr>
            <a:xfrm>
              <a:off x="5661643" y="347459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FC010447-BA46-9237-3583-B36AED08EDD7}"/>
                </a:ext>
              </a:extLst>
            </p:cNvPr>
            <p:cNvSpPr/>
            <p:nvPr/>
          </p:nvSpPr>
          <p:spPr>
            <a:xfrm>
              <a:off x="5689710" y="416915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ross 94">
              <a:extLst>
                <a:ext uri="{FF2B5EF4-FFF2-40B4-BE49-F238E27FC236}">
                  <a16:creationId xmlns:a16="http://schemas.microsoft.com/office/drawing/2014/main" id="{51DA9DE9-86EA-3537-833C-D22CB4D29B7C}"/>
                </a:ext>
              </a:extLst>
            </p:cNvPr>
            <p:cNvSpPr/>
            <p:nvPr/>
          </p:nvSpPr>
          <p:spPr>
            <a:xfrm>
              <a:off x="5288184" y="480197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65718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0AC7-79E1-E777-97EE-2104E6F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Functions for Basic Primitives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B165-96AB-202D-41D6-2A50DA338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https://iquilezles.org/articles/distfunctions/</a:t>
            </a:r>
            <a:r>
              <a:rPr lang="pt-B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AFAE-7F46-CF13-EA62-B5F7613D9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BC340-4F1C-CC26-52FA-DE0960A5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4" y="1422628"/>
            <a:ext cx="7772400" cy="34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8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operação de intersecção, imagine que estamos estamos invertendo uma geometria (o que esta dentro fica fora e vice versa) e depois fazemos a intersecção. Para isso negamos o resultado de uma função de depois fazemos a interseção com 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9446DE-0033-2540-3DA5-454A91F2E345}"/>
              </a:ext>
            </a:extLst>
          </p:cNvPr>
          <p:cNvGrpSpPr/>
          <p:nvPr/>
        </p:nvGrpSpPr>
        <p:grpSpPr>
          <a:xfrm>
            <a:off x="1577967" y="2511714"/>
            <a:ext cx="2667234" cy="2823430"/>
            <a:chOff x="2745974" y="2561870"/>
            <a:chExt cx="2667234" cy="28234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02E794-EF65-B38A-1832-C7DCC9520193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3C7B2AF0-AD60-466E-1D77-C4AB7147BC51}"/>
                </a:ext>
              </a:extLst>
            </p:cNvPr>
            <p:cNvSpPr/>
            <p:nvPr/>
          </p:nvSpPr>
          <p:spPr>
            <a:xfrm>
              <a:off x="309919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216BB6BD-01E5-8030-7D14-1B743EC783E1}"/>
                </a:ext>
              </a:extLst>
            </p:cNvPr>
            <p:cNvSpPr/>
            <p:nvPr/>
          </p:nvSpPr>
          <p:spPr>
            <a:xfrm>
              <a:off x="365275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6D37814F-61ED-1F8A-F120-16AC0F6C5C02}"/>
                </a:ext>
              </a:extLst>
            </p:cNvPr>
            <p:cNvSpPr/>
            <p:nvPr/>
          </p:nvSpPr>
          <p:spPr>
            <a:xfrm>
              <a:off x="4206309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EFBEBD8C-A8CB-F3EF-3721-633D4DA9E857}"/>
                </a:ext>
              </a:extLst>
            </p:cNvPr>
            <p:cNvSpPr/>
            <p:nvPr/>
          </p:nvSpPr>
          <p:spPr>
            <a:xfrm>
              <a:off x="4759864" y="256187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5BAA9280-7A52-3E38-6A33-C3CB238DEBB3}"/>
                </a:ext>
              </a:extLst>
            </p:cNvPr>
            <p:cNvSpPr/>
            <p:nvPr/>
          </p:nvSpPr>
          <p:spPr>
            <a:xfrm>
              <a:off x="309919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CC0E5540-2297-F4E2-BB3A-137C757C8358}"/>
                </a:ext>
              </a:extLst>
            </p:cNvPr>
            <p:cNvSpPr/>
            <p:nvPr/>
          </p:nvSpPr>
          <p:spPr>
            <a:xfrm>
              <a:off x="365275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140A59E1-A535-CE68-B9A2-BDB3752AB337}"/>
                </a:ext>
              </a:extLst>
            </p:cNvPr>
            <p:cNvSpPr/>
            <p:nvPr/>
          </p:nvSpPr>
          <p:spPr>
            <a:xfrm>
              <a:off x="4206309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D4889604-3713-9455-CA07-AA96CEBBE663}"/>
                </a:ext>
              </a:extLst>
            </p:cNvPr>
            <p:cNvSpPr/>
            <p:nvPr/>
          </p:nvSpPr>
          <p:spPr>
            <a:xfrm>
              <a:off x="4759864" y="513982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CA7EEC99-005F-3941-88E3-FCB5B6B3A1D9}"/>
                </a:ext>
              </a:extLst>
            </p:cNvPr>
            <p:cNvSpPr/>
            <p:nvPr/>
          </p:nvSpPr>
          <p:spPr>
            <a:xfrm>
              <a:off x="2754541" y="296757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AD9E889E-A488-7F7B-B8F3-9FF423B88921}"/>
                </a:ext>
              </a:extLst>
            </p:cNvPr>
            <p:cNvSpPr/>
            <p:nvPr/>
          </p:nvSpPr>
          <p:spPr>
            <a:xfrm>
              <a:off x="2745974" y="342238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B7BD34B7-C3F1-481B-076A-06210BC2DADE}"/>
                </a:ext>
              </a:extLst>
            </p:cNvPr>
            <p:cNvSpPr/>
            <p:nvPr/>
          </p:nvSpPr>
          <p:spPr>
            <a:xfrm>
              <a:off x="2754541" y="38771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EB980E38-95DD-1031-3438-3AC1CB6B0B18}"/>
                </a:ext>
              </a:extLst>
            </p:cNvPr>
            <p:cNvSpPr/>
            <p:nvPr/>
          </p:nvSpPr>
          <p:spPr>
            <a:xfrm>
              <a:off x="2745974" y="433199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4FACE576-5125-7C13-1AD2-1A50904D0A99}"/>
                </a:ext>
              </a:extLst>
            </p:cNvPr>
            <p:cNvSpPr/>
            <p:nvPr/>
          </p:nvSpPr>
          <p:spPr>
            <a:xfrm>
              <a:off x="2754541" y="47867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D78FABC7-8A11-C233-8595-F75A72EE3370}"/>
                </a:ext>
              </a:extLst>
            </p:cNvPr>
            <p:cNvSpPr/>
            <p:nvPr/>
          </p:nvSpPr>
          <p:spPr>
            <a:xfrm>
              <a:off x="5167734" y="289905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ross 21">
              <a:extLst>
                <a:ext uri="{FF2B5EF4-FFF2-40B4-BE49-F238E27FC236}">
                  <a16:creationId xmlns:a16="http://schemas.microsoft.com/office/drawing/2014/main" id="{76DF845F-593B-3679-B04E-9D026992B9CA}"/>
                </a:ext>
              </a:extLst>
            </p:cNvPr>
            <p:cNvSpPr/>
            <p:nvPr/>
          </p:nvSpPr>
          <p:spPr>
            <a:xfrm>
              <a:off x="5159167" y="33538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46AD633E-1778-6B01-A982-FDD12D89E117}"/>
                </a:ext>
              </a:extLst>
            </p:cNvPr>
            <p:cNvSpPr/>
            <p:nvPr/>
          </p:nvSpPr>
          <p:spPr>
            <a:xfrm>
              <a:off x="5167734" y="380865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BA819DA-E5E9-731E-6D3F-08AB04992F2C}"/>
                </a:ext>
              </a:extLst>
            </p:cNvPr>
            <p:cNvSpPr/>
            <p:nvPr/>
          </p:nvSpPr>
          <p:spPr>
            <a:xfrm>
              <a:off x="5159167" y="426346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9390F158-C656-246B-099C-EEABCAE2A32D}"/>
                </a:ext>
              </a:extLst>
            </p:cNvPr>
            <p:cNvSpPr/>
            <p:nvPr/>
          </p:nvSpPr>
          <p:spPr>
            <a:xfrm>
              <a:off x="5167734" y="471826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444046-9776-5C99-77BD-9E58BBB7C81A}"/>
                </a:ext>
              </a:extLst>
            </p:cNvPr>
            <p:cNvSpPr/>
            <p:nvPr/>
          </p:nvSpPr>
          <p:spPr>
            <a:xfrm>
              <a:off x="3220562" y="306796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A70B17-55C6-DD55-6FF5-02B8DAFC1606}"/>
                </a:ext>
              </a:extLst>
            </p:cNvPr>
            <p:cNvSpPr/>
            <p:nvPr/>
          </p:nvSpPr>
          <p:spPr>
            <a:xfrm>
              <a:off x="3217814" y="35115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C19D5F-CF36-8567-3E3F-ADFA95BFE4BF}"/>
                </a:ext>
              </a:extLst>
            </p:cNvPr>
            <p:cNvSpPr/>
            <p:nvPr/>
          </p:nvSpPr>
          <p:spPr>
            <a:xfrm>
              <a:off x="3217814" y="395245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084D94-078D-C416-90EA-5A7EE05FCEDF}"/>
                </a:ext>
              </a:extLst>
            </p:cNvPr>
            <p:cNvSpPr/>
            <p:nvPr/>
          </p:nvSpPr>
          <p:spPr>
            <a:xfrm>
              <a:off x="3217814" y="439340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E256FD-5C23-1152-2DCE-7612736C059A}"/>
                </a:ext>
              </a:extLst>
            </p:cNvPr>
            <p:cNvSpPr/>
            <p:nvPr/>
          </p:nvSpPr>
          <p:spPr>
            <a:xfrm>
              <a:off x="3217814" y="483685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23E16D9-6FFD-12E4-4C10-BB2BE53A09AB}"/>
                </a:ext>
              </a:extLst>
            </p:cNvPr>
            <p:cNvSpPr/>
            <p:nvPr/>
          </p:nvSpPr>
          <p:spPr>
            <a:xfrm>
              <a:off x="3677373" y="49030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642B50F-AE51-4BAA-8881-88433C21F907}"/>
                </a:ext>
              </a:extLst>
            </p:cNvPr>
            <p:cNvSpPr/>
            <p:nvPr/>
          </p:nvSpPr>
          <p:spPr>
            <a:xfrm>
              <a:off x="4275745" y="489330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106EB0-A413-E81E-9477-510EA6350952}"/>
                </a:ext>
              </a:extLst>
            </p:cNvPr>
            <p:cNvSpPr/>
            <p:nvPr/>
          </p:nvSpPr>
          <p:spPr>
            <a:xfrm>
              <a:off x="3677373" y="298921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F7D77F-ADE2-ACBF-1264-D7C4A68B2173}"/>
                </a:ext>
              </a:extLst>
            </p:cNvPr>
            <p:cNvSpPr/>
            <p:nvPr/>
          </p:nvSpPr>
          <p:spPr>
            <a:xfrm>
              <a:off x="4275745" y="29795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99A790-9663-AD1B-4175-3EB94B59088C}"/>
                </a:ext>
              </a:extLst>
            </p:cNvPr>
            <p:cNvSpPr/>
            <p:nvPr/>
          </p:nvSpPr>
          <p:spPr>
            <a:xfrm>
              <a:off x="4756917" y="309542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9CA60E-57FE-BC50-0F27-FF8E0BEF46B9}"/>
                </a:ext>
              </a:extLst>
            </p:cNvPr>
            <p:cNvSpPr/>
            <p:nvPr/>
          </p:nvSpPr>
          <p:spPr>
            <a:xfrm>
              <a:off x="4754169" y="353896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0AD1BA-09FE-E681-666F-DC8228878645}"/>
                </a:ext>
              </a:extLst>
            </p:cNvPr>
            <p:cNvSpPr/>
            <p:nvPr/>
          </p:nvSpPr>
          <p:spPr>
            <a:xfrm>
              <a:off x="4754169" y="397991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F83759-0AD7-A3BA-D73B-9032D4628EB4}"/>
                </a:ext>
              </a:extLst>
            </p:cNvPr>
            <p:cNvSpPr/>
            <p:nvPr/>
          </p:nvSpPr>
          <p:spPr>
            <a:xfrm>
              <a:off x="4754169" y="442086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17E28AA-A67B-CF7B-B8C9-43FC314EA5EE}"/>
                </a:ext>
              </a:extLst>
            </p:cNvPr>
            <p:cNvSpPr/>
            <p:nvPr/>
          </p:nvSpPr>
          <p:spPr>
            <a:xfrm>
              <a:off x="4754169" y="486431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8C5A6CC-BBD5-13BC-A587-86105239AA75}"/>
              </a:ext>
            </a:extLst>
          </p:cNvPr>
          <p:cNvGrpSpPr/>
          <p:nvPr/>
        </p:nvGrpSpPr>
        <p:grpSpPr>
          <a:xfrm rot="10800000">
            <a:off x="4256516" y="2984937"/>
            <a:ext cx="2012653" cy="2006160"/>
            <a:chOff x="3948698" y="2855853"/>
            <a:chExt cx="2012653" cy="200616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A7CFD01-71CE-DA4D-29F9-C4BBCFE6B8D1}"/>
                </a:ext>
              </a:extLst>
            </p:cNvPr>
            <p:cNvGrpSpPr/>
            <p:nvPr/>
          </p:nvGrpSpPr>
          <p:grpSpPr>
            <a:xfrm>
              <a:off x="4282413" y="3080814"/>
              <a:ext cx="1678938" cy="1678938"/>
              <a:chOff x="4282413" y="3080814"/>
              <a:chExt cx="1678938" cy="1678938"/>
            </a:xfrm>
          </p:grpSpPr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15FB85EA-1501-BDA1-927B-4267EBB11553}"/>
                  </a:ext>
                </a:extLst>
              </p:cNvPr>
              <p:cNvSpPr/>
              <p:nvPr/>
            </p:nvSpPr>
            <p:spPr>
              <a:xfrm>
                <a:off x="4282413" y="3080814"/>
                <a:ext cx="1678938" cy="1678938"/>
              </a:xfrm>
              <a:prstGeom prst="chord">
                <a:avLst>
                  <a:gd name="adj1" fmla="val 7271184"/>
                  <a:gd name="adj2" fmla="val 143642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6EC622D-DF18-A9D7-8505-7AA260995F99}"/>
                  </a:ext>
                </a:extLst>
              </p:cNvPr>
              <p:cNvSpPr/>
              <p:nvPr/>
            </p:nvSpPr>
            <p:spPr>
              <a:xfrm>
                <a:off x="4455141" y="3570350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11119CE-9928-2634-721D-99FE1F679E43}"/>
                  </a:ext>
                </a:extLst>
              </p:cNvPr>
              <p:cNvSpPr/>
              <p:nvPr/>
            </p:nvSpPr>
            <p:spPr>
              <a:xfrm>
                <a:off x="4394292" y="3896523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D696B77-C871-CF93-6B35-F7778B39464F}"/>
                  </a:ext>
                </a:extLst>
              </p:cNvPr>
              <p:cNvSpPr/>
              <p:nvPr/>
            </p:nvSpPr>
            <p:spPr>
              <a:xfrm>
                <a:off x="4440819" y="4256412"/>
                <a:ext cx="196236" cy="5491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Cross 86">
              <a:extLst>
                <a:ext uri="{FF2B5EF4-FFF2-40B4-BE49-F238E27FC236}">
                  <a16:creationId xmlns:a16="http://schemas.microsoft.com/office/drawing/2014/main" id="{0C66730A-B17D-CC9E-8F6D-955871584684}"/>
                </a:ext>
              </a:extLst>
            </p:cNvPr>
            <p:cNvSpPr/>
            <p:nvPr/>
          </p:nvSpPr>
          <p:spPr>
            <a:xfrm>
              <a:off x="4627072" y="285585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Cross 87">
              <a:extLst>
                <a:ext uri="{FF2B5EF4-FFF2-40B4-BE49-F238E27FC236}">
                  <a16:creationId xmlns:a16="http://schemas.microsoft.com/office/drawing/2014/main" id="{AB0BE808-0CB5-556A-FBAF-9C2F773DF9AE}"/>
                </a:ext>
              </a:extLst>
            </p:cNvPr>
            <p:cNvSpPr/>
            <p:nvPr/>
          </p:nvSpPr>
          <p:spPr>
            <a:xfrm>
              <a:off x="4039207" y="317175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ross 88">
              <a:extLst>
                <a:ext uri="{FF2B5EF4-FFF2-40B4-BE49-F238E27FC236}">
                  <a16:creationId xmlns:a16="http://schemas.microsoft.com/office/drawing/2014/main" id="{AB4A5015-0879-514A-D71B-42305F789302}"/>
                </a:ext>
              </a:extLst>
            </p:cNvPr>
            <p:cNvSpPr/>
            <p:nvPr/>
          </p:nvSpPr>
          <p:spPr>
            <a:xfrm>
              <a:off x="3948698" y="388157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Cross 89">
              <a:extLst>
                <a:ext uri="{FF2B5EF4-FFF2-40B4-BE49-F238E27FC236}">
                  <a16:creationId xmlns:a16="http://schemas.microsoft.com/office/drawing/2014/main" id="{22FC939F-96AB-7D7D-A4BC-E727F5FA3343}"/>
                </a:ext>
              </a:extLst>
            </p:cNvPr>
            <p:cNvSpPr/>
            <p:nvPr/>
          </p:nvSpPr>
          <p:spPr>
            <a:xfrm>
              <a:off x="4199583" y="446004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Cross 90">
              <a:extLst>
                <a:ext uri="{FF2B5EF4-FFF2-40B4-BE49-F238E27FC236}">
                  <a16:creationId xmlns:a16="http://schemas.microsoft.com/office/drawing/2014/main" id="{9376D112-5C2B-7C18-BD35-4386F17A3881}"/>
                </a:ext>
              </a:extLst>
            </p:cNvPr>
            <p:cNvSpPr/>
            <p:nvPr/>
          </p:nvSpPr>
          <p:spPr>
            <a:xfrm>
              <a:off x="4732415" y="4616539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ross 91">
              <a:extLst>
                <a:ext uri="{FF2B5EF4-FFF2-40B4-BE49-F238E27FC236}">
                  <a16:creationId xmlns:a16="http://schemas.microsoft.com/office/drawing/2014/main" id="{09761E44-039D-5F3C-D883-C19F3F75BE80}"/>
                </a:ext>
              </a:extLst>
            </p:cNvPr>
            <p:cNvSpPr/>
            <p:nvPr/>
          </p:nvSpPr>
          <p:spPr>
            <a:xfrm>
              <a:off x="4878366" y="3258229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Cross 93">
              <a:extLst>
                <a:ext uri="{FF2B5EF4-FFF2-40B4-BE49-F238E27FC236}">
                  <a16:creationId xmlns:a16="http://schemas.microsoft.com/office/drawing/2014/main" id="{FC010447-BA46-9237-3583-B36AED08EDD7}"/>
                </a:ext>
              </a:extLst>
            </p:cNvPr>
            <p:cNvSpPr/>
            <p:nvPr/>
          </p:nvSpPr>
          <p:spPr>
            <a:xfrm>
              <a:off x="4905783" y="40577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5D2D7CB-8879-1482-9EE4-AADB823AE271}"/>
              </a:ext>
            </a:extLst>
          </p:cNvPr>
          <p:cNvGrpSpPr/>
          <p:nvPr/>
        </p:nvGrpSpPr>
        <p:grpSpPr>
          <a:xfrm>
            <a:off x="3172886" y="2582383"/>
            <a:ext cx="2656267" cy="2689244"/>
            <a:chOff x="2707703" y="2632539"/>
            <a:chExt cx="2656267" cy="268924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326EF3A-1D2A-15CA-8517-4FF213C9A7EB}"/>
                </a:ext>
              </a:extLst>
            </p:cNvPr>
            <p:cNvSpPr/>
            <p:nvPr/>
          </p:nvSpPr>
          <p:spPr>
            <a:xfrm>
              <a:off x="3082188" y="2857500"/>
              <a:ext cx="1988166" cy="22281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F1C96516-2CF6-4D39-006E-29EA2EA86E01}"/>
                </a:ext>
              </a:extLst>
            </p:cNvPr>
            <p:cNvSpPr/>
            <p:nvPr/>
          </p:nvSpPr>
          <p:spPr>
            <a:xfrm>
              <a:off x="3347644" y="297952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D8A8544D-D285-BEF8-C156-FCE1597F4DAF}"/>
                </a:ext>
              </a:extLst>
            </p:cNvPr>
            <p:cNvSpPr/>
            <p:nvPr/>
          </p:nvSpPr>
          <p:spPr>
            <a:xfrm>
              <a:off x="3903263" y="295664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F7BE4685-EE73-FC73-85D1-8644D44E3815}"/>
                </a:ext>
              </a:extLst>
            </p:cNvPr>
            <p:cNvSpPr/>
            <p:nvPr/>
          </p:nvSpPr>
          <p:spPr>
            <a:xfrm>
              <a:off x="4443132" y="2973991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B5C2680C-0128-B11C-8761-AF321BF6C7CB}"/>
                </a:ext>
              </a:extLst>
            </p:cNvPr>
            <p:cNvSpPr/>
            <p:nvPr/>
          </p:nvSpPr>
          <p:spPr>
            <a:xfrm>
              <a:off x="4754633" y="326790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ross 66">
              <a:extLst>
                <a:ext uri="{FF2B5EF4-FFF2-40B4-BE49-F238E27FC236}">
                  <a16:creationId xmlns:a16="http://schemas.microsoft.com/office/drawing/2014/main" id="{FAF14390-B897-0ADD-BB9B-723A3CD46412}"/>
                </a:ext>
              </a:extLst>
            </p:cNvPr>
            <p:cNvSpPr/>
            <p:nvPr/>
          </p:nvSpPr>
          <p:spPr>
            <a:xfrm>
              <a:off x="3318154" y="4578448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Cross 67">
              <a:extLst>
                <a:ext uri="{FF2B5EF4-FFF2-40B4-BE49-F238E27FC236}">
                  <a16:creationId xmlns:a16="http://schemas.microsoft.com/office/drawing/2014/main" id="{41B91508-F405-8A63-A2D5-D4F43DB6598A}"/>
                </a:ext>
              </a:extLst>
            </p:cNvPr>
            <p:cNvSpPr/>
            <p:nvPr/>
          </p:nvSpPr>
          <p:spPr>
            <a:xfrm>
              <a:off x="4643548" y="467304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1432C38A-E55D-79CC-9413-672C2BC6A005}"/>
                </a:ext>
              </a:extLst>
            </p:cNvPr>
            <p:cNvSpPr/>
            <p:nvPr/>
          </p:nvSpPr>
          <p:spPr>
            <a:xfrm>
              <a:off x="3254893" y="394231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39FB76F5-E69C-E55E-0B96-F1221391B99D}"/>
                </a:ext>
              </a:extLst>
            </p:cNvPr>
            <p:cNvSpPr/>
            <p:nvPr/>
          </p:nvSpPr>
          <p:spPr>
            <a:xfrm>
              <a:off x="4722040" y="423426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704A80E1-5D84-4777-92B8-6CBE9DB0FF04}"/>
                </a:ext>
              </a:extLst>
            </p:cNvPr>
            <p:cNvSpPr/>
            <p:nvPr/>
          </p:nvSpPr>
          <p:spPr>
            <a:xfrm>
              <a:off x="3948246" y="467445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AA295B7D-81B6-9A4D-07CF-79D26DB00CE5}"/>
                </a:ext>
              </a:extLst>
            </p:cNvPr>
            <p:cNvSpPr/>
            <p:nvPr/>
          </p:nvSpPr>
          <p:spPr>
            <a:xfrm>
              <a:off x="4699072" y="378198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ross 78">
              <a:extLst>
                <a:ext uri="{FF2B5EF4-FFF2-40B4-BE49-F238E27FC236}">
                  <a16:creationId xmlns:a16="http://schemas.microsoft.com/office/drawing/2014/main" id="{7269BD5A-5042-7F5F-D41C-7F5BC3C61ACD}"/>
                </a:ext>
              </a:extLst>
            </p:cNvPr>
            <p:cNvSpPr/>
            <p:nvPr/>
          </p:nvSpPr>
          <p:spPr>
            <a:xfrm>
              <a:off x="3316081" y="3429994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88EB880-B2B3-6778-0EED-139C70C17DC0}"/>
                </a:ext>
              </a:extLst>
            </p:cNvPr>
            <p:cNvSpPr/>
            <p:nvPr/>
          </p:nvSpPr>
          <p:spPr>
            <a:xfrm>
              <a:off x="3389690" y="26599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E0785BA-155D-B968-7BCE-C06FA49504B6}"/>
                </a:ext>
              </a:extLst>
            </p:cNvPr>
            <p:cNvSpPr/>
            <p:nvPr/>
          </p:nvSpPr>
          <p:spPr>
            <a:xfrm>
              <a:off x="2707703" y="3387471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71C0382-28B7-7741-C6BB-488A3FD1E8D9}"/>
                </a:ext>
              </a:extLst>
            </p:cNvPr>
            <p:cNvSpPr/>
            <p:nvPr/>
          </p:nvSpPr>
          <p:spPr>
            <a:xfrm>
              <a:off x="2739144" y="394566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6012032-5C61-17CA-AC07-15861E0CF265}"/>
                </a:ext>
              </a:extLst>
            </p:cNvPr>
            <p:cNvSpPr/>
            <p:nvPr/>
          </p:nvSpPr>
          <p:spPr>
            <a:xfrm>
              <a:off x="2765928" y="44886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CE5A814-AD95-650D-48F7-FD468B50B618}"/>
                </a:ext>
              </a:extLst>
            </p:cNvPr>
            <p:cNvSpPr/>
            <p:nvPr/>
          </p:nvSpPr>
          <p:spPr>
            <a:xfrm>
              <a:off x="3417004" y="525566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741EBF8-60BE-E943-506D-05ACB52D83F0}"/>
                </a:ext>
              </a:extLst>
            </p:cNvPr>
            <p:cNvSpPr/>
            <p:nvPr/>
          </p:nvSpPr>
          <p:spPr>
            <a:xfrm>
              <a:off x="4047198" y="526686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85BF640-767A-31DE-CB63-D1BA069353A2}"/>
                </a:ext>
              </a:extLst>
            </p:cNvPr>
            <p:cNvSpPr/>
            <p:nvPr/>
          </p:nvSpPr>
          <p:spPr>
            <a:xfrm>
              <a:off x="4657644" y="524934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D81FCB1-9B0F-37CF-8DA9-ECCDACD76A1A}"/>
                </a:ext>
              </a:extLst>
            </p:cNvPr>
            <p:cNvSpPr/>
            <p:nvPr/>
          </p:nvSpPr>
          <p:spPr>
            <a:xfrm>
              <a:off x="3943245" y="2632539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6634A8E-B3C6-E097-EBDB-742785DFC620}"/>
                </a:ext>
              </a:extLst>
            </p:cNvPr>
            <p:cNvSpPr/>
            <p:nvPr/>
          </p:nvSpPr>
          <p:spPr>
            <a:xfrm>
              <a:off x="4514342" y="26428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2D40125-E0B8-7361-05D8-92A37993F344}"/>
                </a:ext>
              </a:extLst>
            </p:cNvPr>
            <p:cNvSpPr/>
            <p:nvPr/>
          </p:nvSpPr>
          <p:spPr>
            <a:xfrm>
              <a:off x="5138311" y="337057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157E48D-0B5A-2D85-E450-6579CE7BD910}"/>
                </a:ext>
              </a:extLst>
            </p:cNvPr>
            <p:cNvSpPr/>
            <p:nvPr/>
          </p:nvSpPr>
          <p:spPr>
            <a:xfrm>
              <a:off x="5138311" y="395149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05D0A43-397D-7E6F-C1EE-AA2F0E3185A4}"/>
                </a:ext>
              </a:extLst>
            </p:cNvPr>
            <p:cNvSpPr/>
            <p:nvPr/>
          </p:nvSpPr>
          <p:spPr>
            <a:xfrm>
              <a:off x="5159999" y="4551705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E67CFB1-395B-2BE4-4C65-32C788AD2139}"/>
                </a:ext>
              </a:extLst>
            </p:cNvPr>
            <p:cNvSpPr/>
            <p:nvPr/>
          </p:nvSpPr>
          <p:spPr>
            <a:xfrm>
              <a:off x="5167734" y="4939497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1AB7794-5626-5C62-458F-7E8B6AE6A301}"/>
              </a:ext>
            </a:extLst>
          </p:cNvPr>
          <p:cNvGrpSpPr/>
          <p:nvPr/>
        </p:nvGrpSpPr>
        <p:grpSpPr>
          <a:xfrm>
            <a:off x="5357246" y="2783751"/>
            <a:ext cx="2340596" cy="2211097"/>
            <a:chOff x="5553115" y="2865422"/>
            <a:chExt cx="2340596" cy="221109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12BC74-BA75-39B3-FB00-5E34123BBF81}"/>
                </a:ext>
              </a:extLst>
            </p:cNvPr>
            <p:cNvSpPr/>
            <p:nvPr/>
          </p:nvSpPr>
          <p:spPr>
            <a:xfrm>
              <a:off x="5902866" y="3140446"/>
              <a:ext cx="1678938" cy="16789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91CF41-06F5-F609-C561-E523170A4728}"/>
                </a:ext>
              </a:extLst>
            </p:cNvPr>
            <p:cNvSpPr/>
            <p:nvPr/>
          </p:nvSpPr>
          <p:spPr>
            <a:xfrm>
              <a:off x="6309700" y="3471576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4D5DA41-146F-73D8-8EEA-643CF833FA8D}"/>
                </a:ext>
              </a:extLst>
            </p:cNvPr>
            <p:cNvSpPr/>
            <p:nvPr/>
          </p:nvSpPr>
          <p:spPr>
            <a:xfrm>
              <a:off x="6102986" y="384829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2826B-175F-2894-6862-D0131797FDF5}"/>
                </a:ext>
              </a:extLst>
            </p:cNvPr>
            <p:cNvSpPr/>
            <p:nvPr/>
          </p:nvSpPr>
          <p:spPr>
            <a:xfrm>
              <a:off x="6201104" y="430453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5E88C07-B7A0-E44C-BFCF-32D8D55DF0C5}"/>
                </a:ext>
              </a:extLst>
            </p:cNvPr>
            <p:cNvSpPr/>
            <p:nvPr/>
          </p:nvSpPr>
          <p:spPr>
            <a:xfrm>
              <a:off x="6505936" y="4583220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BDD539-D2A9-7675-535F-6124B098DC0E}"/>
                </a:ext>
              </a:extLst>
            </p:cNvPr>
            <p:cNvSpPr/>
            <p:nvPr/>
          </p:nvSpPr>
          <p:spPr>
            <a:xfrm>
              <a:off x="6960236" y="448147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6A05C8-F1AE-A8F9-5374-315B01512C2C}"/>
                </a:ext>
              </a:extLst>
            </p:cNvPr>
            <p:cNvSpPr/>
            <p:nvPr/>
          </p:nvSpPr>
          <p:spPr>
            <a:xfrm>
              <a:off x="7211061" y="4127333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B0C5512-9414-59D6-7F78-1EEBDD66AF98}"/>
                </a:ext>
              </a:extLst>
            </p:cNvPr>
            <p:cNvSpPr/>
            <p:nvPr/>
          </p:nvSpPr>
          <p:spPr>
            <a:xfrm>
              <a:off x="7156472" y="3698708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C9F8CC-5C62-9A62-205A-56C44CBA133B}"/>
                </a:ext>
              </a:extLst>
            </p:cNvPr>
            <p:cNvSpPr/>
            <p:nvPr/>
          </p:nvSpPr>
          <p:spPr>
            <a:xfrm>
              <a:off x="6897476" y="3422382"/>
              <a:ext cx="196236" cy="549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42CA45BE-F91B-07E7-350C-2EBA431878D0}"/>
                </a:ext>
              </a:extLst>
            </p:cNvPr>
            <p:cNvSpPr/>
            <p:nvPr/>
          </p:nvSpPr>
          <p:spPr>
            <a:xfrm>
              <a:off x="5798589" y="314044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ross 49">
              <a:extLst>
                <a:ext uri="{FF2B5EF4-FFF2-40B4-BE49-F238E27FC236}">
                  <a16:creationId xmlns:a16="http://schemas.microsoft.com/office/drawing/2014/main" id="{9ECB5887-355A-DA27-F801-2AEB15C7AB3D}"/>
                </a:ext>
              </a:extLst>
            </p:cNvPr>
            <p:cNvSpPr/>
            <p:nvPr/>
          </p:nvSpPr>
          <p:spPr>
            <a:xfrm>
              <a:off x="5553115" y="3706983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0FB56B4C-B668-0C44-9E35-8095D7CF0571}"/>
                </a:ext>
              </a:extLst>
            </p:cNvPr>
            <p:cNvSpPr/>
            <p:nvPr/>
          </p:nvSpPr>
          <p:spPr>
            <a:xfrm>
              <a:off x="6381649" y="2865422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ross 51">
              <a:extLst>
                <a:ext uri="{FF2B5EF4-FFF2-40B4-BE49-F238E27FC236}">
                  <a16:creationId xmlns:a16="http://schemas.microsoft.com/office/drawing/2014/main" id="{38EB979B-8B9F-C4A4-25A2-0D586B4A840C}"/>
                </a:ext>
              </a:extLst>
            </p:cNvPr>
            <p:cNvSpPr/>
            <p:nvPr/>
          </p:nvSpPr>
          <p:spPr>
            <a:xfrm>
              <a:off x="7186442" y="2931116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ross 52">
              <a:extLst>
                <a:ext uri="{FF2B5EF4-FFF2-40B4-BE49-F238E27FC236}">
                  <a16:creationId xmlns:a16="http://schemas.microsoft.com/office/drawing/2014/main" id="{247E34A3-6A39-5032-F8C4-15A6BBFC1041}"/>
                </a:ext>
              </a:extLst>
            </p:cNvPr>
            <p:cNvSpPr/>
            <p:nvPr/>
          </p:nvSpPr>
          <p:spPr>
            <a:xfrm>
              <a:off x="7639257" y="337629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ross 53">
              <a:extLst>
                <a:ext uri="{FF2B5EF4-FFF2-40B4-BE49-F238E27FC236}">
                  <a16:creationId xmlns:a16="http://schemas.microsoft.com/office/drawing/2014/main" id="{FB1468BE-D5FD-3BA6-4737-F8231921AD76}"/>
                </a:ext>
              </a:extLst>
            </p:cNvPr>
            <p:cNvSpPr/>
            <p:nvPr/>
          </p:nvSpPr>
          <p:spPr>
            <a:xfrm>
              <a:off x="7648237" y="4095640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ross 54">
              <a:extLst>
                <a:ext uri="{FF2B5EF4-FFF2-40B4-BE49-F238E27FC236}">
                  <a16:creationId xmlns:a16="http://schemas.microsoft.com/office/drawing/2014/main" id="{AB8C15A3-A9D0-1769-D001-B41A423EB7D6}"/>
                </a:ext>
              </a:extLst>
            </p:cNvPr>
            <p:cNvSpPr/>
            <p:nvPr/>
          </p:nvSpPr>
          <p:spPr>
            <a:xfrm>
              <a:off x="7254590" y="4712447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D4FDBCFC-84B0-AA40-ED9B-C42C29506A66}"/>
                </a:ext>
              </a:extLst>
            </p:cNvPr>
            <p:cNvSpPr/>
            <p:nvPr/>
          </p:nvSpPr>
          <p:spPr>
            <a:xfrm>
              <a:off x="5722676" y="446049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ross 56">
              <a:extLst>
                <a:ext uri="{FF2B5EF4-FFF2-40B4-BE49-F238E27FC236}">
                  <a16:creationId xmlns:a16="http://schemas.microsoft.com/office/drawing/2014/main" id="{8A76E471-3ED3-EAFA-649C-E7ED5403D207}"/>
                </a:ext>
              </a:extLst>
            </p:cNvPr>
            <p:cNvSpPr/>
            <p:nvPr/>
          </p:nvSpPr>
          <p:spPr>
            <a:xfrm>
              <a:off x="6316504" y="4831045"/>
              <a:ext cx="245474" cy="245474"/>
            </a:xfrm>
            <a:prstGeom prst="plus">
              <a:avLst>
                <a:gd name="adj" fmla="val 3950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515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111E-6 L 0.17726 0.00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44444E-6 L -0.15712 0.00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de União, Intersecção e 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 mesma forma que fazíamos operações entre duas geometrias em 2D, podemos fazer em 3D.</a:t>
            </a:r>
          </a:p>
          <a:p>
            <a:r>
              <a:rPr lang="pt-BR" dirty="0"/>
              <a:t>Vamos criar um octaedro para fazer operações com a esfera.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0.57735027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B4B4B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8DC0A34-592F-33E2-1751-661D1636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59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União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Já estávamos fazendo o mínimo. Operação simples.</a:t>
            </a:r>
          </a:p>
          <a:p>
            <a:r>
              <a:rPr lang="pt-BR" dirty="0"/>
              <a:t>“Existem operações de mistura (blend) interessantes, fica de lição de casa verificar essas operações.”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0.57735027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noProof="1">
              <a:solidFill>
                <a:srgbClr val="B4B4B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528835E-9DA8-D99A-47D8-5243F115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181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Intersecção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usar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5FDF052-239B-C9D8-C85B-ED624993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0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423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inverter uma função e usar uma função </a:t>
            </a:r>
            <a:r>
              <a:rPr lang="pt-BR" dirty="0" err="1"/>
              <a:t>max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99F41C-1C85-036B-F978-0FBAC482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1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519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35FD-399F-15DA-6417-AC07CF2A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5" y="121887"/>
            <a:ext cx="8428232" cy="515938"/>
          </a:xfrm>
        </p:spPr>
        <p:txBody>
          <a:bodyPr/>
          <a:lstStyle/>
          <a:p>
            <a:r>
              <a:rPr lang="pt-BR" dirty="0"/>
              <a:t>Diferença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1936-6D65-C425-C2C2-6B3CB9AB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 ainda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D626-93F0-8049-493D-D17CE2E79F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C5B1F-4AE9-6D76-F7AD-A7CCC38E2E38}"/>
              </a:ext>
            </a:extLst>
          </p:cNvPr>
          <p:cNvSpPr txBox="1"/>
          <p:nvPr/>
        </p:nvSpPr>
        <p:spPr>
          <a:xfrm>
            <a:off x="541665" y="2025235"/>
            <a:ext cx="821178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vec4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2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sphere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octahedron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2.5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maxWithColor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sphere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-octahedron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2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2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081A56-286E-0040-408F-D005178C9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1" y="4120269"/>
            <a:ext cx="2531920" cy="142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559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E89-2DC8-D809-8A00-6B5221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Transformações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F892-A99E-59A3-6551-4AD04B55C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agora trabalhar mais nas transformações.</a:t>
            </a:r>
          </a:p>
          <a:p>
            <a:r>
              <a:rPr lang="pt-BR" dirty="0"/>
              <a:t>A proposta é alterar o objeto com a transformação inversa do que desejamos.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504A-BD35-5B2B-559A-48211CEDE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520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9E89-2DC8-D809-8A00-6B52214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Translação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3F892-A99E-59A3-6551-4AD04B55C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translação basta aplicar o inverso do deslocamento do que deseja no objeto.</a:t>
            </a:r>
          </a:p>
          <a:p>
            <a:r>
              <a:rPr lang="pt-BR" dirty="0"/>
              <a:t>Por exemplo, se deseja deslocar o objeto +2.0 no </a:t>
            </a:r>
            <a:r>
              <a:rPr lang="pt-BR" dirty="0" err="1"/>
              <a:t>X</a:t>
            </a:r>
            <a:r>
              <a:rPr lang="pt-BR" dirty="0"/>
              <a:t>. Você deve alterar o valor de </a:t>
            </a:r>
            <a:r>
              <a:rPr lang="pt-BR" dirty="0" err="1"/>
              <a:t>X</a:t>
            </a:r>
            <a:r>
              <a:rPr lang="pt-BR" dirty="0"/>
              <a:t> em -2.0: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Porém para ficar mais simples, podemos inverter todo o deslocamento de uma vez: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504A-BD35-5B2B-559A-48211CEDED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D40FA-01AB-025F-C043-5E63D3D9649E}"/>
              </a:ext>
            </a:extLst>
          </p:cNvPr>
          <p:cNvSpPr txBox="1"/>
          <p:nvPr/>
        </p:nvSpPr>
        <p:spPr>
          <a:xfrm>
            <a:off x="1722560" y="2518946"/>
            <a:ext cx="56988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sz="1800" noProof="1">
                <a:solidFill>
                  <a:srgbClr val="B4B4B4"/>
                </a:solidFill>
                <a:latin typeface="Menlo" panose="020B0609030804020204" pitchFamily="49" charset="0"/>
              </a:rPr>
              <a:t>+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(-2.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noProof="1">
                <a:solidFill>
                  <a:srgbClr val="B5CEA8"/>
                </a:solidFill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8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8C070-6B4C-60EA-0345-D7C6220C9F24}"/>
              </a:ext>
            </a:extLst>
          </p:cNvPr>
          <p:cNvSpPr txBox="1"/>
          <p:nvPr/>
        </p:nvSpPr>
        <p:spPr>
          <a:xfrm>
            <a:off x="1755224" y="4383573"/>
            <a:ext cx="5698879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sdSphere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p </a:t>
            </a:r>
            <a:r>
              <a:rPr lang="en-US" sz="1800" noProof="1">
                <a:solidFill>
                  <a:srgbClr val="B4B4B4"/>
                </a:solidFill>
                <a:latin typeface="Menlo" panose="020B0609030804020204" pitchFamily="49" charset="0"/>
              </a:rPr>
              <a:t>-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(2.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sz="1800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noProof="1">
                <a:solidFill>
                  <a:srgbClr val="B5CEA8"/>
                </a:solidFill>
                <a:latin typeface="Menlo" panose="020B0609030804020204" pitchFamily="49" charset="0"/>
              </a:rPr>
              <a:t>0.0</a:t>
            </a:r>
            <a:r>
              <a:rPr lang="en-US" sz="1800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1800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95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rotação podemos multiplicar uma matriz de rotação no ponto. Aplique o inverso da rotação desejada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C80F3E-9F96-F5C7-39AC-98795C501FC8}"/>
              </a:ext>
            </a:extLst>
          </p:cNvPr>
          <p:cNvSpPr txBox="1"/>
          <p:nvPr/>
        </p:nvSpPr>
        <p:spPr>
          <a:xfrm>
            <a:off x="541665" y="2025235"/>
            <a:ext cx="8211787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sdScene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float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theta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mat3 rot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cos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primera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segunda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0.0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noProof="1">
                <a:solidFill>
                  <a:srgbClr val="57A64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terceira coluna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sdOctahedron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 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</a:t>
            </a:r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64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D64-CCBA-C382-9FCE-14D2B490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Coordenadas Homogêneas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5210-1DFC-B5AF-05AC-0AF9ED9B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Sim, você pode fazer essas mesmas operações com as coordenadas homogêneas. Isso pode simplificar a lógica do programa.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A91A6-6D1C-BD98-AF26-65C8337CA7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B825B-4683-356C-B9F9-1CF3267B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54" y="2166331"/>
            <a:ext cx="5939619" cy="2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40B-ABD0-3CDC-10C0-B5535BB2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 de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18896-DD9E-1FBF-0B0C-B504CB45A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38985"/>
            <a:ext cx="9070848" cy="4496159"/>
          </a:xfrm>
        </p:spPr>
        <p:txBody>
          <a:bodyPr/>
          <a:lstStyle/>
          <a:p>
            <a:r>
              <a:rPr lang="pt-BR" dirty="0"/>
              <a:t>Uma das propostas de renderização 3D é lançar um raio.</a:t>
            </a:r>
          </a:p>
          <a:p>
            <a:r>
              <a:rPr lang="pt-BR" dirty="0"/>
              <a:t>Procurar a primeira superfície de intersecção desse raio.</a:t>
            </a:r>
          </a:p>
          <a:p>
            <a:r>
              <a:rPr lang="pt-BR" dirty="0"/>
              <a:t>Agregar informações como a direção das fontes de luz ou sombras.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C2560-24B3-EAD9-DC92-1B163F3ED9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704D5-282C-B01E-18FF-91F8E9C99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460" y="2372521"/>
            <a:ext cx="4757928" cy="317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99B4F-B47E-F912-507B-103951116E35}"/>
              </a:ext>
            </a:extLst>
          </p:cNvPr>
          <p:cNvSpPr txBox="1"/>
          <p:nvPr/>
        </p:nvSpPr>
        <p:spPr>
          <a:xfrm>
            <a:off x="3737610" y="5390585"/>
            <a:ext cx="458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Fonte: </a:t>
            </a:r>
            <a:r>
              <a:rPr lang="pt-BR" dirty="0" err="1"/>
              <a:t>wikipedia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4848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Escala é um problema. A lógica diz para multiplicar pelo inverso da escala. Contudo não vai funcionar direito, pois a escala altera a diferença da função de distância.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truque é depois dividir o resultado pela escala.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1F9E-B2F0-C775-A0BF-D0D88C08BDCA}"/>
              </a:ext>
            </a:extLst>
          </p:cNvPr>
          <p:cNvSpPr txBox="1"/>
          <p:nvPr/>
        </p:nvSpPr>
        <p:spPr>
          <a:xfrm>
            <a:off x="759381" y="2206734"/>
            <a:ext cx="41814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noProof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   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noProof="1">
                <a:solidFill>
                  <a:srgbClr val="B4B4B4"/>
                </a:solidFill>
                <a:latin typeface="Menlo" panose="020B0609030804020204" pitchFamily="49" charset="0"/>
              </a:rPr>
              <a:t> 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630B8-7388-CC1D-4525-7BDF4CA3F50F}"/>
              </a:ext>
            </a:extLst>
          </p:cNvPr>
          <p:cNvSpPr txBox="1"/>
          <p:nvPr/>
        </p:nvSpPr>
        <p:spPr>
          <a:xfrm>
            <a:off x="759381" y="4241093"/>
            <a:ext cx="41814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vec4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sdScene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vec3 </a:t>
            </a:r>
            <a:r>
              <a:rPr lang="en-US" b="0" noProof="1">
                <a:solidFill>
                  <a:srgbClr val="9A9A9A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D8A0DF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0.9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noProof="1">
                <a:solidFill>
                  <a:srgbClr val="DADADA"/>
                </a:solidFill>
                <a:latin typeface="Menlo" panose="020B0609030804020204" pitchFamily="49" charset="0"/>
              </a:rPr>
              <a:t>     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sdOctahedron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p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)/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en-US" b="0" noProof="1">
              <a:solidFill>
                <a:srgbClr val="B4B4B4"/>
              </a:solidFill>
              <a:effectLst/>
              <a:latin typeface="Menlo" panose="020B0609030804020204" pitchFamily="49" charset="0"/>
            </a:endParaRPr>
          </a:p>
          <a:p>
            <a:r>
              <a:rPr lang="en-US" noProof="1">
                <a:solidFill>
                  <a:srgbClr val="B4B4B4"/>
                </a:solidFill>
                <a:latin typeface="Menlo" panose="020B0609030804020204" pitchFamily="49" charset="0"/>
              </a:rPr>
              <a:t> 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9979148D-B2D3-76C2-96E3-07F12964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11161"/>
            <a:ext cx="2653650" cy="14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BE24CBCE-BCAB-E6B2-033E-1C3CBFAC1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79529"/>
            <a:ext cx="2653650" cy="14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883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F4AB-9AE8-7431-58F0-6DEAB306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Câmera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B517-44E8-C5F7-FEAF-711A993F5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5"/>
            <a:ext cx="8659184" cy="4496159"/>
          </a:xfrm>
        </p:spPr>
        <p:txBody>
          <a:bodyPr/>
          <a:lstStyle/>
          <a:p>
            <a:r>
              <a:rPr lang="pt-BR" dirty="0"/>
              <a:t>Finalmente podemos manipular nossa câmera, reposicionando e rotacionando ela. Para isso vamos usar a matriz de Look At.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61445-39F8-774F-31A2-9FF211624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21F9E-B2F0-C775-A0BF-D0D88C08BDCA}"/>
              </a:ext>
            </a:extLst>
          </p:cNvPr>
          <p:cNvSpPr txBox="1"/>
          <p:nvPr/>
        </p:nvSpPr>
        <p:spPr>
          <a:xfrm>
            <a:off x="759381" y="1728045"/>
            <a:ext cx="7243976" cy="38164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look_at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eye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vec3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eye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u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cross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8A0D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mainImage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 vec4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fragColor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vec2 </a:t>
            </a:r>
            <a:r>
              <a:rPr lang="en-US" sz="1100" b="1" noProof="1">
                <a:solidFill>
                  <a:srgbClr val="9A9A9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 uv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.5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iResolution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col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mat4 view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look_at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rd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100" b="1" noProof="1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vec4 co 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rayMarch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0.01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1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r>
              <a:rPr lang="en-US" sz="11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b="1" noProof="1">
                <a:solidFill>
                  <a:srgbClr val="B4B4B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1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247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22A2-E2E2-6CD4-0656-5F474974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F60D-6FA3-8070-A4F2-8D71C13B1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https://inspirnathan.com/posts/52-shadertoy-tutorial-part-6</a:t>
            </a:r>
            <a:endParaRPr lang="pt-BR" dirty="0"/>
          </a:p>
          <a:p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https://jamie-wong.com/2016/07/15/ray-marching-signed-distance-functions/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https://iquilezles.org/articles/raymarchingdf/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http://bentonian.com/Lectures/FGraphics1819/1.%20Ray%20Marching%20and%20Signed%20Distance%20Fields.pdf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https://www.shadertoy.com/view/ltyXD3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58BDC-258F-A2BB-552E-9127BD86CC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267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43</a:t>
            </a:fld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2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e Direção dos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raio é definido por uma origem e um destino. Tanto a origem como a direção do vetor podem ser representados como um vec3 (ou vec2 se for em 2D).</a:t>
            </a:r>
          </a:p>
          <a:p>
            <a:endParaRPr lang="pt-BR" dirty="0"/>
          </a:p>
          <a:p>
            <a:r>
              <a:rPr lang="pt-BR" dirty="0"/>
              <a:t>Idealmente trabalhamos com vetores normalizados, ou seja, de magnitude 1.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09928" y="491947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01368" y="4727448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C7EF60-B64A-CB80-7EE4-EBA57DB7915F}"/>
              </a:ext>
            </a:extLst>
          </p:cNvPr>
          <p:cNvSpPr txBox="1"/>
          <p:nvPr/>
        </p:nvSpPr>
        <p:spPr>
          <a:xfrm>
            <a:off x="1477663" y="3213206"/>
            <a:ext cx="651003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origin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2.1, 1.5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direction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2.0, 4.0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direction </a:t>
            </a:r>
            <a:r>
              <a:rPr lang="en-US" sz="1600" b="1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600" b="1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(direction);</a:t>
            </a:r>
          </a:p>
        </p:txBody>
      </p:sp>
    </p:spTree>
    <p:extLst>
      <p:ext uri="{BB962C8B-B14F-4D97-AF65-F5344CB8AC3E}">
        <p14:creationId xmlns:p14="http://schemas.microsoft.com/office/powerpoint/2010/main" val="11225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D47B1-84EA-67BD-68E3-5D0A0C9FE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 temos de verificar se o raio atinge alguma geometria na cena.</a:t>
            </a:r>
          </a:p>
          <a:p>
            <a:endParaRPr lang="pt-BR" dirty="0"/>
          </a:p>
          <a:p>
            <a:r>
              <a:rPr lang="pt-BR" dirty="0"/>
              <a:t>Uma das técnicas conhecia é o Ray </a:t>
            </a:r>
            <a:r>
              <a:rPr lang="pt-BR" dirty="0" err="1"/>
              <a:t>Tracing</a:t>
            </a:r>
            <a:r>
              <a:rPr lang="pt-BR" dirty="0"/>
              <a:t> que calcula essa intersecção, mas aqui queremos usar </a:t>
            </a:r>
            <a:r>
              <a:rPr lang="pt-BR" dirty="0" err="1"/>
              <a:t>SDFs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709928" y="4919472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33C5FE-3386-3827-9037-7ECD43709734}"/>
              </a:ext>
            </a:extLst>
          </p:cNvPr>
          <p:cNvCxnSpPr>
            <a:cxnSpLocks/>
          </p:cNvCxnSpPr>
          <p:nvPr/>
        </p:nvCxnSpPr>
        <p:spPr>
          <a:xfrm flipV="1">
            <a:off x="1801368" y="4727448"/>
            <a:ext cx="2167128" cy="2926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45C02B4F-DDBF-85AB-3981-A3FDDD3A3194}"/>
              </a:ext>
            </a:extLst>
          </p:cNvPr>
          <p:cNvSpPr/>
          <p:nvPr/>
        </p:nvSpPr>
        <p:spPr>
          <a:xfrm flipH="1">
            <a:off x="5137359" y="3689604"/>
            <a:ext cx="1559054" cy="1499616"/>
          </a:xfrm>
          <a:prstGeom prst="cube">
            <a:avLst>
              <a:gd name="adj" fmla="val 3046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2EDDCB98-1CDF-EF80-0B73-1FD21C0A44D6}"/>
              </a:ext>
            </a:extLst>
          </p:cNvPr>
          <p:cNvSpPr/>
          <p:nvPr/>
        </p:nvSpPr>
        <p:spPr>
          <a:xfrm>
            <a:off x="4055943" y="2836195"/>
            <a:ext cx="724302" cy="1600200"/>
          </a:xfrm>
          <a:prstGeom prst="can">
            <a:avLst/>
          </a:prstGeom>
          <a:ln>
            <a:noFill/>
          </a:ln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81F3A2-8205-27A0-DEAD-DEF0B90874F6}"/>
              </a:ext>
            </a:extLst>
          </p:cNvPr>
          <p:cNvSpPr/>
          <p:nvPr/>
        </p:nvSpPr>
        <p:spPr>
          <a:xfrm>
            <a:off x="6089770" y="4320473"/>
            <a:ext cx="1197998" cy="1197998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603250" h="596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>
            <a:extLst>
              <a:ext uri="{FF2B5EF4-FFF2-40B4-BE49-F238E27FC236}">
                <a16:creationId xmlns:a16="http://schemas.microsoft.com/office/drawing/2014/main" id="{99CE69C4-B826-81AB-7B09-EB4682E4C62B}"/>
              </a:ext>
            </a:extLst>
          </p:cNvPr>
          <p:cNvSpPr/>
          <p:nvPr/>
        </p:nvSpPr>
        <p:spPr>
          <a:xfrm>
            <a:off x="5122533" y="4288335"/>
            <a:ext cx="505449" cy="505449"/>
          </a:xfrm>
          <a:prstGeom prst="mathMultiply">
            <a:avLst>
              <a:gd name="adj1" fmla="val 10465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 flipV="1">
            <a:off x="1810512" y="4541060"/>
            <a:ext cx="3565029" cy="48135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6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C1FFB73-8055-EA7B-4684-A284BC1B567F}"/>
              </a:ext>
            </a:extLst>
          </p:cNvPr>
          <p:cNvSpPr/>
          <p:nvPr/>
        </p:nvSpPr>
        <p:spPr>
          <a:xfrm>
            <a:off x="5088027" y="2633445"/>
            <a:ext cx="1101241" cy="1101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01590-5870-CAF8-3759-A42B8FB6C416}"/>
              </a:ext>
            </a:extLst>
          </p:cNvPr>
          <p:cNvCxnSpPr>
            <a:cxnSpLocks/>
          </p:cNvCxnSpPr>
          <p:nvPr/>
        </p:nvCxnSpPr>
        <p:spPr>
          <a:xfrm>
            <a:off x="1248767" y="2919608"/>
            <a:ext cx="693511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128DA68-2280-3C3D-4BF2-8221FDCF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sabemos se há um objeto?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09CE-A606-748C-7A5A-3BAFE3AC78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14" name="Picture 8" descr="Movie Camera Icon">
            <a:extLst>
              <a:ext uri="{FF2B5EF4-FFF2-40B4-BE49-F238E27FC236}">
                <a16:creationId xmlns:a16="http://schemas.microsoft.com/office/drawing/2014/main" id="{16506300-B157-856A-EDF2-049C62EDA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4" y="2325049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4AC0911-2771-A364-A54A-83989DA3F7F2}"/>
              </a:ext>
            </a:extLst>
          </p:cNvPr>
          <p:cNvSpPr/>
          <p:nvPr/>
        </p:nvSpPr>
        <p:spPr>
          <a:xfrm>
            <a:off x="1148183" y="2816666"/>
            <a:ext cx="201168" cy="20116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D496E170-8A4F-52AA-9059-1CD0D581C7FA}"/>
              </a:ext>
            </a:extLst>
          </p:cNvPr>
          <p:cNvSpPr/>
          <p:nvPr/>
        </p:nvSpPr>
        <p:spPr>
          <a:xfrm>
            <a:off x="3436977" y="1328085"/>
            <a:ext cx="1188720" cy="1024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4F1B2B-2DFD-5CA9-F5B8-AB005ECA4462}"/>
              </a:ext>
            </a:extLst>
          </p:cNvPr>
          <p:cNvSpPr/>
          <p:nvPr/>
        </p:nvSpPr>
        <p:spPr>
          <a:xfrm>
            <a:off x="3017520" y="3648456"/>
            <a:ext cx="1399032" cy="813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8CBF40-79FB-BAC7-1538-5906BD2D37AE}"/>
              </a:ext>
            </a:extLst>
          </p:cNvPr>
          <p:cNvSpPr/>
          <p:nvPr/>
        </p:nvSpPr>
        <p:spPr>
          <a:xfrm>
            <a:off x="-648002" y="1020481"/>
            <a:ext cx="3793538" cy="379353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4881DB-0187-AE74-CD50-1DB52A8A3361}"/>
              </a:ext>
            </a:extLst>
          </p:cNvPr>
          <p:cNvSpPr/>
          <p:nvPr/>
        </p:nvSpPr>
        <p:spPr>
          <a:xfrm>
            <a:off x="3072383" y="2857500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4B6FBB-494A-7119-0707-AE136566A883}"/>
              </a:ext>
            </a:extLst>
          </p:cNvPr>
          <p:cNvSpPr/>
          <p:nvPr/>
        </p:nvSpPr>
        <p:spPr>
          <a:xfrm>
            <a:off x="2510182" y="2295299"/>
            <a:ext cx="1270708" cy="12707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12AD31-E9F8-A47E-6F04-3FE4C73364E8}"/>
              </a:ext>
            </a:extLst>
          </p:cNvPr>
          <p:cNvSpPr/>
          <p:nvPr/>
        </p:nvSpPr>
        <p:spPr>
          <a:xfrm>
            <a:off x="3717036" y="2844097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E2487A-1C8F-F4D1-FBBA-4C9AAC9CED46}"/>
              </a:ext>
            </a:extLst>
          </p:cNvPr>
          <p:cNvSpPr/>
          <p:nvPr/>
        </p:nvSpPr>
        <p:spPr>
          <a:xfrm>
            <a:off x="3254038" y="2381099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D8DF57-DD7A-DB42-66F6-4AEDE646284D}"/>
              </a:ext>
            </a:extLst>
          </p:cNvPr>
          <p:cNvSpPr/>
          <p:nvPr/>
        </p:nvSpPr>
        <p:spPr>
          <a:xfrm>
            <a:off x="4251572" y="283272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3EA6E0-D162-527B-0510-6A90416DEBBA}"/>
              </a:ext>
            </a:extLst>
          </p:cNvPr>
          <p:cNvSpPr/>
          <p:nvPr/>
        </p:nvSpPr>
        <p:spPr>
          <a:xfrm>
            <a:off x="3788574" y="2369723"/>
            <a:ext cx="1072302" cy="107230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9A1A17-A939-F29A-BFB3-E19DB5CA8742}"/>
              </a:ext>
            </a:extLst>
          </p:cNvPr>
          <p:cNvSpPr/>
          <p:nvPr/>
        </p:nvSpPr>
        <p:spPr>
          <a:xfrm>
            <a:off x="4786111" y="2848641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9F719A-D502-3771-C722-FFE97B904AF0}"/>
              </a:ext>
            </a:extLst>
          </p:cNvPr>
          <p:cNvSpPr/>
          <p:nvPr/>
        </p:nvSpPr>
        <p:spPr>
          <a:xfrm>
            <a:off x="4600618" y="2658604"/>
            <a:ext cx="517292" cy="51729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7005F9-7827-7D41-5E0B-82791FF1571E}"/>
              </a:ext>
            </a:extLst>
          </p:cNvPr>
          <p:cNvSpPr/>
          <p:nvPr/>
        </p:nvSpPr>
        <p:spPr>
          <a:xfrm>
            <a:off x="5034047" y="2850914"/>
            <a:ext cx="146306" cy="14630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93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089F-4B67-FFB2-E4BC-6AC5D01E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dos raios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CCB5-1A02-8848-698E-FEAA98717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5948"/>
          </a:xfrm>
        </p:spPr>
        <p:txBody>
          <a:bodyPr/>
          <a:lstStyle/>
          <a:p>
            <a:r>
              <a:rPr lang="pt-BR" dirty="0"/>
              <a:t>A origem do lançamento dos raios é a câmera, que podemos dizer que fica atrás da nossa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2A738-042E-EDEA-9DF0-63822CCE51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2056" name="Picture 8" descr="Movie Camera Icon">
            <a:extLst>
              <a:ext uri="{FF2B5EF4-FFF2-40B4-BE49-F238E27FC236}">
                <a16:creationId xmlns:a16="http://schemas.microsoft.com/office/drawing/2014/main" id="{7D8F802F-8E2F-B21D-D552-310C033C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74" y="2857500"/>
            <a:ext cx="1095963" cy="85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8EE281-2ABD-FD80-5E5A-0554012DC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81547"/>
              </p:ext>
            </p:extLst>
          </p:nvPr>
        </p:nvGraphicFramePr>
        <p:xfrm>
          <a:off x="4135564" y="1916766"/>
          <a:ext cx="208280" cy="296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904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10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4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07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5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74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8561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4126E-440E-5137-397A-CF873BF73570}"/>
              </a:ext>
            </a:extLst>
          </p:cNvPr>
          <p:cNvCxnSpPr>
            <a:cxnSpLocks/>
          </p:cNvCxnSpPr>
          <p:nvPr/>
        </p:nvCxnSpPr>
        <p:spPr>
          <a:xfrm flipV="1">
            <a:off x="2464537" y="2112009"/>
            <a:ext cx="1671027" cy="132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1AA653-7B2D-C6D1-37A1-9A5134292588}"/>
              </a:ext>
            </a:extLst>
          </p:cNvPr>
          <p:cNvCxnSpPr>
            <a:cxnSpLocks/>
          </p:cNvCxnSpPr>
          <p:nvPr/>
        </p:nvCxnSpPr>
        <p:spPr>
          <a:xfrm>
            <a:off x="2464537" y="3437248"/>
            <a:ext cx="1671027" cy="138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04BBED-DFFA-3569-18C1-17654F8E9031}"/>
              </a:ext>
            </a:extLst>
          </p:cNvPr>
          <p:cNvCxnSpPr>
            <a:cxnSpLocks/>
          </p:cNvCxnSpPr>
          <p:nvPr/>
        </p:nvCxnSpPr>
        <p:spPr>
          <a:xfrm flipV="1">
            <a:off x="2463306" y="2488676"/>
            <a:ext cx="1678882" cy="94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99F695-C281-601A-A29E-E2C48DB3E7E4}"/>
              </a:ext>
            </a:extLst>
          </p:cNvPr>
          <p:cNvCxnSpPr>
            <a:cxnSpLocks/>
          </p:cNvCxnSpPr>
          <p:nvPr/>
        </p:nvCxnSpPr>
        <p:spPr>
          <a:xfrm flipV="1">
            <a:off x="2463306" y="2857500"/>
            <a:ext cx="1665634" cy="57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E799B0-4A18-A378-6AA3-746235D3D3F1}"/>
              </a:ext>
            </a:extLst>
          </p:cNvPr>
          <p:cNvCxnSpPr>
            <a:cxnSpLocks/>
          </p:cNvCxnSpPr>
          <p:nvPr/>
        </p:nvCxnSpPr>
        <p:spPr>
          <a:xfrm flipV="1">
            <a:off x="2463306" y="3256738"/>
            <a:ext cx="1672258" cy="18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9237CD-8B0E-08AB-0B87-0535933704EA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2512942" y="3443270"/>
            <a:ext cx="1615998" cy="17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5757D-B031-07E9-F608-6E5D77E06DF3}"/>
              </a:ext>
            </a:extLst>
          </p:cNvPr>
          <p:cNvCxnSpPr>
            <a:cxnSpLocks/>
          </p:cNvCxnSpPr>
          <p:nvPr/>
        </p:nvCxnSpPr>
        <p:spPr>
          <a:xfrm>
            <a:off x="2471161" y="3437248"/>
            <a:ext cx="1657779" cy="50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8DE06C-F7C5-127A-01BF-2992792DDF76}"/>
              </a:ext>
            </a:extLst>
          </p:cNvPr>
          <p:cNvCxnSpPr>
            <a:cxnSpLocks/>
          </p:cNvCxnSpPr>
          <p:nvPr/>
        </p:nvCxnSpPr>
        <p:spPr>
          <a:xfrm>
            <a:off x="2471161" y="3443700"/>
            <a:ext cx="1657779" cy="89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33DAD22-6022-12A6-6EF3-B6F71A4E3CC0}"/>
              </a:ext>
            </a:extLst>
          </p:cNvPr>
          <p:cNvSpPr/>
          <p:nvPr/>
        </p:nvSpPr>
        <p:spPr>
          <a:xfrm>
            <a:off x="2422687" y="3398142"/>
            <a:ext cx="90255" cy="902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5F4D0-8F78-94AF-26F9-2AB1254DB2F4}"/>
              </a:ext>
            </a:extLst>
          </p:cNvPr>
          <p:cNvSpPr txBox="1"/>
          <p:nvPr/>
        </p:nvSpPr>
        <p:spPr>
          <a:xfrm>
            <a:off x="3924906" y="4952376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Z</a:t>
            </a:r>
            <a:r>
              <a:rPr lang="pt-BR" dirty="0"/>
              <a:t>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65CA58-109A-083F-8852-AAFAD675A7F3}"/>
              </a:ext>
            </a:extLst>
          </p:cNvPr>
          <p:cNvSpPr txBox="1"/>
          <p:nvPr/>
        </p:nvSpPr>
        <p:spPr>
          <a:xfrm>
            <a:off x="5000095" y="1673679"/>
            <a:ext cx="647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6C2D78F-4A5E-1A68-7D02-3E4980427DC4}"/>
              </a:ext>
            </a:extLst>
          </p:cNvPr>
          <p:cNvCxnSpPr>
            <a:stCxn id="42" idx="1"/>
            <a:endCxn id="5" idx="0"/>
          </p:cNvCxnSpPr>
          <p:nvPr/>
        </p:nvCxnSpPr>
        <p:spPr>
          <a:xfrm rot="10800000" flipV="1">
            <a:off x="4239705" y="1827568"/>
            <a:ext cx="760391" cy="8919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33314B-6BE3-B070-0CE1-A476581ED949}"/>
              </a:ext>
            </a:extLst>
          </p:cNvPr>
          <p:cNvSpPr txBox="1"/>
          <p:nvPr/>
        </p:nvSpPr>
        <p:spPr>
          <a:xfrm>
            <a:off x="1253088" y="3820389"/>
            <a:ext cx="813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origem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AEE0376A-F5A0-9D7B-2A20-844CB3301227}"/>
              </a:ext>
            </a:extLst>
          </p:cNvPr>
          <p:cNvCxnSpPr>
            <a:cxnSpLocks/>
            <a:stCxn id="45" idx="3"/>
            <a:endCxn id="38" idx="4"/>
          </p:cNvCxnSpPr>
          <p:nvPr/>
        </p:nvCxnSpPr>
        <p:spPr>
          <a:xfrm flipV="1">
            <a:off x="2066612" y="3488397"/>
            <a:ext cx="401203" cy="485881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11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0023-9015-78D1-5ACB-CED41C7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 inicial para Ray </a:t>
            </a:r>
            <a:r>
              <a:rPr lang="pt-BR" dirty="0" err="1"/>
              <a:t>Marching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3B0A-1B49-0D5C-3C6D-43FF659D7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criar uma cena com a câmera posicionada atrás da tela, apontando para dentro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C735-3459-671F-69E1-8578E54815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FC77E-7346-7BD6-E86A-153186333502}"/>
              </a:ext>
            </a:extLst>
          </p:cNvPr>
          <p:cNvSpPr txBox="1"/>
          <p:nvPr/>
        </p:nvSpPr>
        <p:spPr>
          <a:xfrm>
            <a:off x="325220" y="1790849"/>
            <a:ext cx="8590179" cy="29700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mainImage(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fragColor,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vec2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fragCoord ) {</a:t>
            </a:r>
          </a:p>
          <a:p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vec2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uv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(fragCoord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iResolution.xy)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iResolution.y;</a:t>
            </a:r>
          </a:p>
          <a:p>
            <a:b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normalize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(uv,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b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col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smoothstep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0.49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noProof="1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(uv)),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fragColor </a:t>
            </a:r>
            <a:r>
              <a:rPr lang="en-US" sz="1700" b="1" noProof="1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noProof="1">
                <a:solidFill>
                  <a:srgbClr val="569CD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vec4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(col,</a:t>
            </a:r>
            <a:r>
              <a:rPr lang="en-US" sz="1700" b="1" noProof="1">
                <a:solidFill>
                  <a:srgbClr val="B5CEA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700" b="1" noProof="1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b="1" noProof="1">
                <a:solidFill>
                  <a:srgbClr val="DADAD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700" b="1" noProof="1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997C9-2E53-F8E8-F47B-2BACBAFB5DC8}"/>
              </a:ext>
            </a:extLst>
          </p:cNvPr>
          <p:cNvSpPr/>
          <p:nvPr/>
        </p:nvSpPr>
        <p:spPr>
          <a:xfrm>
            <a:off x="455862" y="2813956"/>
            <a:ext cx="5302681" cy="658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03CC3-860A-41BC-45E7-4D1911569AF5}"/>
              </a:ext>
            </a:extLst>
          </p:cNvPr>
          <p:cNvSpPr txBox="1"/>
          <p:nvPr/>
        </p:nvSpPr>
        <p:spPr>
          <a:xfrm>
            <a:off x="3161631" y="5425789"/>
            <a:ext cx="5227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100" dirty="0"/>
              <a:t>https://</a:t>
            </a:r>
            <a:r>
              <a:rPr lang="pt-BR" sz="1100" dirty="0" err="1"/>
              <a:t>inspirnathan.com</a:t>
            </a:r>
            <a:r>
              <a:rPr lang="pt-BR" sz="1100" dirty="0"/>
              <a:t>/posts/52-shadertoy-tutorial-part-6</a:t>
            </a:r>
          </a:p>
        </p:txBody>
      </p:sp>
    </p:spTree>
    <p:extLst>
      <p:ext uri="{BB962C8B-B14F-4D97-AF65-F5344CB8AC3E}">
        <p14:creationId xmlns:p14="http://schemas.microsoft.com/office/powerpoint/2010/main" val="18710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13126</TotalTime>
  <Words>10082</Words>
  <Application>Microsoft Macintosh PowerPoint</Application>
  <PresentationFormat>On-screen Show (16:10)</PresentationFormat>
  <Paragraphs>1249</Paragraphs>
  <Slides>43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Cambria Math</vt:lpstr>
      <vt:lpstr>Courier New</vt:lpstr>
      <vt:lpstr>Google Sans</vt:lpstr>
      <vt:lpstr>Menlo</vt:lpstr>
      <vt:lpstr>system-ui</vt:lpstr>
      <vt:lpstr>Times New Roman</vt:lpstr>
      <vt:lpstr>Verdana</vt:lpstr>
      <vt:lpstr>Personalizar design</vt:lpstr>
      <vt:lpstr>PowerPoint Presentation</vt:lpstr>
      <vt:lpstr>SDF (Signed Distance Function) em 3D</vt:lpstr>
      <vt:lpstr>Distance Functions for Basic Primitives</vt:lpstr>
      <vt:lpstr>Lançamento de Raios</vt:lpstr>
      <vt:lpstr>Origem e Direção dos Raios</vt:lpstr>
      <vt:lpstr>Raios</vt:lpstr>
      <vt:lpstr>Como sabemos se há um objeto?</vt:lpstr>
      <vt:lpstr>Origem dos raios</vt:lpstr>
      <vt:lpstr>Setup inicial para Ray Marching</vt:lpstr>
      <vt:lpstr>Buscando uma esfera</vt:lpstr>
      <vt:lpstr>Cálculo de Iluminação</vt:lpstr>
      <vt:lpstr>Cálculo da Normal por Gradiente</vt:lpstr>
      <vt:lpstr>Calculando a Normal na Superfície</vt:lpstr>
      <vt:lpstr>Gradiente na Superfície</vt:lpstr>
      <vt:lpstr>Calculando a Normal na Superfície</vt:lpstr>
      <vt:lpstr>Calculando a Normal na Superfície em GLSL</vt:lpstr>
      <vt:lpstr>Verificando o cálculo</vt:lpstr>
      <vt:lpstr>Calculando Iluminação</vt:lpstr>
      <vt:lpstr>Iluminando a esfera</vt:lpstr>
      <vt:lpstr>Material e Luz Ambiente</vt:lpstr>
      <vt:lpstr>Múltiplos objetos</vt:lpstr>
      <vt:lpstr>Múltiplos objetos</vt:lpstr>
      <vt:lpstr>Resultado do gerenciamento de objetos</vt:lpstr>
      <vt:lpstr>Selecionando cores</vt:lpstr>
      <vt:lpstr>Cores (Parte 1)</vt:lpstr>
      <vt:lpstr>Cores (Parte 2)</vt:lpstr>
      <vt:lpstr>Resultado das Cores</vt:lpstr>
      <vt:lpstr>Operações de União, Intersecção e Diferença</vt:lpstr>
      <vt:lpstr>Operações de União, Intersecção e Diferença</vt:lpstr>
      <vt:lpstr>Operações de União, Intersecção e Diferença</vt:lpstr>
      <vt:lpstr>Operações de União, Intersecção e Diferença</vt:lpstr>
      <vt:lpstr>União</vt:lpstr>
      <vt:lpstr>Intersecção</vt:lpstr>
      <vt:lpstr>Diferença</vt:lpstr>
      <vt:lpstr>Diferença</vt:lpstr>
      <vt:lpstr>Transformações</vt:lpstr>
      <vt:lpstr>Translação</vt:lpstr>
      <vt:lpstr>Rotação</vt:lpstr>
      <vt:lpstr>Coordenadas Homogêneas</vt:lpstr>
      <vt:lpstr>Escala</vt:lpstr>
      <vt:lpstr>Câmera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58</cp:revision>
  <dcterms:modified xsi:type="dcterms:W3CDTF">2023-05-11T12:40:52Z</dcterms:modified>
</cp:coreProperties>
</file>