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5" r:id="rId3"/>
    <p:sldId id="297" r:id="rId4"/>
    <p:sldId id="298" r:id="rId5"/>
    <p:sldId id="299" r:id="rId6"/>
    <p:sldId id="300" r:id="rId7"/>
    <p:sldId id="319" r:id="rId8"/>
    <p:sldId id="301" r:id="rId9"/>
    <p:sldId id="347" r:id="rId10"/>
    <p:sldId id="302" r:id="rId11"/>
    <p:sldId id="303" r:id="rId12"/>
    <p:sldId id="348" r:id="rId13"/>
    <p:sldId id="304" r:id="rId14"/>
    <p:sldId id="305" r:id="rId15"/>
    <p:sldId id="306" r:id="rId16"/>
    <p:sldId id="307" r:id="rId17"/>
    <p:sldId id="346" r:id="rId1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4"/>
    <a:srgbClr val="FFE165"/>
    <a:srgbClr val="A4A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A24AF-F2D6-4DD7-8BAD-3F5CCAE5E3E2}">
  <a:tblStyle styleId="{758A24AF-F2D6-4DD7-8BAD-3F5CCAE5E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6" d="100"/>
          <a:sy n="136" d="100"/>
        </p:scale>
        <p:origin x="200" y="26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9b8c33c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9b8c33c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f9b8c33c70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f9b8c33c70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59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b8c33c7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9b8c33c7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gf9b8c33c70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9b8c33c7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f9b8c33c7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f9b8c33c70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9b8c33c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9b8c33c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f9b8c33c7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b8c33c7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9b8c33c7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f9b8c33c70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9b8c33c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9b8c33c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f9b8c33c7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9b8c33c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9b8c33c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f9b8c33c7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9b8c33c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9b8c33c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f9b8c33c70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9b8c33c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9b8c33c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f9b8c33c70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9b8c33c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9b8c33c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f9b8c33c7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22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gf9b8c33c70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>
          <a:extLst>
            <a:ext uri="{FF2B5EF4-FFF2-40B4-BE49-F238E27FC236}">
              <a16:creationId xmlns:a16="http://schemas.microsoft.com/office/drawing/2014/main" id="{9C9C7B28-89A3-C189-B699-0780CD84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>
            <a:extLst>
              <a:ext uri="{FF2B5EF4-FFF2-40B4-BE49-F238E27FC236}">
                <a16:creationId xmlns:a16="http://schemas.microsoft.com/office/drawing/2014/main" id="{B123B106-CB69-92AE-BED1-F800E0F2F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>
            <a:extLst>
              <a:ext uri="{FF2B5EF4-FFF2-40B4-BE49-F238E27FC236}">
                <a16:creationId xmlns:a16="http://schemas.microsoft.com/office/drawing/2014/main" id="{7A5B1E90-C362-AA12-148F-228B71BBB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f9b8c33c70_0_88:notes">
            <a:extLst>
              <a:ext uri="{FF2B5EF4-FFF2-40B4-BE49-F238E27FC236}">
                <a16:creationId xmlns:a16="http://schemas.microsoft.com/office/drawing/2014/main" id="{71927F8D-1F6C-26D5-1137-0A99E54366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8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tchapixel.com/lessons/mathematics-physics-for-computer-graphics/geometry/transforming-normal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light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/>
              <a:t>Aula 16: Revisão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95" name="Google Shape;495;p60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ambient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a </a:t>
            </a:r>
            <a:r>
              <a:rPr lang="en-BR" sz="1200" baseline="-25000">
                <a:highlight>
                  <a:srgbClr val="FFFFFF"/>
                </a:highlight>
              </a:rPr>
              <a:t> </a:t>
            </a:r>
            <a:r>
              <a:rPr lang="en-BR" sz="1200"/>
              <a:t>= 0.0 x </a:t>
            </a:r>
            <a:r>
              <a:rPr lang="en-BR" sz="1200">
                <a:highlight>
                  <a:srgbClr val="FFFFFF"/>
                </a:highlight>
              </a:rPr>
              <a:t>(1.0, 1.0, 0.0) x 0.2 = (0.0, 0.0, 0.0)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diffuse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) = 1.0 x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(1.0, 1.0, 0.0) x 0.6 = 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(0.6, 0.6, 0.0)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specular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S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((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) / |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|))</a:t>
            </a:r>
            <a:r>
              <a:rPr lang="en-BR" sz="1100" baseline="30000">
                <a:highlight>
                  <a:srgbClr val="FFFFFF"/>
                </a:highlight>
              </a:rPr>
              <a:t>shininess × 128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1200"/>
              <a:t>                = 1.0 x </a:t>
            </a:r>
            <a:r>
              <a:rPr lang="en-BR" sz="1200">
                <a:highlight>
                  <a:srgbClr val="FFFFFF"/>
                </a:highlight>
              </a:rPr>
              <a:t>(1.0, 1.0, 1.0) x 0.9</a:t>
            </a:r>
            <a:r>
              <a:rPr lang="en-BR" sz="1100" baseline="30000">
                <a:highlight>
                  <a:srgbClr val="FFFFFF"/>
                </a:highlight>
              </a:rPr>
              <a:t>25.6</a:t>
            </a:r>
            <a:r>
              <a:rPr lang="en-BR" sz="1200">
                <a:highlight>
                  <a:srgbClr val="FFFFFF"/>
                </a:highlight>
              </a:rPr>
              <a:t> = (0.07, 0.07, 0.07)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96" name="Google Shape;496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8" name="Google Shape;4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0"/>
          <p:cNvSpPr/>
          <p:nvPr/>
        </p:nvSpPr>
        <p:spPr>
          <a:xfrm>
            <a:off x="7665345" y="1599638"/>
            <a:ext cx="164100" cy="7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O</a:t>
            </a:r>
            <a:r>
              <a:rPr lang="en-BR" sz="1800" baseline="-25000" dirty="0">
                <a:highlight>
                  <a:srgbClr val="FFFFFF"/>
                </a:highlight>
              </a:rPr>
              <a:t>E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700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+ SUM( I</a:t>
            </a:r>
            <a:r>
              <a:rPr lang="en-BR" sz="1800" baseline="-25000" dirty="0">
                <a:highlight>
                  <a:srgbClr val="FFFFFF"/>
                </a:highlight>
              </a:rPr>
              <a:t>L</a:t>
            </a:r>
            <a:r>
              <a:rPr lang="en-BR" sz="1700" baseline="-25000" dirty="0">
                <a:highlight>
                  <a:srgbClr val="FFFFFF"/>
                </a:highlight>
              </a:rPr>
              <a:t>rgb </a:t>
            </a:r>
            <a:r>
              <a:rPr lang="en-BR" sz="1200" dirty="0">
                <a:highlight>
                  <a:srgbClr val="FFFFFF"/>
                </a:highlight>
              </a:rPr>
              <a:t>× (ambient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diffuse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specular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 (0.0, 0.0, 0.0) + (0.6, 0.6, 0.0) + (0.07, 0.07,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 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(0.67, 0.67,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507" name="Google Shape;507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9" name="Google Shape;5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1"/>
          <p:cNvSpPr/>
          <p:nvPr/>
        </p:nvSpPr>
        <p:spPr>
          <a:xfrm>
            <a:off x="2662900" y="4620100"/>
            <a:ext cx="1269300" cy="375000"/>
          </a:xfrm>
          <a:prstGeom prst="rect">
            <a:avLst/>
          </a:prstGeom>
          <a:solidFill>
            <a:srgbClr val="ABAB1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1"/>
          <p:cNvSpPr/>
          <p:nvPr/>
        </p:nvSpPr>
        <p:spPr>
          <a:xfrm>
            <a:off x="7665345" y="1599638"/>
            <a:ext cx="164100" cy="7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8E22-4CE8-5BFC-E642-2261B9EB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Transformações nas Normais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4C2D-A9A7-FD26-27DA-7E6A38C2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7875"/>
          </a:xfrm>
        </p:spPr>
        <p:txBody>
          <a:bodyPr/>
          <a:lstStyle/>
          <a:p>
            <a:r>
              <a:rPr lang="pt-BR" noProof="0" dirty="0"/>
              <a:t>Podemos usar a mesma transformação da geometria sobre suas normais?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EE68-6FD4-411E-88EE-7B5F81281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12</a:t>
            </a:fld>
            <a:endParaRPr lang="en-BR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76A617-484E-E414-B75A-A777A14A4056}"/>
              </a:ext>
            </a:extLst>
          </p:cNvPr>
          <p:cNvGrpSpPr/>
          <p:nvPr/>
        </p:nvGrpSpPr>
        <p:grpSpPr>
          <a:xfrm>
            <a:off x="556182" y="2181260"/>
            <a:ext cx="2243579" cy="1485860"/>
            <a:chOff x="556182" y="2614886"/>
            <a:chExt cx="2243579" cy="14858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7066D5-BDC6-4377-BD8E-9F103E207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8" y="2614886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C21E46-8BB6-3FDB-0A35-5A1E78747922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2" y="3904357"/>
              <a:ext cx="224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965C52-E93E-3F45-78C8-C0580DBD9CD2}"/>
              </a:ext>
            </a:extLst>
          </p:cNvPr>
          <p:cNvGrpSpPr/>
          <p:nvPr/>
        </p:nvGrpSpPr>
        <p:grpSpPr>
          <a:xfrm>
            <a:off x="1019672" y="2577185"/>
            <a:ext cx="1393460" cy="810795"/>
            <a:chOff x="953683" y="3010811"/>
            <a:chExt cx="1393460" cy="810795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631C4539-8E1B-FF6D-8FED-4326DD17E5B1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545C17-93D1-134F-A7AA-C47918CC3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564C9-6D6D-20AA-5994-C1E5BB8B729B}"/>
                </a:ext>
              </a:extLst>
            </p:cNvPr>
            <p:cNvSpPr/>
            <p:nvPr/>
          </p:nvSpPr>
          <p:spPr>
            <a:xfrm rot="2695108">
              <a:off x="1732828" y="3360650"/>
              <a:ext cx="149741" cy="147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0" i="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</a:rPr>
                <a:t>·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C11EB-EB92-5234-C60F-6871466B85B0}"/>
              </a:ext>
            </a:extLst>
          </p:cNvPr>
          <p:cNvGrpSpPr/>
          <p:nvPr/>
        </p:nvGrpSpPr>
        <p:grpSpPr>
          <a:xfrm>
            <a:off x="3282099" y="2181076"/>
            <a:ext cx="2243579" cy="1485860"/>
            <a:chOff x="3282099" y="2614702"/>
            <a:chExt cx="2243579" cy="148586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702AC8-F283-DF26-C969-0AF1CF745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195" y="2614702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D6CF44A-0F1B-DDFD-D498-BA26EF2C18A8}"/>
                </a:ext>
              </a:extLst>
            </p:cNvPr>
            <p:cNvCxnSpPr>
              <a:cxnSpLocks/>
            </p:cNvCxnSpPr>
            <p:nvPr/>
          </p:nvCxnSpPr>
          <p:spPr>
            <a:xfrm>
              <a:off x="3282099" y="3904173"/>
              <a:ext cx="224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B50E1A-5C3D-A274-0F3D-AD85709A90E1}"/>
              </a:ext>
            </a:extLst>
          </p:cNvPr>
          <p:cNvGrpSpPr/>
          <p:nvPr/>
        </p:nvGrpSpPr>
        <p:grpSpPr>
          <a:xfrm>
            <a:off x="3745589" y="2577001"/>
            <a:ext cx="1393460" cy="810795"/>
            <a:chOff x="3679600" y="3010627"/>
            <a:chExt cx="1393460" cy="810795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654A9CF9-CA4C-1190-B654-BC544BD39045}"/>
                </a:ext>
              </a:extLst>
            </p:cNvPr>
            <p:cNvSpPr/>
            <p:nvPr/>
          </p:nvSpPr>
          <p:spPr>
            <a:xfrm>
              <a:off x="3679600" y="3259822"/>
              <a:ext cx="1121789" cy="56160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DAD922-2403-96FB-6955-8BB75959D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9717" y="3010627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8347A5-CC97-C955-8458-5648A7F8E6B7}"/>
                </a:ext>
              </a:extLst>
            </p:cNvPr>
            <p:cNvSpPr/>
            <p:nvPr/>
          </p:nvSpPr>
          <p:spPr>
            <a:xfrm rot="2695108">
              <a:off x="4450795" y="3360465"/>
              <a:ext cx="149741" cy="147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0" i="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</a:rPr>
                <a:t>·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37A3027-3F0B-1A00-D5C0-CCADC9C70D4F}"/>
              </a:ext>
            </a:extLst>
          </p:cNvPr>
          <p:cNvSpPr txBox="1"/>
          <p:nvPr/>
        </p:nvSpPr>
        <p:spPr>
          <a:xfrm>
            <a:off x="3971042" y="1768662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Rotação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6BD75-F89D-6427-1CC5-532F2B9D9C15}"/>
              </a:ext>
            </a:extLst>
          </p:cNvPr>
          <p:cNvSpPr txBox="1"/>
          <p:nvPr/>
        </p:nvSpPr>
        <p:spPr>
          <a:xfrm>
            <a:off x="6649825" y="1768662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Escala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FA395A-C3C8-98B3-A431-B0D9B0C1C341}"/>
              </a:ext>
            </a:extLst>
          </p:cNvPr>
          <p:cNvGrpSpPr/>
          <p:nvPr/>
        </p:nvGrpSpPr>
        <p:grpSpPr>
          <a:xfrm>
            <a:off x="6008016" y="2181076"/>
            <a:ext cx="2243579" cy="1485860"/>
            <a:chOff x="556182" y="2614886"/>
            <a:chExt cx="2243579" cy="148586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33D595-09FB-2E5E-BEA6-E878BA3B4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8" y="2614886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384262F-6558-C0DA-037C-E11A2B0018EC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2" y="3904357"/>
              <a:ext cx="224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CE9250-AFD1-A180-4DB4-21FD50246D7D}"/>
              </a:ext>
            </a:extLst>
          </p:cNvPr>
          <p:cNvGrpSpPr/>
          <p:nvPr/>
        </p:nvGrpSpPr>
        <p:grpSpPr>
          <a:xfrm>
            <a:off x="6471506" y="2577001"/>
            <a:ext cx="1393460" cy="810795"/>
            <a:chOff x="953683" y="3010811"/>
            <a:chExt cx="1393460" cy="810795"/>
          </a:xfrm>
        </p:grpSpPr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EC30CDC-32B0-6A96-372E-1739F7F016DE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B5625C1-FE8F-73C8-064B-D1218852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700E905-5687-EDD8-A1DF-B4CD76B4B2D9}"/>
              </a:ext>
            </a:extLst>
          </p:cNvPr>
          <p:cNvSpPr/>
          <p:nvPr/>
        </p:nvSpPr>
        <p:spPr>
          <a:xfrm rot="1570817">
            <a:off x="7345167" y="2936838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A57C15-8E01-85A7-7587-CFC8131AFFFA}"/>
              </a:ext>
            </a:extLst>
          </p:cNvPr>
          <p:cNvSpPr/>
          <p:nvPr/>
        </p:nvSpPr>
        <p:spPr>
          <a:xfrm rot="2695108">
            <a:off x="7253358" y="2920213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5B9E1AD-4EAF-F785-ACE2-801C8B8B6E89}"/>
              </a:ext>
            </a:extLst>
          </p:cNvPr>
          <p:cNvSpPr txBox="1">
            <a:spLocks/>
          </p:cNvSpPr>
          <p:nvPr/>
        </p:nvSpPr>
        <p:spPr>
          <a:xfrm>
            <a:off x="390548" y="4092135"/>
            <a:ext cx="8428232" cy="9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Solução: A transposta da inversa da matriz de transformação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ABD6DC-BDEA-EE9D-5BD2-7B583AF0F6F5}"/>
              </a:ext>
            </a:extLst>
          </p:cNvPr>
          <p:cNvSpPr txBox="1"/>
          <p:nvPr/>
        </p:nvSpPr>
        <p:spPr>
          <a:xfrm>
            <a:off x="4044884" y="4658603"/>
            <a:ext cx="1054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M</a:t>
            </a:r>
            <a:r>
              <a:rPr lang="pt-BR" sz="3600" baseline="30000" dirty="0"/>
              <a:t>-1T</a:t>
            </a:r>
            <a:endParaRPr lang="en-US" sz="3600" baseline="3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F0F550-1AE9-9E59-F796-984B200F902E}"/>
              </a:ext>
            </a:extLst>
          </p:cNvPr>
          <p:cNvSpPr txBox="1"/>
          <p:nvPr/>
        </p:nvSpPr>
        <p:spPr>
          <a:xfrm>
            <a:off x="465320" y="5287618"/>
            <a:ext cx="78771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noProof="0" dirty="0"/>
              <a:t>Mais detalhes: </a:t>
            </a:r>
            <a:r>
              <a:rPr lang="en-US" sz="1000" dirty="0">
                <a:hlinkClick r:id="rId3"/>
              </a:rPr>
              <a:t>https://www.scratchapixel.com/lessons/mathematics-physics-for-computer-graphics/geometry/transforming-normals.html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856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3" grpId="0" animBg="1"/>
      <p:bldP spid="44" grpId="0" animBg="1"/>
      <p:bldP spid="44" grpId="1" animBg="1"/>
      <p:bldP spid="45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Hermite spline interpolation (X3D simplificado)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390550" y="682794"/>
            <a:ext cx="8428200" cy="1918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400" dirty="0">
                <a:highlight>
                  <a:srgbClr val="FFFFFF"/>
                </a:highlight>
              </a:rPr>
              <a:t>(t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≤ fraction &lt;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), where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is the key at (i), and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 is the key at (i+1)</a:t>
            </a:r>
            <a:endParaRPr sz="16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200" dirty="0">
                <a:highlight>
                  <a:srgbClr val="FFFFFF"/>
                </a:highlight>
              </a:rPr>
              <a:t>s = (t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 / (t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200" dirty="0">
                <a:highlight>
                  <a:srgbClr val="FFFFFF"/>
                </a:highlight>
              </a:rPr>
              <a:t>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</a:p>
          <a:p>
            <a:pPr marL="0" indent="0">
              <a:spcBef>
                <a:spcPts val="1600"/>
              </a:spcBef>
            </a:pPr>
            <a:r>
              <a:rPr lang="en-US" sz="1200" dirty="0">
                <a:highlight>
                  <a:srgbClr val="FFFFFF"/>
                </a:highlight>
              </a:rPr>
              <a:t>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</a:t>
            </a:r>
            <a:r>
              <a:rPr lang="en-US" sz="1200" dirty="0" err="1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 and 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(i+1)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i+1</a:t>
            </a:r>
            <a:r>
              <a:rPr lang="en-US" sz="1200" dirty="0">
                <a:highlight>
                  <a:srgbClr val="FFFFFF"/>
                </a:highlight>
              </a:rPr>
              <a:t>.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600" b="1" dirty="0">
                <a:highlight>
                  <a:srgbClr val="FFFFFF"/>
                </a:highlight>
              </a:rPr>
              <a:t>v</a:t>
            </a:r>
            <a:r>
              <a:rPr lang="en-BR" sz="1400" baseline="-25000" dirty="0">
                <a:highlight>
                  <a:srgbClr val="FFFFFF"/>
                </a:highlight>
              </a:rPr>
              <a:t>s</a:t>
            </a:r>
            <a:r>
              <a:rPr lang="en-BR" sz="1600" dirty="0">
                <a:highlight>
                  <a:srgbClr val="FFFFFF"/>
                </a:highlight>
              </a:rPr>
              <a:t> = </a:t>
            </a:r>
            <a:r>
              <a:rPr lang="en-BR" sz="1600" b="1" dirty="0">
                <a:highlight>
                  <a:srgbClr val="FFFFFF"/>
                </a:highlight>
              </a:rPr>
              <a:t>S</a:t>
            </a:r>
            <a:r>
              <a:rPr lang="en-BR" sz="1400" baseline="30000" dirty="0">
                <a:highlight>
                  <a:srgbClr val="FFFFFF"/>
                </a:highlight>
              </a:rPr>
              <a:t>T</a:t>
            </a:r>
            <a:r>
              <a:rPr lang="en-BR" sz="1600" dirty="0">
                <a:highlight>
                  <a:srgbClr val="FFFFFF"/>
                </a:highlight>
              </a:rPr>
              <a:t> </a:t>
            </a:r>
            <a:r>
              <a:rPr lang="en-BR" sz="1600" b="1" dirty="0">
                <a:highlight>
                  <a:srgbClr val="FFFFFF"/>
                </a:highlight>
              </a:rPr>
              <a:t>H C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13</a:t>
            </a:fld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3246120" y="5404167"/>
            <a:ext cx="452587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 dirty="0"/>
              <a:t>https://www.web3d.org/documents/specifications/19775-1/V3.3/Part01/components/interp.html</a:t>
            </a:r>
            <a:endParaRPr sz="800" dirty="0"/>
          </a:p>
        </p:txBody>
      </p:sp>
      <p:pic>
        <p:nvPicPr>
          <p:cNvPr id="521" name="Google Shape;5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2508206"/>
            <a:ext cx="8162900" cy="11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>
            <a:spLocks noGrp="1"/>
          </p:cNvSpPr>
          <p:nvPr>
            <p:ph type="body" idx="1"/>
          </p:nvPr>
        </p:nvSpPr>
        <p:spPr>
          <a:xfrm>
            <a:off x="390550" y="3582159"/>
            <a:ext cx="8680500" cy="20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velocity vector is not specified, it is calculated as follows: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/>
              <a:t>T</a:t>
            </a:r>
            <a:r>
              <a:rPr lang="en-BR" sz="1300" baseline="-25000" dirty="0"/>
              <a:t>i</a:t>
            </a:r>
            <a:r>
              <a:rPr lang="en-BR" sz="1300" dirty="0"/>
              <a:t> = (</a:t>
            </a:r>
            <a:r>
              <a:rPr lang="en-BR" sz="1300" b="1" dirty="0"/>
              <a:t>v</a:t>
            </a:r>
            <a:r>
              <a:rPr lang="en-BR" sz="1300" baseline="-25000" dirty="0"/>
              <a:t>i+1</a:t>
            </a:r>
            <a:r>
              <a:rPr lang="en-BR" sz="1300" dirty="0"/>
              <a:t> - </a:t>
            </a:r>
            <a:r>
              <a:rPr lang="en-BR" sz="1300" b="1" dirty="0"/>
              <a:t>v</a:t>
            </a:r>
            <a:r>
              <a:rPr lang="en-BR" sz="1300" baseline="-25000" dirty="0"/>
              <a:t>i-1</a:t>
            </a:r>
            <a:r>
              <a:rPr lang="en-BR" sz="1300" dirty="0"/>
              <a:t>) / 2</a:t>
            </a:r>
            <a:endParaRPr sz="13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interpolator is not closed, and the first and last velocity vectors are not specified by the author: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N-1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N-1</a:t>
            </a:r>
            <a:r>
              <a:rPr lang="en-BR" sz="1300" dirty="0"/>
              <a:t> = 0</a:t>
            </a:r>
            <a:endParaRPr sz="1800" dirty="0">
              <a:highlight>
                <a:srgbClr val="FFFFFF"/>
              </a:highligh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92E1E1-A1B7-8898-E6E4-D26C8C0AB222}"/>
              </a:ext>
            </a:extLst>
          </p:cNvPr>
          <p:cNvGrpSpPr/>
          <p:nvPr/>
        </p:nvGrpSpPr>
        <p:grpSpPr>
          <a:xfrm>
            <a:off x="2658359" y="4118888"/>
            <a:ext cx="4788816" cy="307777"/>
            <a:chOff x="2658359" y="4118888"/>
            <a:chExt cx="4788816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C6A533-73F3-A0B9-7D1C-F4DD45572787}"/>
                </a:ext>
              </a:extLst>
            </p:cNvPr>
            <p:cNvSpPr txBox="1"/>
            <p:nvPr/>
          </p:nvSpPr>
          <p:spPr>
            <a:xfrm>
              <a:off x="3246120" y="4118888"/>
              <a:ext cx="4201055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lang="pt-BR" dirty="0"/>
                <a:t>Tangentes de Hermite / Interpolação Catmull-Rom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3DC0DD-3C39-2A41-0470-AB4E19A69E3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2658359" y="4272777"/>
              <a:ext cx="58776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56B6F-41FA-33E5-56A1-453A34AA2A39}"/>
              </a:ext>
            </a:extLst>
          </p:cNvPr>
          <p:cNvSpPr/>
          <p:nvPr/>
        </p:nvSpPr>
        <p:spPr>
          <a:xfrm>
            <a:off x="5179625" y="715675"/>
            <a:ext cx="3503749" cy="1943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  <p:sp>
        <p:nvSpPr>
          <p:cNvPr id="531" name="Google Shape;531;p63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63"/>
          <p:cNvSpPr txBox="1"/>
          <p:nvPr/>
        </p:nvSpPr>
        <p:spPr>
          <a:xfrm>
            <a:off x="335025" y="3658900"/>
            <a:ext cx="8545024" cy="204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400"/>
              </a:spcBef>
            </a:pP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(0.5 - 0.4) / (0.6 - 0.4) = 0.1 / 0.2 = 0.5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i-1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2: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(1, 1, 0) - (-3, 1, 0) ) / 2 = (4, 0, 0) / 2 = (2, 0, 0)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(3, -1, 0) - (-1, -1, 0) ) / 2 = (4, 0, 0) / 2 = (2, 0, 0)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06C9DD-DB3F-3A9E-05BB-26BD215D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647" y="739012"/>
            <a:ext cx="2941904" cy="1877111"/>
          </a:xfrm>
          <a:prstGeom prst="rect">
            <a:avLst/>
          </a:prstGeom>
        </p:spPr>
      </p:pic>
      <p:pic>
        <p:nvPicPr>
          <p:cNvPr id="528" name="Google Shape;52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63"/>
          <p:cNvGrpSpPr/>
          <p:nvPr/>
        </p:nvGrpSpPr>
        <p:grpSpPr>
          <a:xfrm>
            <a:off x="4912776" y="237000"/>
            <a:ext cx="3217765" cy="1362636"/>
            <a:chOff x="5919396" y="237002"/>
            <a:chExt cx="2847327" cy="1362636"/>
          </a:xfrm>
        </p:grpSpPr>
        <p:cxnSp>
          <p:nvCxnSpPr>
            <p:cNvPr id="533" name="Google Shape;533;p63"/>
            <p:cNvCxnSpPr/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63"/>
            <p:cNvSpPr txBox="1"/>
            <p:nvPr/>
          </p:nvSpPr>
          <p:spPr>
            <a:xfrm>
              <a:off x="5919396" y="237002"/>
              <a:ext cx="2847327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no meio da interpolação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43" name="Google Shape;543;p6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15</a:t>
            </a:fld>
            <a:endParaRPr/>
          </a:p>
        </p:txBody>
      </p:sp>
      <p:sp>
        <p:nvSpPr>
          <p:cNvPr id="544" name="Google Shape;544;p64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5" name="Google Shape;545;p64"/>
          <p:cNvGrpSpPr/>
          <p:nvPr/>
        </p:nvGrpSpPr>
        <p:grpSpPr>
          <a:xfrm>
            <a:off x="4912775" y="237000"/>
            <a:ext cx="2483395" cy="1362636"/>
            <a:chOff x="5919396" y="237002"/>
            <a:chExt cx="2197500" cy="1362636"/>
          </a:xfrm>
        </p:grpSpPr>
        <p:cxnSp>
          <p:nvCxnSpPr>
            <p:cNvPr id="546" name="Google Shape;546;p64"/>
            <p:cNvCxnSpPr/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7" name="Google Shape;547;p64"/>
            <p:cNvSpPr txBox="1"/>
            <p:nvPr/>
          </p:nvSpPr>
          <p:spPr>
            <a:xfrm>
              <a:off x="5919396" y="237002"/>
              <a:ext cx="21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no meio (t=0.5)?</a:t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548" name="Google Shape;548;p64" descr="{&quot;font&quot;:{&quot;family&quot;:&quot;Arial&quot;,&quot;color&quot;:&quot;#000000&quot;,&quot;size&quot;:12},&quot;backgroundColorModified&quot;:null,&quot;code&quot;:&quot;$$S=\\begin{bmatrix}\n{0.125}\\\\\n{0.25}\\\\\n{0.5}\\\\\n{1}\\\\\n\\end{bmatrix}^{T}$$&quot;,&quot;aid&quot;:null,&quot;backgroundColor&quot;:&quot;#FFFFFF&quot;,&quot;type&quot;:&quot;$$&quot;,&quot;id&quot;:&quot;2&quot;,&quot;ts&quot;:1634773041551,&quot;cs&quot;:&quot;L0DNntMm6C1SXyfqnTA11Q==&quot;,&quot;size&quot;:{&quot;width&quot;:113.33333333333333,&quot;height&quot;:101.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" y="3654525"/>
            <a:ext cx="1079500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4" descr="{&quot;type&quot;:&quot;$$&quot;,&quot;backgroundColorModified&quot;:false,&quot;font&quot;:{&quot;color&quot;:&quot;#000000&quot;,&quot;family&quot;:&quot;Arial&quot;,&quot;size&quot;:12},&quot;backgroundColor&quot;:&quot;#FFFFFF&quot;,&quot;id&quot;:&quot;3&quot;,&quot;aid&quot;:null,&quot;code&quot;:&quot;$$H=\\begin{bmatrix}\n{2}&amp;{-2}&amp;{1}&amp;{1}\\\\\n{-3}&amp;{3}&amp;{-2}&amp;{-1}\\\\\n{0}&amp;{0}&amp;{1}&amp;{0}\\\\\n{1}&amp;{0}&amp;{0}&amp;{0}\\\\\n\\end{bmatrix}$$&quot;,&quot;ts&quot;:1634774566274,&quot;cs&quot;:&quot;Zrd3auadByoiB8Vy0Ql6IQ==&quot;,&quot;size&quot;:{&quot;width&quot;:212.5,&quot;height&quot;:97.66666666666669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275" y="3672792"/>
            <a:ext cx="202406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4" descr="{&quot;id&quot;:&quot;4&quot;,&quot;code&quot;:&quot;$$C=\\begin{bmatrix}\n{-1}&amp;{-1}&amp;{0}\\\\\n{1}&amp;{1}&amp;{0}\\\\\n{2}&amp;{0}&amp;{0}\\\\\n{2}&amp;{0}&amp;{0}\\\\\n\\end{bmatrix}$$&quot;,&quot;backgroundColorModified&quot;:false,&quot;backgroundColor&quot;:&quot;#FFFFFF&quot;,&quot;font&quot;:{&quot;family&quot;:&quot;Arial&quot;,&quot;size&quot;:12,&quot;color&quot;:&quot;#000000&quot;},&quot;aid&quot;:null,&quot;type&quot;:&quot;$$&quot;,&quot;ts&quot;:1634774702802,&quot;cs&quot;:&quot;lXdQj8WtYA6MSHApMZVcwQ==&quot;,&quot;size&quot;:{&quot;width&quot;:152.33333333333334,&quot;height&quot;:97.66666666666667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0" y="3672787"/>
            <a:ext cx="1450975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4"/>
          <p:cNvSpPr txBox="1"/>
          <p:nvPr/>
        </p:nvSpPr>
        <p:spPr>
          <a:xfrm>
            <a:off x="348175" y="4907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500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500" baseline="30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 C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  <p:sp>
        <p:nvSpPr>
          <p:cNvPr id="560" name="Google Shape;560;p65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61" name="Google Shape;561;p65"/>
          <p:cNvGrpSpPr/>
          <p:nvPr/>
        </p:nvGrpSpPr>
        <p:grpSpPr>
          <a:xfrm>
            <a:off x="4912775" y="237000"/>
            <a:ext cx="2483395" cy="1362636"/>
            <a:chOff x="5919396" y="237002"/>
            <a:chExt cx="2197500" cy="1362636"/>
          </a:xfrm>
        </p:grpSpPr>
        <p:cxnSp>
          <p:nvCxnSpPr>
            <p:cNvPr id="562" name="Google Shape;562;p65"/>
            <p:cNvCxnSpPr/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3" name="Google Shape;563;p65"/>
            <p:cNvSpPr txBox="1"/>
            <p:nvPr/>
          </p:nvSpPr>
          <p:spPr>
            <a:xfrm>
              <a:off x="5919396" y="237002"/>
              <a:ext cx="21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no meio (t=0.5)?</a:t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564" name="Google Shape;564;p65" descr="{&quot;type&quot;:&quot;$$&quot;,&quot;font&quot;:{&quot;color&quot;:&quot;#000000&quot;,&quot;family&quot;:&quot;Arial&quot;,&quot;size&quot;:12},&quot;aid&quot;:null,&quot;backgroundColor&quot;:&quot;#FFFFFF&quot;,&quot;id&quot;:&quot;3&quot;,&quot;backgroundColorModified&quot;:false,&quot;code&quot;:&quot;$$\\text{V}_{s}=\\begin{bmatrix}\n{0.125}&amp;{0.25}&amp;{0.5}&amp;{1}\\\\\n\\end{bmatrix}\\begin{bmatrix}\n{2}&amp;{-2}&amp;{1}&amp;{1}\\\\\n{-3}&amp;{3}&amp;{-2}&amp;{-1}\\\\\n{0}&amp;{0}&amp;{1}&amp;{0}\\\\\n{1}&amp;{0}&amp;{0}&amp;{0}\\\\\n\\end{bmatrix}\\cdot\\begin{bmatrix}\n{-1}&amp;{-1}&amp;{0}\\\\\n{1}&amp;{1}&amp;{0}\\\\\n{2}&amp;{0}&amp;{0}\\\\\n{2}&amp;{0}&amp;{0}\\\\\n\\end{bmatrix}$$&quot;,&quot;ts&quot;:1634774888642,&quot;cs&quot;:&quot;pnh+EZUno2d3yE/SpWzIwg==&quot;,&quot;size&quot;:{&quot;width&quot;:527.5,&quot;height&quot;:9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3923638"/>
            <a:ext cx="5024438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5" descr="{&quot;backgroundColorModified&quot;:null,&quot;type&quot;:&quot;$$&quot;,&quot;font&quot;:{&quot;color&quot;:&quot;#000000&quot;,&quot;family&quot;:&quot;Arial&quot;,&quot;size&quot;:12},&quot;backgroundColor&quot;:&quot;#FFFFFF&quot;,&quot;aid&quot;:null,&quot;id&quot;:&quot;5&quot;,&quot;code&quot;:&quot;$$=\\begin{bmatrix}\n{0}&amp;{0}&amp;{0}\\\\\n\\end{bmatrix}$$&quot;,&quot;ts&quot;:1634775038668,&quot;cs&quot;:&quot;Kctgp3IpcR82ExkIabTQfg==&quot;,&quot;size&quot;:{&quot;width&quot;:92.83333333333333,&quot;height&quot;:18.8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325" y="4300675"/>
            <a:ext cx="884238" cy="17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r>
              <a:rPr lang="en-BR"/>
              <a:t>Revisão</a:t>
            </a:r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Iluminação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BR" sz="2400"/>
              <a:t>Interpolação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423" name="Google Shape;42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Ambiente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ambiente (AmbientLight) resulta da dispersão e reflexão da luz originalmente emitida diretamente por fontes de luz. A quantidade de luz ambiente está associada às luzes individuais na cena. Esta é uma aproximação grosseira de como a reflexão ambiental realmente ocorre na natureza.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2614501"/>
            <a:ext cx="3707100" cy="2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/>
          <p:nvPr/>
        </p:nvSpPr>
        <p:spPr>
          <a:xfrm>
            <a:off x="2224150" y="5401275"/>
            <a:ext cx="616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https://flylib.com/books/en/2.451.1.18/1/ e https://learnopengl.com/Lighting/Basic-Lighting</a:t>
            </a:r>
            <a:endParaRPr sz="1100"/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4">
            <a:alphaModFix/>
          </a:blip>
          <a:srcRect l="2510" t="8475" r="1667" b="5650"/>
          <a:stretch/>
        </p:blipFill>
        <p:spPr>
          <a:xfrm>
            <a:off x="532950" y="2614500"/>
            <a:ext cx="3643975" cy="25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Difusa</a:t>
            </a:r>
            <a:endParaRPr dirty="0"/>
          </a:p>
        </p:txBody>
      </p:sp>
      <p:sp>
        <p:nvSpPr>
          <p:cNvPr id="450" name="Google Shape;450;p5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226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difusa (Diffuse) espalha a luz de forma uniforme, assim não depende do ponto de vista, porém depende da sua relação com a normal da superfície.</a:t>
            </a:r>
            <a:endParaRPr dirty="0"/>
          </a:p>
        </p:txBody>
      </p:sp>
      <p:sp>
        <p:nvSpPr>
          <p:cNvPr id="451" name="Google Shape;451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75" y="2752224"/>
            <a:ext cx="1691000" cy="221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490" y="2553099"/>
            <a:ext cx="1256779" cy="24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00" y="2600687"/>
            <a:ext cx="4217400" cy="2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Especular</a:t>
            </a:r>
            <a:endParaRPr dirty="0"/>
          </a:p>
        </p:txBody>
      </p:sp>
      <p:sp>
        <p:nvSpPr>
          <p:cNvPr id="461" name="Google Shape;461;p5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518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especular (Specular) possui uma reflexividade dependendo da origem da fonte de luz e do ponto de vista.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Nessa reflexão é possível ver pontos mais iluminados.</a:t>
            </a:r>
            <a:endParaRPr dirty="0"/>
          </a:p>
        </p:txBody>
      </p:sp>
      <p:sp>
        <p:nvSpPr>
          <p:cNvPr id="462" name="Google Shape;462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2" y="1977886"/>
            <a:ext cx="3340301" cy="335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00" y="2190850"/>
            <a:ext cx="3075325" cy="3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Final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230476" y="890583"/>
            <a:ext cx="8913524" cy="6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b="1" dirty="0">
                <a:highlight>
                  <a:srgbClr val="FFFFFF"/>
                </a:highlight>
              </a:rPr>
              <a:t>I</a:t>
            </a:r>
            <a:r>
              <a:rPr lang="en-BR" sz="2500" b="1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= O</a:t>
            </a:r>
            <a:r>
              <a:rPr lang="en-BR" sz="2600" baseline="-25000" dirty="0">
                <a:highlight>
                  <a:srgbClr val="FFFFFF"/>
                </a:highlight>
              </a:rPr>
              <a:t>Emissive</a:t>
            </a:r>
            <a:r>
              <a:rPr lang="en-BR" sz="1900" baseline="-25000" dirty="0">
                <a:highlight>
                  <a:srgbClr val="FFFFFF"/>
                </a:highlight>
              </a:rPr>
              <a:t> </a:t>
            </a:r>
            <a:r>
              <a:rPr lang="en-BR" sz="2500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+ SUM( I</a:t>
            </a:r>
            <a:r>
              <a:rPr lang="en-BR" sz="2600" baseline="-25000" dirty="0">
                <a:highlight>
                  <a:srgbClr val="FFFFFF"/>
                </a:highlight>
              </a:rPr>
              <a:t>L</a:t>
            </a:r>
            <a:r>
              <a:rPr lang="en-BR" sz="2500" baseline="-25000" dirty="0">
                <a:highlight>
                  <a:srgbClr val="FFFFFF"/>
                </a:highlight>
              </a:rPr>
              <a:t>rgb </a:t>
            </a:r>
            <a:r>
              <a:rPr lang="en-BR" dirty="0">
                <a:highlight>
                  <a:srgbClr val="FFFFFF"/>
                </a:highlight>
              </a:rPr>
              <a:t>× (ambient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diffuse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specular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))</a:t>
            </a:r>
            <a:endParaRPr sz="2800" dirty="0"/>
          </a:p>
        </p:txBody>
      </p:sp>
      <p:sp>
        <p:nvSpPr>
          <p:cNvPr id="472" name="Google Shape;472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3" y="1720738"/>
            <a:ext cx="7769226" cy="2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body" idx="1"/>
          </p:nvPr>
        </p:nvSpPr>
        <p:spPr>
          <a:xfrm>
            <a:off x="390550" y="838974"/>
            <a:ext cx="8428200" cy="474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O</a:t>
            </a:r>
            <a:r>
              <a:rPr lang="en-US" sz="1800" baseline="-25000" noProof="0" dirty="0">
                <a:highlight>
                  <a:srgbClr val="FFFFFF"/>
                </a:highlight>
              </a:rPr>
              <a:t>E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+ SUM(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700" baseline="-25000" noProof="0" dirty="0">
                <a:highlight>
                  <a:srgbClr val="FFFFFF"/>
                </a:highlight>
              </a:rPr>
              <a:t> </a:t>
            </a:r>
            <a:r>
              <a:rPr lang="en-US" sz="1200" noProof="0" dirty="0">
                <a:highlight>
                  <a:srgbClr val="FFFFFF"/>
                </a:highlight>
              </a:rPr>
              <a:t>× (</a:t>
            </a:r>
            <a:r>
              <a:rPr lang="en-US" sz="1200" noProof="0" dirty="0" err="1">
                <a:highlight>
                  <a:srgbClr val="FFFFFF"/>
                </a:highlight>
              </a:rPr>
              <a:t>ambient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200" noProof="0" dirty="0" err="1">
                <a:highlight>
                  <a:srgbClr val="FFFFFF"/>
                </a:highlight>
              </a:rPr>
              <a:t>diffuse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specular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))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ambient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O</a:t>
            </a:r>
            <a:r>
              <a:rPr lang="en-US" sz="1800" baseline="-25000" noProof="0" dirty="0">
                <a:highlight>
                  <a:srgbClr val="FFFFFF"/>
                </a:highlight>
              </a:rPr>
              <a:t>a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noProof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diffuse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specular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((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) / |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|))</a:t>
            </a:r>
            <a:r>
              <a:rPr lang="en-US" sz="1100" baseline="30000" noProof="0" dirty="0">
                <a:highlight>
                  <a:srgbClr val="FFFFFF"/>
                </a:highlight>
              </a:rPr>
              <a:t>shininess × 128</a:t>
            </a: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I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color      </a:t>
            </a:r>
            <a:r>
              <a:rPr lang="en-US" sz="1200" b="1" i="1" noProof="0" dirty="0">
                <a:highlight>
                  <a:srgbClr val="FFFFFF"/>
                </a:highlight>
              </a:rPr>
              <a:t>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intensity      </a:t>
            </a:r>
            <a:r>
              <a:rPr lang="en-US" sz="1200" b="1" i="1" noProof="0" dirty="0">
                <a:highlight>
                  <a:srgbClr val="FFFFFF"/>
                </a:highlight>
              </a:rPr>
              <a:t> 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 err="1">
                <a:highlight>
                  <a:srgbClr val="FFFFFF"/>
                </a:highlight>
              </a:rPr>
              <a:t>ambientIntensity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E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emissiveColor</a:t>
            </a:r>
            <a:r>
              <a:rPr lang="en-US" sz="1200" i="1" noProof="0" dirty="0">
                <a:highlight>
                  <a:srgbClr val="FFFFFF"/>
                </a:highlight>
              </a:rPr>
              <a:t> 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diffuse </a:t>
            </a:r>
            <a:r>
              <a:rPr lang="en-US" sz="1200" noProof="0" dirty="0" err="1">
                <a:highlight>
                  <a:srgbClr val="FFFFFF"/>
                </a:highlight>
              </a:rPr>
              <a:t>colour</a:t>
            </a:r>
            <a:r>
              <a:rPr lang="en-US" sz="1200" noProof="0" dirty="0">
                <a:highlight>
                  <a:srgbClr val="FFFFFF"/>
                </a:highlight>
              </a:rPr>
              <a:t>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specularColor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>
                <a:highlight>
                  <a:srgbClr val="FFFFFF"/>
                </a:highlight>
              </a:rPr>
              <a:t>a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ambientIntensity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= direction of light source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= normalized normal vector at this point on geometry</a:t>
            </a:r>
            <a:endParaRPr lang="en-US" sz="1000" b="1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noProof="0" dirty="0"/>
              <a:t>V</a:t>
            </a:r>
            <a:r>
              <a:rPr lang="en-US" sz="1200" noProof="0" dirty="0"/>
              <a:t> = normalized vector from point on geometry to viewer's position</a:t>
            </a:r>
            <a:endParaRPr lang="en-US" sz="1200" i="1" noProof="0" dirty="0">
              <a:highlight>
                <a:srgbClr val="FFFFFF"/>
              </a:highlight>
            </a:endParaRPr>
          </a:p>
        </p:txBody>
      </p:sp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noProof="0" dirty="0"/>
              <a:t>Equação de Cores (padrão X3D simplificado)</a:t>
            </a:r>
          </a:p>
        </p:txBody>
      </p:sp>
      <p:sp>
        <p:nvSpPr>
          <p:cNvPr id="431" name="Google Shape;431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432" name="Google Shape;432;p54"/>
          <p:cNvSpPr txBox="1"/>
          <p:nvPr/>
        </p:nvSpPr>
        <p:spPr>
          <a:xfrm>
            <a:off x="806950" y="5408925"/>
            <a:ext cx="759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 noProof="0" dirty="0">
                <a:solidFill>
                  <a:schemeClr val="hlink"/>
                </a:solidFill>
                <a:hlinkClick r:id="rId3"/>
              </a:rPr>
              <a:t>https://www.web3d.org/documents/specifications/19775-1/V3.3/Part01/components/lighting.html</a:t>
            </a:r>
            <a:r>
              <a:rPr lang="pt-BR" sz="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0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/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481" name="Google Shape;481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59"/>
          <p:cNvGrpSpPr/>
          <p:nvPr/>
        </p:nvGrpSpPr>
        <p:grpSpPr>
          <a:xfrm>
            <a:off x="6076319" y="236999"/>
            <a:ext cx="1753126" cy="1441539"/>
            <a:chOff x="6076319" y="236999"/>
            <a:chExt cx="1753126" cy="1441539"/>
          </a:xfrm>
        </p:grpSpPr>
        <p:sp>
          <p:nvSpPr>
            <p:cNvPr id="486" name="Google Shape;486;p59"/>
            <p:cNvSpPr/>
            <p:nvPr/>
          </p:nvSpPr>
          <p:spPr>
            <a:xfrm>
              <a:off x="7665345" y="1599638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/>
            <p:cNvCxnSpPr>
              <a:endCxn id="486" idx="0"/>
            </p:cNvCxnSpPr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/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2" name="Cube 1">
            <a:extLst>
              <a:ext uri="{FF2B5EF4-FFF2-40B4-BE49-F238E27FC236}">
                <a16:creationId xmlns:a16="http://schemas.microsoft.com/office/drawing/2014/main" id="{51ED3487-145D-0F7C-F884-87D972B1E83B}"/>
              </a:ext>
            </a:extLst>
          </p:cNvPr>
          <p:cNvSpPr/>
          <p:nvPr/>
        </p:nvSpPr>
        <p:spPr>
          <a:xfrm>
            <a:off x="6873495" y="4236700"/>
            <a:ext cx="904973" cy="914143"/>
          </a:xfrm>
          <a:prstGeom prst="cube">
            <a:avLst/>
          </a:prstGeom>
          <a:solidFill>
            <a:srgbClr val="A4A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C0EA14FD-A08B-AA32-E00E-59E88B93FF27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393E6F-5F7C-3A86-FEF4-D29ABA750D3C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313DBD-5630-27AE-48BC-F77C1F6890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D6D1D2-BD37-EFAB-0BA0-002D650C80F3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7AF499-D627-1DC6-0214-A32FB295D34A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F8319-CFA2-30A1-0A83-FC249AFC1087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86B1F2-E155-25D9-1E68-C49E866C32D9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506EA-5A5B-4758-20E4-917B8F467FA9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A04C1A-6155-22D1-7470-BE43DEBDBF4A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9E2BBE-26B2-48B0-A88F-D361C497A728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82BB270-5099-C52E-EF21-949B65370D74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9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081CA46D-A2B1-7F5A-58DD-F9DB3D64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>
            <a:extLst>
              <a:ext uri="{FF2B5EF4-FFF2-40B4-BE49-F238E27FC236}">
                <a16:creationId xmlns:a16="http://schemas.microsoft.com/office/drawing/2014/main" id="{6AF40431-CA44-A5CE-AED8-6502190EA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>
            <a:extLst>
              <a:ext uri="{FF2B5EF4-FFF2-40B4-BE49-F238E27FC236}">
                <a16:creationId xmlns:a16="http://schemas.microsoft.com/office/drawing/2014/main" id="{78EF8809-34C6-B558-7385-CF683FDD1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L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1.0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= 0.0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E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D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0.0)</a:t>
            </a:r>
            <a:r>
              <a:rPr lang="en-BR" sz="1200" i="1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 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S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a</a:t>
            </a:r>
            <a:r>
              <a:rPr lang="en-BR" sz="1200">
                <a:highlight>
                  <a:srgbClr val="FFFFFF"/>
                </a:highlight>
              </a:rPr>
              <a:t> = 0.2</a:t>
            </a:r>
            <a:endParaRPr sz="1200" i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= (0.0, 0.8, 0.6)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= (0.0, 0.0, 1.0)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/>
              <a:t>V</a:t>
            </a:r>
            <a:r>
              <a:rPr lang="en-BR" sz="1200"/>
              <a:t> = </a:t>
            </a:r>
            <a:r>
              <a:rPr lang="en-BR" sz="1200">
                <a:highlight>
                  <a:srgbClr val="FFFFFF"/>
                </a:highlight>
              </a:rPr>
              <a:t>(0.0, 0.0, 1.0)*  [Supondo no meio da tela]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>
                <a:highlight>
                  <a:srgbClr val="FFFFFF"/>
                </a:highlight>
              </a:rPr>
              <a:t>*(essa é uma aproximação, mas podem usar no projeto se desejarem)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481" name="Google Shape;481;p59">
            <a:extLst>
              <a:ext uri="{FF2B5EF4-FFF2-40B4-BE49-F238E27FC236}">
                <a16:creationId xmlns:a16="http://schemas.microsoft.com/office/drawing/2014/main" id="{51C4CA77-D804-5F92-0680-626A5B725B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  <p:sp>
        <p:nvSpPr>
          <p:cNvPr id="482" name="Google Shape;482;p59">
            <a:extLst>
              <a:ext uri="{FF2B5EF4-FFF2-40B4-BE49-F238E27FC236}">
                <a16:creationId xmlns:a16="http://schemas.microsoft.com/office/drawing/2014/main" id="{F9961A39-BFA0-69E0-BCCB-ECC87245B151}"/>
              </a:ext>
            </a:extLst>
          </p:cNvPr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>
            <a:extLst>
              <a:ext uri="{FF2B5EF4-FFF2-40B4-BE49-F238E27FC236}">
                <a16:creationId xmlns:a16="http://schemas.microsoft.com/office/drawing/2014/main" id="{CA96FE94-81B0-9D4F-A75A-9ADECE37BE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>
            <a:extLst>
              <a:ext uri="{FF2B5EF4-FFF2-40B4-BE49-F238E27FC236}">
                <a16:creationId xmlns:a16="http://schemas.microsoft.com/office/drawing/2014/main" id="{BB6FA6B3-48E2-DED2-FDE6-C1ACA2D38564}"/>
              </a:ext>
            </a:extLst>
          </p:cNvPr>
          <p:cNvSpPr txBox="1"/>
          <p:nvPr/>
        </p:nvSpPr>
        <p:spPr>
          <a:xfrm>
            <a:off x="4848050" y="4030575"/>
            <a:ext cx="42600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0.6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0.8, 1.6)/1.79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0.45, 0.90)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((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|)) = 0.9</a:t>
            </a:r>
            <a:endParaRPr/>
          </a:p>
        </p:txBody>
      </p:sp>
      <p:grpSp>
        <p:nvGrpSpPr>
          <p:cNvPr id="485" name="Google Shape;485;p59">
            <a:extLst>
              <a:ext uri="{FF2B5EF4-FFF2-40B4-BE49-F238E27FC236}">
                <a16:creationId xmlns:a16="http://schemas.microsoft.com/office/drawing/2014/main" id="{E98739DF-C98C-051A-EF41-329F40B54B4E}"/>
              </a:ext>
            </a:extLst>
          </p:cNvPr>
          <p:cNvGrpSpPr/>
          <p:nvPr/>
        </p:nvGrpSpPr>
        <p:grpSpPr>
          <a:xfrm>
            <a:off x="6076319" y="236999"/>
            <a:ext cx="1753126" cy="1441539"/>
            <a:chOff x="6076319" y="236999"/>
            <a:chExt cx="1753126" cy="1441539"/>
          </a:xfrm>
        </p:grpSpPr>
        <p:sp>
          <p:nvSpPr>
            <p:cNvPr id="486" name="Google Shape;486;p59">
              <a:extLst>
                <a:ext uri="{FF2B5EF4-FFF2-40B4-BE49-F238E27FC236}">
                  <a16:creationId xmlns:a16="http://schemas.microsoft.com/office/drawing/2014/main" id="{C10CD48B-8734-7719-756A-3C6EE3D341EB}"/>
                </a:ext>
              </a:extLst>
            </p:cNvPr>
            <p:cNvSpPr/>
            <p:nvPr/>
          </p:nvSpPr>
          <p:spPr>
            <a:xfrm>
              <a:off x="7665345" y="1599638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>
              <a:extLst>
                <a:ext uri="{FF2B5EF4-FFF2-40B4-BE49-F238E27FC236}">
                  <a16:creationId xmlns:a16="http://schemas.microsoft.com/office/drawing/2014/main" id="{8C7C69A3-0795-A505-0417-FA61C959C9C4}"/>
                </a:ext>
              </a:extLst>
            </p:cNvPr>
            <p:cNvCxnSpPr>
              <a:endCxn id="486" idx="0"/>
            </p:cNvCxnSpPr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>
              <a:extLst>
                <a:ext uri="{FF2B5EF4-FFF2-40B4-BE49-F238E27FC236}">
                  <a16:creationId xmlns:a16="http://schemas.microsoft.com/office/drawing/2014/main" id="{EE47C800-E444-7F90-16D1-01FE6AA06BB8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3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2159</Words>
  <Application>Microsoft Macintosh PowerPoint</Application>
  <PresentationFormat>On-screen Show (16:10)</PresentationFormat>
  <Paragraphs>247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Source Sans Pro</vt:lpstr>
      <vt:lpstr>Verdana</vt:lpstr>
      <vt:lpstr>Personalizar design</vt:lpstr>
      <vt:lpstr>PowerPoint Presentation</vt:lpstr>
      <vt:lpstr>Revisão</vt:lpstr>
      <vt:lpstr>Iluminação/Reflexão Ambiente</vt:lpstr>
      <vt:lpstr>Reflexão Difusa</vt:lpstr>
      <vt:lpstr>Reflexão Especular</vt:lpstr>
      <vt:lpstr>Resultado Final</vt:lpstr>
      <vt:lpstr>Equação de Cores (padrão X3D simplificado)</vt:lpstr>
      <vt:lpstr>Exemplo X3D</vt:lpstr>
      <vt:lpstr>Exemplo X3D</vt:lpstr>
      <vt:lpstr>Exemplo X3D</vt:lpstr>
      <vt:lpstr>Exemplo X3D</vt:lpstr>
      <vt:lpstr>Transformações nas Normais</vt:lpstr>
      <vt:lpstr>Hermite spline interpolation (X3D simplificado)</vt:lpstr>
      <vt:lpstr>Exemplo X3D</vt:lpstr>
      <vt:lpstr>Exemplo X3D</vt:lpstr>
      <vt:lpstr>Exemplo X3D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22</cp:revision>
  <dcterms:modified xsi:type="dcterms:W3CDTF">2024-10-17T00:10:35Z</dcterms:modified>
</cp:coreProperties>
</file>