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1" type="body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b="0" i="0" sz="1667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3" type="body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b="0" i="0" sz="1167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b="0" i="0" sz="2667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ndo_ppt1_ok.jp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US"/>
              <a:t>Computação Gráfica</a:t>
            </a:r>
            <a:endParaRPr/>
          </a:p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US"/>
              <a:t>Aula Extra 2: WebGL continuação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Transformações</a:t>
            </a:r>
            <a:endParaRPr/>
          </a:p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325220" y="914571"/>
            <a:ext cx="8428232" cy="776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Transformações Geométricas: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390548" y="1764893"/>
            <a:ext cx="8362904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mat4</a:t>
            </a: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7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translate</a:t>
            </a: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7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modelViewMatrix</a:t>
            </a: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modelViewMatrix</a:t>
            </a: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[Vec3]);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mat4</a:t>
            </a: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7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7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modelViewMatrix</a:t>
            </a: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modelViewMatrix</a:t>
            </a: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[vec3]);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mat4</a:t>
            </a: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7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rotate</a:t>
            </a: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7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modelViewMatrix</a:t>
            </a: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modelViewMatrix</a:t>
            </a: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[rads], [vec3]);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Desenho suas geometrias</a:t>
            </a:r>
            <a:endParaRPr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Desenhando objetos sempre na sequencia: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Ou através de índices:</a:t>
            </a:r>
            <a:endParaRPr/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390548" y="1313440"/>
            <a:ext cx="8232342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vertexCount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drawArrays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TRIANGLE_STRIP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vertexCount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390548" y="3185792"/>
            <a:ext cx="8232342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vertexCount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UNSIGNED_SHORT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drawElements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TRIANGLES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vertexCount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US"/>
              <a:t>Computação Gráfica</a:t>
            </a:r>
            <a:endParaRPr/>
          </a:p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1567655" y="2857501"/>
            <a:ext cx="6119813" cy="104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US" sz="2333"/>
              <a:t>Luciano Pereira Soares</a:t>
            </a:r>
            <a:endParaRPr/>
          </a:p>
          <a:p>
            <a:pPr indent="0" lvl="0" marL="0" rtl="0" algn="ctr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US" sz="2333"/>
              <a:t>&lt;lpsoares@insper.edu.br&gt;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No começo havia a escuridão</a:t>
            </a:r>
            <a:endParaRPr/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390548" y="838986"/>
            <a:ext cx="8428232" cy="10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Ou qualquer outra cor que você queira na verdade, também deixe tudo o mais distante possível (no infinito ?).</a:t>
            </a:r>
            <a:endParaRPr/>
          </a:p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390548" y="1897626"/>
            <a:ext cx="83629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800" u="none" cap="none" strike="noStrike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clearColor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cap="none" strike="noStrik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clearDepth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enable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DEPTH_TEST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COLOR_BUFFER_BIT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18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DEPTH_BUFFER_BIT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Os shaders</a:t>
            </a:r>
            <a:endParaRPr/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90548" y="838986"/>
            <a:ext cx="8428232" cy="140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O shaders que permitem você controlar como a placa gráfica irá fazer os desenhos no framebuffer.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Para passar dados globais para todos os vértices, você poderá usar o recurso do "uniform".</a:t>
            </a:r>
            <a:endParaRPr/>
          </a:p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370128" y="2247006"/>
            <a:ext cx="8493560" cy="310854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vsSource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    attribute vec4 aVertexPosition;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    attribute vec4 aVertexColor;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uniform mat4 uModelViewMatrix;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    uniform mat4 uProjectionMatrix;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varying lowp vec4 vColor;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void main() 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        gl_Position = uProjectionMatrix * uModelViewMatrix * aVertexPosition;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        vColor = aVertexColor;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A mágica da Interpolação nos shaders</a:t>
            </a:r>
            <a:endParaRPr/>
          </a:p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390548" y="838986"/>
            <a:ext cx="8428232" cy="1196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O "varying" faz com que o cálculo de um valor dentro de um polígono seja automaticamente interpolado para a posição do Pixel.</a:t>
            </a:r>
            <a:endParaRPr/>
          </a:p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589069" y="2844689"/>
            <a:ext cx="5025149" cy="18158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fsSource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    varying lowp vec4 vColor;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    void main() {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        gl_FragColor = vColor;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" id="53" name="Google Shape;53;p7"/>
          <p:cNvPicPr preferRelativeResize="0"/>
          <p:nvPr/>
        </p:nvPicPr>
        <p:blipFill rotWithShape="1">
          <a:blip r:embed="rId3">
            <a:alphaModFix/>
          </a:blip>
          <a:srcRect b="30699" l="35636" r="35149" t="30809"/>
          <a:stretch/>
        </p:blipFill>
        <p:spPr>
          <a:xfrm>
            <a:off x="6059010" y="2766031"/>
            <a:ext cx="2003440" cy="1975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Conectar os Shaders no seu programa WebGL</a:t>
            </a:r>
            <a:endParaRPr/>
          </a:p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390548" y="838985"/>
            <a:ext cx="8428232" cy="120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Os shaders são programados em outra linguagem (GLSL), assim eles devem ser passar por uma série de etapas para poderem ser usados no seu programa WebGL.</a:t>
            </a:r>
            <a:endParaRPr/>
          </a:p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475013" y="2464449"/>
            <a:ext cx="8051864" cy="19389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vertexShader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5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loadShader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VERTEX_SHADER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vsSource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fragmentShader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5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loadShader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FRAGMENT_SHADER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fsSource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shaderProgram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createProgram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attachShader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shaderProgram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vertexShader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attachShader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shaderProgram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fragmentShader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linkProgram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shaderProgram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Localizando os dados dos/para os Shaders</a:t>
            </a:r>
            <a:endParaRPr/>
          </a:p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390548" y="838985"/>
            <a:ext cx="8428232" cy="1451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Os dados do seu programa WebGL precisam trafegar do universo GLSL e JavaScript. Para isso você tem o método getAttribLocation() and getUniformLocation() para fazer esse mapeamento.</a:t>
            </a:r>
            <a:endParaRPr/>
          </a:p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4172" y="2510615"/>
            <a:ext cx="8922176" cy="24622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programInfo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  program: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shaderProgram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  attribLocations: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     vertexPosition: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getAttribLocation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shaderProgram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'aVertexPosition'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     vertexColor: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getAttribLocation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shaderProgram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'aVertexColor'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  uniformLocations: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     projectionMatrix: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getUniformLocation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shaderProgram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'uProjectionMatrix'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     modelViewMatrix: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getUniformLocation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shaderProgram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'uModelViewMatrix'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Definindo os Uniforms e Attributes</a:t>
            </a:r>
            <a:endParaRPr/>
          </a:p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90548" y="838985"/>
            <a:ext cx="8428232" cy="1530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Você precisará então definir onde estão os dados dos Uniforms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E onde estão os outros atributos: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0"/>
          <p:cNvSpPr/>
          <p:nvPr/>
        </p:nvSpPr>
        <p:spPr>
          <a:xfrm>
            <a:off x="325220" y="1319836"/>
            <a:ext cx="8493560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uniformMatrix4fv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programInfo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uniformLocations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projectionMatrix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2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projectionMatrix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uniformMatrix4fv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programInfo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uniformLocations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modelViewMatrix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2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modelViewMatrix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325220" y="2442044"/>
            <a:ext cx="8493560" cy="289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numComponents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3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3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normalize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stride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3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13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3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3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bindBuffer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3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ARRAY_BUFFER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buffers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3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vertexAttribPointer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programInfo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attribLocations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vertexPosition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  numComponents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  type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  normalize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  stride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   offset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3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enableVertexAttribArray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programInfo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attribLocations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3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vertexPosition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Os dados são passados por buffers</a:t>
            </a:r>
            <a:endParaRPr/>
          </a:p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390548" y="838986"/>
            <a:ext cx="8428232" cy="1402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No WebGL os dados precisam ser colocados em buffers para que todo o sistema gráfico funcione adequadamente.</a:t>
            </a:r>
            <a:endParaRPr/>
          </a:p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1"/>
          <p:cNvSpPr/>
          <p:nvPr/>
        </p:nvSpPr>
        <p:spPr>
          <a:xfrm>
            <a:off x="403500" y="2198190"/>
            <a:ext cx="8336999" cy="16004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positionBuffer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createBuffer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bindBuffer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ARRAY_BUFFER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positionBuffer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positions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[-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-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-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-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bufferData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ARRAY_BUFFER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267F99"/>
                </a:solidFill>
                <a:latin typeface="Arial"/>
                <a:ea typeface="Arial"/>
                <a:cs typeface="Arial"/>
                <a:sym typeface="Arial"/>
              </a:rPr>
              <a:t>Float32Array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positions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STATIC_DRAW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Você vai precisar calcular as matrizes</a:t>
            </a:r>
            <a:endParaRPr/>
          </a:p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390548" y="838985"/>
            <a:ext cx="8428232" cy="151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As matrizes devem ser calculadas para então ser enviadas para os algoritmos dos shaders.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Use as ferramentas de apoio para o cálculo.</a:t>
            </a:r>
            <a:endParaRPr/>
          </a:p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390547" y="2507087"/>
            <a:ext cx="8428231" cy="19389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fieldOfView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5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-US" sz="1500">
                <a:solidFill>
                  <a:srgbClr val="267F99"/>
                </a:solidFill>
                <a:latin typeface="Arial"/>
                <a:ea typeface="Arial"/>
                <a:cs typeface="Arial"/>
                <a:sym typeface="Arial"/>
              </a:rPr>
              <a:t>Math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.PI / </a:t>
            </a:r>
            <a:r>
              <a:rPr lang="en-US" sz="15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180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aspect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canvas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clientWidth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canvas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clientHeight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zNear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5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zFar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5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100.0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projectionMatrix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mat4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mat4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projectionMatrix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fieldOfView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aspect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zNear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zFar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