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3"/>
  </p:notesMasterIdLst>
  <p:sldIdLst>
    <p:sldId id="256" r:id="rId2"/>
    <p:sldId id="323" r:id="rId3"/>
    <p:sldId id="324" r:id="rId4"/>
    <p:sldId id="293" r:id="rId5"/>
    <p:sldId id="335" r:id="rId6"/>
    <p:sldId id="307" r:id="rId7"/>
    <p:sldId id="322" r:id="rId8"/>
    <p:sldId id="309" r:id="rId9"/>
    <p:sldId id="310" r:id="rId10"/>
    <p:sldId id="311" r:id="rId11"/>
    <p:sldId id="313" r:id="rId12"/>
    <p:sldId id="336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37" r:id="rId21"/>
    <p:sldId id="305" r:id="rId22"/>
    <p:sldId id="338" r:id="rId23"/>
    <p:sldId id="339" r:id="rId24"/>
    <p:sldId id="340" r:id="rId25"/>
    <p:sldId id="341" r:id="rId26"/>
    <p:sldId id="343" r:id="rId27"/>
    <p:sldId id="345" r:id="rId28"/>
    <p:sldId id="346" r:id="rId29"/>
    <p:sldId id="329" r:id="rId30"/>
    <p:sldId id="347" r:id="rId31"/>
    <p:sldId id="348" r:id="rId32"/>
    <p:sldId id="349" r:id="rId33"/>
    <p:sldId id="350" r:id="rId34"/>
    <p:sldId id="333" r:id="rId35"/>
    <p:sldId id="351" r:id="rId36"/>
    <p:sldId id="331" r:id="rId37"/>
    <p:sldId id="352" r:id="rId38"/>
    <p:sldId id="353" r:id="rId39"/>
    <p:sldId id="354" r:id="rId40"/>
    <p:sldId id="355" r:id="rId41"/>
    <p:sldId id="268" r:id="rId42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4"/>
    <p:restoredTop sz="91973"/>
  </p:normalViewPr>
  <p:slideViewPr>
    <p:cSldViewPr snapToGrid="0">
      <p:cViewPr varScale="1">
        <p:scale>
          <a:sx n="136" d="100"/>
          <a:sy n="136" d="100"/>
        </p:scale>
        <p:origin x="20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 0., 1.));</a:t>
            </a:r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22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9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2.0) 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min(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82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5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9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31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891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307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0.57735027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sphere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octahedron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epsilon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mainImage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out vec4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in vec2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normal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ambient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474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86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82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3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(-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80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(-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860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78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730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vec4(vec3(0.1, 0.3, 0.9), </a:t>
            </a:r>
            <a:r>
              <a:rPr lang="pt-BR" dirty="0" err="1"/>
              <a:t>sdOctahedron</a:t>
            </a:r>
            <a:r>
              <a:rPr lang="pt-BR" dirty="0"/>
              <a:t>(2.0 * </a:t>
            </a:r>
            <a:r>
              <a:rPr lang="pt-BR" dirty="0" err="1"/>
              <a:t>p</a:t>
            </a:r>
            <a:r>
              <a:rPr lang="pt-BR" dirty="0"/>
              <a:t>, 1.0)/2.0);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mat4 </a:t>
            </a:r>
            <a:r>
              <a:rPr lang="pt-BR" dirty="0" err="1"/>
              <a:t>look_at</a:t>
            </a:r>
            <a:r>
              <a:rPr lang="pt-BR" dirty="0"/>
              <a:t>(vec3 </a:t>
            </a:r>
            <a:r>
              <a:rPr lang="pt-BR" dirty="0" err="1"/>
              <a:t>eye</a:t>
            </a:r>
            <a:r>
              <a:rPr lang="pt-BR" dirty="0"/>
              <a:t>, vec3 </a:t>
            </a:r>
            <a:r>
              <a:rPr lang="pt-BR" dirty="0" err="1"/>
              <a:t>at</a:t>
            </a:r>
            <a:r>
              <a:rPr lang="pt-BR" dirty="0"/>
              <a:t>, vec3 </a:t>
            </a:r>
            <a:r>
              <a:rPr lang="pt-BR" dirty="0" err="1"/>
              <a:t>up</a:t>
            </a:r>
            <a:r>
              <a:rPr lang="pt-BR" dirty="0"/>
              <a:t>) {</a:t>
            </a:r>
          </a:p>
          <a:p>
            <a:r>
              <a:rPr lang="pt-BR" dirty="0"/>
              <a:t>    vec3 </a:t>
            </a:r>
            <a:r>
              <a:rPr lang="pt-BR" dirty="0" err="1"/>
              <a:t>w</a:t>
            </a:r>
            <a:r>
              <a:rPr lang="pt-BR" dirty="0"/>
              <a:t> = normalize(</a:t>
            </a:r>
            <a:r>
              <a:rPr lang="pt-BR" dirty="0" err="1"/>
              <a:t>at</a:t>
            </a:r>
            <a:r>
              <a:rPr lang="pt-BR" dirty="0"/>
              <a:t> - </a:t>
            </a:r>
            <a:r>
              <a:rPr lang="pt-BR" dirty="0" err="1"/>
              <a:t>eye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u</a:t>
            </a:r>
            <a:r>
              <a:rPr lang="pt-BR" dirty="0"/>
              <a:t> = normalize(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w</a:t>
            </a:r>
            <a:r>
              <a:rPr lang="pt-BR" dirty="0"/>
              <a:t>, </a:t>
            </a:r>
            <a:r>
              <a:rPr lang="pt-BR" dirty="0" err="1"/>
              <a:t>up</a:t>
            </a:r>
            <a:r>
              <a:rPr lang="pt-BR" dirty="0"/>
              <a:t>));</a:t>
            </a:r>
          </a:p>
          <a:p>
            <a:r>
              <a:rPr lang="pt-BR" dirty="0"/>
              <a:t>    vec3 </a:t>
            </a:r>
            <a:r>
              <a:rPr lang="pt-BR" dirty="0" err="1"/>
              <a:t>v</a:t>
            </a:r>
            <a:r>
              <a:rPr lang="pt-BR" dirty="0"/>
              <a:t> = 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w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mat4(</a:t>
            </a:r>
          </a:p>
          <a:p>
            <a:r>
              <a:rPr lang="pt-BR" dirty="0"/>
              <a:t>        vec4(</a:t>
            </a:r>
            <a:r>
              <a:rPr lang="pt-BR" dirty="0" err="1"/>
              <a:t>u</a:t>
            </a:r>
            <a:r>
              <a:rPr lang="pt-BR" dirty="0"/>
              <a:t>, 0.0),</a:t>
            </a:r>
          </a:p>
          <a:p>
            <a:r>
              <a:rPr lang="pt-BR" dirty="0"/>
              <a:t>        vec4(</a:t>
            </a:r>
            <a:r>
              <a:rPr lang="pt-BR" dirty="0" err="1"/>
              <a:t>v</a:t>
            </a:r>
            <a:r>
              <a:rPr lang="pt-BR" dirty="0"/>
              <a:t>, 0.0),</a:t>
            </a:r>
          </a:p>
          <a:p>
            <a:r>
              <a:rPr lang="pt-BR" dirty="0"/>
              <a:t>        vec4(-</a:t>
            </a:r>
            <a:r>
              <a:rPr lang="pt-BR" dirty="0" err="1"/>
              <a:t>w</a:t>
            </a:r>
            <a:r>
              <a:rPr lang="pt-BR" dirty="0"/>
              <a:t>, 0.0),</a:t>
            </a:r>
          </a:p>
          <a:p>
            <a:r>
              <a:rPr lang="pt-BR" dirty="0"/>
              <a:t>        vec4(vec3(0.0), 1.0)</a:t>
            </a:r>
          </a:p>
          <a:p>
            <a:r>
              <a:rPr lang="pt-BR" dirty="0"/>
              <a:t>    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5.0);</a:t>
            </a:r>
          </a:p>
          <a:p>
            <a:r>
              <a:rPr lang="pt-BR" dirty="0"/>
              <a:t>  mat4 </a:t>
            </a:r>
            <a:r>
              <a:rPr lang="pt-BR" dirty="0" err="1"/>
              <a:t>view</a:t>
            </a:r>
            <a:r>
              <a:rPr lang="pt-BR" dirty="0"/>
              <a:t> = </a:t>
            </a:r>
            <a:r>
              <a:rPr lang="pt-BR" dirty="0" err="1"/>
              <a:t>look_at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vec3(0.0, 0.0, 0.0), vec3(0.0, 1.0, 0.0));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rd = normalize((</a:t>
            </a:r>
            <a:r>
              <a:rPr lang="pt-BR" dirty="0" err="1"/>
              <a:t>view</a:t>
            </a:r>
            <a:r>
              <a:rPr lang="pt-BR" dirty="0"/>
              <a:t> * vec4(rd, 1.0)).</a:t>
            </a:r>
            <a:r>
              <a:rPr lang="pt-BR" dirty="0" err="1"/>
              <a:t>xyz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131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60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endParaRPr lang="pt-BR" dirty="0"/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</a:t>
            </a:r>
            <a:r>
              <a:rPr lang="pt-BR" dirty="0" err="1"/>
              <a:t>fragCoord</a:t>
            </a:r>
            <a:r>
              <a:rPr lang="pt-BR" dirty="0"/>
              <a:t> - .5 * </a:t>
            </a:r>
            <a:r>
              <a:rPr lang="pt-BR" dirty="0" err="1"/>
              <a:t>iResolution.xy</a:t>
            </a:r>
            <a:r>
              <a:rPr lang="pt-BR" dirty="0"/>
              <a:t>) / 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10.0);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smoothstep</a:t>
            </a:r>
            <a:r>
              <a:rPr lang="pt-BR" dirty="0"/>
              <a:t>(0.49, 0.5,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uv</a:t>
            </a:r>
            <a:r>
              <a:rPr lang="pt-BR" dirty="0"/>
              <a:t>)),0.0);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vec4(col,1.0);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57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 = vec3(0, 0, 1);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5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quilezles.org/articles/dist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amie-wong.com/2016/07/15/ray-marching-signed-distance-functions/" TargetMode="External"/><Relationship Id="rId2" Type="http://schemas.openxmlformats.org/officeDocument/2006/relationships/hyperlink" Target="https://inspirnathan.com/posts/52-shadertoy-tutorial-part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adertoy.com/view/ltyXD3" TargetMode="External"/><Relationship Id="rId5" Type="http://schemas.openxmlformats.org/officeDocument/2006/relationships/hyperlink" Target="http://bentonian.com/Lectures/FGraphics1819/1.%20Ray%20Marching%20and%20Signed%20Distance%20Fields.pdf" TargetMode="External"/><Relationship Id="rId4" Type="http://schemas.openxmlformats.org/officeDocument/2006/relationships/hyperlink" Target="https://iquilezles.org/articles/raymarchingdf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/>
              <a:t>Aula 23: </a:t>
            </a:r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uma esfera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3E52-FB29-E673-5D96-4889B85381C4}"/>
              </a:ext>
            </a:extLst>
          </p:cNvPr>
          <p:cNvSpPr txBox="1"/>
          <p:nvPr/>
        </p:nvSpPr>
        <p:spPr>
          <a:xfrm>
            <a:off x="84171" y="629655"/>
            <a:ext cx="5108315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(fragCoord-.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iResolution.xy)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iResolution.y;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3576-699A-DD15-BC22-1CD8965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165933"/>
            <a:ext cx="3429000" cy="192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esfera parece um puro círculo, vamos incluir um cálculo de iluminação para fazer o objeto de fato parecer com uma esfera.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EED3-BAB5-775F-5C10-C51179F731C9}"/>
              </a:ext>
            </a:extLst>
          </p:cNvPr>
          <p:cNvSpPr txBox="1"/>
          <p:nvPr/>
        </p:nvSpPr>
        <p:spPr>
          <a:xfrm>
            <a:off x="2310198" y="4939627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Precisamos das normais da superfície. 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83A37-9DD5-C4B9-35E7-7D42412AFA11}"/>
              </a:ext>
            </a:extLst>
          </p:cNvPr>
          <p:cNvSpPr txBox="1"/>
          <p:nvPr/>
        </p:nvSpPr>
        <p:spPr>
          <a:xfrm>
            <a:off x="446243" y="2300812"/>
            <a:ext cx="825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O que precisamos saber da superfície para fazer o cálculo de Iluminação?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AEB95F-0A93-B32F-3D65-6D3327BEC2DC}"/>
              </a:ext>
            </a:extLst>
          </p:cNvPr>
          <p:cNvSpPr/>
          <p:nvPr/>
        </p:nvSpPr>
        <p:spPr>
          <a:xfrm>
            <a:off x="3956964" y="3259666"/>
            <a:ext cx="1295400" cy="1295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3FB38-374A-D8DB-C4A0-1686162A7275}"/>
              </a:ext>
            </a:extLst>
          </p:cNvPr>
          <p:cNvSpPr/>
          <p:nvPr/>
        </p:nvSpPr>
        <p:spPr>
          <a:xfrm>
            <a:off x="4694974" y="3604145"/>
            <a:ext cx="236652" cy="1915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0353-2C25-82D6-923C-F3D04346665A}"/>
              </a:ext>
            </a:extLst>
          </p:cNvPr>
          <p:cNvCxnSpPr/>
          <p:nvPr/>
        </p:nvCxnSpPr>
        <p:spPr>
          <a:xfrm flipV="1">
            <a:off x="4817533" y="3259666"/>
            <a:ext cx="434831" cy="44026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Normal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838985"/>
            <a:ext cx="8882028" cy="44961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descobrir a Normal vamos usar uma técnica de gradiente (muitas vezes representado com o símbol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B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∇).</a:t>
            </a:r>
            <a:endParaRPr lang="en-BR" dirty="0">
              <a:solidFill>
                <a:srgbClr val="040C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BR" dirty="0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gradiente é onde temos o maior valor de derivada. O que para nós significa um vetor perpendicurar da curva ou superfície.</a:t>
            </a:r>
          </a:p>
          <a:p>
            <a:pPr>
              <a:spcAft>
                <a:spcPts val="1200"/>
              </a:spcAft>
            </a:pPr>
            <a:r>
              <a:rPr lang="pt-BR" dirty="0"/>
              <a:t>Conceitualmente, o gradiente de uma função </a:t>
            </a:r>
            <a:r>
              <a:rPr lang="pt-BR" dirty="0" err="1"/>
              <a:t>f</a:t>
            </a:r>
            <a:r>
              <a:rPr lang="pt-BR" dirty="0"/>
              <a:t> no ponto(</a:t>
            </a:r>
            <a:r>
              <a:rPr lang="pt-BR" dirty="0" err="1"/>
              <a:t>x,y,z</a:t>
            </a:r>
            <a:r>
              <a:rPr lang="pt-BR" dirty="0"/>
              <a:t>) diz a você em que direção se mover (</a:t>
            </a:r>
            <a:r>
              <a:rPr lang="pt-BR" dirty="0" err="1"/>
              <a:t>x,y,z</a:t>
            </a:r>
            <a:r>
              <a:rPr lang="pt-BR" dirty="0"/>
              <a:t>) para aumentar mais rapidamente o valor de f. Esta será a nossa superfície normal.</a:t>
            </a:r>
          </a:p>
          <a:p>
            <a:pPr>
              <a:spcAft>
                <a:spcPts val="1200"/>
              </a:spcAft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C9BC4-CF19-A60C-2973-FD20A5DA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31" y="3792856"/>
            <a:ext cx="4358933" cy="14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33" y="838985"/>
            <a:ext cx="8624047" cy="4496159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estamos trabalhando com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SDFs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podemos testar agora o que acontece com o valor de distância se nos locomovermos um pouco para fora do ponto testado.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 no exemplo 2D para o ponto verde. Se testarmos um outro ponto ligeiramente perto do eixo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(horizontal) teremos uma mudança no valor da função. Já se testarmos outro ponto em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(vertical) o valor de distância é o mesmo.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5E0-E0E2-3600-B58B-50A2E26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90" y="3293953"/>
            <a:ext cx="3889253" cy="21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8263C-CCE4-62DA-59D3-55FA63DF2C6E}"/>
              </a:ext>
            </a:extLst>
          </p:cNvPr>
          <p:cNvSpPr/>
          <p:nvPr/>
        </p:nvSpPr>
        <p:spPr>
          <a:xfrm>
            <a:off x="3690257" y="3962400"/>
            <a:ext cx="1306286" cy="85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C961-2224-2497-1CCA-F0E7571BDC49}"/>
              </a:ext>
            </a:extLst>
          </p:cNvPr>
          <p:cNvSpPr/>
          <p:nvPr/>
        </p:nvSpPr>
        <p:spPr>
          <a:xfrm>
            <a:off x="4930247" y="4332514"/>
            <a:ext cx="141514" cy="12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7D5B5-C339-8990-7D84-40CF9F3F5183}"/>
              </a:ext>
            </a:extLst>
          </p:cNvPr>
          <p:cNvSpPr/>
          <p:nvPr/>
        </p:nvSpPr>
        <p:spPr>
          <a:xfrm>
            <a:off x="5148945" y="4353891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BB7E63-92B5-F033-0DC6-A93C197EEA13}"/>
              </a:ext>
            </a:extLst>
          </p:cNvPr>
          <p:cNvSpPr/>
          <p:nvPr/>
        </p:nvSpPr>
        <p:spPr>
          <a:xfrm>
            <a:off x="4953496" y="4155387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truque então é testar pontos próximos e ver como o valor da função reage. Depois normalizamos para ter um vetor unitário e pronto. Já podemos usar a normal identificada.</a:t>
            </a:r>
          </a:p>
        </p:txBody>
      </p:sp>
      <p:pic>
        <p:nvPicPr>
          <p:cNvPr id="8194" name="Picture 2" descr="Equation for the gradient of a surface to find the surface normal.">
            <a:extLst>
              <a:ext uri="{FF2B5EF4-FFF2-40B4-BE49-F238E27FC236}">
                <a16:creationId xmlns:a16="http://schemas.microsoft.com/office/drawing/2014/main" id="{05FBBD6C-E5A9-CD9C-172A-D17F0BF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9687"/>
            <a:ext cx="7620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80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 em 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7" y="686585"/>
            <a:ext cx="8958670" cy="866985"/>
          </a:xfrm>
        </p:spPr>
        <p:txBody>
          <a:bodyPr/>
          <a:lstStyle/>
          <a:p>
            <a:r>
              <a:rPr lang="pt-BR" dirty="0"/>
              <a:t>Para calcular as normais na esfera, podemos usar: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BB11-3C9F-7D2A-ED97-BBC478D18B43}"/>
              </a:ext>
            </a:extLst>
          </p:cNvPr>
          <p:cNvSpPr txBox="1"/>
          <p:nvPr/>
        </p:nvSpPr>
        <p:spPr>
          <a:xfrm>
            <a:off x="163273" y="1188072"/>
            <a:ext cx="88033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056A33C-CD37-B8F9-51D5-176FC648F53B}"/>
              </a:ext>
            </a:extLst>
          </p:cNvPr>
          <p:cNvSpPr txBox="1">
            <a:spLocks/>
          </p:cNvSpPr>
          <p:nvPr/>
        </p:nvSpPr>
        <p:spPr>
          <a:xfrm>
            <a:off x="22057" y="3270195"/>
            <a:ext cx="8958670" cy="8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Usando alguns truques de programação podemos simplificar para: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2936-9DCE-B06D-891C-2F0F36AC3B77}"/>
              </a:ext>
            </a:extLst>
          </p:cNvPr>
          <p:cNvSpPr txBox="1"/>
          <p:nvPr/>
        </p:nvSpPr>
        <p:spPr>
          <a:xfrm>
            <a:off x="163273" y="3763215"/>
            <a:ext cx="880330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e.yyx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e.xxx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cálculo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6" y="838985"/>
            <a:ext cx="3796404" cy="4496159"/>
          </a:xfrm>
        </p:spPr>
        <p:txBody>
          <a:bodyPr/>
          <a:lstStyle/>
          <a:p>
            <a:r>
              <a:rPr lang="pt-BR" dirty="0"/>
              <a:t>Uma boa prática é sempre ir verificando o que se consegue. </a:t>
            </a:r>
          </a:p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84171" y="629655"/>
            <a:ext cx="510831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e.yyx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e.xxx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= calcNormal(p);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76F756-6D12-CFC1-4F0C-544EF6D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8" y="2857500"/>
            <a:ext cx="3589361" cy="20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978-5B9A-43C3-ED1C-333AE3E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74EB-43DA-B98F-64E5-F84A59B3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agora uma fonte de luz.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vamos criar um vetor no ponto sendo renderizado da superfície que aponte para essa fonte de luz: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 vamos fazer o produto escalar e calcular a 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5DA4-2DAC-E406-FF94-8AE3B51D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5D7C-2D82-7E0B-2728-04C25E6D9873}"/>
              </a:ext>
            </a:extLst>
          </p:cNvPr>
          <p:cNvSpPr txBox="1"/>
          <p:nvPr/>
        </p:nvSpPr>
        <p:spPr>
          <a:xfrm>
            <a:off x="791069" y="1457631"/>
            <a:ext cx="5623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FB57-EACD-B033-4DE3-16305CC9F0F2}"/>
              </a:ext>
            </a:extLst>
          </p:cNvPr>
          <p:cNvSpPr txBox="1"/>
          <p:nvPr/>
        </p:nvSpPr>
        <p:spPr>
          <a:xfrm>
            <a:off x="791069" y="3211721"/>
            <a:ext cx="73937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lightDirection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39E1-B675-0164-169A-9E301F6D087E}"/>
              </a:ext>
            </a:extLst>
          </p:cNvPr>
          <p:cNvSpPr txBox="1"/>
          <p:nvPr/>
        </p:nvSpPr>
        <p:spPr>
          <a:xfrm>
            <a:off x="791068" y="4596479"/>
            <a:ext cx="78616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lightDirection),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</p:txBody>
      </p:sp>
    </p:spTree>
    <p:extLst>
      <p:ext uri="{BB962C8B-B14F-4D97-AF65-F5344CB8AC3E}">
        <p14:creationId xmlns:p14="http://schemas.microsoft.com/office/powerpoint/2010/main" val="226385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Iluminando a esfera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228" y="1252182"/>
            <a:ext cx="3416552" cy="40829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E56AE-54BA-9A39-1932-B4BFDD7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69565" cy="1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Luz Ambiente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lightDir),ambient,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1EC220A-B342-92CD-6468-B5A7CDE1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16552" cy="19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3C2-724E-FD16-777C-670FDF87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SDF em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4D1-C79C-B57F-AB64-BDC260503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as funções 2D, as funções 3D retornam a menor distância de um ponto no espaço a uma superfície. </a:t>
            </a:r>
          </a:p>
          <a:p>
            <a:r>
              <a:rPr lang="pt-BR" dirty="0"/>
              <a:t>Mas agora temos uma coordenada a mais, assim por exemplo para uma esfera de raio ‘</a:t>
            </a:r>
            <a:r>
              <a:rPr lang="pt-BR" dirty="0" err="1"/>
              <a:t>r</a:t>
            </a:r>
            <a:r>
              <a:rPr lang="pt-BR" dirty="0"/>
              <a:t>’ a função ficaria: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270-C406-7702-D2FE-78DB05BC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33BFC7-BC4B-DCCE-AF8A-D5B673DB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19" y="3486417"/>
            <a:ext cx="1924312" cy="1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/>
              <p:nvPr/>
            </p:nvSpPr>
            <p:spPr>
              <a:xfrm>
                <a:off x="649224" y="2513142"/>
                <a:ext cx="7644384" cy="688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" y="2513142"/>
                <a:ext cx="7644384" cy="688715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81582A3-D178-5DC4-6541-EE7E2ED3C3E7}"/>
              </a:ext>
            </a:extLst>
          </p:cNvPr>
          <p:cNvSpPr/>
          <p:nvPr/>
        </p:nvSpPr>
        <p:spPr>
          <a:xfrm>
            <a:off x="6455664" y="3721608"/>
            <a:ext cx="100584" cy="1005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825B0-F549-B962-D877-BFC16CD4ED56}"/>
              </a:ext>
            </a:extLst>
          </p:cNvPr>
          <p:cNvCxnSpPr/>
          <p:nvPr/>
        </p:nvCxnSpPr>
        <p:spPr>
          <a:xfrm flipV="1">
            <a:off x="4402775" y="3602736"/>
            <a:ext cx="0" cy="84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EF556-23D9-313D-D71E-1A70BEDD6933}"/>
              </a:ext>
            </a:extLst>
          </p:cNvPr>
          <p:cNvSpPr txBox="1"/>
          <p:nvPr/>
        </p:nvSpPr>
        <p:spPr>
          <a:xfrm>
            <a:off x="4401755" y="3822192"/>
            <a:ext cx="67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84F0-302D-C7AA-C8B5-E2628886F148}"/>
              </a:ext>
            </a:extLst>
          </p:cNvPr>
          <p:cNvSpPr txBox="1"/>
          <p:nvPr/>
        </p:nvSpPr>
        <p:spPr>
          <a:xfrm>
            <a:off x="6129909" y="3761529"/>
            <a:ext cx="8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32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E63D-1567-AF8C-3B01-4E6E47B4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Existem diversas estratégias de gerenciar múltiplos objetos em Ray </a:t>
            </a:r>
            <a:r>
              <a:rPr lang="pt-BR" sz="2400" b="0" i="0" dirty="0" err="1">
                <a:solidFill>
                  <a:srgbClr val="2D3748"/>
                </a:solidFill>
                <a:effectLst/>
                <a:latin typeface="system-ui"/>
              </a:rPr>
              <a:t>Marching</a:t>
            </a:r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. Uma das propostas é gerenciar melhor a cena.</a:t>
            </a:r>
          </a:p>
          <a:p>
            <a:r>
              <a:rPr lang="pt-BR" sz="2400" dirty="0">
                <a:solidFill>
                  <a:srgbClr val="2D3748"/>
                </a:solidFill>
                <a:latin typeface="system-ui"/>
              </a:rPr>
              <a:t>Vamos colocar um melhor controle de objetos, criando uma função ‘</a:t>
            </a:r>
            <a:r>
              <a:rPr lang="pt-BR" sz="2400" dirty="0" err="1">
                <a:solidFill>
                  <a:srgbClr val="2D3748"/>
                </a:solidFill>
                <a:latin typeface="system-ui"/>
              </a:rPr>
              <a:t>sdScene</a:t>
            </a:r>
            <a:r>
              <a:rPr lang="pt-BR" sz="2400" dirty="0">
                <a:solidFill>
                  <a:srgbClr val="2D3748"/>
                </a:solidFill>
                <a:latin typeface="system-ui"/>
              </a:rPr>
              <a:t>’ que vai tratar todos os objetos da cena.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5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665263" y="619753"/>
            <a:ext cx="77094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sphereLeft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928D-24E2-5526-E5D8-6E2EA92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gerenciamento de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A1C9-AFE5-4484-A421-EB1FF3A80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262A14-A813-4AEB-CAC9-FF338883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" y="1017031"/>
            <a:ext cx="7272867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1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0D7-B2D8-6917-ECF8-E75731C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C53D-B446-4E3B-31D3-93D54EFB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queremos que todos os objetos fiquem com as mesmas cores. Assim vamos criar uma forma de armazenar as cores.</a:t>
            </a:r>
          </a:p>
          <a:p>
            <a:endParaRPr lang="pt-BR" dirty="0"/>
          </a:p>
          <a:p>
            <a:r>
              <a:rPr lang="pt-BR" dirty="0"/>
              <a:t>Para essa implementação vamos armazenar a distância no quarto valor de um vec4, deixando os 3 primeiros para as cores.</a:t>
            </a:r>
          </a:p>
          <a:p>
            <a:endParaRPr lang="pt-BR" dirty="0"/>
          </a:p>
          <a:p>
            <a:r>
              <a:rPr lang="pt-BR" dirty="0"/>
              <a:t>Existem muitas outras formas de realizar esse processo, por exemplo com estruturas de dados tradicionais.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6FA0-F02C-969B-518B-C79E81512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4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sphereLeft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sphereRight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9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operação mais simples que temos é a </a:t>
            </a:r>
            <a:r>
              <a:rPr lang="pt-BR" b="1" dirty="0"/>
              <a:t>união</a:t>
            </a:r>
            <a:r>
              <a:rPr lang="pt-BR" dirty="0"/>
              <a:t>. Para isso imagine que se uma das funções de distância retorna um número negativo, vamos ficar com ele, assim uma das estratégias é usar a função min().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77140A-A1A7-79D3-176F-F7A8CCA31B57}"/>
              </a:ext>
            </a:extLst>
          </p:cNvPr>
          <p:cNvGrpSpPr/>
          <p:nvPr/>
        </p:nvGrpSpPr>
        <p:grpSpPr>
          <a:xfrm>
            <a:off x="3531888" y="2805035"/>
            <a:ext cx="2437517" cy="2228117"/>
            <a:chOff x="3531888" y="2805035"/>
            <a:chExt cx="2437517" cy="222811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1E7CFE-09B9-A56A-FDAC-0F6B2B929FE6}"/>
                </a:ext>
              </a:extLst>
            </p:cNvPr>
            <p:cNvGrpSpPr/>
            <p:nvPr/>
          </p:nvGrpSpPr>
          <p:grpSpPr>
            <a:xfrm>
              <a:off x="3531888" y="2805035"/>
              <a:ext cx="2437517" cy="2228117"/>
              <a:chOff x="3082188" y="2857500"/>
              <a:chExt cx="2437517" cy="22281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9092CE-8361-B87A-7E21-22BEB371BDD0}"/>
                  </a:ext>
                </a:extLst>
              </p:cNvPr>
              <p:cNvSpPr/>
              <p:nvPr/>
            </p:nvSpPr>
            <p:spPr>
              <a:xfrm>
                <a:off x="3082188" y="2857500"/>
                <a:ext cx="1988166" cy="2228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8AF7712-1B06-CD71-61B9-10FB943F25B0}"/>
                  </a:ext>
                </a:extLst>
              </p:cNvPr>
              <p:cNvSpPr/>
              <p:nvPr/>
            </p:nvSpPr>
            <p:spPr>
              <a:xfrm>
                <a:off x="3840767" y="3137029"/>
                <a:ext cx="1678938" cy="1678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CCEEC4-26B2-4367-FE95-4DF092F8F9D9}"/>
                  </a:ext>
                </a:extLst>
              </p:cNvPr>
              <p:cNvSpPr/>
              <p:nvPr/>
            </p:nvSpPr>
            <p:spPr>
              <a:xfrm>
                <a:off x="3222864" y="3009900"/>
                <a:ext cx="1835766" cy="1866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14313-8EF4-23C3-BD74-D81A3CEAF74D}"/>
                </a:ext>
              </a:extLst>
            </p:cNvPr>
            <p:cNvSpPr/>
            <p:nvPr/>
          </p:nvSpPr>
          <p:spPr>
            <a:xfrm>
              <a:off x="5434177" y="434324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25D98F-EC01-9797-D460-04C3CA6825C0}"/>
                </a:ext>
              </a:extLst>
            </p:cNvPr>
            <p:cNvSpPr/>
            <p:nvPr/>
          </p:nvSpPr>
          <p:spPr>
            <a:xfrm>
              <a:off x="5410427" y="39663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78878C-6F6B-549C-2AF2-1A1CFDA88F7F}"/>
                </a:ext>
              </a:extLst>
            </p:cNvPr>
            <p:cNvSpPr/>
            <p:nvPr/>
          </p:nvSpPr>
          <p:spPr>
            <a:xfrm>
              <a:off x="5414819" y="348497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9E92605-006D-C01E-3A30-04332E39F8A5}"/>
                </a:ext>
              </a:extLst>
            </p:cNvPr>
            <p:cNvSpPr/>
            <p:nvPr/>
          </p:nvSpPr>
          <p:spPr>
            <a:xfrm>
              <a:off x="3681900" y="296535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D92613-6DDB-3D5C-0307-E408E8464313}"/>
                </a:ext>
              </a:extLst>
            </p:cNvPr>
            <p:cNvSpPr/>
            <p:nvPr/>
          </p:nvSpPr>
          <p:spPr>
            <a:xfrm>
              <a:off x="3679152" y="34089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94D88D-A638-C076-2860-0715F2A733D2}"/>
                </a:ext>
              </a:extLst>
            </p:cNvPr>
            <p:cNvSpPr/>
            <p:nvPr/>
          </p:nvSpPr>
          <p:spPr>
            <a:xfrm>
              <a:off x="3679152" y="384984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898540-5A81-95CE-A31F-77A60DF1CCD0}"/>
                </a:ext>
              </a:extLst>
            </p:cNvPr>
            <p:cNvSpPr/>
            <p:nvPr/>
          </p:nvSpPr>
          <p:spPr>
            <a:xfrm>
              <a:off x="3679152" y="429079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131070-0069-48E3-24E1-DB265804B0BD}"/>
                </a:ext>
              </a:extLst>
            </p:cNvPr>
            <p:cNvSpPr/>
            <p:nvPr/>
          </p:nvSpPr>
          <p:spPr>
            <a:xfrm>
              <a:off x="3679152" y="473424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F90B98-27A8-99A5-54BB-BEAFC3231B17}"/>
                </a:ext>
              </a:extLst>
            </p:cNvPr>
            <p:cNvSpPr/>
            <p:nvPr/>
          </p:nvSpPr>
          <p:spPr>
            <a:xfrm>
              <a:off x="4138711" y="48003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C4E84F-BF5D-6A38-7D55-7F0AC7408F7D}"/>
                </a:ext>
              </a:extLst>
            </p:cNvPr>
            <p:cNvSpPr/>
            <p:nvPr/>
          </p:nvSpPr>
          <p:spPr>
            <a:xfrm>
              <a:off x="4737083" y="479070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3AD15B-7FB6-7564-AAA2-441B464751FF}"/>
                </a:ext>
              </a:extLst>
            </p:cNvPr>
            <p:cNvSpPr/>
            <p:nvPr/>
          </p:nvSpPr>
          <p:spPr>
            <a:xfrm>
              <a:off x="4138711" y="28866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4C8F18-977D-0877-8CD4-217430DA4162}"/>
                </a:ext>
              </a:extLst>
            </p:cNvPr>
            <p:cNvSpPr/>
            <p:nvPr/>
          </p:nvSpPr>
          <p:spPr>
            <a:xfrm>
              <a:off x="4737083" y="28769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7B1FEE-5FE9-AC37-EF75-EFA19A1E0790}"/>
                </a:ext>
              </a:extLst>
            </p:cNvPr>
            <p:cNvSpPr/>
            <p:nvPr/>
          </p:nvSpPr>
          <p:spPr>
            <a:xfrm>
              <a:off x="5129936" y="313543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49E8185-79D1-0DF5-DE1A-4A9564943C62}"/>
                </a:ext>
              </a:extLst>
            </p:cNvPr>
            <p:cNvSpPr/>
            <p:nvPr/>
          </p:nvSpPr>
          <p:spPr>
            <a:xfrm>
              <a:off x="5120584" y="464065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61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operação que temos é a intersecção. Para isso imagine que só queremos se ambas as funções retornarem negativos. Só nessa região estaremos dentro das duas regiões. Para isso usamos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>
            <a:off x="3932052" y="2751217"/>
            <a:ext cx="2029299" cy="2305188"/>
            <a:chOff x="3932052" y="2751217"/>
            <a:chExt cx="2029299" cy="23051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3694089"/>
                  <a:gd name="adj2" fmla="val 17923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555009" y="339857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448718" y="3748049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555009" y="4194131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526C89-010B-76A1-AEB2-84226C3EEBB2}"/>
                  </a:ext>
                </a:extLst>
              </p:cNvPr>
              <p:cNvSpPr/>
              <p:nvPr/>
            </p:nvSpPr>
            <p:spPr>
              <a:xfrm>
                <a:off x="4900012" y="453250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A38FB4C-C8FF-8C44-864D-7B9D37974EF0}"/>
                  </a:ext>
                </a:extLst>
              </p:cNvPr>
              <p:cNvSpPr/>
              <p:nvPr/>
            </p:nvSpPr>
            <p:spPr>
              <a:xfrm>
                <a:off x="4963352" y="323393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F50BEF7-7D3C-2854-A6C5-6CEC83F8D079}"/>
                  </a:ext>
                </a:extLst>
              </p:cNvPr>
              <p:cNvSpPr/>
              <p:nvPr/>
            </p:nvSpPr>
            <p:spPr>
              <a:xfrm>
                <a:off x="5214685" y="3485184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394260-C75E-6C74-0400-4B3818CFFD7B}"/>
                  </a:ext>
                </a:extLst>
              </p:cNvPr>
              <p:cNvSpPr/>
              <p:nvPr/>
            </p:nvSpPr>
            <p:spPr>
              <a:xfrm>
                <a:off x="5214685" y="3892825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1D2A52F-5208-2EED-7010-BD98125F864C}"/>
                  </a:ext>
                </a:extLst>
              </p:cNvPr>
              <p:cNvSpPr/>
              <p:nvPr/>
            </p:nvSpPr>
            <p:spPr>
              <a:xfrm>
                <a:off x="5214685" y="429883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162" y="275121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137269" y="30557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32052" y="364735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675073" y="481093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5402385" y="28415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A5ED3557-6D07-AAA7-0323-7B895C02AC7C}"/>
                </a:ext>
              </a:extLst>
            </p:cNvPr>
            <p:cNvSpPr/>
            <p:nvPr/>
          </p:nvSpPr>
          <p:spPr>
            <a:xfrm>
              <a:off x="5661643" y="347459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5689710" y="416915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1DA9DE9-86EA-3537-833C-D22CB4D29B7C}"/>
                </a:ext>
              </a:extLst>
            </p:cNvPr>
            <p:cNvSpPr/>
            <p:nvPr/>
          </p:nvSpPr>
          <p:spPr>
            <a:xfrm>
              <a:off x="5288184" y="480197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71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operação de intersecção, imagine que estamos estamos invertendo uma geometria (o que esta dentro fica fora e vice versa) e depois fazemos a intersecção. Para isso negamos o resultado de uma função de depois fazemos a interseção com 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 rot="10800000">
            <a:off x="4256516" y="2984937"/>
            <a:ext cx="2012653" cy="2006160"/>
            <a:chOff x="3948698" y="2855853"/>
            <a:chExt cx="2012653" cy="200616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7271184"/>
                  <a:gd name="adj2" fmla="val 143642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455141" y="357035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394292" y="3896523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440819" y="425641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072" y="285585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039207" y="317175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48698" y="388157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732415" y="461653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4878366" y="325822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4905783" y="40577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D2D7CB-8879-1482-9EE4-AADB823AE271}"/>
              </a:ext>
            </a:extLst>
          </p:cNvPr>
          <p:cNvGrpSpPr/>
          <p:nvPr/>
        </p:nvGrpSpPr>
        <p:grpSpPr>
          <a:xfrm>
            <a:off x="3172886" y="2582383"/>
            <a:ext cx="2656267" cy="2689244"/>
            <a:chOff x="2707703" y="2632539"/>
            <a:chExt cx="2656267" cy="26892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26EF3A-1D2A-15CA-8517-4FF213C9A7EB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F1C96516-2CF6-4D39-006E-29EA2EA86E01}"/>
                </a:ext>
              </a:extLst>
            </p:cNvPr>
            <p:cNvSpPr/>
            <p:nvPr/>
          </p:nvSpPr>
          <p:spPr>
            <a:xfrm>
              <a:off x="3347644" y="297952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D8A8544D-D285-BEF8-C156-FCE1597F4DAF}"/>
                </a:ext>
              </a:extLst>
            </p:cNvPr>
            <p:cNvSpPr/>
            <p:nvPr/>
          </p:nvSpPr>
          <p:spPr>
            <a:xfrm>
              <a:off x="3903263" y="295664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F7BE4685-EE73-FC73-85D1-8644D44E3815}"/>
                </a:ext>
              </a:extLst>
            </p:cNvPr>
            <p:cNvSpPr/>
            <p:nvPr/>
          </p:nvSpPr>
          <p:spPr>
            <a:xfrm>
              <a:off x="4443132" y="297399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B5C2680C-0128-B11C-8761-AF321BF6C7CB}"/>
                </a:ext>
              </a:extLst>
            </p:cNvPr>
            <p:cNvSpPr/>
            <p:nvPr/>
          </p:nvSpPr>
          <p:spPr>
            <a:xfrm>
              <a:off x="4754633" y="326790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FAF14390-B897-0ADD-BB9B-723A3CD46412}"/>
                </a:ext>
              </a:extLst>
            </p:cNvPr>
            <p:cNvSpPr/>
            <p:nvPr/>
          </p:nvSpPr>
          <p:spPr>
            <a:xfrm>
              <a:off x="3318154" y="457844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41B91508-F405-8A63-A2D5-D4F43DB6598A}"/>
                </a:ext>
              </a:extLst>
            </p:cNvPr>
            <p:cNvSpPr/>
            <p:nvPr/>
          </p:nvSpPr>
          <p:spPr>
            <a:xfrm>
              <a:off x="4643548" y="467304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1432C38A-E55D-79CC-9413-672C2BC6A005}"/>
                </a:ext>
              </a:extLst>
            </p:cNvPr>
            <p:cNvSpPr/>
            <p:nvPr/>
          </p:nvSpPr>
          <p:spPr>
            <a:xfrm>
              <a:off x="3254893" y="394231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39FB76F5-E69C-E55E-0B96-F1221391B99D}"/>
                </a:ext>
              </a:extLst>
            </p:cNvPr>
            <p:cNvSpPr/>
            <p:nvPr/>
          </p:nvSpPr>
          <p:spPr>
            <a:xfrm>
              <a:off x="4722040" y="423426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704A80E1-5D84-4777-92B8-6CBE9DB0FF04}"/>
                </a:ext>
              </a:extLst>
            </p:cNvPr>
            <p:cNvSpPr/>
            <p:nvPr/>
          </p:nvSpPr>
          <p:spPr>
            <a:xfrm>
              <a:off x="3948246" y="46744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AA295B7D-81B6-9A4D-07CF-79D26DB00CE5}"/>
                </a:ext>
              </a:extLst>
            </p:cNvPr>
            <p:cNvSpPr/>
            <p:nvPr/>
          </p:nvSpPr>
          <p:spPr>
            <a:xfrm>
              <a:off x="4699072" y="37819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7269BD5A-5042-7F5F-D41C-7F5BC3C61ACD}"/>
                </a:ext>
              </a:extLst>
            </p:cNvPr>
            <p:cNvSpPr/>
            <p:nvPr/>
          </p:nvSpPr>
          <p:spPr>
            <a:xfrm>
              <a:off x="3316081" y="34299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88EB880-B2B3-6778-0EED-139C70C17DC0}"/>
                </a:ext>
              </a:extLst>
            </p:cNvPr>
            <p:cNvSpPr/>
            <p:nvPr/>
          </p:nvSpPr>
          <p:spPr>
            <a:xfrm>
              <a:off x="3389690" y="26599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0785BA-155D-B968-7BCE-C06FA49504B6}"/>
                </a:ext>
              </a:extLst>
            </p:cNvPr>
            <p:cNvSpPr/>
            <p:nvPr/>
          </p:nvSpPr>
          <p:spPr>
            <a:xfrm>
              <a:off x="2707703" y="338747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1C0382-28B7-7741-C6BB-488A3FD1E8D9}"/>
                </a:ext>
              </a:extLst>
            </p:cNvPr>
            <p:cNvSpPr/>
            <p:nvPr/>
          </p:nvSpPr>
          <p:spPr>
            <a:xfrm>
              <a:off x="2739144" y="394566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012032-5C61-17CA-AC07-15861E0CF265}"/>
                </a:ext>
              </a:extLst>
            </p:cNvPr>
            <p:cNvSpPr/>
            <p:nvPr/>
          </p:nvSpPr>
          <p:spPr>
            <a:xfrm>
              <a:off x="2765928" y="44886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CE5A814-AD95-650D-48F7-FD468B50B618}"/>
                </a:ext>
              </a:extLst>
            </p:cNvPr>
            <p:cNvSpPr/>
            <p:nvPr/>
          </p:nvSpPr>
          <p:spPr>
            <a:xfrm>
              <a:off x="3417004" y="525566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741EBF8-60BE-E943-506D-05ACB52D83F0}"/>
                </a:ext>
              </a:extLst>
            </p:cNvPr>
            <p:cNvSpPr/>
            <p:nvPr/>
          </p:nvSpPr>
          <p:spPr>
            <a:xfrm>
              <a:off x="4047198" y="526686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5BF640-767A-31DE-CB63-D1BA069353A2}"/>
                </a:ext>
              </a:extLst>
            </p:cNvPr>
            <p:cNvSpPr/>
            <p:nvPr/>
          </p:nvSpPr>
          <p:spPr>
            <a:xfrm>
              <a:off x="4657644" y="524934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81FCB1-9B0F-37CF-8DA9-ECCDACD76A1A}"/>
                </a:ext>
              </a:extLst>
            </p:cNvPr>
            <p:cNvSpPr/>
            <p:nvPr/>
          </p:nvSpPr>
          <p:spPr>
            <a:xfrm>
              <a:off x="3943245" y="263253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634A8E-B3C6-E097-EBDB-742785DFC620}"/>
                </a:ext>
              </a:extLst>
            </p:cNvPr>
            <p:cNvSpPr/>
            <p:nvPr/>
          </p:nvSpPr>
          <p:spPr>
            <a:xfrm>
              <a:off x="4514342" y="26428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D40125-E0B8-7361-05D8-92A37993F344}"/>
                </a:ext>
              </a:extLst>
            </p:cNvPr>
            <p:cNvSpPr/>
            <p:nvPr/>
          </p:nvSpPr>
          <p:spPr>
            <a:xfrm>
              <a:off x="5138311" y="337057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57E48D-0B5A-2D85-E450-6579CE7BD910}"/>
                </a:ext>
              </a:extLst>
            </p:cNvPr>
            <p:cNvSpPr/>
            <p:nvPr/>
          </p:nvSpPr>
          <p:spPr>
            <a:xfrm>
              <a:off x="5138311" y="395149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05D0A43-397D-7E6F-C1EE-AA2F0E3185A4}"/>
                </a:ext>
              </a:extLst>
            </p:cNvPr>
            <p:cNvSpPr/>
            <p:nvPr/>
          </p:nvSpPr>
          <p:spPr>
            <a:xfrm>
              <a:off x="5159999" y="45517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67CFB1-395B-2BE4-4C65-32C788AD2139}"/>
                </a:ext>
              </a:extLst>
            </p:cNvPr>
            <p:cNvSpPr/>
            <p:nvPr/>
          </p:nvSpPr>
          <p:spPr>
            <a:xfrm>
              <a:off x="5167734" y="49394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15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fazíamos operações entre duas geometrias em 2D, podemos fazer em 3D.</a:t>
            </a:r>
          </a:p>
          <a:p>
            <a:r>
              <a:rPr lang="pt-BR" dirty="0"/>
              <a:t>Vamos criar um octaedro para fazer operações com a esfera.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DC0A34-592F-33E2-1751-661D1636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AC7-79E1-E777-97EE-2104E6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Functions for Basic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165-96AB-202D-41D6-2A50DA33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https://iquilezles.org/articles/distfunctions/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FAE-7F46-CF13-EA62-B5F7613D9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C340-4F1C-CC26-52FA-DE0960A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4" y="1422628"/>
            <a:ext cx="7772400" cy="34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União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estávamos fazendo o mínimo. Operação simples.</a:t>
            </a:r>
          </a:p>
          <a:p>
            <a:r>
              <a:rPr lang="pt-BR" dirty="0"/>
              <a:t>“Existem operações de mistura (blend) interessantes, fica de lição de casa verificar essas operações.”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28835E-9DA8-D99A-47D8-5243F115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8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Intersecção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5FDF052-239B-C9D8-C85B-ED624993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23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inverter uma função e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99F41C-1C85-036B-F978-0FBAC482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1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 ainda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081A56-286E-0040-408F-D005178C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59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trabalhar mais nas transformações.</a:t>
            </a:r>
          </a:p>
          <a:p>
            <a:r>
              <a:rPr lang="pt-BR" dirty="0"/>
              <a:t>A proposta é alterar o objeto com a transformação inversa do que desejamos.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20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translação basta aplicar o inverso do deslocamento do que deseja no objeto.</a:t>
            </a:r>
          </a:p>
          <a:p>
            <a:r>
              <a:rPr lang="pt-BR" dirty="0"/>
              <a:t>Por exemplo, se deseja deslocar o objeto +2.0 no </a:t>
            </a:r>
            <a:r>
              <a:rPr lang="pt-BR" dirty="0" err="1"/>
              <a:t>X</a:t>
            </a:r>
            <a:r>
              <a:rPr lang="pt-BR" dirty="0"/>
              <a:t>. Você deve alterar o valor de </a:t>
            </a:r>
            <a:r>
              <a:rPr lang="pt-BR" dirty="0" err="1"/>
              <a:t>X</a:t>
            </a:r>
            <a:r>
              <a:rPr lang="pt-BR" dirty="0"/>
              <a:t> em -2.0: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para ficar mais simples, podemos inverter todo o deslocamento de uma vez: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40FA-01AB-025F-C043-5E63D3D9649E}"/>
              </a:ext>
            </a:extLst>
          </p:cNvPr>
          <p:cNvSpPr txBox="1"/>
          <p:nvPr/>
        </p:nvSpPr>
        <p:spPr>
          <a:xfrm>
            <a:off x="1722560" y="2518946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+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C070-6B4C-60EA-0345-D7C6220C9F24}"/>
              </a:ext>
            </a:extLst>
          </p:cNvPr>
          <p:cNvSpPr txBox="1"/>
          <p:nvPr/>
        </p:nvSpPr>
        <p:spPr>
          <a:xfrm>
            <a:off x="1755224" y="4383573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rotação podemos multiplicar uma matriz de rotação no ponto. Aplique o inverso da rotação desejada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80F3E-9F96-F5C7-39AC-98795C501FC8}"/>
              </a:ext>
            </a:extLst>
          </p:cNvPr>
          <p:cNvSpPr txBox="1"/>
          <p:nvPr/>
        </p:nvSpPr>
        <p:spPr>
          <a:xfrm>
            <a:off x="541665" y="2025235"/>
            <a:ext cx="821178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theta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mat3 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primera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segunda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terceira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4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Homogêneas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Sim, você pode fazer essas mesmas operações com as coordenadas homogêneas. Isso pode simplificar a lógica do programa.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B825B-4683-356C-B9F9-1CF3267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4" y="2166331"/>
            <a:ext cx="5939619" cy="2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 é um problema. A lógica diz para multiplicar pelo inverso da escala. Contudo não vai funcionar direito, pois a escala altera a diferença da função de distância.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truque é depois dividir o resultado pela escala.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2206734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0B8-7388-CC1D-4525-7BDF4CA3F50F}"/>
              </a:ext>
            </a:extLst>
          </p:cNvPr>
          <p:cNvSpPr txBox="1"/>
          <p:nvPr/>
        </p:nvSpPr>
        <p:spPr>
          <a:xfrm>
            <a:off x="759381" y="4241093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en-US" b="0" noProof="1">
              <a:solidFill>
                <a:srgbClr val="B4B4B4"/>
              </a:solidFill>
              <a:effectLst/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979148D-B2D3-76C2-96E3-07F12964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1161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BE24CBCE-BCAB-E6B2-033E-1C3CBFAC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79529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8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659184" cy="4496159"/>
          </a:xfrm>
        </p:spPr>
        <p:txBody>
          <a:bodyPr/>
          <a:lstStyle/>
          <a:p>
            <a:r>
              <a:rPr lang="pt-BR" dirty="0"/>
              <a:t>Finalmente podemos manipular nossa câmera, reposicionando e rotacionando ela. Para isso vamos usar a matriz de Look At.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1728045"/>
            <a:ext cx="7243976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u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mat4 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40B-ABD0-3CDC-10C0-B5535B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896-DD9E-1FBF-0B0C-B504CB45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985"/>
            <a:ext cx="9070848" cy="4496159"/>
          </a:xfrm>
        </p:spPr>
        <p:txBody>
          <a:bodyPr/>
          <a:lstStyle/>
          <a:p>
            <a:r>
              <a:rPr lang="pt-BR" dirty="0"/>
              <a:t>Uma das propostas de renderização 3D é lançar um raio.</a:t>
            </a:r>
          </a:p>
          <a:p>
            <a:r>
              <a:rPr lang="pt-BR" dirty="0"/>
              <a:t>Procurar a primeira superfície de intersecção desse raio.</a:t>
            </a:r>
          </a:p>
          <a:p>
            <a:r>
              <a:rPr lang="pt-BR" dirty="0"/>
              <a:t>Agregar informações como a direção das fontes de luz ou sombras.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2560-24B3-EAD9-DC92-1B163F3E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704D5-282C-B01E-18FF-91F8E9C9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0" y="2372521"/>
            <a:ext cx="4757928" cy="31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9B4F-B47E-F912-507B-103951116E35}"/>
              </a:ext>
            </a:extLst>
          </p:cNvPr>
          <p:cNvSpPr txBox="1"/>
          <p:nvPr/>
        </p:nvSpPr>
        <p:spPr>
          <a:xfrm>
            <a:off x="3737610" y="5390585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8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2A2-E2E2-6CD4-0656-5F47497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F60D-6FA3-8070-A4F2-8D71C13B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https://inspirnathan.com/posts/52-shadertoy-tutorial-part-6</a:t>
            </a:r>
            <a:endParaRPr lang="pt-BR" dirty="0"/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https://jamie-wong.com/2016/07/15/ray-marching-signed-distance-functions/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https://iquilezles.org/articles/raymarchingdf/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http://bentonian.com/Lectures/FGraphics1819/1.%20Ray%20Marching%20and%20Signed%20Distance%20Fields.pdf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https://www.shadertoy.com/view/ltyXD3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8BDC-258F-A2BB-552E-9127BD86C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6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Direção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raio é definido por uma origem e um destino. Tanto a origem como a direção do vetor podem ser representados como um vec3 (ou vec2 se for em 2D).</a:t>
            </a:r>
          </a:p>
          <a:p>
            <a:endParaRPr lang="pt-BR" dirty="0"/>
          </a:p>
          <a:p>
            <a:r>
              <a:rPr lang="pt-BR" dirty="0"/>
              <a:t>Idealmente trabalhamos com vetores normalizados, ou seja, de magnitude 1.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C7EF60-B64A-CB80-7EE4-EBA57DB7915F}"/>
              </a:ext>
            </a:extLst>
          </p:cNvPr>
          <p:cNvSpPr txBox="1"/>
          <p:nvPr/>
        </p:nvSpPr>
        <p:spPr>
          <a:xfrm>
            <a:off x="1477663" y="3213206"/>
            <a:ext cx="651003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2.1, 1.5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2.0, 4.0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1122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temos de verificar se o raio atinge alguma geometria na cena.</a:t>
            </a:r>
          </a:p>
          <a:p>
            <a:endParaRPr lang="pt-BR" dirty="0"/>
          </a:p>
          <a:p>
            <a:r>
              <a:rPr lang="pt-BR" dirty="0"/>
              <a:t>Uma das técnicas conhecia é o Ray </a:t>
            </a:r>
            <a:r>
              <a:rPr lang="pt-BR" dirty="0" err="1"/>
              <a:t>Tracing</a:t>
            </a:r>
            <a:r>
              <a:rPr lang="pt-BR" dirty="0"/>
              <a:t> que calcula essa intersecção, mas aqui queremos usar </a:t>
            </a:r>
            <a:r>
              <a:rPr lang="pt-BR" dirty="0" err="1"/>
              <a:t>SDFs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5C02B4F-DDBF-85AB-3981-A3FDDD3A3194}"/>
              </a:ext>
            </a:extLst>
          </p:cNvPr>
          <p:cNvSpPr/>
          <p:nvPr/>
        </p:nvSpPr>
        <p:spPr>
          <a:xfrm flipH="1">
            <a:off x="5137359" y="3689604"/>
            <a:ext cx="1559054" cy="1499616"/>
          </a:xfrm>
          <a:prstGeom prst="cube">
            <a:avLst>
              <a:gd name="adj" fmla="val 30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DDCB98-1CDF-EF80-0B73-1FD21C0A44D6}"/>
              </a:ext>
            </a:extLst>
          </p:cNvPr>
          <p:cNvSpPr/>
          <p:nvPr/>
        </p:nvSpPr>
        <p:spPr>
          <a:xfrm>
            <a:off x="4055943" y="2836195"/>
            <a:ext cx="724302" cy="1600200"/>
          </a:xfrm>
          <a:prstGeom prst="can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1F3A2-8205-27A0-DEAD-DEF0B90874F6}"/>
              </a:ext>
            </a:extLst>
          </p:cNvPr>
          <p:cNvSpPr/>
          <p:nvPr/>
        </p:nvSpPr>
        <p:spPr>
          <a:xfrm>
            <a:off x="6089770" y="4320473"/>
            <a:ext cx="1197998" cy="1197998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603250"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9CE69C4-B826-81AB-7B09-EB4682E4C62B}"/>
              </a:ext>
            </a:extLst>
          </p:cNvPr>
          <p:cNvSpPr/>
          <p:nvPr/>
        </p:nvSpPr>
        <p:spPr>
          <a:xfrm>
            <a:off x="5122533" y="4288335"/>
            <a:ext cx="505449" cy="505449"/>
          </a:xfrm>
          <a:prstGeom prst="mathMultiply">
            <a:avLst>
              <a:gd name="adj1" fmla="val 104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 flipV="1">
            <a:off x="1810512" y="4541060"/>
            <a:ext cx="3565029" cy="4813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C1FFB73-8055-EA7B-4684-A284BC1B567F}"/>
              </a:ext>
            </a:extLst>
          </p:cNvPr>
          <p:cNvSpPr/>
          <p:nvPr/>
        </p:nvSpPr>
        <p:spPr>
          <a:xfrm>
            <a:off x="5088027" y="2633445"/>
            <a:ext cx="1101241" cy="110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>
            <a:off x="1248767" y="2919608"/>
            <a:ext cx="69351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sabemos se há um objeto?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4" name="Picture 8" descr="Movie Camera Icon">
            <a:extLst>
              <a:ext uri="{FF2B5EF4-FFF2-40B4-BE49-F238E27FC236}">
                <a16:creationId xmlns:a16="http://schemas.microsoft.com/office/drawing/2014/main" id="{16506300-B157-856A-EDF2-049C62ED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" y="2325049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148183" y="2816666"/>
            <a:ext cx="201168" cy="201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496E170-8A4F-52AA-9059-1CD0D581C7FA}"/>
              </a:ext>
            </a:extLst>
          </p:cNvPr>
          <p:cNvSpPr/>
          <p:nvPr/>
        </p:nvSpPr>
        <p:spPr>
          <a:xfrm>
            <a:off x="3436977" y="1328085"/>
            <a:ext cx="1188720" cy="1024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F1B2B-2DFD-5CA9-F5B8-AB005ECA4462}"/>
              </a:ext>
            </a:extLst>
          </p:cNvPr>
          <p:cNvSpPr/>
          <p:nvPr/>
        </p:nvSpPr>
        <p:spPr>
          <a:xfrm>
            <a:off x="3017520" y="3648456"/>
            <a:ext cx="139903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8CBF40-79FB-BAC7-1538-5906BD2D37AE}"/>
              </a:ext>
            </a:extLst>
          </p:cNvPr>
          <p:cNvSpPr/>
          <p:nvPr/>
        </p:nvSpPr>
        <p:spPr>
          <a:xfrm>
            <a:off x="-648002" y="1020481"/>
            <a:ext cx="3793538" cy="3793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81DB-0187-AE74-CD50-1DB52A8A3361}"/>
              </a:ext>
            </a:extLst>
          </p:cNvPr>
          <p:cNvSpPr/>
          <p:nvPr/>
        </p:nvSpPr>
        <p:spPr>
          <a:xfrm>
            <a:off x="3072383" y="2857500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B6FBB-494A-7119-0707-AE136566A883}"/>
              </a:ext>
            </a:extLst>
          </p:cNvPr>
          <p:cNvSpPr/>
          <p:nvPr/>
        </p:nvSpPr>
        <p:spPr>
          <a:xfrm>
            <a:off x="2510182" y="2295299"/>
            <a:ext cx="1270708" cy="12707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2AD31-E9F8-A47E-6F04-3FE4C73364E8}"/>
              </a:ext>
            </a:extLst>
          </p:cNvPr>
          <p:cNvSpPr/>
          <p:nvPr/>
        </p:nvSpPr>
        <p:spPr>
          <a:xfrm>
            <a:off x="3717036" y="2844097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2487A-1C8F-F4D1-FBBA-4C9AAC9CED46}"/>
              </a:ext>
            </a:extLst>
          </p:cNvPr>
          <p:cNvSpPr/>
          <p:nvPr/>
        </p:nvSpPr>
        <p:spPr>
          <a:xfrm>
            <a:off x="3254038" y="2381099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D8DF57-DD7A-DB42-66F6-4AEDE646284D}"/>
              </a:ext>
            </a:extLst>
          </p:cNvPr>
          <p:cNvSpPr/>
          <p:nvPr/>
        </p:nvSpPr>
        <p:spPr>
          <a:xfrm>
            <a:off x="4251572" y="283272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EA6E0-D162-527B-0510-6A90416DEBBA}"/>
              </a:ext>
            </a:extLst>
          </p:cNvPr>
          <p:cNvSpPr/>
          <p:nvPr/>
        </p:nvSpPr>
        <p:spPr>
          <a:xfrm>
            <a:off x="3788574" y="2369723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A1A17-A939-F29A-BFB3-E19DB5CA8742}"/>
              </a:ext>
            </a:extLst>
          </p:cNvPr>
          <p:cNvSpPr/>
          <p:nvPr/>
        </p:nvSpPr>
        <p:spPr>
          <a:xfrm>
            <a:off x="4786111" y="284864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9F719A-D502-3771-C722-FFE97B904AF0}"/>
              </a:ext>
            </a:extLst>
          </p:cNvPr>
          <p:cNvSpPr/>
          <p:nvPr/>
        </p:nvSpPr>
        <p:spPr>
          <a:xfrm>
            <a:off x="4600618" y="2658604"/>
            <a:ext cx="517292" cy="5172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005F9-7827-7D41-5E0B-82791FF1571E}"/>
              </a:ext>
            </a:extLst>
          </p:cNvPr>
          <p:cNvSpPr/>
          <p:nvPr/>
        </p:nvSpPr>
        <p:spPr>
          <a:xfrm>
            <a:off x="5034047" y="2850914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89F-4B67-FFB2-E4BC-6AC5D01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</a:t>
            </a:r>
            <a:r>
              <a:rPr lang="pt-BR" dirty="0" err="1"/>
              <a:t>rais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CCB5-1A02-8848-698E-FEAA98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5948"/>
          </a:xfrm>
        </p:spPr>
        <p:txBody>
          <a:bodyPr/>
          <a:lstStyle/>
          <a:p>
            <a:r>
              <a:rPr lang="pt-BR" dirty="0"/>
              <a:t>A origem do lançamento dos raios é a câmera, que podemos dizer que fica atrás da nossa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A738-042E-EDEA-9DF0-63822CCE5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2056" name="Picture 8" descr="Movie Camera Icon">
            <a:extLst>
              <a:ext uri="{FF2B5EF4-FFF2-40B4-BE49-F238E27FC236}">
                <a16:creationId xmlns:a16="http://schemas.microsoft.com/office/drawing/2014/main" id="{7D8F802F-8E2F-B21D-D552-310C033C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4" y="2857500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EE281-2ABD-FD80-5E5A-0554012D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1547"/>
              </p:ext>
            </p:extLst>
          </p:nvPr>
        </p:nvGraphicFramePr>
        <p:xfrm>
          <a:off x="4135564" y="1916766"/>
          <a:ext cx="20828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04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0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561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4126E-440E-5137-397A-CF873BF73570}"/>
              </a:ext>
            </a:extLst>
          </p:cNvPr>
          <p:cNvCxnSpPr>
            <a:cxnSpLocks/>
          </p:cNvCxnSpPr>
          <p:nvPr/>
        </p:nvCxnSpPr>
        <p:spPr>
          <a:xfrm flipV="1">
            <a:off x="2464537" y="2112009"/>
            <a:ext cx="1671027" cy="13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AA653-7B2D-C6D1-37A1-9A5134292588}"/>
              </a:ext>
            </a:extLst>
          </p:cNvPr>
          <p:cNvCxnSpPr>
            <a:cxnSpLocks/>
          </p:cNvCxnSpPr>
          <p:nvPr/>
        </p:nvCxnSpPr>
        <p:spPr>
          <a:xfrm>
            <a:off x="2464537" y="3437248"/>
            <a:ext cx="1671027" cy="138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4BBED-DFFA-3569-18C1-17654F8E9031}"/>
              </a:ext>
            </a:extLst>
          </p:cNvPr>
          <p:cNvCxnSpPr>
            <a:cxnSpLocks/>
          </p:cNvCxnSpPr>
          <p:nvPr/>
        </p:nvCxnSpPr>
        <p:spPr>
          <a:xfrm flipV="1">
            <a:off x="2463306" y="2488676"/>
            <a:ext cx="1678882" cy="9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9F695-C281-601A-A29E-E2C48DB3E7E4}"/>
              </a:ext>
            </a:extLst>
          </p:cNvPr>
          <p:cNvCxnSpPr>
            <a:cxnSpLocks/>
          </p:cNvCxnSpPr>
          <p:nvPr/>
        </p:nvCxnSpPr>
        <p:spPr>
          <a:xfrm flipV="1">
            <a:off x="2463306" y="2857500"/>
            <a:ext cx="1665634" cy="5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799B0-4A18-A378-6AA3-746235D3D3F1}"/>
              </a:ext>
            </a:extLst>
          </p:cNvPr>
          <p:cNvCxnSpPr>
            <a:cxnSpLocks/>
          </p:cNvCxnSpPr>
          <p:nvPr/>
        </p:nvCxnSpPr>
        <p:spPr>
          <a:xfrm flipV="1">
            <a:off x="2463306" y="3256738"/>
            <a:ext cx="1672258" cy="1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9237CD-8B0E-08AB-0B87-0535933704E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512942" y="3443270"/>
            <a:ext cx="1615998" cy="1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5757D-B031-07E9-F608-6E5D77E06DF3}"/>
              </a:ext>
            </a:extLst>
          </p:cNvPr>
          <p:cNvCxnSpPr>
            <a:cxnSpLocks/>
          </p:cNvCxnSpPr>
          <p:nvPr/>
        </p:nvCxnSpPr>
        <p:spPr>
          <a:xfrm>
            <a:off x="2471161" y="3437248"/>
            <a:ext cx="1657779" cy="5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E06C-F7C5-127A-01BF-2992792DDF76}"/>
              </a:ext>
            </a:extLst>
          </p:cNvPr>
          <p:cNvCxnSpPr>
            <a:cxnSpLocks/>
          </p:cNvCxnSpPr>
          <p:nvPr/>
        </p:nvCxnSpPr>
        <p:spPr>
          <a:xfrm>
            <a:off x="2471161" y="3443700"/>
            <a:ext cx="1657779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33DAD22-6022-12A6-6EF3-B6F71A4E3CC0}"/>
              </a:ext>
            </a:extLst>
          </p:cNvPr>
          <p:cNvSpPr/>
          <p:nvPr/>
        </p:nvSpPr>
        <p:spPr>
          <a:xfrm>
            <a:off x="2422687" y="3398142"/>
            <a:ext cx="90255" cy="90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5F4D0-8F78-94AF-26F9-2AB1254DB2F4}"/>
              </a:ext>
            </a:extLst>
          </p:cNvPr>
          <p:cNvSpPr txBox="1"/>
          <p:nvPr/>
        </p:nvSpPr>
        <p:spPr>
          <a:xfrm>
            <a:off x="3924906" y="4952376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5CA58-109A-083F-8852-AAFAD675A7F3}"/>
              </a:ext>
            </a:extLst>
          </p:cNvPr>
          <p:cNvSpPr txBox="1"/>
          <p:nvPr/>
        </p:nvSpPr>
        <p:spPr>
          <a:xfrm>
            <a:off x="5000095" y="1673679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6C2D78F-4A5E-1A68-7D02-3E4980427DC4}"/>
              </a:ext>
            </a:extLst>
          </p:cNvPr>
          <p:cNvCxnSpPr>
            <a:stCxn id="42" idx="1"/>
            <a:endCxn id="5" idx="0"/>
          </p:cNvCxnSpPr>
          <p:nvPr/>
        </p:nvCxnSpPr>
        <p:spPr>
          <a:xfrm rot="10800000" flipV="1">
            <a:off x="4239705" y="1827568"/>
            <a:ext cx="760391" cy="891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33314B-6BE3-B070-0CE1-A476581ED949}"/>
              </a:ext>
            </a:extLst>
          </p:cNvPr>
          <p:cNvSpPr txBox="1"/>
          <p:nvPr/>
        </p:nvSpPr>
        <p:spPr>
          <a:xfrm>
            <a:off x="1253088" y="3820389"/>
            <a:ext cx="813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origem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EE0376A-F5A0-9D7B-2A20-844CB3301227}"/>
              </a:ext>
            </a:extLst>
          </p:cNvPr>
          <p:cNvCxnSpPr>
            <a:cxnSpLocks/>
            <a:stCxn id="45" idx="3"/>
            <a:endCxn id="38" idx="4"/>
          </p:cNvCxnSpPr>
          <p:nvPr/>
        </p:nvCxnSpPr>
        <p:spPr>
          <a:xfrm flipV="1">
            <a:off x="2066612" y="3488397"/>
            <a:ext cx="401203" cy="485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inicial para 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3B0A-1B49-0D5C-3C6D-43FF659D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cena com a câmera posicionada atrás da tela, apontando para dentro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FC77E-7346-7BD6-E86A-153186333502}"/>
              </a:ext>
            </a:extLst>
          </p:cNvPr>
          <p:cNvSpPr txBox="1"/>
          <p:nvPr/>
        </p:nvSpPr>
        <p:spPr>
          <a:xfrm>
            <a:off x="325220" y="1790849"/>
            <a:ext cx="8590179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iResolution.xy)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iResolution.y;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smoothstep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0.49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(uv)),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997C9-2E53-F8E8-F47B-2BACBAFB5DC8}"/>
              </a:ext>
            </a:extLst>
          </p:cNvPr>
          <p:cNvSpPr/>
          <p:nvPr/>
        </p:nvSpPr>
        <p:spPr>
          <a:xfrm>
            <a:off x="455862" y="2813956"/>
            <a:ext cx="5302681" cy="65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3CC3-860A-41BC-45E7-4D1911569AF5}"/>
              </a:ext>
            </a:extLst>
          </p:cNvPr>
          <p:cNvSpPr txBox="1"/>
          <p:nvPr/>
        </p:nvSpPr>
        <p:spPr>
          <a:xfrm>
            <a:off x="3161631" y="5425789"/>
            <a:ext cx="522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100" dirty="0"/>
              <a:t>https://</a:t>
            </a:r>
            <a:r>
              <a:rPr lang="pt-BR" sz="1100" dirty="0" err="1"/>
              <a:t>inspirnathan.com</a:t>
            </a:r>
            <a:r>
              <a:rPr lang="pt-BR" sz="1100" dirty="0"/>
              <a:t>/posts/52-shadertoy-tutorial-part-6</a:t>
            </a:r>
          </a:p>
        </p:txBody>
      </p:sp>
    </p:spTree>
    <p:extLst>
      <p:ext uri="{BB962C8B-B14F-4D97-AF65-F5344CB8AC3E}">
        <p14:creationId xmlns:p14="http://schemas.microsoft.com/office/powerpoint/2010/main" val="1871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13070</TotalTime>
  <Words>10001</Words>
  <Application>Microsoft Macintosh PowerPoint</Application>
  <PresentationFormat>On-screen Show (16:10)</PresentationFormat>
  <Paragraphs>1231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Cambria Math</vt:lpstr>
      <vt:lpstr>Courier New</vt:lpstr>
      <vt:lpstr>Google Sans</vt:lpstr>
      <vt:lpstr>Menlo</vt:lpstr>
      <vt:lpstr>system-ui</vt:lpstr>
      <vt:lpstr>Times New Roman</vt:lpstr>
      <vt:lpstr>Verdana</vt:lpstr>
      <vt:lpstr>Personalizar design</vt:lpstr>
      <vt:lpstr>PowerPoint Presentation</vt:lpstr>
      <vt:lpstr>SDF em 3D</vt:lpstr>
      <vt:lpstr>Distance Functions for Basic Primitives</vt:lpstr>
      <vt:lpstr>Lançamento de Raios</vt:lpstr>
      <vt:lpstr>Origem e Direção dos Raios</vt:lpstr>
      <vt:lpstr>Raios</vt:lpstr>
      <vt:lpstr>Como sabemos se há um objeto?</vt:lpstr>
      <vt:lpstr>Origem dos rais</vt:lpstr>
      <vt:lpstr>Setup inicial para Ray Marching</vt:lpstr>
      <vt:lpstr>Buscando uma esfera</vt:lpstr>
      <vt:lpstr>Cálculo de Iluminação</vt:lpstr>
      <vt:lpstr>Cálculo da Normal</vt:lpstr>
      <vt:lpstr>Calculando a Normal na Superfície</vt:lpstr>
      <vt:lpstr>Calculando a Normal na Superfície</vt:lpstr>
      <vt:lpstr>Calculando a Normal na Superfície em GLSL</vt:lpstr>
      <vt:lpstr>Verificando o cálculo</vt:lpstr>
      <vt:lpstr>Calculando Iluminação</vt:lpstr>
      <vt:lpstr>Iluminando a esfera</vt:lpstr>
      <vt:lpstr>Material e Luz Ambiente</vt:lpstr>
      <vt:lpstr>Múltiplos objetos</vt:lpstr>
      <vt:lpstr>Múltiplos objetos</vt:lpstr>
      <vt:lpstr>Resultado do gerenciamento de objetos</vt:lpstr>
      <vt:lpstr>Selecionando cores</vt:lpstr>
      <vt:lpstr>Cores (Parte 1)</vt:lpstr>
      <vt:lpstr>Cores (Parte 2)</vt:lpstr>
      <vt:lpstr>Operações de União, Intersecção e Diferença</vt:lpstr>
      <vt:lpstr>Operações de União, Intersecção e Diferença</vt:lpstr>
      <vt:lpstr>Operações de União, Intersecção e Diferença</vt:lpstr>
      <vt:lpstr>Operações de União, Intersecção e Diferença</vt:lpstr>
      <vt:lpstr>União</vt:lpstr>
      <vt:lpstr>Intersecção</vt:lpstr>
      <vt:lpstr>Diferença</vt:lpstr>
      <vt:lpstr>Diferença</vt:lpstr>
      <vt:lpstr>Transformações</vt:lpstr>
      <vt:lpstr>Translação</vt:lpstr>
      <vt:lpstr>Rotação</vt:lpstr>
      <vt:lpstr>Coordenadas Homogêneas</vt:lpstr>
      <vt:lpstr>Escala</vt:lpstr>
      <vt:lpstr>Câmera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51</cp:revision>
  <dcterms:modified xsi:type="dcterms:W3CDTF">2023-05-10T23:02:17Z</dcterms:modified>
</cp:coreProperties>
</file>