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44"/>
  </p:notesMasterIdLst>
  <p:sldIdLst>
    <p:sldId id="256" r:id="rId2"/>
    <p:sldId id="277" r:id="rId3"/>
    <p:sldId id="357" r:id="rId4"/>
    <p:sldId id="324" r:id="rId5"/>
    <p:sldId id="325" r:id="rId6"/>
    <p:sldId id="323" r:id="rId7"/>
    <p:sldId id="322" r:id="rId8"/>
    <p:sldId id="327" r:id="rId9"/>
    <p:sldId id="328" r:id="rId10"/>
    <p:sldId id="329" r:id="rId11"/>
    <p:sldId id="330" r:id="rId12"/>
    <p:sldId id="331" r:id="rId13"/>
    <p:sldId id="332" r:id="rId14"/>
    <p:sldId id="318" r:id="rId15"/>
    <p:sldId id="333" r:id="rId16"/>
    <p:sldId id="334" r:id="rId17"/>
    <p:sldId id="352" r:id="rId18"/>
    <p:sldId id="335" r:id="rId19"/>
    <p:sldId id="353" r:id="rId20"/>
    <p:sldId id="354" r:id="rId21"/>
    <p:sldId id="355" r:id="rId22"/>
    <p:sldId id="356" r:id="rId23"/>
    <p:sldId id="351" r:id="rId24"/>
    <p:sldId id="336" r:id="rId25"/>
    <p:sldId id="337" r:id="rId26"/>
    <p:sldId id="338" r:id="rId27"/>
    <p:sldId id="339" r:id="rId28"/>
    <p:sldId id="340" r:id="rId29"/>
    <p:sldId id="341" r:id="rId30"/>
    <p:sldId id="285" r:id="rId31"/>
    <p:sldId id="343" r:id="rId32"/>
    <p:sldId id="344" r:id="rId33"/>
    <p:sldId id="345" r:id="rId34"/>
    <p:sldId id="346" r:id="rId35"/>
    <p:sldId id="347" r:id="rId36"/>
    <p:sldId id="349" r:id="rId37"/>
    <p:sldId id="350" r:id="rId38"/>
    <p:sldId id="348" r:id="rId39"/>
    <p:sldId id="284" r:id="rId40"/>
    <p:sldId id="342" r:id="rId41"/>
    <p:sldId id="280" r:id="rId42"/>
    <p:sldId id="268" r:id="rId43"/>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D875CD-0A68-7791-928E-2789205482C6}" v="29" dt="2024-11-14T17:18:38.265"/>
  </p1510:revLst>
</p1510:revInfo>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40" d="100"/>
          <a:sy n="140" d="100"/>
        </p:scale>
        <p:origin x="1288" y="192"/>
      </p:cViewPr>
      <p:guideLst>
        <p:guide orient="horz" pos="180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iano Pereira Soares" userId="S::lucianops@insper.edu.br::16c53e34-c952-423e-8700-c0525d23304f" providerId="AD" clId="Web-{20D875CD-0A68-7791-928E-2789205482C6}"/>
    <pc:docChg chg="modSld">
      <pc:chgData name="Luciano Pereira Soares" userId="S::lucianops@insper.edu.br::16c53e34-c952-423e-8700-c0525d23304f" providerId="AD" clId="Web-{20D875CD-0A68-7791-928E-2789205482C6}" dt="2024-11-14T17:18:38.062" v="27" actId="20577"/>
      <pc:docMkLst>
        <pc:docMk/>
      </pc:docMkLst>
      <pc:sldChg chg="modSp">
        <pc:chgData name="Luciano Pereira Soares" userId="S::lucianops@insper.edu.br::16c53e34-c952-423e-8700-c0525d23304f" providerId="AD" clId="Web-{20D875CD-0A68-7791-928E-2789205482C6}" dt="2024-11-14T17:18:38.062" v="27" actId="20577"/>
        <pc:sldMkLst>
          <pc:docMk/>
          <pc:sldMk cId="739811601" sldId="277"/>
        </pc:sldMkLst>
        <pc:spChg chg="mod">
          <ac:chgData name="Luciano Pereira Soares" userId="S::lucianops@insper.edu.br::16c53e34-c952-423e-8700-c0525d23304f" providerId="AD" clId="Web-{20D875CD-0A68-7791-928E-2789205482C6}" dt="2024-11-14T17:18:38.062" v="27" actId="20577"/>
          <ac:spMkLst>
            <pc:docMk/>
            <pc:sldMk cId="739811601" sldId="277"/>
            <ac:spMk id="8" creationId="{DF65B1F2-F651-4E0B-6099-F3BB3993283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Arial"/>
                <a:ea typeface="Arial"/>
                <a:cs typeface="Arial"/>
                <a:sym typeface="Arial"/>
              </a:rPr>
              <a:t>‹nº›</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 name="Google Shape;31;p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2</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4100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3</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3139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4</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84345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5</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62311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6</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34555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7</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71238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261740022_0_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10261740022_0_7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e conteúdo">
  <p:cSld name="Título e conteúdo">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5296959"/>
            <a:ext cx="2133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3124200" y="5296959"/>
            <a:ext cx="2895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6553200" y="5296959"/>
            <a:ext cx="2133600" cy="304271"/>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BCBEC0"/>
                </a:solidFill>
                <a:latin typeface="Arial"/>
                <a:ea typeface="Arial"/>
                <a:cs typeface="Arial"/>
                <a:sym typeface="Arial"/>
              </a:defRPr>
            </a:lvl1pPr>
            <a:lvl2pPr marL="0" marR="0" lvl="1" indent="0" algn="l" rtl="0">
              <a:spcBef>
                <a:spcPts val="0"/>
              </a:spcBef>
              <a:buNone/>
              <a:defRPr sz="1800" b="0" i="0" u="none" strike="noStrike" cap="none">
                <a:solidFill>
                  <a:srgbClr val="BCBEC0"/>
                </a:solidFill>
                <a:latin typeface="Arial"/>
                <a:ea typeface="Arial"/>
                <a:cs typeface="Arial"/>
                <a:sym typeface="Arial"/>
              </a:defRPr>
            </a:lvl2pPr>
            <a:lvl3pPr marL="0" marR="0" lvl="2" indent="0" algn="l" rtl="0">
              <a:spcBef>
                <a:spcPts val="0"/>
              </a:spcBef>
              <a:buNone/>
              <a:defRPr sz="1800" b="0" i="0" u="none" strike="noStrike" cap="none">
                <a:solidFill>
                  <a:srgbClr val="BCBEC0"/>
                </a:solidFill>
                <a:latin typeface="Arial"/>
                <a:ea typeface="Arial"/>
                <a:cs typeface="Arial"/>
                <a:sym typeface="Arial"/>
              </a:defRPr>
            </a:lvl3pPr>
            <a:lvl4pPr marL="0" marR="0" lvl="3" indent="0" algn="l" rtl="0">
              <a:spcBef>
                <a:spcPts val="0"/>
              </a:spcBef>
              <a:buNone/>
              <a:defRPr sz="1800" b="0" i="0" u="none" strike="noStrike" cap="none">
                <a:solidFill>
                  <a:srgbClr val="BCBEC0"/>
                </a:solidFill>
                <a:latin typeface="Arial"/>
                <a:ea typeface="Arial"/>
                <a:cs typeface="Arial"/>
                <a:sym typeface="Arial"/>
              </a:defRPr>
            </a:lvl4pPr>
            <a:lvl5pPr marL="0" marR="0" lvl="4" indent="0" algn="l" rtl="0">
              <a:spcBef>
                <a:spcPts val="0"/>
              </a:spcBef>
              <a:buNone/>
              <a:defRPr sz="1800" b="0" i="0" u="none" strike="noStrike" cap="none">
                <a:solidFill>
                  <a:srgbClr val="BCBEC0"/>
                </a:solidFill>
                <a:latin typeface="Arial"/>
                <a:ea typeface="Arial"/>
                <a:cs typeface="Arial"/>
                <a:sym typeface="Arial"/>
              </a:defRPr>
            </a:lvl5pPr>
            <a:lvl6pPr marL="0" marR="0" lvl="5" indent="0" algn="l" rtl="0">
              <a:spcBef>
                <a:spcPts val="0"/>
              </a:spcBef>
              <a:buNone/>
              <a:defRPr sz="1800" b="0" i="0" u="none" strike="noStrike" cap="none">
                <a:solidFill>
                  <a:srgbClr val="BCBEC0"/>
                </a:solidFill>
                <a:latin typeface="Arial"/>
                <a:ea typeface="Arial"/>
                <a:cs typeface="Arial"/>
                <a:sym typeface="Arial"/>
              </a:defRPr>
            </a:lvl6pPr>
            <a:lvl7pPr marL="0" marR="0" lvl="6" indent="0" algn="l" rtl="0">
              <a:spcBef>
                <a:spcPts val="0"/>
              </a:spcBef>
              <a:buNone/>
              <a:defRPr sz="1800" b="0" i="0" u="none" strike="noStrike" cap="none">
                <a:solidFill>
                  <a:srgbClr val="BCBEC0"/>
                </a:solidFill>
                <a:latin typeface="Arial"/>
                <a:ea typeface="Arial"/>
                <a:cs typeface="Arial"/>
                <a:sym typeface="Arial"/>
              </a:defRPr>
            </a:lvl7pPr>
            <a:lvl8pPr marL="0" marR="0" lvl="7" indent="0" algn="l" rtl="0">
              <a:spcBef>
                <a:spcPts val="0"/>
              </a:spcBef>
              <a:buNone/>
              <a:defRPr sz="1800" b="0" i="0" u="none" strike="noStrike" cap="none">
                <a:solidFill>
                  <a:srgbClr val="BCBEC0"/>
                </a:solidFill>
                <a:latin typeface="Arial"/>
                <a:ea typeface="Arial"/>
                <a:cs typeface="Arial"/>
                <a:sym typeface="Arial"/>
              </a:defRPr>
            </a:lvl8pPr>
            <a:lvl9pPr marL="0" marR="0" lvl="8" indent="0" algn="l" rtl="0">
              <a:spcBef>
                <a:spcPts val="0"/>
              </a:spcBef>
              <a:buNone/>
              <a:defRPr sz="1800" b="0" i="0" u="none" strike="noStrike" cap="none">
                <a:solidFill>
                  <a:srgbClr val="BCBEC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‹nº›</a:t>
            </a:fld>
            <a:endParaRPr/>
          </a:p>
        </p:txBody>
      </p:sp>
      <p:pic>
        <p:nvPicPr>
          <p:cNvPr id="15" name="Google Shape;15;p2"/>
          <p:cNvPicPr preferRelativeResize="0"/>
          <p:nvPr/>
        </p:nvPicPr>
        <p:blipFill rotWithShape="1">
          <a:blip r:embed="rId2">
            <a:alphaModFix/>
          </a:blip>
          <a:srcRect t="1" b="16530"/>
          <a:stretch/>
        </p:blipFill>
        <p:spPr>
          <a:xfrm>
            <a:off x="6094" y="-1"/>
            <a:ext cx="9123426" cy="5715001"/>
          </a:xfrm>
          <a:prstGeom prst="rect">
            <a:avLst/>
          </a:prstGeom>
          <a:noFill/>
          <a:ln>
            <a:noFill/>
          </a:ln>
        </p:spPr>
      </p:pic>
      <p:sp>
        <p:nvSpPr>
          <p:cNvPr id="16" name="Google Shape;16;p2"/>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600"/>
              </a:spcBef>
              <a:spcAft>
                <a:spcPts val="0"/>
              </a:spcAft>
              <a:buClr>
                <a:schemeClr val="lt1"/>
              </a:buClr>
              <a:buSzPts val="3000"/>
              <a:buFont typeface="Arial"/>
              <a:buNone/>
              <a:defRPr sz="3000" b="1"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333"/>
              </a:spcBef>
              <a:spcAft>
                <a:spcPts val="0"/>
              </a:spcAft>
              <a:buClr>
                <a:schemeClr val="lt1"/>
              </a:buClr>
              <a:buSzPts val="1667"/>
              <a:buFont typeface="Arial"/>
              <a:buNone/>
              <a:defRPr sz="16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body" idx="3"/>
          </p:nvPr>
        </p:nvSpPr>
        <p:spPr>
          <a:xfrm>
            <a:off x="900112" y="5296958"/>
            <a:ext cx="7343775" cy="198438"/>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233"/>
              </a:spcBef>
              <a:spcAft>
                <a:spcPts val="0"/>
              </a:spcAft>
              <a:buClr>
                <a:schemeClr val="lt1"/>
              </a:buClr>
              <a:buSzPts val="1167"/>
              <a:buFont typeface="Arial"/>
              <a:buNone/>
              <a:defRPr sz="11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4172" y="113717"/>
            <a:ext cx="8428232" cy="5159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C00026"/>
              </a:buClr>
              <a:buSzPts val="2667"/>
              <a:buFont typeface="Verdana"/>
              <a:buNone/>
              <a:defRPr sz="2667" b="0" i="0" u="none" strike="noStrike" cap="none">
                <a:solidFill>
                  <a:srgbClr val="C00026"/>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3"/>
          <p:cNvSpPr txBox="1">
            <a:spLocks noGrp="1"/>
          </p:cNvSpPr>
          <p:nvPr>
            <p:ph type="body" idx="1"/>
          </p:nvPr>
        </p:nvSpPr>
        <p:spPr>
          <a:xfrm>
            <a:off x="390548" y="838985"/>
            <a:ext cx="8428232" cy="4496159"/>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sldNum" idx="12"/>
          </p:nvPr>
        </p:nvSpPr>
        <p:spPr>
          <a:xfrm>
            <a:off x="0" y="5410729"/>
            <a:ext cx="475013" cy="304271"/>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833" b="0" i="0" u="none" strike="noStrike" cap="none">
                <a:solidFill>
                  <a:srgbClr val="888888"/>
                </a:solidFill>
                <a:latin typeface="Verdana"/>
                <a:ea typeface="Verdana"/>
                <a:cs typeface="Verdana"/>
                <a:sym typeface="Verdana"/>
              </a:defRPr>
            </a:lvl1pPr>
            <a:lvl2pPr marL="0" marR="0" lvl="1" indent="0" algn="ctr" rtl="0">
              <a:spcBef>
                <a:spcPts val="0"/>
              </a:spcBef>
              <a:buNone/>
              <a:defRPr sz="833" b="0" i="0" u="none" strike="noStrike" cap="none">
                <a:solidFill>
                  <a:srgbClr val="888888"/>
                </a:solidFill>
                <a:latin typeface="Verdana"/>
                <a:ea typeface="Verdana"/>
                <a:cs typeface="Verdana"/>
                <a:sym typeface="Verdana"/>
              </a:defRPr>
            </a:lvl2pPr>
            <a:lvl3pPr marL="0" marR="0" lvl="2" indent="0" algn="ctr" rtl="0">
              <a:spcBef>
                <a:spcPts val="0"/>
              </a:spcBef>
              <a:buNone/>
              <a:defRPr sz="833" b="0" i="0" u="none" strike="noStrike" cap="none">
                <a:solidFill>
                  <a:srgbClr val="888888"/>
                </a:solidFill>
                <a:latin typeface="Verdana"/>
                <a:ea typeface="Verdana"/>
                <a:cs typeface="Verdana"/>
                <a:sym typeface="Verdana"/>
              </a:defRPr>
            </a:lvl3pPr>
            <a:lvl4pPr marL="0" marR="0" lvl="3" indent="0" algn="ctr" rtl="0">
              <a:spcBef>
                <a:spcPts val="0"/>
              </a:spcBef>
              <a:buNone/>
              <a:defRPr sz="833" b="0" i="0" u="none" strike="noStrike" cap="none">
                <a:solidFill>
                  <a:srgbClr val="888888"/>
                </a:solidFill>
                <a:latin typeface="Verdana"/>
                <a:ea typeface="Verdana"/>
                <a:cs typeface="Verdana"/>
                <a:sym typeface="Verdana"/>
              </a:defRPr>
            </a:lvl4pPr>
            <a:lvl5pPr marL="0" marR="0" lvl="4" indent="0" algn="ctr" rtl="0">
              <a:spcBef>
                <a:spcPts val="0"/>
              </a:spcBef>
              <a:buNone/>
              <a:defRPr sz="833" b="0" i="0" u="none" strike="noStrike" cap="none">
                <a:solidFill>
                  <a:srgbClr val="888888"/>
                </a:solidFill>
                <a:latin typeface="Verdana"/>
                <a:ea typeface="Verdana"/>
                <a:cs typeface="Verdana"/>
                <a:sym typeface="Verdana"/>
              </a:defRPr>
            </a:lvl5pPr>
            <a:lvl6pPr marL="0" marR="0" lvl="5" indent="0" algn="ctr" rtl="0">
              <a:spcBef>
                <a:spcPts val="0"/>
              </a:spcBef>
              <a:buNone/>
              <a:defRPr sz="833" b="0" i="0" u="none" strike="noStrike" cap="none">
                <a:solidFill>
                  <a:srgbClr val="888888"/>
                </a:solidFill>
                <a:latin typeface="Verdana"/>
                <a:ea typeface="Verdana"/>
                <a:cs typeface="Verdana"/>
                <a:sym typeface="Verdana"/>
              </a:defRPr>
            </a:lvl6pPr>
            <a:lvl7pPr marL="0" marR="0" lvl="6" indent="0" algn="ctr" rtl="0">
              <a:spcBef>
                <a:spcPts val="0"/>
              </a:spcBef>
              <a:buNone/>
              <a:defRPr sz="833" b="0" i="0" u="none" strike="noStrike" cap="none">
                <a:solidFill>
                  <a:srgbClr val="888888"/>
                </a:solidFill>
                <a:latin typeface="Verdana"/>
                <a:ea typeface="Verdana"/>
                <a:cs typeface="Verdana"/>
                <a:sym typeface="Verdana"/>
              </a:defRPr>
            </a:lvl7pPr>
            <a:lvl8pPr marL="0" marR="0" lvl="7" indent="0" algn="ctr" rtl="0">
              <a:spcBef>
                <a:spcPts val="0"/>
              </a:spcBef>
              <a:buNone/>
              <a:defRPr sz="833" b="0" i="0" u="none" strike="noStrike" cap="none">
                <a:solidFill>
                  <a:srgbClr val="888888"/>
                </a:solidFill>
                <a:latin typeface="Verdana"/>
                <a:ea typeface="Verdana"/>
                <a:cs typeface="Verdana"/>
                <a:sym typeface="Verdana"/>
              </a:defRPr>
            </a:lvl8pPr>
            <a:lvl9pPr marL="0" marR="0" lvl="8" indent="0" algn="ctr" rtl="0">
              <a:spcBef>
                <a:spcPts val="0"/>
              </a:spcBef>
              <a:buNone/>
              <a:defRPr sz="833" b="0" i="0" u="none" strike="noStrike" cap="none">
                <a:solidFill>
                  <a:srgbClr val="888888"/>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7200" y="228865"/>
            <a:ext cx="8229600" cy="9528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457200" y="1333500"/>
            <a:ext cx="8229600" cy="3771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457200" y="5296958"/>
            <a:ext cx="2133600" cy="30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5296958"/>
            <a:ext cx="2895600" cy="30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5296958"/>
            <a:ext cx="2133600" cy="30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fundo_ppt1_ok.jpg"/>
          <p:cNvPicPr preferRelativeResize="0"/>
          <p:nvPr/>
        </p:nvPicPr>
        <p:blipFill rotWithShape="1">
          <a:blip r:embed="rId5">
            <a:alphaModFix/>
          </a:blip>
          <a:srcRect/>
          <a:stretch/>
        </p:blipFill>
        <p:spPr>
          <a:xfrm>
            <a:off x="1524000" y="0"/>
            <a:ext cx="7620000" cy="5715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iquilezles.org/articles/distfunctions2d/" TargetMode="External"/><Relationship Id="rId1" Type="http://schemas.openxmlformats.org/officeDocument/2006/relationships/slideLayout" Target="../slideLayouts/slideLayout2.xml"/><Relationship Id="rId4" Type="http://schemas.openxmlformats.org/officeDocument/2006/relationships/hyperlink" Target="https://www.shadertoy.com/playlist/MXdSRf"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youtube.com/playlist?list=PL0EpikNmjs2AUFqRi3vmpkrO3j-zWuoyq"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inspirnathan.com/posts/49-shadertoy-tutorial-part-3" TargetMode="External"/><Relationship Id="rId2" Type="http://schemas.openxmlformats.org/officeDocument/2006/relationships/hyperlink" Target="https://www.shadertoy.com/" TargetMode="External"/><Relationship Id="rId1" Type="http://schemas.openxmlformats.org/officeDocument/2006/relationships/slideLayout" Target="../slideLayouts/slideLayout2.xml"/><Relationship Id="rId5" Type="http://schemas.openxmlformats.org/officeDocument/2006/relationships/hyperlink" Target="https://thebookofshaders.com/" TargetMode="External"/><Relationship Id="rId4" Type="http://schemas.openxmlformats.org/officeDocument/2006/relationships/hyperlink" Target="https://iquilezles.org/"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5"/>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pt-BR"/>
              <a:t>Computação Gráfica</a:t>
            </a:r>
            <a:endParaRPr/>
          </a:p>
        </p:txBody>
      </p:sp>
      <p:sp>
        <p:nvSpPr>
          <p:cNvPr id="34" name="Google Shape;34;p5"/>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p>
            <a:pPr marL="0" indent="0">
              <a:spcBef>
                <a:spcPts val="0"/>
              </a:spcBef>
              <a:buSzPts val="1600"/>
            </a:pPr>
            <a:r>
              <a:rPr lang="pt-BR" dirty="0"/>
              <a:t>Aula 21: SDF (</a:t>
            </a:r>
            <a:r>
              <a:rPr lang="en-US" dirty="0"/>
              <a:t>Signed Distance Function</a:t>
            </a:r>
            <a:r>
              <a:rPr lang="pt-BR" dirty="0"/>
              <a:t>)</a:t>
            </a:r>
          </a:p>
          <a:p>
            <a:pPr marL="0" indent="0">
              <a:spcBef>
                <a:spcPts val="0"/>
              </a:spcBef>
              <a:buSzPts val="1600"/>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673623-C2C8-CE3C-AEC3-4354D29713C3}"/>
              </a:ext>
            </a:extLst>
          </p:cNvPr>
          <p:cNvSpPr/>
          <p:nvPr/>
        </p:nvSpPr>
        <p:spPr>
          <a:xfrm>
            <a:off x="3871178" y="2181504"/>
            <a:ext cx="1159497" cy="1159497"/>
          </a:xfrm>
          <a:prstGeom prst="rect">
            <a:avLst/>
          </a:prstGeom>
          <a:solidFill>
            <a:srgbClr val="C6D9F1">
              <a:alpha val="2745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Title 1">
            <a:extLst>
              <a:ext uri="{FF2B5EF4-FFF2-40B4-BE49-F238E27FC236}">
                <a16:creationId xmlns:a16="http://schemas.microsoft.com/office/drawing/2014/main" id="{BD466950-ACBF-6058-316E-C9E899479622}"/>
              </a:ext>
            </a:extLst>
          </p:cNvPr>
          <p:cNvSpPr>
            <a:spLocks noGrp="1"/>
          </p:cNvSpPr>
          <p:nvPr>
            <p:ph type="title"/>
          </p:nvPr>
        </p:nvSpPr>
        <p:spPr/>
        <p:txBody>
          <a:bodyPr/>
          <a:lstStyle/>
          <a:p>
            <a:r>
              <a:rPr lang="pt-BR" dirty="0"/>
              <a:t>Atividade em Aula: Faça um quadrado</a:t>
            </a:r>
          </a:p>
        </p:txBody>
      </p:sp>
      <p:sp>
        <p:nvSpPr>
          <p:cNvPr id="3" name="Text Placeholder 2">
            <a:extLst>
              <a:ext uri="{FF2B5EF4-FFF2-40B4-BE49-F238E27FC236}">
                <a16:creationId xmlns:a16="http://schemas.microsoft.com/office/drawing/2014/main" id="{D8365837-21D5-E8D1-C815-F31DCE509EAA}"/>
              </a:ext>
            </a:extLst>
          </p:cNvPr>
          <p:cNvSpPr>
            <a:spLocks noGrp="1"/>
          </p:cNvSpPr>
          <p:nvPr>
            <p:ph type="body" idx="1"/>
          </p:nvPr>
        </p:nvSpPr>
        <p:spPr/>
        <p:txBody>
          <a:bodyPr/>
          <a:lstStyle/>
          <a:p>
            <a:r>
              <a:rPr lang="pt-BR" dirty="0"/>
              <a:t>Usando os conceitos aprendidos de SDF. Desenhe um quadrado na tela.</a:t>
            </a:r>
          </a:p>
        </p:txBody>
      </p:sp>
      <p:sp>
        <p:nvSpPr>
          <p:cNvPr id="4" name="Slide Number Placeholder 3">
            <a:extLst>
              <a:ext uri="{FF2B5EF4-FFF2-40B4-BE49-F238E27FC236}">
                <a16:creationId xmlns:a16="http://schemas.microsoft.com/office/drawing/2014/main" id="{55FFF558-05B2-8A70-3A2C-04C2826F0FA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10</a:t>
            </a:fld>
            <a:endParaRPr lang="pt-BR"/>
          </a:p>
        </p:txBody>
      </p:sp>
      <p:cxnSp>
        <p:nvCxnSpPr>
          <p:cNvPr id="5" name="Straight Arrow Connector 4">
            <a:extLst>
              <a:ext uri="{FF2B5EF4-FFF2-40B4-BE49-F238E27FC236}">
                <a16:creationId xmlns:a16="http://schemas.microsoft.com/office/drawing/2014/main" id="{0A68751F-0A20-A3A0-F870-B1FB86CF29C6}"/>
              </a:ext>
            </a:extLst>
          </p:cNvPr>
          <p:cNvCxnSpPr/>
          <p:nvPr/>
        </p:nvCxnSpPr>
        <p:spPr>
          <a:xfrm flipV="1">
            <a:off x="4453128" y="1512248"/>
            <a:ext cx="0" cy="2441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B15B1FF5-3EB1-FBDB-FE53-5E672C7CE634}"/>
              </a:ext>
            </a:extLst>
          </p:cNvPr>
          <p:cNvCxnSpPr>
            <a:cxnSpLocks/>
          </p:cNvCxnSpPr>
          <p:nvPr/>
        </p:nvCxnSpPr>
        <p:spPr>
          <a:xfrm>
            <a:off x="2738628" y="2751260"/>
            <a:ext cx="3429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2621764B-9227-5BD5-D811-A22F03DC8EEA}"/>
              </a:ext>
            </a:extLst>
          </p:cNvPr>
          <p:cNvSpPr/>
          <p:nvPr/>
        </p:nvSpPr>
        <p:spPr>
          <a:xfrm>
            <a:off x="5477256" y="1969448"/>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9" name="TextBox 8">
            <a:extLst>
              <a:ext uri="{FF2B5EF4-FFF2-40B4-BE49-F238E27FC236}">
                <a16:creationId xmlns:a16="http://schemas.microsoft.com/office/drawing/2014/main" id="{DAC48530-17EC-0048-5840-5257B790FEDD}"/>
              </a:ext>
            </a:extLst>
          </p:cNvPr>
          <p:cNvSpPr txBox="1"/>
          <p:nvPr/>
        </p:nvSpPr>
        <p:spPr>
          <a:xfrm>
            <a:off x="5541264" y="1815559"/>
            <a:ext cx="377190" cy="307777"/>
          </a:xfrm>
          <a:prstGeom prst="rect">
            <a:avLst/>
          </a:prstGeom>
          <a:noFill/>
        </p:spPr>
        <p:txBody>
          <a:bodyPr wrap="square">
            <a:spAutoFit/>
          </a:bodyPr>
          <a:lstStyle/>
          <a:p>
            <a:r>
              <a:rPr lang="pt-BR" dirty="0"/>
              <a:t>?</a:t>
            </a:r>
          </a:p>
        </p:txBody>
      </p:sp>
      <p:sp>
        <p:nvSpPr>
          <p:cNvPr id="10" name="TextBox 9">
            <a:extLst>
              <a:ext uri="{FF2B5EF4-FFF2-40B4-BE49-F238E27FC236}">
                <a16:creationId xmlns:a16="http://schemas.microsoft.com/office/drawing/2014/main" id="{E79856F3-0DB1-4640-E11C-9D0085F959F3}"/>
              </a:ext>
            </a:extLst>
          </p:cNvPr>
          <p:cNvSpPr txBox="1"/>
          <p:nvPr/>
        </p:nvSpPr>
        <p:spPr>
          <a:xfrm>
            <a:off x="5268086" y="2020572"/>
            <a:ext cx="582931" cy="307777"/>
          </a:xfrm>
          <a:prstGeom prst="rect">
            <a:avLst/>
          </a:prstGeom>
          <a:noFill/>
        </p:spPr>
        <p:txBody>
          <a:bodyPr wrap="square">
            <a:spAutoFit/>
          </a:bodyPr>
          <a:lstStyle/>
          <a:p>
            <a:r>
              <a:rPr lang="pt-BR" noProof="1"/>
              <a:t>[x,y]</a:t>
            </a:r>
          </a:p>
        </p:txBody>
      </p:sp>
      <p:cxnSp>
        <p:nvCxnSpPr>
          <p:cNvPr id="11" name="Straight Arrow Connector 10">
            <a:extLst>
              <a:ext uri="{FF2B5EF4-FFF2-40B4-BE49-F238E27FC236}">
                <a16:creationId xmlns:a16="http://schemas.microsoft.com/office/drawing/2014/main" id="{B8468EB0-CD28-BDD7-C656-34290DF2B91D}"/>
              </a:ext>
            </a:extLst>
          </p:cNvPr>
          <p:cNvCxnSpPr>
            <a:cxnSpLocks/>
          </p:cNvCxnSpPr>
          <p:nvPr/>
        </p:nvCxnSpPr>
        <p:spPr>
          <a:xfrm>
            <a:off x="4450926" y="2632443"/>
            <a:ext cx="60218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723E7D18-FE41-7A9C-6EE2-0F332120CE6D}"/>
              </a:ext>
            </a:extLst>
          </p:cNvPr>
          <p:cNvSpPr txBox="1"/>
          <p:nvPr/>
        </p:nvSpPr>
        <p:spPr>
          <a:xfrm>
            <a:off x="4643435" y="2380839"/>
            <a:ext cx="368046" cy="307777"/>
          </a:xfrm>
          <a:prstGeom prst="rect">
            <a:avLst/>
          </a:prstGeom>
          <a:noFill/>
        </p:spPr>
        <p:txBody>
          <a:bodyPr wrap="square">
            <a:spAutoFit/>
          </a:bodyPr>
          <a:lstStyle/>
          <a:p>
            <a:r>
              <a:rPr lang="pt-BR" noProof="1"/>
              <a:t>r</a:t>
            </a:r>
          </a:p>
        </p:txBody>
      </p:sp>
      <p:sp>
        <p:nvSpPr>
          <p:cNvPr id="14" name="TextBox 13">
            <a:extLst>
              <a:ext uri="{FF2B5EF4-FFF2-40B4-BE49-F238E27FC236}">
                <a16:creationId xmlns:a16="http://schemas.microsoft.com/office/drawing/2014/main" id="{3356AFE0-A5A5-AA84-3DDC-ACD73B2562D1}"/>
              </a:ext>
            </a:extLst>
          </p:cNvPr>
          <p:cNvSpPr txBox="1"/>
          <p:nvPr/>
        </p:nvSpPr>
        <p:spPr>
          <a:xfrm>
            <a:off x="1288821" y="4074885"/>
            <a:ext cx="6631686" cy="1384995"/>
          </a:xfrm>
          <a:prstGeom prst="rect">
            <a:avLst/>
          </a:prstGeom>
          <a:solidFill>
            <a:schemeClr val="tx1"/>
          </a:solidFill>
        </p:spPr>
        <p:txBody>
          <a:bodyPr wrap="square">
            <a:spAutoFit/>
          </a:bodyPr>
          <a:lstStyle/>
          <a:p>
            <a:r>
              <a:rPr lang="en-US" noProof="1">
                <a:solidFill>
                  <a:srgbClr val="569CD6"/>
                </a:solidFill>
                <a:latin typeface="Menlo" panose="020B0609030804020204" pitchFamily="49" charset="0"/>
              </a:rPr>
              <a:t>bool</a:t>
            </a:r>
            <a:r>
              <a:rPr lang="en-US" noProof="1">
                <a:solidFill>
                  <a:srgbClr val="DADADA"/>
                </a:solidFill>
                <a:latin typeface="Menlo" panose="020B0609030804020204" pitchFamily="49" charset="0"/>
              </a:rPr>
              <a:t> sdfSquare(</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uv, </a:t>
            </a:r>
            <a:r>
              <a:rPr lang="en-US" noProof="1">
                <a:solidFill>
                  <a:srgbClr val="569CD6"/>
                </a:solidFill>
                <a:latin typeface="Menlo" panose="020B0609030804020204" pitchFamily="49" charset="0"/>
              </a:rPr>
              <a:t>float</a:t>
            </a:r>
            <a:r>
              <a:rPr lang="en-US" noProof="1">
                <a:solidFill>
                  <a:srgbClr val="DADADA"/>
                </a:solidFill>
                <a:latin typeface="Menlo" panose="020B0609030804020204" pitchFamily="49" charset="0"/>
              </a:rPr>
              <a:t> size, </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c) {</a:t>
            </a:r>
          </a:p>
          <a:p>
            <a:r>
              <a:rPr lang="en-US" noProof="1">
                <a:solidFill>
                  <a:srgbClr val="569CD6"/>
                </a:solidFill>
                <a:latin typeface="Menlo" panose="020B0609030804020204" pitchFamily="49" charset="0"/>
              </a:rPr>
              <a:t>    float</a:t>
            </a:r>
            <a:r>
              <a:rPr lang="en-US" noProof="1">
                <a:solidFill>
                  <a:srgbClr val="DADADA"/>
                </a:solidFill>
                <a:latin typeface="Menlo" panose="020B0609030804020204" pitchFamily="49" charset="0"/>
              </a:rPr>
              <a:t> x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uv.x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c.x;</a:t>
            </a:r>
          </a:p>
          <a:p>
            <a:r>
              <a:rPr lang="en-US" noProof="1">
                <a:solidFill>
                  <a:srgbClr val="569CD6"/>
                </a:solidFill>
                <a:latin typeface="Menlo" panose="020B0609030804020204" pitchFamily="49" charset="0"/>
              </a:rPr>
              <a:t>    float</a:t>
            </a:r>
            <a:r>
              <a:rPr lang="en-US" noProof="1">
                <a:solidFill>
                  <a:srgbClr val="DADADA"/>
                </a:solidFill>
                <a:latin typeface="Menlo" panose="020B0609030804020204" pitchFamily="49" charset="0"/>
              </a:rPr>
              <a:t> y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uv.y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c.y;</a:t>
            </a:r>
          </a:p>
          <a:p>
            <a:r>
              <a:rPr lang="en-US" noProof="1">
                <a:solidFill>
                  <a:srgbClr val="569CD6"/>
                </a:solidFill>
                <a:latin typeface="Menlo" panose="020B0609030804020204" pitchFamily="49" charset="0"/>
              </a:rPr>
              <a:t>    float</a:t>
            </a:r>
            <a:r>
              <a:rPr lang="en-US" noProof="1">
                <a:solidFill>
                  <a:srgbClr val="DADADA"/>
                </a:solidFill>
                <a:latin typeface="Menlo" panose="020B0609030804020204" pitchFamily="49" charset="0"/>
              </a:rPr>
              <a:t> d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DCDCAA"/>
                </a:solidFill>
                <a:latin typeface="Menlo" panose="020B0609030804020204" pitchFamily="49" charset="0"/>
              </a:rPr>
              <a:t>max</a:t>
            </a:r>
            <a:r>
              <a:rPr lang="en-US" noProof="1">
                <a:solidFill>
                  <a:srgbClr val="DADADA"/>
                </a:solidFill>
                <a:latin typeface="Menlo" panose="020B0609030804020204" pitchFamily="49" charset="0"/>
              </a:rPr>
              <a:t>(</a:t>
            </a:r>
            <a:r>
              <a:rPr lang="en-US" noProof="1">
                <a:solidFill>
                  <a:srgbClr val="DCDCAA"/>
                </a:solidFill>
                <a:latin typeface="Menlo" panose="020B0609030804020204" pitchFamily="49" charset="0"/>
              </a:rPr>
              <a:t>abs</a:t>
            </a:r>
            <a:r>
              <a:rPr lang="en-US" noProof="1">
                <a:solidFill>
                  <a:srgbClr val="DADADA"/>
                </a:solidFill>
                <a:latin typeface="Menlo" panose="020B0609030804020204" pitchFamily="49" charset="0"/>
              </a:rPr>
              <a:t>(x), </a:t>
            </a:r>
            <a:r>
              <a:rPr lang="en-US" noProof="1">
                <a:solidFill>
                  <a:srgbClr val="DCDCAA"/>
                </a:solidFill>
                <a:latin typeface="Menlo" panose="020B0609030804020204" pitchFamily="49" charset="0"/>
              </a:rPr>
              <a:t>abs</a:t>
            </a:r>
            <a:r>
              <a:rPr lang="en-US" noProof="1">
                <a:solidFill>
                  <a:srgbClr val="DADADA"/>
                </a:solidFill>
                <a:latin typeface="Menlo" panose="020B0609030804020204" pitchFamily="49" charset="0"/>
              </a:rPr>
              <a:t>(y))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size;</a:t>
            </a:r>
          </a:p>
          <a:p>
            <a:r>
              <a:rPr lang="en-US" noProof="1">
                <a:solidFill>
                  <a:srgbClr val="D8A0DF"/>
                </a:solidFill>
                <a:latin typeface="Menlo" panose="020B0609030804020204" pitchFamily="49" charset="0"/>
              </a:rPr>
              <a:t>    return</a:t>
            </a:r>
            <a:r>
              <a:rPr lang="en-US" noProof="1">
                <a:solidFill>
                  <a:srgbClr val="DADADA"/>
                </a:solidFill>
                <a:latin typeface="Menlo" panose="020B0609030804020204" pitchFamily="49" charset="0"/>
              </a:rPr>
              <a:t> d;</a:t>
            </a:r>
          </a:p>
          <a:p>
            <a:r>
              <a:rPr lang="en-US" noProof="1">
                <a:solidFill>
                  <a:srgbClr val="DADADA"/>
                </a:solidFill>
                <a:latin typeface="Menlo" panose="020B0609030804020204" pitchFamily="49" charset="0"/>
              </a:rPr>
              <a:t>}</a:t>
            </a:r>
          </a:p>
        </p:txBody>
      </p:sp>
      <p:cxnSp>
        <p:nvCxnSpPr>
          <p:cNvPr id="15" name="Straight Arrow Connector 14">
            <a:extLst>
              <a:ext uri="{FF2B5EF4-FFF2-40B4-BE49-F238E27FC236}">
                <a16:creationId xmlns:a16="http://schemas.microsoft.com/office/drawing/2014/main" id="{E563D862-12AB-8EF5-C024-A901BD56D6CA}"/>
              </a:ext>
            </a:extLst>
          </p:cNvPr>
          <p:cNvCxnSpPr>
            <a:cxnSpLocks/>
          </p:cNvCxnSpPr>
          <p:nvPr/>
        </p:nvCxnSpPr>
        <p:spPr>
          <a:xfrm flipV="1">
            <a:off x="3857572" y="1329179"/>
            <a:ext cx="0" cy="2688828"/>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987D7E0-EB4F-04D1-A08A-E14A843A44BA}"/>
              </a:ext>
            </a:extLst>
          </p:cNvPr>
          <p:cNvCxnSpPr>
            <a:cxnSpLocks/>
          </p:cNvCxnSpPr>
          <p:nvPr/>
        </p:nvCxnSpPr>
        <p:spPr>
          <a:xfrm flipV="1">
            <a:off x="5053109" y="1329179"/>
            <a:ext cx="0" cy="2688828"/>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565E2DA-2C62-5C92-F90C-CAA0B301DD73}"/>
              </a:ext>
            </a:extLst>
          </p:cNvPr>
          <p:cNvCxnSpPr>
            <a:cxnSpLocks/>
          </p:cNvCxnSpPr>
          <p:nvPr/>
        </p:nvCxnSpPr>
        <p:spPr>
          <a:xfrm flipH="1">
            <a:off x="2738628" y="2164955"/>
            <a:ext cx="3429000" cy="0"/>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D21E98C-CFB0-E51D-708D-D1F943463726}"/>
              </a:ext>
            </a:extLst>
          </p:cNvPr>
          <p:cNvCxnSpPr>
            <a:cxnSpLocks/>
          </p:cNvCxnSpPr>
          <p:nvPr/>
        </p:nvCxnSpPr>
        <p:spPr>
          <a:xfrm flipH="1">
            <a:off x="2738628" y="3341001"/>
            <a:ext cx="3429000" cy="0"/>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49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2C48-9DA8-29FE-37E7-3F2EE230B0FD}"/>
              </a:ext>
            </a:extLst>
          </p:cNvPr>
          <p:cNvSpPr>
            <a:spLocks noGrp="1"/>
          </p:cNvSpPr>
          <p:nvPr>
            <p:ph type="title"/>
          </p:nvPr>
        </p:nvSpPr>
        <p:spPr/>
        <p:txBody>
          <a:bodyPr/>
          <a:lstStyle/>
          <a:p>
            <a:r>
              <a:rPr lang="pt-BR" dirty="0"/>
              <a:t>Exemplo Completo</a:t>
            </a:r>
          </a:p>
        </p:txBody>
      </p:sp>
      <p:sp>
        <p:nvSpPr>
          <p:cNvPr id="4" name="Slide Number Placeholder 3">
            <a:extLst>
              <a:ext uri="{FF2B5EF4-FFF2-40B4-BE49-F238E27FC236}">
                <a16:creationId xmlns:a16="http://schemas.microsoft.com/office/drawing/2014/main" id="{08270012-2343-B5F1-EBEA-97B7A35DFDC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11</a:t>
            </a:fld>
            <a:endParaRPr lang="pt-BR"/>
          </a:p>
        </p:txBody>
      </p:sp>
      <p:sp>
        <p:nvSpPr>
          <p:cNvPr id="5" name="TextBox 4">
            <a:extLst>
              <a:ext uri="{FF2B5EF4-FFF2-40B4-BE49-F238E27FC236}">
                <a16:creationId xmlns:a16="http://schemas.microsoft.com/office/drawing/2014/main" id="{0B3C0111-051E-0D0A-94BD-681E5F5B200B}"/>
              </a:ext>
            </a:extLst>
          </p:cNvPr>
          <p:cNvSpPr txBox="1"/>
          <p:nvPr/>
        </p:nvSpPr>
        <p:spPr>
          <a:xfrm>
            <a:off x="1256157" y="725863"/>
            <a:ext cx="6631686" cy="2862322"/>
          </a:xfrm>
          <a:prstGeom prst="rect">
            <a:avLst/>
          </a:prstGeom>
          <a:solidFill>
            <a:schemeClr val="tx1"/>
          </a:solidFill>
        </p:spPr>
        <p:txBody>
          <a:bodyPr wrap="square">
            <a:spAutoFit/>
          </a:bodyPr>
          <a:lstStyle/>
          <a:p>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 sdfSquare(</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uv, </a:t>
            </a:r>
            <a:r>
              <a:rPr lang="en-US" sz="1200" noProof="1">
                <a:solidFill>
                  <a:srgbClr val="569CD6"/>
                </a:solidFill>
                <a:latin typeface="Menlo" panose="020B0609030804020204" pitchFamily="49" charset="0"/>
              </a:rPr>
              <a:t>float</a:t>
            </a:r>
            <a:r>
              <a:rPr lang="en-US" sz="1200" noProof="1">
                <a:solidFill>
                  <a:srgbClr val="DADADA"/>
                </a:solidFill>
                <a:latin typeface="Menlo" panose="020B0609030804020204" pitchFamily="49" charset="0"/>
              </a:rPr>
              <a:t> size,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c) {</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uv.x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c.x;</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y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uv.y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c.y;</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DCDCAA"/>
                </a:solidFill>
                <a:latin typeface="Menlo" panose="020B0609030804020204" pitchFamily="49" charset="0"/>
              </a:rPr>
              <a:t>max</a:t>
            </a:r>
            <a:r>
              <a:rPr lang="en-US" sz="1200" noProof="1">
                <a:solidFill>
                  <a:srgbClr val="DADADA"/>
                </a:solidFill>
                <a:latin typeface="Menlo" panose="020B0609030804020204" pitchFamily="49" charset="0"/>
              </a:rPr>
              <a:t>(</a:t>
            </a:r>
            <a:r>
              <a:rPr lang="en-US" sz="1200" noProof="1">
                <a:solidFill>
                  <a:srgbClr val="DCDCAA"/>
                </a:solidFill>
                <a:latin typeface="Menlo" panose="020B0609030804020204" pitchFamily="49" charset="0"/>
              </a:rPr>
              <a:t>abs</a:t>
            </a:r>
            <a:r>
              <a:rPr lang="en-US" sz="1200" noProof="1">
                <a:solidFill>
                  <a:srgbClr val="DADADA"/>
                </a:solidFill>
                <a:latin typeface="Menlo" panose="020B0609030804020204" pitchFamily="49" charset="0"/>
              </a:rPr>
              <a:t>(x), </a:t>
            </a:r>
            <a:r>
              <a:rPr lang="en-US" sz="1200" noProof="1">
                <a:solidFill>
                  <a:srgbClr val="DCDCAA"/>
                </a:solidFill>
                <a:latin typeface="Menlo" panose="020B0609030804020204" pitchFamily="49" charset="0"/>
              </a:rPr>
              <a:t>abs</a:t>
            </a:r>
            <a:r>
              <a:rPr lang="en-US" sz="1200" noProof="1">
                <a:solidFill>
                  <a:srgbClr val="DADADA"/>
                </a:solidFill>
                <a:latin typeface="Menlo" panose="020B0609030804020204" pitchFamily="49" charset="0"/>
              </a:rPr>
              <a:t>(y))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size;  </a:t>
            </a:r>
          </a:p>
          <a:p>
            <a:r>
              <a:rPr lang="en-US" sz="1200" noProof="1">
                <a:solidFill>
                  <a:srgbClr val="D8A0DF"/>
                </a:solidFill>
                <a:latin typeface="Menlo" panose="020B0609030804020204" pitchFamily="49" charset="0"/>
              </a:rPr>
              <a:t>    return</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&gt;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a:p>
            <a:br>
              <a:rPr lang="en-US" sz="1200" noProof="1">
                <a:solidFill>
                  <a:srgbClr val="DADADA"/>
                </a:solidFill>
                <a:latin typeface="Menlo" panose="020B0609030804020204" pitchFamily="49" charset="0"/>
              </a:rPr>
            </a:br>
            <a:br>
              <a:rPr lang="en-US" sz="1200" noProof="1">
                <a:solidFill>
                  <a:srgbClr val="DADADA"/>
                </a:solidFill>
                <a:latin typeface="Menlo" panose="020B0609030804020204" pitchFamily="49" charset="0"/>
              </a:rPr>
            </a:br>
            <a:r>
              <a:rPr lang="en-US" sz="1200" noProof="1">
                <a:solidFill>
                  <a:srgbClr val="569CD6"/>
                </a:solidFill>
                <a:latin typeface="Menlo" panose="020B0609030804020204" pitchFamily="49" charset="0"/>
              </a:rPr>
              <a:t>void</a:t>
            </a:r>
            <a:r>
              <a:rPr lang="en-US" sz="1200" noProof="1">
                <a:solidFill>
                  <a:srgbClr val="DADADA"/>
                </a:solidFill>
                <a:latin typeface="Menlo" panose="020B0609030804020204" pitchFamily="49" charset="0"/>
              </a:rPr>
              <a:t> mainImage( </a:t>
            </a:r>
            <a:r>
              <a:rPr lang="en-US" sz="1200" noProof="1">
                <a:solidFill>
                  <a:srgbClr val="569CD6"/>
                </a:solidFill>
                <a:latin typeface="Menlo" panose="020B0609030804020204" pitchFamily="49" charset="0"/>
              </a:rPr>
              <a:t>out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 fragColor, </a:t>
            </a:r>
            <a:r>
              <a:rPr lang="en-US" sz="1200" noProof="1">
                <a:solidFill>
                  <a:srgbClr val="569CD6"/>
                </a:solidFill>
                <a:latin typeface="Menlo" panose="020B0609030804020204" pitchFamily="49" charset="0"/>
              </a:rPr>
              <a:t>in</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fragCoord ) {</a:t>
            </a:r>
          </a:p>
          <a:p>
            <a:r>
              <a:rPr lang="en-US" sz="1200" noProof="1">
                <a:solidFill>
                  <a:srgbClr val="569CD6"/>
                </a:solidFill>
                <a:latin typeface="Menlo" panose="020B0609030804020204" pitchFamily="49" charset="0"/>
              </a:rPr>
              <a:t>    vec2</a:t>
            </a:r>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fragCoord</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iResolution.xy;</a:t>
            </a:r>
          </a:p>
          <a:p>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0.5</a:t>
            </a:r>
            <a:r>
              <a:rPr lang="en-US" sz="1200" noProof="1">
                <a:solidFill>
                  <a:srgbClr val="DADADA"/>
                </a:solidFill>
                <a:latin typeface="Menlo" panose="020B0609030804020204" pitchFamily="49" charset="0"/>
              </a:rPr>
              <a:t>; </a:t>
            </a:r>
          </a:p>
          <a:p>
            <a:r>
              <a:rPr lang="en-US" sz="1200" noProof="1">
                <a:solidFill>
                  <a:srgbClr val="DADADA"/>
                </a:solidFill>
                <a:latin typeface="Menlo" panose="020B0609030804020204" pitchFamily="49" charset="0"/>
              </a:rPr>
              <a:t>    uv.x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iResolution.x</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iResolution.y;</a:t>
            </a:r>
          </a:p>
          <a:p>
            <a:r>
              <a:rPr lang="en-US" sz="1200" noProof="1">
                <a:solidFill>
                  <a:srgbClr val="569CD6"/>
                </a:solidFill>
                <a:latin typeface="Menlo" panose="020B0609030804020204" pitchFamily="49" charset="0"/>
              </a:rPr>
              <a:t>    vec3</a:t>
            </a:r>
            <a:r>
              <a:rPr lang="en-US" sz="1200" noProof="1">
                <a:solidFill>
                  <a:srgbClr val="DADADA"/>
                </a:solidFill>
                <a:latin typeface="Menlo" panose="020B0609030804020204" pitchFamily="49" charset="0"/>
              </a:rPr>
              <a:t> col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sdfSquare(uv, </a:t>
            </a:r>
            <a:r>
              <a:rPr lang="en-US" sz="1200" noProof="1">
                <a:solidFill>
                  <a:srgbClr val="B5CEA8"/>
                </a:solidFill>
                <a:latin typeface="Menlo" panose="020B0609030804020204" pitchFamily="49" charset="0"/>
              </a:rPr>
              <a:t>0.2</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0.0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    fragColor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(col,</a:t>
            </a:r>
            <a:r>
              <a:rPr lang="en-US" sz="1200" noProof="1">
                <a:solidFill>
                  <a:srgbClr val="B5CEA8"/>
                </a:solidFill>
                <a:latin typeface="Menlo" panose="020B0609030804020204" pitchFamily="49" charset="0"/>
              </a:rPr>
              <a:t>1.0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p:txBody>
      </p:sp>
      <p:pic>
        <p:nvPicPr>
          <p:cNvPr id="6" name="Picture 2">
            <a:extLst>
              <a:ext uri="{FF2B5EF4-FFF2-40B4-BE49-F238E27FC236}">
                <a16:creationId xmlns:a16="http://schemas.microsoft.com/office/drawing/2014/main" id="{F634956E-9678-975A-0730-12F65ACE6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427" y="3684393"/>
            <a:ext cx="3181145" cy="17893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2C28EA-3B1E-8176-D0A2-C1912B996A1D}"/>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11758448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CEDB-74C0-3D9D-B405-43A1E0F9E53A}"/>
              </a:ext>
            </a:extLst>
          </p:cNvPr>
          <p:cNvSpPr>
            <a:spLocks noGrp="1"/>
          </p:cNvSpPr>
          <p:nvPr>
            <p:ph type="title"/>
          </p:nvPr>
        </p:nvSpPr>
        <p:spPr/>
        <p:txBody>
          <a:bodyPr/>
          <a:lstStyle/>
          <a:p>
            <a:r>
              <a:rPr lang="pt-BR" dirty="0"/>
              <a:t>Transformando objetos (Rotação)</a:t>
            </a:r>
          </a:p>
        </p:txBody>
      </p:sp>
      <p:sp>
        <p:nvSpPr>
          <p:cNvPr id="3" name="Text Placeholder 2">
            <a:extLst>
              <a:ext uri="{FF2B5EF4-FFF2-40B4-BE49-F238E27FC236}">
                <a16:creationId xmlns:a16="http://schemas.microsoft.com/office/drawing/2014/main" id="{944BED9B-1CFB-A387-A580-C9FD58B48DD1}"/>
              </a:ext>
            </a:extLst>
          </p:cNvPr>
          <p:cNvSpPr>
            <a:spLocks noGrp="1"/>
          </p:cNvSpPr>
          <p:nvPr>
            <p:ph type="body" idx="1"/>
          </p:nvPr>
        </p:nvSpPr>
        <p:spPr/>
        <p:txBody>
          <a:bodyPr/>
          <a:lstStyle/>
          <a:p>
            <a:r>
              <a:rPr lang="pt-BR" dirty="0"/>
              <a:t>Podemos aplicar a matriz de rotação em um objeto.</a:t>
            </a:r>
          </a:p>
          <a:p>
            <a:endParaRPr lang="pt-BR" dirty="0"/>
          </a:p>
          <a:p>
            <a:endParaRPr lang="pt-BR" dirty="0"/>
          </a:p>
          <a:p>
            <a:endParaRPr lang="pt-BR" dirty="0"/>
          </a:p>
          <a:p>
            <a:endParaRPr lang="pt-BR" dirty="0"/>
          </a:p>
          <a:p>
            <a:endParaRPr lang="pt-BR" dirty="0"/>
          </a:p>
          <a:p>
            <a:endParaRPr lang="pt-BR" dirty="0"/>
          </a:p>
          <a:p>
            <a:r>
              <a:rPr lang="pt-BR" dirty="0"/>
              <a:t>Cuidado que as matrizes no GLSL são </a:t>
            </a:r>
            <a:r>
              <a:rPr lang="pt-BR" i="1" dirty="0" err="1"/>
              <a:t>column-first</a:t>
            </a:r>
            <a:r>
              <a:rPr lang="pt-BR" dirty="0"/>
              <a:t> </a:t>
            </a:r>
          </a:p>
        </p:txBody>
      </p:sp>
      <p:sp>
        <p:nvSpPr>
          <p:cNvPr id="4" name="Slide Number Placeholder 3">
            <a:extLst>
              <a:ext uri="{FF2B5EF4-FFF2-40B4-BE49-F238E27FC236}">
                <a16:creationId xmlns:a16="http://schemas.microsoft.com/office/drawing/2014/main" id="{41EE4F65-9DCA-EC91-2383-379831FC4B6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12</a:t>
            </a:fld>
            <a:endParaRPr lang="pt-BR"/>
          </a:p>
        </p:txBody>
      </p:sp>
      <p:pic>
        <p:nvPicPr>
          <p:cNvPr id="5" name="Picture 2" descr="Equation for rotation matrix. R equals a two by two matrix. Top-left: cosine of theta. Top-right: negative sine of theta. Bottom-left: sine of theta. Bottom-right: cosine of theta.">
            <a:extLst>
              <a:ext uri="{FF2B5EF4-FFF2-40B4-BE49-F238E27FC236}">
                <a16:creationId xmlns:a16="http://schemas.microsoft.com/office/drawing/2014/main" id="{D7B710B4-3BA3-548C-67D0-6EE33F04A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145" y="1464601"/>
            <a:ext cx="3336286" cy="13928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5853802-BC77-4DC1-4A8D-687BF68D791E}"/>
              </a:ext>
            </a:extLst>
          </p:cNvPr>
          <p:cNvSpPr txBox="1"/>
          <p:nvPr/>
        </p:nvSpPr>
        <p:spPr>
          <a:xfrm>
            <a:off x="1288821" y="4035029"/>
            <a:ext cx="6631686" cy="738664"/>
          </a:xfrm>
          <a:prstGeom prst="rect">
            <a:avLst/>
          </a:prstGeom>
          <a:solidFill>
            <a:schemeClr val="tx1"/>
          </a:solidFill>
        </p:spPr>
        <p:txBody>
          <a:bodyPr wrap="square">
            <a:spAutoFit/>
          </a:bodyPr>
          <a:lstStyle/>
          <a:p>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rotate(</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uv, </a:t>
            </a:r>
            <a:r>
              <a:rPr lang="en-US" noProof="1">
                <a:solidFill>
                  <a:srgbClr val="569CD6"/>
                </a:solidFill>
                <a:latin typeface="Menlo" panose="020B0609030804020204" pitchFamily="49" charset="0"/>
              </a:rPr>
              <a:t>float</a:t>
            </a:r>
            <a:r>
              <a:rPr lang="en-US" noProof="1">
                <a:solidFill>
                  <a:srgbClr val="DADADA"/>
                </a:solidFill>
                <a:latin typeface="Menlo" panose="020B0609030804020204" pitchFamily="49" charset="0"/>
              </a:rPr>
              <a:t> th) {</a:t>
            </a:r>
          </a:p>
          <a:p>
            <a:r>
              <a:rPr lang="en-US" noProof="1">
                <a:solidFill>
                  <a:srgbClr val="D8A0DF"/>
                </a:solidFill>
                <a:latin typeface="Menlo" panose="020B0609030804020204" pitchFamily="49" charset="0"/>
              </a:rPr>
              <a:t>    return</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mat2</a:t>
            </a:r>
            <a:r>
              <a:rPr lang="en-US" noProof="1">
                <a:solidFill>
                  <a:srgbClr val="DADADA"/>
                </a:solidFill>
                <a:latin typeface="Menlo" panose="020B0609030804020204" pitchFamily="49" charset="0"/>
              </a:rPr>
              <a:t>(</a:t>
            </a:r>
            <a:r>
              <a:rPr lang="en-US" noProof="1">
                <a:solidFill>
                  <a:srgbClr val="DCDCAA"/>
                </a:solidFill>
                <a:latin typeface="Menlo" panose="020B0609030804020204" pitchFamily="49" charset="0"/>
              </a:rPr>
              <a:t>cos</a:t>
            </a:r>
            <a:r>
              <a:rPr lang="en-US" noProof="1">
                <a:solidFill>
                  <a:srgbClr val="DADADA"/>
                </a:solidFill>
                <a:latin typeface="Menlo" panose="020B0609030804020204" pitchFamily="49" charset="0"/>
              </a:rPr>
              <a:t>(th), </a:t>
            </a:r>
            <a:r>
              <a:rPr lang="en-US" noProof="1">
                <a:solidFill>
                  <a:srgbClr val="DCDCAA"/>
                </a:solidFill>
                <a:latin typeface="Menlo" panose="020B0609030804020204" pitchFamily="49" charset="0"/>
              </a:rPr>
              <a:t>sin</a:t>
            </a:r>
            <a:r>
              <a:rPr lang="en-US" noProof="1">
                <a:solidFill>
                  <a:srgbClr val="DADADA"/>
                </a:solidFill>
                <a:latin typeface="Menlo" panose="020B0609030804020204" pitchFamily="49" charset="0"/>
              </a:rPr>
              <a:t>(th), </a:t>
            </a:r>
            <a:r>
              <a:rPr lang="en-US" noProof="1">
                <a:solidFill>
                  <a:srgbClr val="B4B4B4"/>
                </a:solidFill>
                <a:latin typeface="Menlo" panose="020B0609030804020204" pitchFamily="49" charset="0"/>
              </a:rPr>
              <a:t>-</a:t>
            </a:r>
            <a:r>
              <a:rPr lang="en-US" noProof="1">
                <a:solidFill>
                  <a:srgbClr val="DCDCAA"/>
                </a:solidFill>
                <a:latin typeface="Menlo" panose="020B0609030804020204" pitchFamily="49" charset="0"/>
              </a:rPr>
              <a:t>sin</a:t>
            </a:r>
            <a:r>
              <a:rPr lang="en-US" noProof="1">
                <a:solidFill>
                  <a:srgbClr val="DADADA"/>
                </a:solidFill>
                <a:latin typeface="Menlo" panose="020B0609030804020204" pitchFamily="49" charset="0"/>
              </a:rPr>
              <a:t>(th), </a:t>
            </a:r>
            <a:r>
              <a:rPr lang="en-US" noProof="1">
                <a:solidFill>
                  <a:srgbClr val="DCDCAA"/>
                </a:solidFill>
                <a:latin typeface="Menlo" panose="020B0609030804020204" pitchFamily="49" charset="0"/>
              </a:rPr>
              <a:t>cos</a:t>
            </a:r>
            <a:r>
              <a:rPr lang="en-US" noProof="1">
                <a:solidFill>
                  <a:srgbClr val="DADADA"/>
                </a:solidFill>
                <a:latin typeface="Menlo" panose="020B0609030804020204" pitchFamily="49" charset="0"/>
              </a:rPr>
              <a:t>(th))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uv;</a:t>
            </a:r>
          </a:p>
          <a:p>
            <a:r>
              <a:rPr lang="en-US" noProof="1">
                <a:solidFill>
                  <a:srgbClr val="DADADA"/>
                </a:solidFill>
                <a:latin typeface="Menlo" panose="020B0609030804020204" pitchFamily="49" charset="0"/>
              </a:rPr>
              <a:t>}</a:t>
            </a:r>
          </a:p>
        </p:txBody>
      </p:sp>
    </p:spTree>
    <p:extLst>
      <p:ext uri="{BB962C8B-B14F-4D97-AF65-F5344CB8AC3E}">
        <p14:creationId xmlns:p14="http://schemas.microsoft.com/office/powerpoint/2010/main" val="275381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CEDB-74C0-3D9D-B405-43A1E0F9E53A}"/>
              </a:ext>
            </a:extLst>
          </p:cNvPr>
          <p:cNvSpPr>
            <a:spLocks noGrp="1"/>
          </p:cNvSpPr>
          <p:nvPr>
            <p:ph type="title"/>
          </p:nvPr>
        </p:nvSpPr>
        <p:spPr/>
        <p:txBody>
          <a:bodyPr/>
          <a:lstStyle/>
          <a:p>
            <a:r>
              <a:rPr lang="pt-BR" dirty="0"/>
              <a:t>Exemplo com rotação animada</a:t>
            </a:r>
          </a:p>
        </p:txBody>
      </p:sp>
      <p:sp>
        <p:nvSpPr>
          <p:cNvPr id="4" name="Slide Number Placeholder 3">
            <a:extLst>
              <a:ext uri="{FF2B5EF4-FFF2-40B4-BE49-F238E27FC236}">
                <a16:creationId xmlns:a16="http://schemas.microsoft.com/office/drawing/2014/main" id="{41EE4F65-9DCA-EC91-2383-379831FC4B6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13</a:t>
            </a:fld>
            <a:endParaRPr lang="pt-BR"/>
          </a:p>
        </p:txBody>
      </p:sp>
      <p:sp>
        <p:nvSpPr>
          <p:cNvPr id="9" name="TextBox 8">
            <a:extLst>
              <a:ext uri="{FF2B5EF4-FFF2-40B4-BE49-F238E27FC236}">
                <a16:creationId xmlns:a16="http://schemas.microsoft.com/office/drawing/2014/main" id="{3E8D90D2-5A9B-1B00-551F-B6EB79A0F9AA}"/>
              </a:ext>
            </a:extLst>
          </p:cNvPr>
          <p:cNvSpPr txBox="1"/>
          <p:nvPr/>
        </p:nvSpPr>
        <p:spPr>
          <a:xfrm>
            <a:off x="1256157" y="688155"/>
            <a:ext cx="6631686" cy="3162404"/>
          </a:xfrm>
          <a:prstGeom prst="rect">
            <a:avLst/>
          </a:prstGeom>
          <a:solidFill>
            <a:schemeClr val="tx1"/>
          </a:solidFill>
        </p:spPr>
        <p:txBody>
          <a:bodyPr wrap="square">
            <a:spAutoFit/>
          </a:bodyPr>
          <a:lstStyle/>
          <a:p>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rotate(</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uv, </a:t>
            </a:r>
            <a:r>
              <a:rPr lang="en-US" sz="1050" b="0" noProof="1">
                <a:solidFill>
                  <a:srgbClr val="569CD6"/>
                </a:solidFill>
                <a:effectLst/>
                <a:latin typeface="Menlo" panose="020B0609030804020204" pitchFamily="49" charset="0"/>
              </a:rPr>
              <a:t>float</a:t>
            </a:r>
            <a:r>
              <a:rPr lang="en-US" sz="1050" b="0" noProof="1">
                <a:solidFill>
                  <a:srgbClr val="DADADA"/>
                </a:solidFill>
                <a:effectLst/>
                <a:latin typeface="Menlo" panose="020B0609030804020204" pitchFamily="49" charset="0"/>
              </a:rPr>
              <a:t> th) {</a:t>
            </a:r>
          </a:p>
          <a:p>
            <a:r>
              <a:rPr lang="en-US" sz="1050" b="0" noProof="1">
                <a:solidFill>
                  <a:srgbClr val="D8A0DF"/>
                </a:solidFill>
                <a:effectLst/>
                <a:latin typeface="Menlo" panose="020B0609030804020204" pitchFamily="49" charset="0"/>
              </a:rPr>
              <a:t>    return</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mat2</a:t>
            </a:r>
            <a:r>
              <a:rPr lang="en-US" sz="1050" b="0" noProof="1">
                <a:solidFill>
                  <a:srgbClr val="DADADA"/>
                </a:solidFill>
                <a:effectLst/>
                <a:latin typeface="Menlo" panose="020B0609030804020204" pitchFamily="49" charset="0"/>
              </a:rPr>
              <a:t>(</a:t>
            </a:r>
            <a:r>
              <a:rPr lang="en-US" sz="1050" b="0" noProof="1">
                <a:solidFill>
                  <a:srgbClr val="DCDCAA"/>
                </a:solidFill>
                <a:effectLst/>
                <a:latin typeface="Menlo" panose="020B0609030804020204" pitchFamily="49" charset="0"/>
              </a:rPr>
              <a:t>cos</a:t>
            </a:r>
            <a:r>
              <a:rPr lang="en-US" sz="1050" b="0" noProof="1">
                <a:solidFill>
                  <a:srgbClr val="DADADA"/>
                </a:solidFill>
                <a:effectLst/>
                <a:latin typeface="Menlo" panose="020B0609030804020204" pitchFamily="49" charset="0"/>
              </a:rPr>
              <a:t>(th), </a:t>
            </a:r>
            <a:r>
              <a:rPr lang="en-US" sz="1050" b="0" noProof="1">
                <a:solidFill>
                  <a:srgbClr val="DCDCAA"/>
                </a:solidFill>
                <a:effectLst/>
                <a:latin typeface="Menlo" panose="020B0609030804020204" pitchFamily="49" charset="0"/>
              </a:rPr>
              <a:t>sin</a:t>
            </a:r>
            <a:r>
              <a:rPr lang="en-US" sz="1050" b="0" noProof="1">
                <a:solidFill>
                  <a:srgbClr val="DADADA"/>
                </a:solidFill>
                <a:effectLst/>
                <a:latin typeface="Menlo" panose="020B0609030804020204" pitchFamily="49" charset="0"/>
              </a:rPr>
              <a:t>(th), </a:t>
            </a:r>
            <a:r>
              <a:rPr lang="en-US" sz="1050" b="0" noProof="1">
                <a:solidFill>
                  <a:srgbClr val="B4B4B4"/>
                </a:solidFill>
                <a:effectLst/>
                <a:latin typeface="Menlo" panose="020B0609030804020204" pitchFamily="49" charset="0"/>
              </a:rPr>
              <a:t>-</a:t>
            </a:r>
            <a:r>
              <a:rPr lang="en-US" sz="1050" b="0" noProof="1">
                <a:solidFill>
                  <a:srgbClr val="DCDCAA"/>
                </a:solidFill>
                <a:effectLst/>
                <a:latin typeface="Menlo" panose="020B0609030804020204" pitchFamily="49" charset="0"/>
              </a:rPr>
              <a:t>sin</a:t>
            </a:r>
            <a:r>
              <a:rPr lang="en-US" sz="1050" b="0" noProof="1">
                <a:solidFill>
                  <a:srgbClr val="DADADA"/>
                </a:solidFill>
                <a:effectLst/>
                <a:latin typeface="Menlo" panose="020B0609030804020204" pitchFamily="49" charset="0"/>
              </a:rPr>
              <a:t>(th), </a:t>
            </a:r>
            <a:r>
              <a:rPr lang="en-US" sz="1050" b="0" noProof="1">
                <a:solidFill>
                  <a:srgbClr val="DCDCAA"/>
                </a:solidFill>
                <a:effectLst/>
                <a:latin typeface="Menlo" panose="020B0609030804020204" pitchFamily="49" charset="0"/>
              </a:rPr>
              <a:t>cos</a:t>
            </a:r>
            <a:r>
              <a:rPr lang="en-US" sz="1050" b="0" noProof="1">
                <a:solidFill>
                  <a:srgbClr val="DADADA"/>
                </a:solidFill>
                <a:effectLst/>
                <a:latin typeface="Menlo" panose="020B0609030804020204" pitchFamily="49" charset="0"/>
              </a:rPr>
              <a:t>(th))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uv;</a:t>
            </a:r>
          </a:p>
          <a:p>
            <a:r>
              <a:rPr lang="en-US" sz="1050" b="0" noProof="1">
                <a:solidFill>
                  <a:srgbClr val="DADADA"/>
                </a:solidFill>
                <a:effectLst/>
                <a:latin typeface="Menlo" panose="020B0609030804020204" pitchFamily="49" charset="0"/>
              </a:rPr>
              <a:t>}</a:t>
            </a:r>
          </a:p>
          <a:p>
            <a:br>
              <a:rPr lang="en-US" sz="1050" b="0" noProof="1">
                <a:solidFill>
                  <a:srgbClr val="DADADA"/>
                </a:solidFill>
                <a:effectLst/>
                <a:latin typeface="Menlo" panose="020B0609030804020204" pitchFamily="49" charset="0"/>
              </a:rPr>
            </a:br>
            <a:r>
              <a:rPr lang="en-US" sz="1050" b="0" noProof="1">
                <a:solidFill>
                  <a:srgbClr val="569CD6"/>
                </a:solidFill>
                <a:effectLst/>
                <a:latin typeface="Menlo" panose="020B0609030804020204" pitchFamily="49" charset="0"/>
              </a:rPr>
              <a:t>vec3</a:t>
            </a:r>
            <a:r>
              <a:rPr lang="en-US" sz="1050" b="0" noProof="1">
                <a:solidFill>
                  <a:srgbClr val="DADADA"/>
                </a:solidFill>
                <a:effectLst/>
                <a:latin typeface="Menlo" panose="020B0609030804020204" pitchFamily="49" charset="0"/>
              </a:rPr>
              <a:t> sdfSquare(</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uv, </a:t>
            </a:r>
            <a:r>
              <a:rPr lang="en-US" sz="1050" b="0" noProof="1">
                <a:solidFill>
                  <a:srgbClr val="569CD6"/>
                </a:solidFill>
                <a:effectLst/>
                <a:latin typeface="Menlo" panose="020B0609030804020204" pitchFamily="49" charset="0"/>
              </a:rPr>
              <a:t>float</a:t>
            </a:r>
            <a:r>
              <a:rPr lang="en-US" sz="1050" b="0" noProof="1">
                <a:solidFill>
                  <a:srgbClr val="DADADA"/>
                </a:solidFill>
                <a:effectLst/>
                <a:latin typeface="Menlo" panose="020B0609030804020204" pitchFamily="49" charset="0"/>
              </a:rPr>
              <a:t> size, </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c) {</a:t>
            </a:r>
          </a:p>
          <a:p>
            <a:r>
              <a:rPr lang="en-US" sz="1050" b="0" noProof="1">
                <a:solidFill>
                  <a:srgbClr val="569CD6"/>
                </a:solidFill>
                <a:effectLst/>
                <a:latin typeface="Menlo" panose="020B0609030804020204" pitchFamily="49" charset="0"/>
              </a:rPr>
              <a:t>    float</a:t>
            </a:r>
            <a:r>
              <a:rPr lang="en-US" sz="1050" b="0" noProof="1">
                <a:solidFill>
                  <a:srgbClr val="DADADA"/>
                </a:solidFill>
                <a:effectLst/>
                <a:latin typeface="Menlo" panose="020B0609030804020204" pitchFamily="49" charset="0"/>
              </a:rPr>
              <a:t> x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uv.x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c.x;</a:t>
            </a:r>
          </a:p>
          <a:p>
            <a:r>
              <a:rPr lang="en-US" sz="1050" b="0" noProof="1">
                <a:solidFill>
                  <a:srgbClr val="569CD6"/>
                </a:solidFill>
                <a:effectLst/>
                <a:latin typeface="Menlo" panose="020B0609030804020204" pitchFamily="49" charset="0"/>
              </a:rPr>
              <a:t>    float</a:t>
            </a:r>
            <a:r>
              <a:rPr lang="en-US" sz="1050" b="0" noProof="1">
                <a:solidFill>
                  <a:srgbClr val="DADADA"/>
                </a:solidFill>
                <a:effectLst/>
                <a:latin typeface="Menlo" panose="020B0609030804020204" pitchFamily="49" charset="0"/>
              </a:rPr>
              <a:t> y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uv.y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c.y;</a:t>
            </a:r>
          </a:p>
          <a:p>
            <a:r>
              <a:rPr lang="en-US" sz="1050" b="0" noProof="1">
                <a:solidFill>
                  <a:srgbClr val="569CD6"/>
                </a:solidFill>
                <a:effectLst/>
                <a:latin typeface="Menlo" panose="020B0609030804020204" pitchFamily="49" charset="0"/>
              </a:rPr>
              <a:t>    vec2</a:t>
            </a:r>
            <a:r>
              <a:rPr lang="en-US" sz="1050" b="0" noProof="1">
                <a:solidFill>
                  <a:srgbClr val="DADADA"/>
                </a:solidFill>
                <a:effectLst/>
                <a:latin typeface="Menlo" panose="020B0609030804020204" pitchFamily="49" charset="0"/>
              </a:rPr>
              <a:t> rotated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rotate(</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(x,y), iTime);</a:t>
            </a:r>
          </a:p>
          <a:p>
            <a:r>
              <a:rPr lang="en-US" sz="1050" b="0" noProof="1">
                <a:solidFill>
                  <a:srgbClr val="569CD6"/>
                </a:solidFill>
                <a:effectLst/>
                <a:latin typeface="Menlo" panose="020B0609030804020204" pitchFamily="49" charset="0"/>
              </a:rPr>
              <a:t>    float</a:t>
            </a:r>
            <a:r>
              <a:rPr lang="en-US" sz="1050" b="0" noProof="1">
                <a:solidFill>
                  <a:srgbClr val="DADADA"/>
                </a:solidFill>
                <a:effectLst/>
                <a:latin typeface="Menlo" panose="020B0609030804020204" pitchFamily="49" charset="0"/>
              </a:rPr>
              <a:t> d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DCDCAA"/>
                </a:solidFill>
                <a:effectLst/>
                <a:latin typeface="Menlo" panose="020B0609030804020204" pitchFamily="49" charset="0"/>
              </a:rPr>
              <a:t>max</a:t>
            </a:r>
            <a:r>
              <a:rPr lang="en-US" sz="1050" b="0" noProof="1">
                <a:solidFill>
                  <a:srgbClr val="DADADA"/>
                </a:solidFill>
                <a:effectLst/>
                <a:latin typeface="Menlo" panose="020B0609030804020204" pitchFamily="49" charset="0"/>
              </a:rPr>
              <a:t>(</a:t>
            </a:r>
            <a:r>
              <a:rPr lang="en-US" sz="1050" b="0" noProof="1">
                <a:solidFill>
                  <a:srgbClr val="DCDCAA"/>
                </a:solidFill>
                <a:effectLst/>
                <a:latin typeface="Menlo" panose="020B0609030804020204" pitchFamily="49" charset="0"/>
              </a:rPr>
              <a:t>abs</a:t>
            </a:r>
            <a:r>
              <a:rPr lang="en-US" sz="1050" b="0" noProof="1">
                <a:solidFill>
                  <a:srgbClr val="DADADA"/>
                </a:solidFill>
                <a:effectLst/>
                <a:latin typeface="Menlo" panose="020B0609030804020204" pitchFamily="49" charset="0"/>
              </a:rPr>
              <a:t>(rotated.x), </a:t>
            </a:r>
            <a:r>
              <a:rPr lang="en-US" sz="1050" b="0" noProof="1">
                <a:solidFill>
                  <a:srgbClr val="DCDCAA"/>
                </a:solidFill>
                <a:effectLst/>
                <a:latin typeface="Menlo" panose="020B0609030804020204" pitchFamily="49" charset="0"/>
              </a:rPr>
              <a:t>abs</a:t>
            </a:r>
            <a:r>
              <a:rPr lang="en-US" sz="1050" b="0" noProof="1">
                <a:solidFill>
                  <a:srgbClr val="DADADA"/>
                </a:solidFill>
                <a:effectLst/>
                <a:latin typeface="Menlo" panose="020B0609030804020204" pitchFamily="49" charset="0"/>
              </a:rPr>
              <a:t>(rotated.y))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size;</a:t>
            </a:r>
          </a:p>
          <a:p>
            <a:r>
              <a:rPr lang="en-US" sz="1050" b="0" noProof="1">
                <a:solidFill>
                  <a:srgbClr val="D8A0DF"/>
                </a:solidFill>
                <a:effectLst/>
                <a:latin typeface="Menlo" panose="020B0609030804020204" pitchFamily="49" charset="0"/>
              </a:rPr>
              <a:t>    return</a:t>
            </a:r>
            <a:r>
              <a:rPr lang="en-US" sz="1050" b="0" noProof="1">
                <a:solidFill>
                  <a:srgbClr val="DADADA"/>
                </a:solidFill>
                <a:effectLst/>
                <a:latin typeface="Menlo" panose="020B0609030804020204" pitchFamily="49" charset="0"/>
              </a:rPr>
              <a:t> d </a:t>
            </a:r>
            <a:r>
              <a:rPr lang="en-US" sz="1050" b="0" noProof="1">
                <a:solidFill>
                  <a:srgbClr val="B4B4B4"/>
                </a:solidFill>
                <a:effectLst/>
                <a:latin typeface="Menlo" panose="020B0609030804020204" pitchFamily="49" charset="0"/>
              </a:rPr>
              <a:t>&gt;</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a:t>
            </a:r>
            <a:r>
              <a:rPr lang="en-US" sz="1050" b="0" noProof="1">
                <a:solidFill>
                  <a:srgbClr val="DADADA"/>
                </a:solidFill>
                <a:effectLst/>
                <a:latin typeface="Menlo" panose="020B0609030804020204" pitchFamily="49" charset="0"/>
              </a:rPr>
              <a:t>.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vec3</a:t>
            </a:r>
            <a:r>
              <a:rPr lang="en-US" sz="1050" b="0" noProof="1">
                <a:solidFill>
                  <a:srgbClr val="DADADA"/>
                </a:solidFill>
                <a:effectLst/>
                <a:latin typeface="Menlo" panose="020B0609030804020204" pitchFamily="49" charset="0"/>
              </a:rPr>
              <a:t>(</a:t>
            </a:r>
            <a:r>
              <a:rPr lang="en-US" sz="1050" b="0" noProof="1">
                <a:solidFill>
                  <a:srgbClr val="B5CEA8"/>
                </a:solidFill>
                <a:effectLst/>
                <a:latin typeface="Menlo" panose="020B0609030804020204" pitchFamily="49" charset="0"/>
              </a:rPr>
              <a:t>1</a:t>
            </a:r>
            <a:r>
              <a:rPr lang="en-US" sz="1050" b="0" noProof="1">
                <a:solidFill>
                  <a:srgbClr val="DADADA"/>
                </a:solidFill>
                <a:effectLst/>
                <a:latin typeface="Menlo" panose="020B0609030804020204" pitchFamily="49" charset="0"/>
              </a:rPr>
              <a:t>.)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vec3</a:t>
            </a:r>
            <a:r>
              <a:rPr lang="en-US" sz="1050" b="0" noProof="1">
                <a:solidFill>
                  <a:srgbClr val="DADADA"/>
                </a:solidFill>
                <a:effectLst/>
                <a:latin typeface="Menlo" panose="020B0609030804020204" pitchFamily="49" charset="0"/>
              </a:rPr>
              <a:t>(</a:t>
            </a:r>
            <a:r>
              <a:rPr lang="en-US" sz="1050" b="0" noProof="1">
                <a:solidFill>
                  <a:srgbClr val="B5CEA8"/>
                </a:solidFill>
                <a:effectLst/>
                <a:latin typeface="Menlo" panose="020B0609030804020204" pitchFamily="49" charset="0"/>
              </a:rPr>
              <a:t>1</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a:t>
            </a:r>
            <a:br>
              <a:rPr lang="en-US" sz="1050" b="0" noProof="1">
                <a:solidFill>
                  <a:srgbClr val="DADADA"/>
                </a:solidFill>
                <a:effectLst/>
                <a:latin typeface="Menlo" panose="020B0609030804020204" pitchFamily="49" charset="0"/>
              </a:rPr>
            </a:br>
            <a:br>
              <a:rPr lang="en-US" sz="1050" b="0" noProof="1">
                <a:solidFill>
                  <a:srgbClr val="DADADA"/>
                </a:solidFill>
                <a:effectLst/>
                <a:latin typeface="Menlo" panose="020B0609030804020204" pitchFamily="49" charset="0"/>
              </a:rPr>
            </a:br>
            <a:r>
              <a:rPr lang="en-US" sz="1050" b="0" noProof="1">
                <a:solidFill>
                  <a:srgbClr val="569CD6"/>
                </a:solidFill>
                <a:effectLst/>
                <a:latin typeface="Menlo" panose="020B0609030804020204" pitchFamily="49" charset="0"/>
              </a:rPr>
              <a:t>void</a:t>
            </a:r>
            <a:r>
              <a:rPr lang="en-US" sz="1050" b="0" noProof="1">
                <a:solidFill>
                  <a:srgbClr val="DADADA"/>
                </a:solidFill>
                <a:effectLst/>
                <a:latin typeface="Menlo" panose="020B0609030804020204" pitchFamily="49" charset="0"/>
              </a:rPr>
              <a:t> mainImage( </a:t>
            </a:r>
            <a:r>
              <a:rPr lang="en-US" sz="1050" b="0" noProof="1">
                <a:solidFill>
                  <a:srgbClr val="569CD6"/>
                </a:solidFill>
                <a:effectLst/>
                <a:latin typeface="Menlo" panose="020B0609030804020204" pitchFamily="49" charset="0"/>
              </a:rPr>
              <a:t>out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vec4</a:t>
            </a:r>
            <a:r>
              <a:rPr lang="en-US" sz="1050" b="0" noProof="1">
                <a:solidFill>
                  <a:srgbClr val="DADADA"/>
                </a:solidFill>
                <a:effectLst/>
                <a:latin typeface="Menlo" panose="020B0609030804020204" pitchFamily="49" charset="0"/>
              </a:rPr>
              <a:t> fragColor, </a:t>
            </a:r>
            <a:r>
              <a:rPr lang="en-US" sz="1050" b="0" noProof="1">
                <a:solidFill>
                  <a:srgbClr val="569CD6"/>
                </a:solidFill>
                <a:effectLst/>
                <a:latin typeface="Menlo" panose="020B0609030804020204" pitchFamily="49" charset="0"/>
              </a:rPr>
              <a:t>in</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fragCoord ) {</a:t>
            </a:r>
          </a:p>
          <a:p>
            <a:r>
              <a:rPr lang="en-US" sz="1050" b="0" noProof="1">
                <a:solidFill>
                  <a:srgbClr val="569CD6"/>
                </a:solidFill>
                <a:effectLst/>
                <a:latin typeface="Menlo" panose="020B0609030804020204" pitchFamily="49" charset="0"/>
              </a:rPr>
              <a:t>    vec2</a:t>
            </a:r>
            <a:r>
              <a:rPr lang="en-US" sz="1050" b="0" noProof="1">
                <a:solidFill>
                  <a:srgbClr val="DADADA"/>
                </a:solidFill>
                <a:effectLst/>
                <a:latin typeface="Menlo" panose="020B0609030804020204" pitchFamily="49" charset="0"/>
              </a:rPr>
              <a:t> uv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fragCoord</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iResolution.xy;</a:t>
            </a:r>
          </a:p>
          <a:p>
            <a:r>
              <a:rPr lang="en-US" sz="1050" b="0" noProof="1">
                <a:solidFill>
                  <a:srgbClr val="DADADA"/>
                </a:solidFill>
                <a:effectLst/>
                <a:latin typeface="Menlo" panose="020B0609030804020204" pitchFamily="49" charset="0"/>
              </a:rPr>
              <a:t>    uv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0.5</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    uv.x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iResolution.x</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iResolution.y;</a:t>
            </a:r>
          </a:p>
          <a:p>
            <a:r>
              <a:rPr lang="en-US" sz="1050" b="0" noProof="1">
                <a:solidFill>
                  <a:srgbClr val="569CD6"/>
                </a:solidFill>
                <a:effectLst/>
                <a:latin typeface="Menlo" panose="020B0609030804020204" pitchFamily="49" charset="0"/>
              </a:rPr>
              <a:t>    vec3</a:t>
            </a:r>
            <a:r>
              <a:rPr lang="en-US" sz="1050" b="0" noProof="1">
                <a:solidFill>
                  <a:srgbClr val="DADADA"/>
                </a:solidFill>
                <a:effectLst/>
                <a:latin typeface="Menlo" panose="020B0609030804020204" pitchFamily="49" charset="0"/>
              </a:rPr>
              <a:t> col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sdfSquare(uv, </a:t>
            </a:r>
            <a:r>
              <a:rPr lang="en-US" sz="1050" b="0" noProof="1">
                <a:solidFill>
                  <a:srgbClr val="B5CEA8"/>
                </a:solidFill>
                <a:effectLst/>
                <a:latin typeface="Menlo" panose="020B0609030804020204" pitchFamily="49" charset="0"/>
              </a:rPr>
              <a:t>0.2</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a:t>
            </a:r>
            <a:r>
              <a:rPr lang="en-US" sz="1050" b="0" noProof="1">
                <a:solidFill>
                  <a:srgbClr val="B5CEA8"/>
                </a:solidFill>
                <a:effectLst/>
                <a:latin typeface="Menlo" panose="020B0609030804020204" pitchFamily="49" charset="0"/>
              </a:rPr>
              <a:t>0.0</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0.0</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    fragColor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vec4</a:t>
            </a:r>
            <a:r>
              <a:rPr lang="en-US" sz="1050" b="0" noProof="1">
                <a:solidFill>
                  <a:srgbClr val="DADADA"/>
                </a:solidFill>
                <a:effectLst/>
                <a:latin typeface="Menlo" panose="020B0609030804020204" pitchFamily="49" charset="0"/>
              </a:rPr>
              <a:t>(col,</a:t>
            </a:r>
            <a:r>
              <a:rPr lang="en-US" sz="1050" b="0" noProof="1">
                <a:solidFill>
                  <a:srgbClr val="B5CEA8"/>
                </a:solidFill>
                <a:effectLst/>
                <a:latin typeface="Menlo" panose="020B0609030804020204" pitchFamily="49" charset="0"/>
              </a:rPr>
              <a:t>1.0</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a:t>
            </a:r>
          </a:p>
        </p:txBody>
      </p:sp>
      <p:pic>
        <p:nvPicPr>
          <p:cNvPr id="6146" name="Picture 2">
            <a:extLst>
              <a:ext uri="{FF2B5EF4-FFF2-40B4-BE49-F238E27FC236}">
                <a16:creationId xmlns:a16="http://schemas.microsoft.com/office/drawing/2014/main" id="{E4BF5723-7340-31BC-6146-DBEB32083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6029" y="3909059"/>
            <a:ext cx="2736298" cy="153916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E6A8799-82A1-5643-725A-0EB50587E06F}"/>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4273874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385C-ED5A-402F-2F04-D92815AA8EB4}"/>
              </a:ext>
            </a:extLst>
          </p:cNvPr>
          <p:cNvSpPr>
            <a:spLocks noGrp="1"/>
          </p:cNvSpPr>
          <p:nvPr>
            <p:ph type="title"/>
          </p:nvPr>
        </p:nvSpPr>
        <p:spPr/>
        <p:txBody>
          <a:bodyPr/>
          <a:lstStyle/>
          <a:p>
            <a:r>
              <a:rPr lang="pt-BR" dirty="0"/>
              <a:t>Exemplo mix (LERP)</a:t>
            </a:r>
          </a:p>
        </p:txBody>
      </p:sp>
      <p:sp>
        <p:nvSpPr>
          <p:cNvPr id="4" name="Slide Number Placeholder 3">
            <a:extLst>
              <a:ext uri="{FF2B5EF4-FFF2-40B4-BE49-F238E27FC236}">
                <a16:creationId xmlns:a16="http://schemas.microsoft.com/office/drawing/2014/main" id="{C2644BD4-63C0-019B-505B-377E25DA287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14</a:t>
            </a:fld>
            <a:endParaRPr lang="pt-BR"/>
          </a:p>
        </p:txBody>
      </p:sp>
      <p:sp>
        <p:nvSpPr>
          <p:cNvPr id="8" name="TextBox 7">
            <a:extLst>
              <a:ext uri="{FF2B5EF4-FFF2-40B4-BE49-F238E27FC236}">
                <a16:creationId xmlns:a16="http://schemas.microsoft.com/office/drawing/2014/main" id="{9BB31F5B-420B-A42D-C020-11566AB68561}"/>
              </a:ext>
            </a:extLst>
          </p:cNvPr>
          <p:cNvSpPr txBox="1"/>
          <p:nvPr/>
        </p:nvSpPr>
        <p:spPr>
          <a:xfrm>
            <a:off x="1501842" y="988813"/>
            <a:ext cx="6140314" cy="1754326"/>
          </a:xfrm>
          <a:prstGeom prst="rect">
            <a:avLst/>
          </a:prstGeom>
          <a:solidFill>
            <a:schemeClr val="tx1"/>
          </a:solidFill>
        </p:spPr>
        <p:txBody>
          <a:bodyPr wrap="square">
            <a:spAutoFit/>
          </a:bodyPr>
          <a:lstStyle/>
          <a:p>
            <a:r>
              <a:rPr lang="en-US" sz="1200" b="0" noProof="1">
                <a:solidFill>
                  <a:srgbClr val="569CD6"/>
                </a:solidFill>
                <a:effectLst/>
                <a:latin typeface="Menlo" panose="020B0609030804020204" pitchFamily="49" charset="0"/>
              </a:rPr>
              <a:t>void</a:t>
            </a:r>
            <a:r>
              <a:rPr lang="en-US" sz="1200" b="0" noProof="1">
                <a:solidFill>
                  <a:srgbClr val="DADADA"/>
                </a:solidFill>
                <a:effectLst/>
                <a:latin typeface="Menlo" panose="020B0609030804020204" pitchFamily="49" charset="0"/>
              </a:rPr>
              <a:t> mainImage( </a:t>
            </a:r>
            <a:r>
              <a:rPr lang="en-US" sz="1200" b="0" noProof="1">
                <a:solidFill>
                  <a:srgbClr val="569CD6"/>
                </a:solidFill>
                <a:effectLst/>
                <a:latin typeface="Menlo" panose="020B0609030804020204" pitchFamily="49" charset="0"/>
              </a:rPr>
              <a:t>out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vec4</a:t>
            </a:r>
            <a:r>
              <a:rPr lang="en-US" sz="1200" b="0" noProof="1">
                <a:solidFill>
                  <a:srgbClr val="DADADA"/>
                </a:solidFill>
                <a:effectLst/>
                <a:latin typeface="Menlo" panose="020B0609030804020204" pitchFamily="49" charset="0"/>
              </a:rPr>
              <a:t> fragColor, </a:t>
            </a:r>
            <a:r>
              <a:rPr lang="en-US" sz="1200" b="0" noProof="1">
                <a:solidFill>
                  <a:srgbClr val="569CD6"/>
                </a:solidFill>
                <a:effectLst/>
                <a:latin typeface="Menlo" panose="020B0609030804020204" pitchFamily="49" charset="0"/>
              </a:rPr>
              <a:t>in</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 fragCoord )</a:t>
            </a:r>
          </a:p>
          <a:p>
            <a:r>
              <a:rPr lang="en-US" sz="1200" b="0" noProof="1">
                <a:solidFill>
                  <a:srgbClr val="DADADA"/>
                </a:solidFill>
                <a:effectLst/>
                <a:latin typeface="Menlo" panose="020B0609030804020204" pitchFamily="49" charset="0"/>
              </a:rPr>
              <a:t>{</a:t>
            </a:r>
          </a:p>
          <a:p>
            <a:r>
              <a:rPr lang="en-US" sz="1200" b="0" noProof="1">
                <a:solidFill>
                  <a:srgbClr val="569CD6"/>
                </a:solidFill>
                <a:effectLst/>
                <a:latin typeface="Menlo" panose="020B0609030804020204" pitchFamily="49" charset="0"/>
              </a:rPr>
              <a:t>    vec2</a:t>
            </a:r>
            <a:r>
              <a:rPr lang="en-US" sz="1200" b="0" noProof="1">
                <a:solidFill>
                  <a:srgbClr val="DADADA"/>
                </a:solidFill>
                <a:effectLst/>
                <a:latin typeface="Menlo" panose="020B0609030804020204" pitchFamily="49" charset="0"/>
              </a:rPr>
              <a:t> uv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fragCoord</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iResolution.xy;</a:t>
            </a:r>
          </a:p>
          <a:p>
            <a:br>
              <a:rPr lang="en-US" sz="1200" b="0" noProof="1">
                <a:solidFill>
                  <a:srgbClr val="DADADA"/>
                </a:solidFill>
                <a:effectLst/>
                <a:latin typeface="Menlo" panose="020B0609030804020204" pitchFamily="49" charset="0"/>
              </a:rPr>
            </a:b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float</a:t>
            </a:r>
            <a:r>
              <a:rPr lang="en-US" sz="1200" b="0" noProof="1">
                <a:solidFill>
                  <a:srgbClr val="DADADA"/>
                </a:solidFill>
                <a:effectLst/>
                <a:latin typeface="Menlo" panose="020B0609030804020204" pitchFamily="49" charset="0"/>
              </a:rPr>
              <a:t> interpolatedValue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mix</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0</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1</a:t>
            </a:r>
            <a:r>
              <a:rPr lang="en-US" sz="1200" b="0" noProof="1">
                <a:solidFill>
                  <a:srgbClr val="DADADA"/>
                </a:solidFill>
                <a:effectLst/>
                <a:latin typeface="Menlo" panose="020B0609030804020204" pitchFamily="49" charset="0"/>
              </a:rPr>
              <a:t>., uv.x);</a:t>
            </a:r>
          </a:p>
          <a:p>
            <a:r>
              <a:rPr lang="en-US" sz="1200" b="0" noProof="1">
                <a:solidFill>
                  <a:srgbClr val="569CD6"/>
                </a:solidFill>
                <a:effectLst/>
                <a:latin typeface="Menlo" panose="020B0609030804020204" pitchFamily="49" charset="0"/>
              </a:rPr>
              <a:t>    vec3</a:t>
            </a:r>
            <a:r>
              <a:rPr lang="en-US" sz="1200" b="0" noProof="1">
                <a:solidFill>
                  <a:srgbClr val="DADADA"/>
                </a:solidFill>
                <a:effectLst/>
                <a:latin typeface="Menlo" panose="020B0609030804020204" pitchFamily="49" charset="0"/>
              </a:rPr>
              <a:t> col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vec3</a:t>
            </a:r>
            <a:r>
              <a:rPr lang="en-US" sz="1200" b="0" noProof="1">
                <a:solidFill>
                  <a:srgbClr val="DADADA"/>
                </a:solidFill>
                <a:effectLst/>
                <a:latin typeface="Menlo" panose="020B0609030804020204" pitchFamily="49" charset="0"/>
              </a:rPr>
              <a:t>(interpolatedValue);</a:t>
            </a:r>
          </a:p>
          <a:p>
            <a:endParaRPr lang="en-US" sz="1200" b="0" noProof="1">
              <a:solidFill>
                <a:srgbClr val="DADADA"/>
              </a:solidFill>
              <a:effectLst/>
              <a:latin typeface="Menlo" panose="020B0609030804020204" pitchFamily="49" charset="0"/>
            </a:endParaRPr>
          </a:p>
          <a:p>
            <a:r>
              <a:rPr lang="en-US" sz="1200" b="0" noProof="1">
                <a:solidFill>
                  <a:srgbClr val="DADADA"/>
                </a:solidFill>
                <a:effectLst/>
                <a:latin typeface="Menlo" panose="020B0609030804020204" pitchFamily="49" charset="0"/>
              </a:rPr>
              <a:t>    fragColor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vec4</a:t>
            </a:r>
            <a:r>
              <a:rPr lang="en-US" sz="1200" b="0" noProof="1">
                <a:solidFill>
                  <a:srgbClr val="DADADA"/>
                </a:solidFill>
                <a:effectLst/>
                <a:latin typeface="Menlo" panose="020B0609030804020204" pitchFamily="49" charset="0"/>
              </a:rPr>
              <a:t>(col,</a:t>
            </a:r>
            <a:r>
              <a:rPr lang="en-US" sz="1200" b="0" noProof="1">
                <a:solidFill>
                  <a:srgbClr val="B5CEA8"/>
                </a:solidFill>
                <a:effectLst/>
                <a:latin typeface="Menlo" panose="020B0609030804020204" pitchFamily="49" charset="0"/>
              </a:rPr>
              <a:t>1.0</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a:t>
            </a:r>
          </a:p>
        </p:txBody>
      </p:sp>
      <p:pic>
        <p:nvPicPr>
          <p:cNvPr id="7170" name="Picture 2">
            <a:extLst>
              <a:ext uri="{FF2B5EF4-FFF2-40B4-BE49-F238E27FC236}">
                <a16:creationId xmlns:a16="http://schemas.microsoft.com/office/drawing/2014/main" id="{C145294A-7B61-EEE7-5575-6A85EF795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9187" y="2857500"/>
            <a:ext cx="3525625" cy="19831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DBCF4A-355D-097E-45FE-E0E3C29E6C91}"/>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1830723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385C-ED5A-402F-2F04-D92815AA8EB4}"/>
              </a:ext>
            </a:extLst>
          </p:cNvPr>
          <p:cNvSpPr>
            <a:spLocks noGrp="1"/>
          </p:cNvSpPr>
          <p:nvPr>
            <p:ph type="title"/>
          </p:nvPr>
        </p:nvSpPr>
        <p:spPr/>
        <p:txBody>
          <a:bodyPr/>
          <a:lstStyle/>
          <a:p>
            <a:r>
              <a:rPr lang="pt-BR" dirty="0"/>
              <a:t>Exemplo </a:t>
            </a:r>
            <a:r>
              <a:rPr lang="pt-BR" dirty="0" err="1"/>
              <a:t>smoothstep</a:t>
            </a:r>
            <a:r>
              <a:rPr lang="pt-BR" dirty="0"/>
              <a:t> (</a:t>
            </a:r>
            <a:r>
              <a:rPr lang="pt-BR" dirty="0" err="1"/>
              <a:t>Hermite</a:t>
            </a:r>
            <a:r>
              <a:rPr lang="pt-BR" dirty="0"/>
              <a:t>)</a:t>
            </a:r>
          </a:p>
        </p:txBody>
      </p:sp>
      <p:sp>
        <p:nvSpPr>
          <p:cNvPr id="4" name="Slide Number Placeholder 3">
            <a:extLst>
              <a:ext uri="{FF2B5EF4-FFF2-40B4-BE49-F238E27FC236}">
                <a16:creationId xmlns:a16="http://schemas.microsoft.com/office/drawing/2014/main" id="{C2644BD4-63C0-019B-505B-377E25DA287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15</a:t>
            </a:fld>
            <a:endParaRPr lang="pt-BR"/>
          </a:p>
        </p:txBody>
      </p:sp>
      <p:sp>
        <p:nvSpPr>
          <p:cNvPr id="8" name="TextBox 7">
            <a:extLst>
              <a:ext uri="{FF2B5EF4-FFF2-40B4-BE49-F238E27FC236}">
                <a16:creationId xmlns:a16="http://schemas.microsoft.com/office/drawing/2014/main" id="{9BB31F5B-420B-A42D-C020-11566AB68561}"/>
              </a:ext>
            </a:extLst>
          </p:cNvPr>
          <p:cNvSpPr txBox="1"/>
          <p:nvPr/>
        </p:nvSpPr>
        <p:spPr>
          <a:xfrm>
            <a:off x="237506" y="838985"/>
            <a:ext cx="5020294" cy="4401205"/>
          </a:xfrm>
          <a:prstGeom prst="rect">
            <a:avLst/>
          </a:prstGeom>
          <a:solidFill>
            <a:schemeClr val="tx1"/>
          </a:solidFill>
        </p:spPr>
        <p:txBody>
          <a:bodyPr wrap="square">
            <a:spAutoFit/>
          </a:bodyPr>
          <a:lstStyle/>
          <a:p>
            <a:r>
              <a:rPr lang="en-US" sz="1000" b="0" noProof="1">
                <a:solidFill>
                  <a:srgbClr val="569CD6"/>
                </a:solidFill>
                <a:effectLst/>
                <a:latin typeface="Menlo" panose="020B0609030804020204" pitchFamily="49" charset="0"/>
              </a:rPr>
              <a:t>#define</a:t>
            </a:r>
            <a:r>
              <a:rPr lang="en-US" sz="1000" b="0" noProof="1">
                <a:solidFill>
                  <a:srgbClr val="DADADA"/>
                </a:solidFill>
                <a:effectLst/>
                <a:latin typeface="Menlo" panose="020B0609030804020204" pitchFamily="49" charset="0"/>
              </a:rPr>
              <a:t> diameter </a:t>
            </a:r>
            <a:r>
              <a:rPr lang="en-US" sz="1000" b="0" noProof="1">
                <a:solidFill>
                  <a:srgbClr val="B5CEA8"/>
                </a:solidFill>
                <a:effectLst/>
                <a:latin typeface="Menlo" panose="020B0609030804020204" pitchFamily="49" charset="0"/>
              </a:rPr>
              <a:t>0.01</a:t>
            </a:r>
            <a:endParaRPr lang="en-US" sz="1000" b="0" noProof="1">
              <a:solidFill>
                <a:srgbClr val="DADADA"/>
              </a:solidFill>
              <a:effectLst/>
              <a:latin typeface="Menlo" panose="020B0609030804020204" pitchFamily="49" charset="0"/>
            </a:endParaRPr>
          </a:p>
          <a:p>
            <a:br>
              <a:rPr lang="en-US" sz="1000" b="0" noProof="1">
                <a:solidFill>
                  <a:srgbClr val="DADADA"/>
                </a:solidFill>
                <a:effectLst/>
                <a:latin typeface="Menlo" panose="020B0609030804020204" pitchFamily="49" charset="0"/>
              </a:rPr>
            </a:b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smooth_step(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edge0,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edge1,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x ) {</a:t>
            </a:r>
          </a:p>
          <a:p>
            <a:r>
              <a:rPr lang="en-US" sz="1000" b="0" noProof="1">
                <a:solidFill>
                  <a:srgbClr val="569CD6"/>
                </a:solidFill>
                <a:effectLst/>
                <a:latin typeface="Menlo" panose="020B0609030804020204" pitchFamily="49" charset="0"/>
              </a:rPr>
              <a:t>    float</a:t>
            </a:r>
            <a:r>
              <a:rPr lang="en-US" sz="1000" b="0" noProof="1">
                <a:solidFill>
                  <a:srgbClr val="DADADA"/>
                </a:solidFill>
                <a:effectLst/>
                <a:latin typeface="Menlo" panose="020B0609030804020204" pitchFamily="49" charset="0"/>
              </a:rPr>
              <a:t> p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DCDCAA"/>
                </a:solidFill>
                <a:effectLst/>
                <a:latin typeface="Menlo" panose="020B0609030804020204" pitchFamily="49" charset="0"/>
              </a:rPr>
              <a:t>clamp</a:t>
            </a:r>
            <a:r>
              <a:rPr lang="en-US" sz="1000" b="0" noProof="1">
                <a:solidFill>
                  <a:srgbClr val="DADADA"/>
                </a:solidFill>
                <a:effectLst/>
                <a:latin typeface="Menlo" panose="020B0609030804020204" pitchFamily="49" charset="0"/>
              </a:rPr>
              <a:t>((x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edge0)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(edge1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edge0), </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 </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a:t>
            </a:r>
          </a:p>
          <a:p>
            <a:r>
              <a:rPr lang="en-US" sz="1000" b="0" noProof="1">
                <a:solidFill>
                  <a:srgbClr val="57A64A"/>
                </a:solidFill>
                <a:effectLst/>
                <a:latin typeface="Menlo" panose="020B0609030804020204" pitchFamily="49" charset="0"/>
              </a:rPr>
              <a:t>    //float v = p * p * (3.0 - 2.0 * p); // smoothstep formula. </a:t>
            </a:r>
            <a:endParaRPr lang="en-US" sz="1000" b="0" noProof="1">
              <a:solidFill>
                <a:srgbClr val="DADADA"/>
              </a:solidFill>
              <a:effectLst/>
              <a:latin typeface="Menlo" panose="020B0609030804020204" pitchFamily="49" charset="0"/>
            </a:endParaRPr>
          </a:p>
          <a:p>
            <a:r>
              <a:rPr lang="en-US" sz="1000" b="0" noProof="1">
                <a:solidFill>
                  <a:srgbClr val="569CD6"/>
                </a:solidFill>
                <a:effectLst/>
                <a:latin typeface="Menlo" panose="020B0609030804020204" pitchFamily="49" charset="0"/>
              </a:rPr>
              <a:t>    float</a:t>
            </a:r>
            <a:r>
              <a:rPr lang="en-US" sz="1000" b="0" noProof="1">
                <a:solidFill>
                  <a:srgbClr val="DADADA"/>
                </a:solidFill>
                <a:effectLst/>
                <a:latin typeface="Menlo" panose="020B0609030804020204" pitchFamily="49" charset="0"/>
              </a:rPr>
              <a:t> v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DCDCAA"/>
                </a:solidFill>
                <a:effectLst/>
                <a:latin typeface="Menlo" panose="020B0609030804020204" pitchFamily="49" charset="0"/>
              </a:rPr>
              <a:t>smoothstep</a:t>
            </a:r>
            <a:r>
              <a:rPr lang="en-US" sz="1000" b="0" noProof="1">
                <a:solidFill>
                  <a:srgbClr val="DADADA"/>
                </a:solidFill>
                <a:effectLst/>
                <a:latin typeface="Menlo" panose="020B0609030804020204" pitchFamily="49" charset="0"/>
              </a:rPr>
              <a:t>( edge0, edge1, x ); </a:t>
            </a:r>
            <a:r>
              <a:rPr lang="en-US" sz="1000" b="0" noProof="1">
                <a:solidFill>
                  <a:srgbClr val="57A64A"/>
                </a:solidFill>
                <a:effectLst/>
                <a:latin typeface="Menlo" panose="020B0609030804020204" pitchFamily="49" charset="0"/>
              </a:rPr>
              <a:t>// built-in</a:t>
            </a:r>
            <a:endParaRPr lang="en-US" sz="1000" b="0" noProof="1">
              <a:solidFill>
                <a:srgbClr val="DADADA"/>
              </a:solidFill>
              <a:effectLst/>
              <a:latin typeface="Menlo" panose="020B0609030804020204" pitchFamily="49" charset="0"/>
            </a:endParaRPr>
          </a:p>
          <a:p>
            <a:r>
              <a:rPr lang="en-US" sz="1000" b="0" noProof="1">
                <a:solidFill>
                  <a:srgbClr val="D8A0DF"/>
                </a:solidFill>
                <a:effectLst/>
                <a:latin typeface="Menlo" panose="020B0609030804020204" pitchFamily="49" charset="0"/>
              </a:rPr>
              <a:t>    return</a:t>
            </a:r>
            <a:r>
              <a:rPr lang="en-US" sz="1000" b="0" noProof="1">
                <a:solidFill>
                  <a:srgbClr val="DADADA"/>
                </a:solidFill>
                <a:effectLst/>
                <a:latin typeface="Menlo" panose="020B0609030804020204" pitchFamily="49" charset="0"/>
              </a:rPr>
              <a:t> v;</a:t>
            </a:r>
          </a:p>
          <a:p>
            <a:r>
              <a:rPr lang="en-US" sz="1000" b="0" noProof="1">
                <a:solidFill>
                  <a:srgbClr val="DADADA"/>
                </a:solidFill>
                <a:effectLst/>
                <a:latin typeface="Menlo" panose="020B0609030804020204" pitchFamily="49" charset="0"/>
              </a:rPr>
              <a:t>}</a:t>
            </a:r>
          </a:p>
          <a:p>
            <a:br>
              <a:rPr lang="en-US" sz="1000" b="0" noProof="1">
                <a:solidFill>
                  <a:srgbClr val="DADADA"/>
                </a:solidFill>
                <a:effectLst/>
                <a:latin typeface="Menlo" panose="020B0609030804020204" pitchFamily="49" charset="0"/>
              </a:rPr>
            </a:b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plot(</a:t>
            </a:r>
            <a:r>
              <a:rPr lang="en-US" sz="1000" b="0" noProof="1">
                <a:solidFill>
                  <a:srgbClr val="569CD6"/>
                </a:solidFill>
                <a:effectLst/>
                <a:latin typeface="Menlo" panose="020B0609030804020204" pitchFamily="49" charset="0"/>
              </a:rPr>
              <a:t>vec2</a:t>
            </a:r>
            <a:r>
              <a:rPr lang="en-US" sz="1000" b="0" noProof="1">
                <a:solidFill>
                  <a:srgbClr val="DADADA"/>
                </a:solidFill>
                <a:effectLst/>
                <a:latin typeface="Menlo" panose="020B0609030804020204" pitchFamily="49" charset="0"/>
              </a:rPr>
              <a:t> st,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y)</a:t>
            </a:r>
          </a:p>
          <a:p>
            <a:r>
              <a:rPr lang="en-US" sz="1000" b="0" noProof="1">
                <a:solidFill>
                  <a:srgbClr val="DADADA"/>
                </a:solidFill>
                <a:effectLst/>
                <a:latin typeface="Menlo" panose="020B0609030804020204" pitchFamily="49" charset="0"/>
              </a:rPr>
              <a:t>{</a:t>
            </a:r>
          </a:p>
          <a:p>
            <a:r>
              <a:rPr lang="en-US" sz="1000" b="0" noProof="1">
                <a:solidFill>
                  <a:srgbClr val="D8A0DF"/>
                </a:solidFill>
                <a:effectLst/>
                <a:latin typeface="Menlo" panose="020B0609030804020204" pitchFamily="49" charset="0"/>
              </a:rPr>
              <a:t>    return</a:t>
            </a:r>
            <a:r>
              <a:rPr lang="en-US" sz="1000" b="0" noProof="1">
                <a:solidFill>
                  <a:srgbClr val="DADADA"/>
                </a:solidFill>
                <a:effectLst/>
                <a:latin typeface="Menlo" panose="020B0609030804020204" pitchFamily="49" charset="0"/>
              </a:rPr>
              <a:t> smooth_step( y</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diameter, y , st.y)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p>
          <a:p>
            <a:r>
              <a:rPr lang="en-US" sz="1000" b="0" noProof="1">
                <a:solidFill>
                  <a:srgbClr val="DADADA"/>
                </a:solidFill>
                <a:effectLst/>
                <a:latin typeface="Menlo" panose="020B0609030804020204" pitchFamily="49" charset="0"/>
              </a:rPr>
              <a:t>    smooth_step( y , y</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diameter, st.y);</a:t>
            </a:r>
          </a:p>
          <a:p>
            <a:r>
              <a:rPr lang="en-US" sz="1000" b="0" noProof="1">
                <a:solidFill>
                  <a:srgbClr val="DADADA"/>
                </a:solidFill>
                <a:effectLst/>
                <a:latin typeface="Menlo" panose="020B0609030804020204" pitchFamily="49" charset="0"/>
              </a:rPr>
              <a:t>}</a:t>
            </a:r>
          </a:p>
          <a:p>
            <a:br>
              <a:rPr lang="en-US" sz="1000" b="0" noProof="1">
                <a:solidFill>
                  <a:srgbClr val="DADADA"/>
                </a:solidFill>
                <a:effectLst/>
                <a:latin typeface="Menlo" panose="020B0609030804020204" pitchFamily="49" charset="0"/>
              </a:rPr>
            </a:br>
            <a:r>
              <a:rPr lang="en-US" sz="1000" b="0" noProof="1">
                <a:solidFill>
                  <a:srgbClr val="569CD6"/>
                </a:solidFill>
                <a:effectLst/>
                <a:latin typeface="Menlo" panose="020B0609030804020204" pitchFamily="49" charset="0"/>
              </a:rPr>
              <a:t>void</a:t>
            </a:r>
            <a:r>
              <a:rPr lang="en-US" sz="1000" b="0" noProof="1">
                <a:solidFill>
                  <a:srgbClr val="DADADA"/>
                </a:solidFill>
                <a:effectLst/>
                <a:latin typeface="Menlo" panose="020B0609030804020204" pitchFamily="49" charset="0"/>
              </a:rPr>
              <a:t> mainImage( </a:t>
            </a:r>
            <a:r>
              <a:rPr lang="en-US" sz="1000" b="0" noProof="1">
                <a:solidFill>
                  <a:srgbClr val="569CD6"/>
                </a:solidFill>
                <a:effectLst/>
                <a:latin typeface="Menlo" panose="020B0609030804020204" pitchFamily="49" charset="0"/>
              </a:rPr>
              <a:t>out</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vec4</a:t>
            </a:r>
            <a:r>
              <a:rPr lang="en-US" sz="1000" b="0" noProof="1">
                <a:solidFill>
                  <a:srgbClr val="DADADA"/>
                </a:solidFill>
                <a:effectLst/>
                <a:latin typeface="Menlo" panose="020B0609030804020204" pitchFamily="49" charset="0"/>
              </a:rPr>
              <a:t> fragColor, </a:t>
            </a:r>
            <a:r>
              <a:rPr lang="en-US" sz="1000" b="0" noProof="1">
                <a:solidFill>
                  <a:srgbClr val="569CD6"/>
                </a:solidFill>
                <a:effectLst/>
                <a:latin typeface="Menlo" panose="020B0609030804020204" pitchFamily="49" charset="0"/>
              </a:rPr>
              <a:t>in</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vec2</a:t>
            </a:r>
            <a:r>
              <a:rPr lang="en-US" sz="1000" b="0" noProof="1">
                <a:solidFill>
                  <a:srgbClr val="DADADA"/>
                </a:solidFill>
                <a:effectLst/>
                <a:latin typeface="Menlo" panose="020B0609030804020204" pitchFamily="49" charset="0"/>
              </a:rPr>
              <a:t> fragCoord ){</a:t>
            </a:r>
          </a:p>
          <a:p>
            <a:r>
              <a:rPr lang="en-US" sz="1000" b="0" noProof="1">
                <a:solidFill>
                  <a:srgbClr val="569CD6"/>
                </a:solidFill>
                <a:effectLst/>
                <a:latin typeface="Menlo" panose="020B0609030804020204" pitchFamily="49" charset="0"/>
              </a:rPr>
              <a:t>    vec2</a:t>
            </a:r>
            <a:r>
              <a:rPr lang="en-US" sz="1000" b="0" noProof="1">
                <a:solidFill>
                  <a:srgbClr val="DADADA"/>
                </a:solidFill>
                <a:effectLst/>
                <a:latin typeface="Menlo" panose="020B0609030804020204" pitchFamily="49" charset="0"/>
              </a:rPr>
              <a:t> st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fragCoord.xy</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iResolution.xy;</a:t>
            </a:r>
          </a:p>
          <a:p>
            <a:br>
              <a:rPr lang="en-US" sz="1000" b="0" noProof="1">
                <a:solidFill>
                  <a:srgbClr val="DADADA"/>
                </a:solidFill>
                <a:effectLst/>
                <a:latin typeface="Menlo" panose="020B0609030804020204" pitchFamily="49" charset="0"/>
              </a:rPr>
            </a:b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y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smooth_step( </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 </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 st.x );</a:t>
            </a:r>
          </a:p>
          <a:p>
            <a:r>
              <a:rPr lang="en-US" sz="1000" b="0" noProof="1">
                <a:solidFill>
                  <a:srgbClr val="57A64A"/>
                </a:solidFill>
                <a:effectLst/>
                <a:latin typeface="Menlo" panose="020B0609030804020204" pitchFamily="49" charset="0"/>
              </a:rPr>
              <a:t>    // grey gradient</a:t>
            </a:r>
            <a:endParaRPr lang="en-US" sz="1000" b="0" noProof="1">
              <a:solidFill>
                <a:srgbClr val="DADADA"/>
              </a:solidFill>
              <a:effectLst/>
              <a:latin typeface="Menlo" panose="020B0609030804020204" pitchFamily="49" charset="0"/>
            </a:endParaRPr>
          </a:p>
          <a:p>
            <a:r>
              <a:rPr lang="en-US" sz="1000" b="0" noProof="1">
                <a:solidFill>
                  <a:srgbClr val="569CD6"/>
                </a:solidFill>
                <a:effectLst/>
                <a:latin typeface="Menlo" panose="020B0609030804020204" pitchFamily="49" charset="0"/>
              </a:rPr>
              <a:t>    vec3</a:t>
            </a:r>
            <a:r>
              <a:rPr lang="en-US" sz="1000" b="0" noProof="1">
                <a:solidFill>
                  <a:srgbClr val="DADADA"/>
                </a:solidFill>
                <a:effectLst/>
                <a:latin typeface="Menlo" panose="020B0609030804020204" pitchFamily="49" charset="0"/>
              </a:rPr>
              <a:t> 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vec3</a:t>
            </a:r>
            <a:r>
              <a:rPr lang="en-US" sz="1000" b="0" noProof="1">
                <a:solidFill>
                  <a:srgbClr val="DADADA"/>
                </a:solidFill>
                <a:effectLst/>
                <a:latin typeface="Menlo" panose="020B0609030804020204" pitchFamily="49" charset="0"/>
              </a:rPr>
              <a:t>(y);</a:t>
            </a:r>
          </a:p>
          <a:p>
            <a:br>
              <a:rPr lang="en-US" sz="1000" b="0" noProof="1">
                <a:solidFill>
                  <a:srgbClr val="DADADA"/>
                </a:solidFill>
                <a:effectLst/>
                <a:latin typeface="Menlo" panose="020B0609030804020204" pitchFamily="49" charset="0"/>
              </a:rPr>
            </a:br>
            <a:r>
              <a:rPr lang="en-US" sz="1000" b="0" noProof="1">
                <a:solidFill>
                  <a:srgbClr val="DADADA"/>
                </a:solidFill>
                <a:effectLst/>
                <a:latin typeface="Menlo" panose="020B0609030804020204" pitchFamily="49" charset="0"/>
              </a:rPr>
              <a:t>    </a:t>
            </a:r>
            <a:r>
              <a:rPr lang="en-US" sz="1000" b="0" noProof="1">
                <a:solidFill>
                  <a:srgbClr val="57A64A"/>
                </a:solidFill>
                <a:effectLst/>
                <a:latin typeface="Menlo" panose="020B0609030804020204" pitchFamily="49" charset="0"/>
              </a:rPr>
              <a:t>// draw smoothstep curve in green</a:t>
            </a:r>
            <a:endParaRPr lang="en-US" sz="1000" b="0" noProof="1">
              <a:solidFill>
                <a:srgbClr val="DADADA"/>
              </a:solidFill>
              <a:effectLst/>
              <a:latin typeface="Menlo" panose="020B0609030804020204" pitchFamily="49" charset="0"/>
            </a:endParaRPr>
          </a:p>
          <a:p>
            <a:r>
              <a:rPr lang="en-US" sz="1000" b="0" noProof="1">
                <a:solidFill>
                  <a:srgbClr val="569CD6"/>
                </a:solidFill>
                <a:effectLst/>
                <a:latin typeface="Menlo" panose="020B0609030804020204" pitchFamily="49" charset="0"/>
              </a:rPr>
              <a:t>    float</a:t>
            </a:r>
            <a:r>
              <a:rPr lang="en-US" sz="1000" b="0" noProof="1">
                <a:solidFill>
                  <a:srgbClr val="DADADA"/>
                </a:solidFill>
                <a:effectLst/>
                <a:latin typeface="Menlo" panose="020B0609030804020204" pitchFamily="49" charset="0"/>
              </a:rPr>
              <a:t> percent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plot(st,y);</a:t>
            </a:r>
          </a:p>
          <a:p>
            <a:r>
              <a:rPr lang="en-US" sz="1000" b="0" noProof="1">
                <a:solidFill>
                  <a:srgbClr val="DADADA"/>
                </a:solidFill>
                <a:effectLst/>
                <a:latin typeface="Menlo" panose="020B0609030804020204" pitchFamily="49" charset="0"/>
              </a:rPr>
              <a:t>    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B5CEA8"/>
                </a:solidFill>
                <a:effectLst/>
                <a:latin typeface="Menlo" panose="020B0609030804020204" pitchFamily="49" charset="0"/>
              </a:rPr>
              <a:t>1.0</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percent)</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percent</a:t>
            </a:r>
            <a:r>
              <a:rPr lang="en-US" sz="1000" b="0" noProof="1">
                <a:solidFill>
                  <a:srgbClr val="B4B4B4"/>
                </a:solidFill>
                <a:effectLst/>
                <a:latin typeface="Menlo" panose="020B0609030804020204" pitchFamily="49" charset="0"/>
              </a:rPr>
              <a:t>*</a:t>
            </a:r>
            <a:r>
              <a:rPr lang="en-US" sz="1000" b="0" noProof="1">
                <a:solidFill>
                  <a:srgbClr val="569CD6"/>
                </a:solidFill>
                <a:effectLst/>
                <a:latin typeface="Menlo" panose="020B0609030804020204" pitchFamily="49" charset="0"/>
              </a:rPr>
              <a:t>vec3</a:t>
            </a:r>
            <a:r>
              <a:rPr lang="en-US" sz="1000" b="0" noProof="1">
                <a:solidFill>
                  <a:srgbClr val="DADADA"/>
                </a:solidFill>
                <a:effectLst/>
                <a:latin typeface="Menlo" panose="020B0609030804020204" pitchFamily="49" charset="0"/>
              </a:rPr>
              <a:t>(</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a:t>
            </a:r>
          </a:p>
          <a:p>
            <a:br>
              <a:rPr lang="en-US" sz="1000" b="0" noProof="1">
                <a:solidFill>
                  <a:srgbClr val="DADADA"/>
                </a:solidFill>
                <a:effectLst/>
                <a:latin typeface="Menlo" panose="020B0609030804020204" pitchFamily="49" charset="0"/>
              </a:rPr>
            </a:br>
            <a:r>
              <a:rPr lang="en-US" sz="1000" b="0" noProof="1">
                <a:solidFill>
                  <a:srgbClr val="DADADA"/>
                </a:solidFill>
                <a:effectLst/>
                <a:latin typeface="Menlo" panose="020B0609030804020204" pitchFamily="49" charset="0"/>
              </a:rPr>
              <a:t>    fragColor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vec4</a:t>
            </a:r>
            <a:r>
              <a:rPr lang="en-US" sz="1000" b="0" noProof="1">
                <a:solidFill>
                  <a:srgbClr val="DADADA"/>
                </a:solidFill>
                <a:effectLst/>
                <a:latin typeface="Menlo" panose="020B0609030804020204" pitchFamily="49" charset="0"/>
              </a:rPr>
              <a:t>(color,</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a:t>
            </a:r>
          </a:p>
          <a:p>
            <a:r>
              <a:rPr lang="en-US" sz="1000" b="0" noProof="1">
                <a:solidFill>
                  <a:srgbClr val="DADADA"/>
                </a:solidFill>
                <a:effectLst/>
                <a:latin typeface="Menlo" panose="020B0609030804020204" pitchFamily="49" charset="0"/>
              </a:rPr>
              <a:t>}</a:t>
            </a:r>
          </a:p>
        </p:txBody>
      </p:sp>
      <p:sp>
        <p:nvSpPr>
          <p:cNvPr id="10" name="TextBox 9">
            <a:extLst>
              <a:ext uri="{FF2B5EF4-FFF2-40B4-BE49-F238E27FC236}">
                <a16:creationId xmlns:a16="http://schemas.microsoft.com/office/drawing/2014/main" id="{F08F6F34-BBFD-B745-AAEC-DE0314110491}"/>
              </a:ext>
            </a:extLst>
          </p:cNvPr>
          <p:cNvSpPr txBox="1"/>
          <p:nvPr/>
        </p:nvSpPr>
        <p:spPr>
          <a:xfrm>
            <a:off x="390548" y="5228733"/>
            <a:ext cx="4585716" cy="307777"/>
          </a:xfrm>
          <a:prstGeom prst="rect">
            <a:avLst/>
          </a:prstGeom>
          <a:noFill/>
        </p:spPr>
        <p:txBody>
          <a:bodyPr wrap="square">
            <a:spAutoFit/>
          </a:bodyPr>
          <a:lstStyle/>
          <a:p>
            <a:r>
              <a:rPr lang="pt-BR" dirty="0"/>
              <a:t>https://</a:t>
            </a:r>
            <a:r>
              <a:rPr lang="pt-BR" dirty="0" err="1"/>
              <a:t>www.shadertoy.com</a:t>
            </a:r>
            <a:r>
              <a:rPr lang="pt-BR" dirty="0"/>
              <a:t>/</a:t>
            </a:r>
            <a:r>
              <a:rPr lang="pt-BR" dirty="0" err="1"/>
              <a:t>view</a:t>
            </a:r>
            <a:r>
              <a:rPr lang="pt-BR" dirty="0"/>
              <a:t>/</a:t>
            </a:r>
            <a:r>
              <a:rPr lang="pt-BR" dirty="0" err="1"/>
              <a:t>lsVSRD</a:t>
            </a:r>
            <a:endParaRPr lang="pt-BR" dirty="0"/>
          </a:p>
        </p:txBody>
      </p:sp>
      <p:pic>
        <p:nvPicPr>
          <p:cNvPr id="2050" name="Picture 2">
            <a:extLst>
              <a:ext uri="{FF2B5EF4-FFF2-40B4-BE49-F238E27FC236}">
                <a16:creationId xmlns:a16="http://schemas.microsoft.com/office/drawing/2014/main" id="{287BE9DE-6EC4-DF71-283A-529AFACE3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6712" y="2167478"/>
            <a:ext cx="3100832" cy="174421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3262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97D1-FAE1-AA23-C4D6-39A514EDA568}"/>
              </a:ext>
            </a:extLst>
          </p:cNvPr>
          <p:cNvSpPr>
            <a:spLocks noGrp="1"/>
          </p:cNvSpPr>
          <p:nvPr>
            <p:ph type="title"/>
          </p:nvPr>
        </p:nvSpPr>
        <p:spPr/>
        <p:txBody>
          <a:bodyPr/>
          <a:lstStyle/>
          <a:p>
            <a:r>
              <a:rPr lang="pt-BR" dirty="0"/>
              <a:t>Atividade: Faça um degrade para fundo de tela</a:t>
            </a:r>
          </a:p>
        </p:txBody>
      </p:sp>
      <p:sp>
        <p:nvSpPr>
          <p:cNvPr id="3" name="Text Placeholder 2">
            <a:extLst>
              <a:ext uri="{FF2B5EF4-FFF2-40B4-BE49-F238E27FC236}">
                <a16:creationId xmlns:a16="http://schemas.microsoft.com/office/drawing/2014/main" id="{A1F1FBFC-C71D-8586-75BC-09386A48BB31}"/>
              </a:ext>
            </a:extLst>
          </p:cNvPr>
          <p:cNvSpPr>
            <a:spLocks noGrp="1"/>
          </p:cNvSpPr>
          <p:nvPr>
            <p:ph type="body" idx="1"/>
          </p:nvPr>
        </p:nvSpPr>
        <p:spPr/>
        <p:txBody>
          <a:bodyPr/>
          <a:lstStyle/>
          <a:p>
            <a:r>
              <a:rPr lang="pt-BR" dirty="0"/>
              <a:t>Usando os conceitos aprendidos em aula, faça um degrade</a:t>
            </a:r>
          </a:p>
        </p:txBody>
      </p:sp>
      <p:sp>
        <p:nvSpPr>
          <p:cNvPr id="4" name="Slide Number Placeholder 3">
            <a:extLst>
              <a:ext uri="{FF2B5EF4-FFF2-40B4-BE49-F238E27FC236}">
                <a16:creationId xmlns:a16="http://schemas.microsoft.com/office/drawing/2014/main" id="{AB72C1C7-4119-AD9A-3B55-B3207923FBA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16</a:t>
            </a:fld>
            <a:endParaRPr lang="pt-BR"/>
          </a:p>
        </p:txBody>
      </p:sp>
      <p:pic>
        <p:nvPicPr>
          <p:cNvPr id="8194" name="Picture 2">
            <a:extLst>
              <a:ext uri="{FF2B5EF4-FFF2-40B4-BE49-F238E27FC236}">
                <a16:creationId xmlns:a16="http://schemas.microsoft.com/office/drawing/2014/main" id="{E6F932EF-C91B-79EC-370B-77C720B9E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568" y="1371525"/>
            <a:ext cx="4270342" cy="24020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8A959C-C31E-56A3-C934-4688352A3827}"/>
              </a:ext>
            </a:extLst>
          </p:cNvPr>
          <p:cNvSpPr txBox="1"/>
          <p:nvPr/>
        </p:nvSpPr>
        <p:spPr>
          <a:xfrm>
            <a:off x="738679" y="3938635"/>
            <a:ext cx="7412120" cy="1600438"/>
          </a:xfrm>
          <a:prstGeom prst="rect">
            <a:avLst/>
          </a:prstGeom>
          <a:solidFill>
            <a:schemeClr val="tx1"/>
          </a:solidFill>
        </p:spPr>
        <p:txBody>
          <a:bodyPr wrap="square">
            <a:spAutoFit/>
          </a:bodyPr>
          <a:lstStyle/>
          <a:p>
            <a:r>
              <a:rPr lang="en-US" noProof="1">
                <a:solidFill>
                  <a:srgbClr val="569CD6"/>
                </a:solidFill>
                <a:latin typeface="Menlo" panose="020B0609030804020204" pitchFamily="49" charset="0"/>
              </a:rPr>
              <a:t>void</a:t>
            </a:r>
            <a:r>
              <a:rPr lang="en-US" noProof="1">
                <a:solidFill>
                  <a:srgbClr val="DADADA"/>
                </a:solidFill>
                <a:latin typeface="Menlo" panose="020B0609030804020204" pitchFamily="49" charset="0"/>
              </a:rPr>
              <a:t> mainImage( </a:t>
            </a:r>
            <a:r>
              <a:rPr lang="en-US" noProof="1">
                <a:solidFill>
                  <a:srgbClr val="569CD6"/>
                </a:solidFill>
                <a:latin typeface="Menlo" panose="020B0609030804020204" pitchFamily="49" charset="0"/>
              </a:rPr>
              <a:t>out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vec4</a:t>
            </a:r>
            <a:r>
              <a:rPr lang="en-US" noProof="1">
                <a:solidFill>
                  <a:srgbClr val="DADADA"/>
                </a:solidFill>
                <a:latin typeface="Menlo" panose="020B0609030804020204" pitchFamily="49" charset="0"/>
              </a:rPr>
              <a:t> fragColor, </a:t>
            </a:r>
            <a:r>
              <a:rPr lang="en-US" noProof="1">
                <a:solidFill>
                  <a:srgbClr val="569CD6"/>
                </a:solidFill>
                <a:latin typeface="Menlo" panose="020B0609030804020204" pitchFamily="49" charset="0"/>
              </a:rPr>
              <a:t>in</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fragCoord ) {</a:t>
            </a:r>
          </a:p>
          <a:p>
            <a:r>
              <a:rPr lang="en-US" noProof="1">
                <a:solidFill>
                  <a:srgbClr val="569CD6"/>
                </a:solidFill>
                <a:latin typeface="Menlo" panose="020B0609030804020204" pitchFamily="49" charset="0"/>
              </a:rPr>
              <a:t>    vec2</a:t>
            </a:r>
            <a:r>
              <a:rPr lang="en-US" noProof="1">
                <a:solidFill>
                  <a:srgbClr val="DADADA"/>
                </a:solidFill>
                <a:latin typeface="Menlo" panose="020B0609030804020204" pitchFamily="49" charset="0"/>
              </a:rPr>
              <a:t> uv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fragCoord</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iResolution.xy;</a:t>
            </a:r>
          </a:p>
          <a:p>
            <a:r>
              <a:rPr lang="en-US" noProof="1">
                <a:solidFill>
                  <a:srgbClr val="569CD6"/>
                </a:solidFill>
                <a:latin typeface="Menlo" panose="020B0609030804020204" pitchFamily="49" charset="0"/>
              </a:rPr>
              <a:t>    vec3</a:t>
            </a:r>
            <a:r>
              <a:rPr lang="en-US" noProof="1">
                <a:solidFill>
                  <a:srgbClr val="DADADA"/>
                </a:solidFill>
                <a:latin typeface="Menlo" panose="020B0609030804020204" pitchFamily="49" charset="0"/>
              </a:rPr>
              <a:t> gradientStartColor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vec3</a:t>
            </a:r>
            <a:r>
              <a:rPr lang="en-US" noProof="1">
                <a:solidFill>
                  <a:srgbClr val="DADADA"/>
                </a:solidFill>
                <a:latin typeface="Menlo" panose="020B0609030804020204" pitchFamily="49" charset="0"/>
              </a:rPr>
              <a:t>(</a:t>
            </a:r>
            <a:r>
              <a:rPr lang="en-US" noProof="1">
                <a:solidFill>
                  <a:srgbClr val="B5CEA8"/>
                </a:solidFill>
                <a:latin typeface="Menlo" panose="020B0609030804020204" pitchFamily="49" charset="0"/>
              </a:rPr>
              <a:t>0.6</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0.3</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0.0</a:t>
            </a:r>
            <a:r>
              <a:rPr lang="en-US" noProof="1">
                <a:solidFill>
                  <a:srgbClr val="DADADA"/>
                </a:solidFill>
                <a:latin typeface="Menlo" panose="020B0609030804020204" pitchFamily="49" charset="0"/>
              </a:rPr>
              <a:t>);</a:t>
            </a:r>
          </a:p>
          <a:p>
            <a:r>
              <a:rPr lang="en-US" noProof="1">
                <a:solidFill>
                  <a:srgbClr val="569CD6"/>
                </a:solidFill>
                <a:latin typeface="Menlo" panose="020B0609030804020204" pitchFamily="49" charset="0"/>
              </a:rPr>
              <a:t>    vec3</a:t>
            </a:r>
            <a:r>
              <a:rPr lang="en-US" noProof="1">
                <a:solidFill>
                  <a:srgbClr val="DADADA"/>
                </a:solidFill>
                <a:latin typeface="Menlo" panose="020B0609030804020204" pitchFamily="49" charset="0"/>
              </a:rPr>
              <a:t> gradientEndColor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vec3</a:t>
            </a:r>
            <a:r>
              <a:rPr lang="en-US" noProof="1">
                <a:solidFill>
                  <a:srgbClr val="DADADA"/>
                </a:solidFill>
                <a:latin typeface="Menlo" panose="020B0609030804020204" pitchFamily="49" charset="0"/>
              </a:rPr>
              <a:t>(</a:t>
            </a:r>
            <a:r>
              <a:rPr lang="en-US" noProof="1">
                <a:solidFill>
                  <a:srgbClr val="B5CEA8"/>
                </a:solidFill>
                <a:latin typeface="Menlo" panose="020B0609030804020204" pitchFamily="49" charset="0"/>
              </a:rPr>
              <a:t>0.2</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0.8</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1</a:t>
            </a:r>
            <a:r>
              <a:rPr lang="en-US" noProof="1">
                <a:solidFill>
                  <a:srgbClr val="DADADA"/>
                </a:solidFill>
                <a:latin typeface="Menlo" panose="020B0609030804020204" pitchFamily="49" charset="0"/>
              </a:rPr>
              <a:t>.);</a:t>
            </a:r>
          </a:p>
          <a:p>
            <a:r>
              <a:rPr lang="en-US" noProof="1">
                <a:solidFill>
                  <a:srgbClr val="569CD6"/>
                </a:solidFill>
                <a:latin typeface="Menlo" panose="020B0609030804020204" pitchFamily="49" charset="0"/>
              </a:rPr>
              <a:t>    vec3</a:t>
            </a:r>
            <a:r>
              <a:rPr lang="en-US" noProof="1">
                <a:solidFill>
                  <a:srgbClr val="DADADA"/>
                </a:solidFill>
                <a:latin typeface="Menlo" panose="020B0609030804020204" pitchFamily="49" charset="0"/>
              </a:rPr>
              <a:t> col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DCDCAA"/>
                </a:solidFill>
                <a:latin typeface="Menlo" panose="020B0609030804020204" pitchFamily="49" charset="0"/>
              </a:rPr>
              <a:t>mix</a:t>
            </a:r>
            <a:r>
              <a:rPr lang="en-US" noProof="1">
                <a:solidFill>
                  <a:srgbClr val="DADADA"/>
                </a:solidFill>
                <a:latin typeface="Menlo" panose="020B0609030804020204" pitchFamily="49" charset="0"/>
              </a:rPr>
              <a:t>(gradientStartColor, gradientEndColor, uv.y);</a:t>
            </a:r>
          </a:p>
          <a:p>
            <a:r>
              <a:rPr lang="en-US" noProof="1">
                <a:solidFill>
                  <a:srgbClr val="DADADA"/>
                </a:solidFill>
                <a:latin typeface="Menlo" panose="020B0609030804020204" pitchFamily="49" charset="0"/>
              </a:rPr>
              <a:t>    fragColor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vec4</a:t>
            </a:r>
            <a:r>
              <a:rPr lang="en-US" noProof="1">
                <a:solidFill>
                  <a:srgbClr val="DADADA"/>
                </a:solidFill>
                <a:latin typeface="Menlo" panose="020B0609030804020204" pitchFamily="49" charset="0"/>
              </a:rPr>
              <a:t>(col,</a:t>
            </a:r>
            <a:r>
              <a:rPr lang="en-US" noProof="1">
                <a:solidFill>
                  <a:srgbClr val="B5CEA8"/>
                </a:solidFill>
                <a:latin typeface="Menlo" panose="020B0609030804020204" pitchFamily="49" charset="0"/>
              </a:rPr>
              <a:t>1.0</a:t>
            </a:r>
            <a:r>
              <a:rPr lang="en-US" noProof="1">
                <a:solidFill>
                  <a:srgbClr val="DADADA"/>
                </a:solidFill>
                <a:latin typeface="Menlo" panose="020B0609030804020204" pitchFamily="49" charset="0"/>
              </a:rPr>
              <a:t>);</a:t>
            </a:r>
          </a:p>
          <a:p>
            <a:r>
              <a:rPr lang="en-US" noProof="1">
                <a:solidFill>
                  <a:srgbClr val="DADADA"/>
                </a:solidFill>
                <a:latin typeface="Menlo" panose="020B0609030804020204" pitchFamily="49" charset="0"/>
              </a:rPr>
              <a:t>}</a:t>
            </a:r>
          </a:p>
        </p:txBody>
      </p:sp>
    </p:spTree>
    <p:extLst>
      <p:ext uri="{BB962C8B-B14F-4D97-AF65-F5344CB8AC3E}">
        <p14:creationId xmlns:p14="http://schemas.microsoft.com/office/powerpoint/2010/main" val="90622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276A-A3C1-423A-5CEB-8E91C9444EE1}"/>
              </a:ext>
            </a:extLst>
          </p:cNvPr>
          <p:cNvSpPr>
            <a:spLocks noGrp="1"/>
          </p:cNvSpPr>
          <p:nvPr>
            <p:ph type="title"/>
          </p:nvPr>
        </p:nvSpPr>
        <p:spPr/>
        <p:txBody>
          <a:bodyPr/>
          <a:lstStyle/>
          <a:p>
            <a:r>
              <a:rPr lang="pt-BR" dirty="0"/>
              <a:t>Código para desenhar um círculo</a:t>
            </a:r>
          </a:p>
        </p:txBody>
      </p:sp>
      <p:sp>
        <p:nvSpPr>
          <p:cNvPr id="4" name="Slide Number Placeholder 3">
            <a:extLst>
              <a:ext uri="{FF2B5EF4-FFF2-40B4-BE49-F238E27FC236}">
                <a16:creationId xmlns:a16="http://schemas.microsoft.com/office/drawing/2014/main" id="{E9EBEAA1-14FD-0E19-9C85-A9CE1F3F75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17</a:t>
            </a:fld>
            <a:endParaRPr lang="pt-BR"/>
          </a:p>
        </p:txBody>
      </p:sp>
      <p:sp>
        <p:nvSpPr>
          <p:cNvPr id="5" name="TextBox 4">
            <a:extLst>
              <a:ext uri="{FF2B5EF4-FFF2-40B4-BE49-F238E27FC236}">
                <a16:creationId xmlns:a16="http://schemas.microsoft.com/office/drawing/2014/main" id="{4F9D5DF1-AE8D-ECBC-8047-9F69BC8FBF53}"/>
              </a:ext>
            </a:extLst>
          </p:cNvPr>
          <p:cNvSpPr txBox="1"/>
          <p:nvPr/>
        </p:nvSpPr>
        <p:spPr>
          <a:xfrm>
            <a:off x="346455" y="629655"/>
            <a:ext cx="8165949" cy="2677656"/>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sdfCircle(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c) { </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DADADA"/>
                </a:solidFill>
                <a:effectLst/>
                <a:latin typeface="Menlo" panose="020B0609030804020204" pitchFamily="49" charset="0"/>
              </a:rPr>
              <a:t>(uv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c)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 </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mainImage(</a:t>
            </a:r>
            <a:r>
              <a:rPr lang="en-US" b="0" noProof="1">
                <a:solidFill>
                  <a:srgbClr val="569CD6"/>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 fragColor,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fragCoord){</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iResolution.xy;</a:t>
            </a:r>
          </a:p>
          <a:p>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0.5</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uv.x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iResolution.x</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iResolution.y;</a:t>
            </a: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sdfCircle(uv,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mix</a:t>
            </a:r>
            <a:r>
              <a:rPr lang="en-US" b="0" noProof="1">
                <a:solidFill>
                  <a:srgbClr val="DADADA"/>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,1), </a:t>
            </a:r>
            <a:r>
              <a:rPr lang="en-US" b="0" noProof="1">
                <a:solidFill>
                  <a:srgbClr val="DCDCAA"/>
                </a:solidFill>
                <a:effectLst/>
                <a:latin typeface="Menlo" panose="020B0609030804020204" pitchFamily="49" charset="0"/>
              </a:rPr>
              <a:t>step</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0.0</a:t>
            </a:r>
            <a:r>
              <a:rPr lang="en-US" b="0" noProof="1">
                <a:solidFill>
                  <a:srgbClr val="DADADA"/>
                </a:solidFill>
                <a:effectLst/>
                <a:latin typeface="Menlo" panose="020B0609030804020204" pitchFamily="49" charset="0"/>
              </a:rPr>
              <a:t>,d));</a:t>
            </a:r>
          </a:p>
          <a:p>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(col,</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p:txBody>
      </p:sp>
      <p:pic>
        <p:nvPicPr>
          <p:cNvPr id="3" name="Picture 2">
            <a:extLst>
              <a:ext uri="{FF2B5EF4-FFF2-40B4-BE49-F238E27FC236}">
                <a16:creationId xmlns:a16="http://schemas.microsoft.com/office/drawing/2014/main" id="{C3672254-4502-5C24-C0AB-A11F248580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353" y="3384099"/>
            <a:ext cx="3909291" cy="219897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707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276A-A3C1-423A-5CEB-8E91C9444EE1}"/>
              </a:ext>
            </a:extLst>
          </p:cNvPr>
          <p:cNvSpPr>
            <a:spLocks noGrp="1"/>
          </p:cNvSpPr>
          <p:nvPr>
            <p:ph type="title"/>
          </p:nvPr>
        </p:nvSpPr>
        <p:spPr/>
        <p:txBody>
          <a:bodyPr/>
          <a:lstStyle/>
          <a:p>
            <a:r>
              <a:rPr lang="pt-BR" dirty="0"/>
              <a:t>O que você espera que apareça nessa imagem?</a:t>
            </a:r>
          </a:p>
        </p:txBody>
      </p:sp>
      <p:sp>
        <p:nvSpPr>
          <p:cNvPr id="4" name="Slide Number Placeholder 3">
            <a:extLst>
              <a:ext uri="{FF2B5EF4-FFF2-40B4-BE49-F238E27FC236}">
                <a16:creationId xmlns:a16="http://schemas.microsoft.com/office/drawing/2014/main" id="{E9EBEAA1-14FD-0E19-9C85-A9CE1F3F75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18</a:t>
            </a:fld>
            <a:endParaRPr lang="pt-BR"/>
          </a:p>
        </p:txBody>
      </p:sp>
      <p:sp>
        <p:nvSpPr>
          <p:cNvPr id="5" name="TextBox 4">
            <a:extLst>
              <a:ext uri="{FF2B5EF4-FFF2-40B4-BE49-F238E27FC236}">
                <a16:creationId xmlns:a16="http://schemas.microsoft.com/office/drawing/2014/main" id="{4F9D5DF1-AE8D-ECBC-8047-9F69BC8FBF53}"/>
              </a:ext>
            </a:extLst>
          </p:cNvPr>
          <p:cNvSpPr txBox="1"/>
          <p:nvPr/>
        </p:nvSpPr>
        <p:spPr>
          <a:xfrm>
            <a:off x="346455" y="629655"/>
            <a:ext cx="8165949" cy="2677656"/>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sdfCircle(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c) { </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DADADA"/>
                </a:solidFill>
                <a:effectLst/>
                <a:latin typeface="Menlo" panose="020B0609030804020204" pitchFamily="49" charset="0"/>
              </a:rPr>
              <a:t>(uv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c)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 </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mainImage(</a:t>
            </a:r>
            <a:r>
              <a:rPr lang="en-US" b="0" noProof="1">
                <a:solidFill>
                  <a:srgbClr val="569CD6"/>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 fragColor,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fragCoord){</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iResolution.xy;</a:t>
            </a:r>
          </a:p>
          <a:p>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0.5</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uv.x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iResolution.x</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iResolution.y;</a:t>
            </a: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sdfCircle(uv,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p>
          <a:p>
            <a:r>
              <a:rPr lang="en-US" b="0" dirty="0">
                <a:solidFill>
                  <a:srgbClr val="569CD6"/>
                </a:solidFill>
                <a:effectLst/>
                <a:latin typeface="Menlo" panose="020B0609030804020204" pitchFamily="49" charset="0"/>
              </a:rPr>
              <a:t>  vec3</a:t>
            </a:r>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(d);</a:t>
            </a:r>
          </a:p>
          <a:p>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(col,</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p:txBody>
      </p:sp>
      <p:pic>
        <p:nvPicPr>
          <p:cNvPr id="6" name="Picture 4">
            <a:extLst>
              <a:ext uri="{FF2B5EF4-FFF2-40B4-BE49-F238E27FC236}">
                <a16:creationId xmlns:a16="http://schemas.microsoft.com/office/drawing/2014/main" id="{A050BC77-133F-4399-4BCA-69019B49D7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352" y="3384099"/>
            <a:ext cx="3909291" cy="219897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13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276A-A3C1-423A-5CEB-8E91C9444EE1}"/>
              </a:ext>
            </a:extLst>
          </p:cNvPr>
          <p:cNvSpPr>
            <a:spLocks noGrp="1"/>
          </p:cNvSpPr>
          <p:nvPr>
            <p:ph type="title"/>
          </p:nvPr>
        </p:nvSpPr>
        <p:spPr/>
        <p:txBody>
          <a:bodyPr/>
          <a:lstStyle/>
          <a:p>
            <a:r>
              <a:rPr lang="pt-BR" dirty="0"/>
              <a:t>E agora?</a:t>
            </a:r>
          </a:p>
        </p:txBody>
      </p:sp>
      <p:sp>
        <p:nvSpPr>
          <p:cNvPr id="4" name="Slide Number Placeholder 3">
            <a:extLst>
              <a:ext uri="{FF2B5EF4-FFF2-40B4-BE49-F238E27FC236}">
                <a16:creationId xmlns:a16="http://schemas.microsoft.com/office/drawing/2014/main" id="{E9EBEAA1-14FD-0E19-9C85-A9CE1F3F75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19</a:t>
            </a:fld>
            <a:endParaRPr lang="pt-BR"/>
          </a:p>
        </p:txBody>
      </p:sp>
      <p:sp>
        <p:nvSpPr>
          <p:cNvPr id="5" name="TextBox 4">
            <a:extLst>
              <a:ext uri="{FF2B5EF4-FFF2-40B4-BE49-F238E27FC236}">
                <a16:creationId xmlns:a16="http://schemas.microsoft.com/office/drawing/2014/main" id="{4F9D5DF1-AE8D-ECBC-8047-9F69BC8FBF53}"/>
              </a:ext>
            </a:extLst>
          </p:cNvPr>
          <p:cNvSpPr txBox="1"/>
          <p:nvPr/>
        </p:nvSpPr>
        <p:spPr>
          <a:xfrm>
            <a:off x="346455" y="629655"/>
            <a:ext cx="8165949" cy="2677656"/>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sdfCircle(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c) { </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DADADA"/>
                </a:solidFill>
                <a:effectLst/>
                <a:latin typeface="Menlo" panose="020B0609030804020204" pitchFamily="49" charset="0"/>
              </a:rPr>
              <a:t>(uv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c)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 </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mainImage(</a:t>
            </a:r>
            <a:r>
              <a:rPr lang="en-US" b="0" noProof="1">
                <a:solidFill>
                  <a:srgbClr val="569CD6"/>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 fragColor,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fragCoord){</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iResolution.xy;</a:t>
            </a:r>
          </a:p>
          <a:p>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0.5</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uv.x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iResolution.x</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iResolution.y;</a:t>
            </a: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sdfCircle(uv,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p>
          <a:p>
            <a:r>
              <a:rPr lang="en-US" dirty="0">
                <a:solidFill>
                  <a:srgbClr val="569CD6"/>
                </a:solidFill>
                <a:latin typeface="Menlo" panose="020B0609030804020204" pitchFamily="49" charset="0"/>
              </a:rPr>
              <a:t>  vec3</a:t>
            </a:r>
            <a:r>
              <a:rPr lang="en-US" dirty="0">
                <a:solidFill>
                  <a:srgbClr val="DADADA"/>
                </a:solidFill>
                <a:latin typeface="Menlo" panose="020B0609030804020204" pitchFamily="49" charset="0"/>
              </a:rPr>
              <a:t> col </a:t>
            </a:r>
            <a:r>
              <a:rPr lang="en-US" dirty="0">
                <a:solidFill>
                  <a:srgbClr val="B4B4B4"/>
                </a:solidFill>
                <a:latin typeface="Menlo" panose="020B0609030804020204" pitchFamily="49" charset="0"/>
              </a:rPr>
              <a:t>=</a:t>
            </a:r>
            <a:r>
              <a:rPr lang="en-US" dirty="0">
                <a:solidFill>
                  <a:srgbClr val="DADADA"/>
                </a:solidFill>
                <a:latin typeface="Menlo" panose="020B0609030804020204" pitchFamily="49" charset="0"/>
              </a:rPr>
              <a:t> (</a:t>
            </a:r>
            <a:r>
              <a:rPr lang="en-US" dirty="0">
                <a:solidFill>
                  <a:srgbClr val="DCDCAA"/>
                </a:solidFill>
                <a:latin typeface="Menlo" panose="020B0609030804020204" pitchFamily="49" charset="0"/>
              </a:rPr>
              <a:t>abs</a:t>
            </a:r>
            <a:r>
              <a:rPr lang="en-US" dirty="0">
                <a:solidFill>
                  <a:srgbClr val="DADADA"/>
                </a:solidFill>
                <a:latin typeface="Menlo" panose="020B0609030804020204" pitchFamily="49" charset="0"/>
              </a:rPr>
              <a:t>(d) </a:t>
            </a:r>
            <a:r>
              <a:rPr lang="en-US" dirty="0">
                <a:solidFill>
                  <a:srgbClr val="B4B4B4"/>
                </a:solidFill>
                <a:latin typeface="Menlo" panose="020B0609030804020204" pitchFamily="49" charset="0"/>
              </a:rPr>
              <a:t>&lt;</a:t>
            </a:r>
            <a:r>
              <a:rPr lang="en-US" dirty="0">
                <a:solidFill>
                  <a:srgbClr val="DADADA"/>
                </a:solidFill>
                <a:latin typeface="Menlo" panose="020B0609030804020204" pitchFamily="49" charset="0"/>
              </a:rPr>
              <a:t> </a:t>
            </a:r>
            <a:r>
              <a:rPr lang="en-US" dirty="0">
                <a:solidFill>
                  <a:srgbClr val="B5CEA8"/>
                </a:solidFill>
                <a:latin typeface="Menlo" panose="020B0609030804020204" pitchFamily="49" charset="0"/>
              </a:rPr>
              <a:t>0.001</a:t>
            </a:r>
            <a:r>
              <a:rPr lang="en-US" dirty="0">
                <a:solidFill>
                  <a:srgbClr val="DADADA"/>
                </a:solidFill>
                <a:latin typeface="Menlo" panose="020B0609030804020204" pitchFamily="49" charset="0"/>
              </a:rPr>
              <a:t> </a:t>
            </a:r>
            <a:r>
              <a:rPr lang="en-US" dirty="0">
                <a:solidFill>
                  <a:srgbClr val="B4B4B4"/>
                </a:solidFill>
                <a:latin typeface="Menlo" panose="020B0609030804020204" pitchFamily="49" charset="0"/>
              </a:rPr>
              <a:t>?</a:t>
            </a:r>
            <a:r>
              <a:rPr lang="en-US" dirty="0">
                <a:solidFill>
                  <a:srgbClr val="DADADA"/>
                </a:solidFill>
                <a:latin typeface="Menlo" panose="020B0609030804020204" pitchFamily="49" charset="0"/>
              </a:rPr>
              <a:t> </a:t>
            </a:r>
            <a:r>
              <a:rPr lang="en-US" dirty="0">
                <a:solidFill>
                  <a:srgbClr val="569CD6"/>
                </a:solidFill>
                <a:latin typeface="Menlo" panose="020B0609030804020204" pitchFamily="49" charset="0"/>
              </a:rPr>
              <a:t>vec3</a:t>
            </a:r>
            <a:r>
              <a:rPr lang="en-US" dirty="0">
                <a:solidFill>
                  <a:srgbClr val="DADADA"/>
                </a:solidFill>
                <a:latin typeface="Menlo" panose="020B0609030804020204" pitchFamily="49" charset="0"/>
              </a:rPr>
              <a:t>(</a:t>
            </a:r>
            <a:r>
              <a:rPr lang="en-US" dirty="0">
                <a:solidFill>
                  <a:srgbClr val="B5CEA8"/>
                </a:solidFill>
                <a:latin typeface="Menlo" panose="020B0609030804020204" pitchFamily="49" charset="0"/>
              </a:rPr>
              <a:t>1</a:t>
            </a:r>
            <a:r>
              <a:rPr lang="en-US" dirty="0">
                <a:solidFill>
                  <a:srgbClr val="DADADA"/>
                </a:solidFill>
                <a:latin typeface="Menlo" panose="020B0609030804020204" pitchFamily="49" charset="0"/>
              </a:rPr>
              <a:t>,</a:t>
            </a:r>
            <a:r>
              <a:rPr lang="en-US" dirty="0">
                <a:solidFill>
                  <a:srgbClr val="B5CEA8"/>
                </a:solidFill>
                <a:latin typeface="Menlo" panose="020B0609030804020204" pitchFamily="49" charset="0"/>
              </a:rPr>
              <a:t>0</a:t>
            </a:r>
            <a:r>
              <a:rPr lang="en-US" dirty="0">
                <a:solidFill>
                  <a:srgbClr val="DADADA"/>
                </a:solidFill>
                <a:latin typeface="Menlo" panose="020B0609030804020204" pitchFamily="49" charset="0"/>
              </a:rPr>
              <a:t>,</a:t>
            </a:r>
            <a:r>
              <a:rPr lang="en-US" dirty="0">
                <a:solidFill>
                  <a:srgbClr val="B5CEA8"/>
                </a:solidFill>
                <a:latin typeface="Menlo" panose="020B0609030804020204" pitchFamily="49" charset="0"/>
              </a:rPr>
              <a:t>0</a:t>
            </a:r>
            <a:r>
              <a:rPr lang="en-US" dirty="0">
                <a:solidFill>
                  <a:srgbClr val="DADADA"/>
                </a:solidFill>
                <a:latin typeface="Menlo" panose="020B0609030804020204" pitchFamily="49" charset="0"/>
              </a:rPr>
              <a:t>) </a:t>
            </a:r>
            <a:r>
              <a:rPr lang="en-US" dirty="0">
                <a:solidFill>
                  <a:srgbClr val="B4B4B4"/>
                </a:solidFill>
                <a:latin typeface="Menlo" panose="020B0609030804020204" pitchFamily="49" charset="0"/>
              </a:rPr>
              <a:t>:</a:t>
            </a:r>
            <a:r>
              <a:rPr lang="en-US" dirty="0">
                <a:solidFill>
                  <a:srgbClr val="DADADA"/>
                </a:solidFill>
                <a:latin typeface="Menlo" panose="020B0609030804020204" pitchFamily="49" charset="0"/>
              </a:rPr>
              <a:t> </a:t>
            </a:r>
            <a:r>
              <a:rPr lang="en-US" dirty="0">
                <a:solidFill>
                  <a:srgbClr val="569CD6"/>
                </a:solidFill>
                <a:latin typeface="Menlo" panose="020B0609030804020204" pitchFamily="49" charset="0"/>
              </a:rPr>
              <a:t>vec3</a:t>
            </a:r>
            <a:r>
              <a:rPr lang="en-US" dirty="0">
                <a:solidFill>
                  <a:srgbClr val="DADADA"/>
                </a:solidFill>
                <a:latin typeface="Menlo" panose="020B0609030804020204" pitchFamily="49" charset="0"/>
              </a:rPr>
              <a:t>(d));</a:t>
            </a:r>
            <a:endParaRPr lang="en-US" b="0" dirty="0">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(col,</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p:txBody>
      </p:sp>
      <p:pic>
        <p:nvPicPr>
          <p:cNvPr id="3" name="Picture 6">
            <a:extLst>
              <a:ext uri="{FF2B5EF4-FFF2-40B4-BE49-F238E27FC236}">
                <a16:creationId xmlns:a16="http://schemas.microsoft.com/office/drawing/2014/main" id="{71FA6460-36AC-C4C0-A0BA-2538EEF1E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352" y="3384098"/>
            <a:ext cx="3909289" cy="21989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193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a:t>
            </a:fld>
            <a:endParaRPr lang="pt-BR"/>
          </a:p>
        </p:txBody>
      </p:sp>
      <p:sp>
        <p:nvSpPr>
          <p:cNvPr id="8" name="Text Placeholder 7">
            <a:extLst>
              <a:ext uri="{FF2B5EF4-FFF2-40B4-BE49-F238E27FC236}">
                <a16:creationId xmlns:a16="http://schemas.microsoft.com/office/drawing/2014/main" id="{DF65B1F2-F651-4E0B-6099-F3BB39932837}"/>
              </a:ext>
            </a:extLst>
          </p:cNvPr>
          <p:cNvSpPr>
            <a:spLocks noGrp="1"/>
          </p:cNvSpPr>
          <p:nvPr>
            <p:ph type="body" idx="1"/>
          </p:nvPr>
        </p:nvSpPr>
        <p:spPr>
          <a:xfrm>
            <a:off x="390548" y="838985"/>
            <a:ext cx="8428232" cy="3586711"/>
          </a:xfrm>
        </p:spPr>
        <p:txBody>
          <a:bodyPr/>
          <a:lstStyle/>
          <a:p>
            <a:r>
              <a:rPr lang="pt-BR" dirty="0"/>
              <a:t>Em matemática, a Função de Distância com Sinal (</a:t>
            </a:r>
            <a:r>
              <a:rPr lang="pt-BR" dirty="0" err="1"/>
              <a:t>Signed</a:t>
            </a:r>
            <a:r>
              <a:rPr lang="pt-BR" dirty="0"/>
              <a:t> Distance </a:t>
            </a:r>
            <a:r>
              <a:rPr lang="pt-BR" dirty="0" err="1"/>
              <a:t>Function</a:t>
            </a:r>
            <a:r>
              <a:rPr lang="pt-BR" dirty="0"/>
              <a:t>) é a distância ortogonal de um determinado ponto x a um conjunto </a:t>
            </a:r>
            <a:r>
              <a:rPr lang="el-GR" dirty="0"/>
              <a:t>Ω </a:t>
            </a:r>
            <a:r>
              <a:rPr lang="pt-BR" dirty="0"/>
              <a:t>em um espaço métrico, com o sinal determinado por x estar ou não no interior de </a:t>
            </a:r>
            <a:r>
              <a:rPr lang="el-GR" dirty="0"/>
              <a:t>Ω.</a:t>
            </a:r>
            <a:endParaRPr lang="pt-BR" dirty="0"/>
          </a:p>
          <a:p>
            <a:r>
              <a:rPr lang="pt-BR" dirty="0"/>
              <a:t>Tradicionalmente a função tem valores positivos nos pontos x fora de </a:t>
            </a:r>
            <a:r>
              <a:rPr lang="el-GR" dirty="0"/>
              <a:t>Ω, </a:t>
            </a:r>
            <a:r>
              <a:rPr lang="pt-BR" dirty="0"/>
              <a:t>diminui em valor quando x se aproxima do limite de </a:t>
            </a:r>
            <a:r>
              <a:rPr lang="el-GR" dirty="0"/>
              <a:t>Ω </a:t>
            </a:r>
            <a:r>
              <a:rPr lang="pt-BR" dirty="0"/>
              <a:t>onde a função de distância com sinal é zero e assume valores negativos dentro de </a:t>
            </a:r>
            <a:r>
              <a:rPr lang="el-GR" dirty="0"/>
              <a:t>Ω. </a:t>
            </a:r>
            <a:r>
              <a:rPr lang="pt-BR" dirty="0"/>
              <a:t>No entanto, a convenção alternativa às vezes também é adotada (isto é, negativo fora de </a:t>
            </a:r>
            <a:r>
              <a:rPr lang="el-GR" dirty="0"/>
              <a:t>Ω </a:t>
            </a:r>
            <a:r>
              <a:rPr lang="pt-BR" dirty="0"/>
              <a:t>e positivo dentro).</a:t>
            </a:r>
          </a:p>
        </p:txBody>
      </p:sp>
      <p:sp>
        <p:nvSpPr>
          <p:cNvPr id="7" name="TextBox 6">
            <a:extLst>
              <a:ext uri="{FF2B5EF4-FFF2-40B4-BE49-F238E27FC236}">
                <a16:creationId xmlns:a16="http://schemas.microsoft.com/office/drawing/2014/main" id="{86B3D4FC-35F0-9F3B-2722-DCEF479B684F}"/>
              </a:ext>
            </a:extLst>
          </p:cNvPr>
          <p:cNvSpPr txBox="1"/>
          <p:nvPr/>
        </p:nvSpPr>
        <p:spPr>
          <a:xfrm>
            <a:off x="2008734" y="5410729"/>
            <a:ext cx="6375654" cy="261610"/>
          </a:xfrm>
          <a:prstGeom prst="rect">
            <a:avLst/>
          </a:prstGeom>
          <a:noFill/>
        </p:spPr>
        <p:txBody>
          <a:bodyPr wrap="square">
            <a:spAutoFit/>
          </a:bodyPr>
          <a:lstStyle/>
          <a:p>
            <a:pPr algn="r"/>
            <a:r>
              <a:rPr lang="pt-BR" sz="1100" dirty="0"/>
              <a:t>Adaptado de: https://</a:t>
            </a:r>
            <a:r>
              <a:rPr lang="pt-BR" sz="1100" dirty="0" err="1"/>
              <a:t>en.wikipedia.org</a:t>
            </a:r>
            <a:r>
              <a:rPr lang="pt-BR" sz="1100" dirty="0"/>
              <a:t>/wiki/</a:t>
            </a:r>
            <a:r>
              <a:rPr lang="pt-BR" sz="1100" dirty="0" err="1"/>
              <a:t>Signed_distance_function</a:t>
            </a:r>
            <a:endParaRPr lang="pt-BR" sz="1100" dirty="0"/>
          </a:p>
        </p:txBody>
      </p:sp>
    </p:spTree>
    <p:extLst>
      <p:ext uri="{BB962C8B-B14F-4D97-AF65-F5344CB8AC3E}">
        <p14:creationId xmlns:p14="http://schemas.microsoft.com/office/powerpoint/2010/main" val="73981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276A-A3C1-423A-5CEB-8E91C9444EE1}"/>
              </a:ext>
            </a:extLst>
          </p:cNvPr>
          <p:cNvSpPr>
            <a:spLocks noGrp="1"/>
          </p:cNvSpPr>
          <p:nvPr>
            <p:ph type="title"/>
          </p:nvPr>
        </p:nvSpPr>
        <p:spPr/>
        <p:txBody>
          <a:bodyPr/>
          <a:lstStyle/>
          <a:p>
            <a:r>
              <a:rPr lang="pt-BR" dirty="0"/>
              <a:t>E agora?</a:t>
            </a:r>
          </a:p>
        </p:txBody>
      </p:sp>
      <p:sp>
        <p:nvSpPr>
          <p:cNvPr id="4" name="Slide Number Placeholder 3">
            <a:extLst>
              <a:ext uri="{FF2B5EF4-FFF2-40B4-BE49-F238E27FC236}">
                <a16:creationId xmlns:a16="http://schemas.microsoft.com/office/drawing/2014/main" id="{E9EBEAA1-14FD-0E19-9C85-A9CE1F3F75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20</a:t>
            </a:fld>
            <a:endParaRPr lang="pt-BR"/>
          </a:p>
        </p:txBody>
      </p:sp>
      <p:sp>
        <p:nvSpPr>
          <p:cNvPr id="5" name="TextBox 4">
            <a:extLst>
              <a:ext uri="{FF2B5EF4-FFF2-40B4-BE49-F238E27FC236}">
                <a16:creationId xmlns:a16="http://schemas.microsoft.com/office/drawing/2014/main" id="{4F9D5DF1-AE8D-ECBC-8047-9F69BC8FBF53}"/>
              </a:ext>
            </a:extLst>
          </p:cNvPr>
          <p:cNvSpPr txBox="1"/>
          <p:nvPr/>
        </p:nvSpPr>
        <p:spPr>
          <a:xfrm>
            <a:off x="346455" y="629655"/>
            <a:ext cx="8165949" cy="2677656"/>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sdfCircle(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c) { </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DADADA"/>
                </a:solidFill>
                <a:effectLst/>
                <a:latin typeface="Menlo" panose="020B0609030804020204" pitchFamily="49" charset="0"/>
              </a:rPr>
              <a:t>(uv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c)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 </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mainImage(</a:t>
            </a:r>
            <a:r>
              <a:rPr lang="en-US" b="0" noProof="1">
                <a:solidFill>
                  <a:srgbClr val="569CD6"/>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 fragColor,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fragCoord){</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iResolution.xy;</a:t>
            </a:r>
          </a:p>
          <a:p>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0.5</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uv.x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iResolution.x</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iResolution.y;</a:t>
            </a: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sdfCircle(uv,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p>
          <a:p>
            <a:r>
              <a:rPr lang="en-US" b="0" dirty="0">
                <a:solidFill>
                  <a:srgbClr val="569CD6"/>
                </a:solidFill>
                <a:effectLst/>
                <a:latin typeface="Menlo" panose="020B0609030804020204" pitchFamily="49" charset="0"/>
              </a:rPr>
              <a:t>  vec3</a:t>
            </a:r>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abs</a:t>
            </a:r>
            <a:r>
              <a:rPr lang="en-US" b="0" dirty="0">
                <a:solidFill>
                  <a:srgbClr val="DADADA"/>
                </a:solidFill>
                <a:effectLst/>
                <a:latin typeface="Menlo" panose="020B0609030804020204" pitchFamily="49" charset="0"/>
              </a:rPr>
              <a:t>(d) </a:t>
            </a:r>
            <a:r>
              <a:rPr lang="en-US" b="0" dirty="0">
                <a:solidFill>
                  <a:srgbClr val="B4B4B4"/>
                </a:solidFill>
                <a:effectLst/>
                <a:latin typeface="Menlo" panose="020B0609030804020204" pitchFamily="49" charset="0"/>
              </a:rPr>
              <a:t>&lt;</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0.001</a:t>
            </a:r>
            <a:r>
              <a:rPr lang="en-US" b="0" dirty="0">
                <a:solidFill>
                  <a:srgbClr val="DADADA"/>
                </a:solidFill>
                <a:effectLst/>
                <a:latin typeface="Menlo" panose="020B0609030804020204" pitchFamily="49" charset="0"/>
              </a:rPr>
              <a:t>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0.2</a:t>
            </a:r>
            <a:r>
              <a:rPr lang="en-US" b="0" dirty="0">
                <a:solidFill>
                  <a:srgbClr val="B4B4B4"/>
                </a:solidFill>
                <a:effectLst/>
                <a:latin typeface="Menlo" panose="020B0609030804020204" pitchFamily="49" charset="0"/>
              </a:rPr>
              <a:t>*</a:t>
            </a:r>
            <a:r>
              <a:rPr lang="en-US" b="0" dirty="0">
                <a:solidFill>
                  <a:srgbClr val="DCDCAA"/>
                </a:solidFill>
                <a:effectLst/>
                <a:latin typeface="Menlo" panose="020B0609030804020204" pitchFamily="49" charset="0"/>
              </a:rPr>
              <a:t>cos</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100.0</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d)</a:t>
            </a:r>
            <a:r>
              <a:rPr lang="en-US" b="0" dirty="0">
                <a:solidFill>
                  <a:srgbClr val="B4B4B4"/>
                </a:solidFill>
                <a:effectLst/>
                <a:latin typeface="Menlo" panose="020B0609030804020204" pitchFamily="49" charset="0"/>
              </a:rPr>
              <a:t>+</a:t>
            </a:r>
            <a:r>
              <a:rPr lang="en-US" b="0" dirty="0">
                <a:solidFill>
                  <a:srgbClr val="B5CEA8"/>
                </a:solidFill>
                <a:effectLst/>
                <a:latin typeface="Menlo" panose="020B0609030804020204" pitchFamily="49" charset="0"/>
              </a:rPr>
              <a:t>0.8</a:t>
            </a:r>
            <a:r>
              <a:rPr lang="en-US" b="0" dirty="0">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(col,</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p:txBody>
      </p:sp>
      <p:pic>
        <p:nvPicPr>
          <p:cNvPr id="6" name="Picture 2">
            <a:extLst>
              <a:ext uri="{FF2B5EF4-FFF2-40B4-BE49-F238E27FC236}">
                <a16:creationId xmlns:a16="http://schemas.microsoft.com/office/drawing/2014/main" id="{0FC5976D-96B9-0847-C883-E15887FE6A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352" y="3382744"/>
            <a:ext cx="3909289" cy="219897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21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D403-11E7-B4C0-34F7-DD15AB706BC4}"/>
              </a:ext>
            </a:extLst>
          </p:cNvPr>
          <p:cNvSpPr>
            <a:spLocks noGrp="1"/>
          </p:cNvSpPr>
          <p:nvPr>
            <p:ph type="title"/>
          </p:nvPr>
        </p:nvSpPr>
        <p:spPr/>
        <p:txBody>
          <a:bodyPr/>
          <a:lstStyle/>
          <a:p>
            <a:r>
              <a:rPr lang="pt-BR" dirty="0"/>
              <a:t>Um retângulo (</a:t>
            </a:r>
            <a:r>
              <a:rPr lang="pt-BR" dirty="0" err="1"/>
              <a:t>by</a:t>
            </a:r>
            <a:r>
              <a:rPr lang="pt-BR" dirty="0"/>
              <a:t> </a:t>
            </a:r>
            <a:r>
              <a:rPr lang="pt-BR" dirty="0" err="1"/>
              <a:t>iquilezles</a:t>
            </a:r>
            <a:r>
              <a:rPr lang="pt-BR" dirty="0"/>
              <a:t>)</a:t>
            </a:r>
          </a:p>
        </p:txBody>
      </p:sp>
      <p:sp>
        <p:nvSpPr>
          <p:cNvPr id="4" name="Slide Number Placeholder 3">
            <a:extLst>
              <a:ext uri="{FF2B5EF4-FFF2-40B4-BE49-F238E27FC236}">
                <a16:creationId xmlns:a16="http://schemas.microsoft.com/office/drawing/2014/main" id="{53DB1491-E9CE-DA44-C8BC-EB962EDBAEE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21</a:t>
            </a:fld>
            <a:endParaRPr lang="pt-BR"/>
          </a:p>
        </p:txBody>
      </p:sp>
      <p:sp>
        <p:nvSpPr>
          <p:cNvPr id="5" name="TextBox 4">
            <a:extLst>
              <a:ext uri="{FF2B5EF4-FFF2-40B4-BE49-F238E27FC236}">
                <a16:creationId xmlns:a16="http://schemas.microsoft.com/office/drawing/2014/main" id="{4A72F369-A677-BDDD-E2E7-3A04B0857288}"/>
              </a:ext>
            </a:extLst>
          </p:cNvPr>
          <p:cNvSpPr txBox="1"/>
          <p:nvPr/>
        </p:nvSpPr>
        <p:spPr>
          <a:xfrm>
            <a:off x="346455" y="629655"/>
            <a:ext cx="8165949" cy="2893100"/>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sdBox(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p,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b ) {</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abs</a:t>
            </a:r>
            <a:r>
              <a:rPr lang="en-US" b="0" noProof="1">
                <a:solidFill>
                  <a:srgbClr val="DADADA"/>
                </a:solidFill>
                <a:effectLst/>
                <a:latin typeface="Menlo" panose="020B0609030804020204" pitchFamily="49" charset="0"/>
              </a:rPr>
              <a:t>(p)</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b;</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DADADA"/>
                </a:solidFill>
                <a:effectLst/>
                <a:latin typeface="Menlo" panose="020B0609030804020204" pitchFamily="49" charset="0"/>
              </a:rPr>
              <a:t>(</a:t>
            </a:r>
            <a:r>
              <a:rPr lang="en-US" b="0" noProof="1">
                <a:solidFill>
                  <a:srgbClr val="DCDCAA"/>
                </a:solidFill>
                <a:effectLst/>
                <a:latin typeface="Menlo" panose="020B0609030804020204" pitchFamily="49" charset="0"/>
              </a:rPr>
              <a:t>max</a:t>
            </a:r>
            <a:r>
              <a:rPr lang="en-US" b="0" noProof="1">
                <a:solidFill>
                  <a:srgbClr val="DADADA"/>
                </a:solidFill>
                <a:effectLst/>
                <a:latin typeface="Menlo" panose="020B0609030804020204" pitchFamily="49" charset="0"/>
              </a:rPr>
              <a:t>(d,</a:t>
            </a:r>
            <a:r>
              <a:rPr lang="en-US" b="0" noProof="1">
                <a:solidFill>
                  <a:srgbClr val="B5CEA8"/>
                </a:solidFill>
                <a:effectLst/>
                <a:latin typeface="Menlo" panose="020B0609030804020204" pitchFamily="49" charset="0"/>
              </a:rPr>
              <a:t>0.0</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min</a:t>
            </a:r>
            <a:r>
              <a:rPr lang="en-US" b="0" noProof="1">
                <a:solidFill>
                  <a:srgbClr val="DADADA"/>
                </a:solidFill>
                <a:effectLst/>
                <a:latin typeface="Menlo" panose="020B0609030804020204" pitchFamily="49" charset="0"/>
              </a:rPr>
              <a:t>(</a:t>
            </a:r>
            <a:r>
              <a:rPr lang="en-US" b="0" noProof="1">
                <a:solidFill>
                  <a:srgbClr val="DCDCAA"/>
                </a:solidFill>
                <a:effectLst/>
                <a:latin typeface="Menlo" panose="020B0609030804020204" pitchFamily="49" charset="0"/>
              </a:rPr>
              <a:t>max</a:t>
            </a:r>
            <a:r>
              <a:rPr lang="en-US" b="0" noProof="1">
                <a:solidFill>
                  <a:srgbClr val="DADADA"/>
                </a:solidFill>
                <a:effectLst/>
                <a:latin typeface="Menlo" panose="020B0609030804020204" pitchFamily="49" charset="0"/>
              </a:rPr>
              <a:t>(d.x,d.y),</a:t>
            </a:r>
            <a:r>
              <a:rPr lang="en-US" b="0" noProof="1">
                <a:solidFill>
                  <a:srgbClr val="B5CEA8"/>
                </a:solidFill>
                <a:effectLst/>
                <a:latin typeface="Menlo" panose="020B0609030804020204" pitchFamily="49" charset="0"/>
              </a:rPr>
              <a:t>0.0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mainImage(</a:t>
            </a:r>
            <a:r>
              <a:rPr lang="en-US" b="0" noProof="1">
                <a:solidFill>
                  <a:srgbClr val="569CD6"/>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 fragColor,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fragCoord){</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iResolution.xy;</a:t>
            </a:r>
          </a:p>
          <a:p>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0.5</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uv.x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iResolution.x</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iResolution.y;</a:t>
            </a:r>
          </a:p>
          <a:p>
            <a:r>
              <a:rPr lang="en-US" b="0" dirty="0">
                <a:solidFill>
                  <a:srgbClr val="569CD6"/>
                </a:solidFill>
                <a:effectLst/>
                <a:latin typeface="Menlo" panose="020B0609030804020204" pitchFamily="49" charset="0"/>
              </a:rPr>
              <a:t>  float</a:t>
            </a:r>
            <a:r>
              <a:rPr lang="en-US" b="0" dirty="0">
                <a:solidFill>
                  <a:srgbClr val="DADADA"/>
                </a:solidFill>
                <a:effectLst/>
                <a:latin typeface="Menlo" panose="020B0609030804020204" pitchFamily="49" charset="0"/>
              </a:rPr>
              <a:t> d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sdBox</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0.3</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0.2</a:t>
            </a:r>
            <a:r>
              <a:rPr lang="en-US" b="0" dirty="0">
                <a:solidFill>
                  <a:srgbClr val="DADADA"/>
                </a:solidFill>
                <a:effectLst/>
                <a:latin typeface="Menlo" panose="020B0609030804020204" pitchFamily="49" charset="0"/>
              </a:rPr>
              <a:t>));</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mix</a:t>
            </a:r>
            <a:r>
              <a:rPr lang="en-US" b="0" noProof="1">
                <a:solidFill>
                  <a:srgbClr val="DADADA"/>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,1), </a:t>
            </a:r>
            <a:r>
              <a:rPr lang="en-US" b="0" noProof="1">
                <a:solidFill>
                  <a:srgbClr val="DCDCAA"/>
                </a:solidFill>
                <a:effectLst/>
                <a:latin typeface="Menlo" panose="020B0609030804020204" pitchFamily="49" charset="0"/>
              </a:rPr>
              <a:t>step</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0.0</a:t>
            </a:r>
            <a:r>
              <a:rPr lang="en-US" b="0" noProof="1">
                <a:solidFill>
                  <a:srgbClr val="DADADA"/>
                </a:solidFill>
                <a:effectLst/>
                <a:latin typeface="Menlo" panose="020B0609030804020204" pitchFamily="49" charset="0"/>
              </a:rPr>
              <a:t>,d));</a:t>
            </a:r>
          </a:p>
          <a:p>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(col,</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p:txBody>
      </p:sp>
      <p:pic>
        <p:nvPicPr>
          <p:cNvPr id="7" name="Picture 2">
            <a:extLst>
              <a:ext uri="{FF2B5EF4-FFF2-40B4-BE49-F238E27FC236}">
                <a16:creationId xmlns:a16="http://schemas.microsoft.com/office/drawing/2014/main" id="{A54FBCC1-9BB9-FF47-F58D-C6BD669331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352" y="3629320"/>
            <a:ext cx="3470931" cy="195239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436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1D403-11E7-B4C0-34F7-DD15AB706BC4}"/>
              </a:ext>
            </a:extLst>
          </p:cNvPr>
          <p:cNvSpPr>
            <a:spLocks noGrp="1"/>
          </p:cNvSpPr>
          <p:nvPr>
            <p:ph type="title"/>
          </p:nvPr>
        </p:nvSpPr>
        <p:spPr/>
        <p:txBody>
          <a:bodyPr/>
          <a:lstStyle/>
          <a:p>
            <a:r>
              <a:rPr lang="pt-BR" dirty="0"/>
              <a:t>E o que temos?</a:t>
            </a:r>
          </a:p>
        </p:txBody>
      </p:sp>
      <p:sp>
        <p:nvSpPr>
          <p:cNvPr id="4" name="Slide Number Placeholder 3">
            <a:extLst>
              <a:ext uri="{FF2B5EF4-FFF2-40B4-BE49-F238E27FC236}">
                <a16:creationId xmlns:a16="http://schemas.microsoft.com/office/drawing/2014/main" id="{53DB1491-E9CE-DA44-C8BC-EB962EDBAEE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22</a:t>
            </a:fld>
            <a:endParaRPr lang="pt-BR"/>
          </a:p>
        </p:txBody>
      </p:sp>
      <p:sp>
        <p:nvSpPr>
          <p:cNvPr id="5" name="TextBox 4">
            <a:extLst>
              <a:ext uri="{FF2B5EF4-FFF2-40B4-BE49-F238E27FC236}">
                <a16:creationId xmlns:a16="http://schemas.microsoft.com/office/drawing/2014/main" id="{4A72F369-A677-BDDD-E2E7-3A04B0857288}"/>
              </a:ext>
            </a:extLst>
          </p:cNvPr>
          <p:cNvSpPr txBox="1"/>
          <p:nvPr/>
        </p:nvSpPr>
        <p:spPr>
          <a:xfrm>
            <a:off x="346455" y="629655"/>
            <a:ext cx="8165949" cy="2893100"/>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sdBox(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p,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b ) {</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abs</a:t>
            </a:r>
            <a:r>
              <a:rPr lang="en-US" b="0" noProof="1">
                <a:solidFill>
                  <a:srgbClr val="DADADA"/>
                </a:solidFill>
                <a:effectLst/>
                <a:latin typeface="Menlo" panose="020B0609030804020204" pitchFamily="49" charset="0"/>
              </a:rPr>
              <a:t>(p)</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b;</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DADADA"/>
                </a:solidFill>
                <a:effectLst/>
                <a:latin typeface="Menlo" panose="020B0609030804020204" pitchFamily="49" charset="0"/>
              </a:rPr>
              <a:t>(</a:t>
            </a:r>
            <a:r>
              <a:rPr lang="en-US" b="0" noProof="1">
                <a:solidFill>
                  <a:srgbClr val="DCDCAA"/>
                </a:solidFill>
                <a:effectLst/>
                <a:latin typeface="Menlo" panose="020B0609030804020204" pitchFamily="49" charset="0"/>
              </a:rPr>
              <a:t>max</a:t>
            </a:r>
            <a:r>
              <a:rPr lang="en-US" b="0" noProof="1">
                <a:solidFill>
                  <a:srgbClr val="DADADA"/>
                </a:solidFill>
                <a:effectLst/>
                <a:latin typeface="Menlo" panose="020B0609030804020204" pitchFamily="49" charset="0"/>
              </a:rPr>
              <a:t>(d,</a:t>
            </a:r>
            <a:r>
              <a:rPr lang="en-US" b="0" noProof="1">
                <a:solidFill>
                  <a:srgbClr val="B5CEA8"/>
                </a:solidFill>
                <a:effectLst/>
                <a:latin typeface="Menlo" panose="020B0609030804020204" pitchFamily="49" charset="0"/>
              </a:rPr>
              <a:t>0.0</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min</a:t>
            </a:r>
            <a:r>
              <a:rPr lang="en-US" b="0" noProof="1">
                <a:solidFill>
                  <a:srgbClr val="DADADA"/>
                </a:solidFill>
                <a:effectLst/>
                <a:latin typeface="Menlo" panose="020B0609030804020204" pitchFamily="49" charset="0"/>
              </a:rPr>
              <a:t>(</a:t>
            </a:r>
            <a:r>
              <a:rPr lang="en-US" b="0" noProof="1">
                <a:solidFill>
                  <a:srgbClr val="DCDCAA"/>
                </a:solidFill>
                <a:effectLst/>
                <a:latin typeface="Menlo" panose="020B0609030804020204" pitchFamily="49" charset="0"/>
              </a:rPr>
              <a:t>max</a:t>
            </a:r>
            <a:r>
              <a:rPr lang="en-US" b="0" noProof="1">
                <a:solidFill>
                  <a:srgbClr val="DADADA"/>
                </a:solidFill>
                <a:effectLst/>
                <a:latin typeface="Menlo" panose="020B0609030804020204" pitchFamily="49" charset="0"/>
              </a:rPr>
              <a:t>(d.x,d.y),</a:t>
            </a:r>
            <a:r>
              <a:rPr lang="en-US" b="0" noProof="1">
                <a:solidFill>
                  <a:srgbClr val="B5CEA8"/>
                </a:solidFill>
                <a:effectLst/>
                <a:latin typeface="Menlo" panose="020B0609030804020204" pitchFamily="49" charset="0"/>
              </a:rPr>
              <a:t>0.0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mainImage(</a:t>
            </a:r>
            <a:r>
              <a:rPr lang="en-US" b="0" noProof="1">
                <a:solidFill>
                  <a:srgbClr val="569CD6"/>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 fragColor,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fragCoord){</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iResolution.xy;</a:t>
            </a:r>
          </a:p>
          <a:p>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0.5</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uv.x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iResolution.x</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iResolution.y;</a:t>
            </a:r>
          </a:p>
          <a:p>
            <a:r>
              <a:rPr lang="en-US" b="0" dirty="0">
                <a:solidFill>
                  <a:srgbClr val="569CD6"/>
                </a:solidFill>
                <a:effectLst/>
                <a:latin typeface="Menlo" panose="020B0609030804020204" pitchFamily="49" charset="0"/>
              </a:rPr>
              <a:t>  float</a:t>
            </a:r>
            <a:r>
              <a:rPr lang="en-US" b="0" dirty="0">
                <a:solidFill>
                  <a:srgbClr val="DADADA"/>
                </a:solidFill>
                <a:effectLst/>
                <a:latin typeface="Menlo" panose="020B0609030804020204" pitchFamily="49" charset="0"/>
              </a:rPr>
              <a:t> d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sdBox</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0.3</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0.2</a:t>
            </a:r>
            <a:r>
              <a:rPr lang="en-US" b="0" dirty="0">
                <a:solidFill>
                  <a:srgbClr val="DADADA"/>
                </a:solidFill>
                <a:effectLst/>
                <a:latin typeface="Menlo" panose="020B0609030804020204" pitchFamily="49" charset="0"/>
              </a:rPr>
              <a:t>));</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abs</a:t>
            </a:r>
            <a:r>
              <a:rPr lang="en-US" b="0" noProof="1">
                <a:solidFill>
                  <a:srgbClr val="DADADA"/>
                </a:solidFill>
                <a:effectLst/>
                <a:latin typeface="Menlo" panose="020B0609030804020204" pitchFamily="49" charset="0"/>
              </a:rPr>
              <a:t>(d) </a:t>
            </a:r>
            <a:r>
              <a:rPr lang="en-US" b="0" noProof="1">
                <a:solidFill>
                  <a:srgbClr val="B4B4B4"/>
                </a:solidFill>
                <a:effectLst/>
                <a:latin typeface="Menlo" panose="020B0609030804020204" pitchFamily="49" charset="0"/>
              </a:rPr>
              <a:t>&lt;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0.001</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0.2</a:t>
            </a:r>
            <a:r>
              <a:rPr lang="en-US" b="0" noProof="1">
                <a:solidFill>
                  <a:srgbClr val="B4B4B4"/>
                </a:solidFill>
                <a:effectLst/>
                <a:latin typeface="Menlo" panose="020B0609030804020204" pitchFamily="49" charset="0"/>
              </a:rPr>
              <a:t>*</a:t>
            </a:r>
            <a:r>
              <a:rPr lang="en-US" b="0" noProof="1">
                <a:solidFill>
                  <a:srgbClr val="DCDCAA"/>
                </a:solidFill>
                <a:effectLst/>
                <a:latin typeface="Menlo" panose="020B0609030804020204" pitchFamily="49" charset="0"/>
              </a:rPr>
              <a:t>cos</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100.0</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d)</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0.8</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(col,</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p:txBody>
      </p:sp>
      <p:pic>
        <p:nvPicPr>
          <p:cNvPr id="3" name="Picture 2">
            <a:extLst>
              <a:ext uri="{FF2B5EF4-FFF2-40B4-BE49-F238E27FC236}">
                <a16:creationId xmlns:a16="http://schemas.microsoft.com/office/drawing/2014/main" id="{11D8DF3D-4E05-3528-8EE9-A869702F1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7351" y="3629320"/>
            <a:ext cx="3470931" cy="1952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4389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276A-A3C1-423A-5CEB-8E91C9444EE1}"/>
              </a:ext>
            </a:extLst>
          </p:cNvPr>
          <p:cNvSpPr>
            <a:spLocks noGrp="1"/>
          </p:cNvSpPr>
          <p:nvPr>
            <p:ph type="title"/>
          </p:nvPr>
        </p:nvSpPr>
        <p:spPr/>
        <p:txBody>
          <a:bodyPr/>
          <a:lstStyle/>
          <a:p>
            <a:r>
              <a:rPr lang="pt-BR" dirty="0"/>
              <a:t>Organizando código</a:t>
            </a:r>
          </a:p>
        </p:txBody>
      </p:sp>
      <p:sp>
        <p:nvSpPr>
          <p:cNvPr id="4" name="Slide Number Placeholder 3">
            <a:extLst>
              <a:ext uri="{FF2B5EF4-FFF2-40B4-BE49-F238E27FC236}">
                <a16:creationId xmlns:a16="http://schemas.microsoft.com/office/drawing/2014/main" id="{E9EBEAA1-14FD-0E19-9C85-A9CE1F3F75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23</a:t>
            </a:fld>
            <a:endParaRPr lang="pt-BR"/>
          </a:p>
        </p:txBody>
      </p:sp>
      <p:sp>
        <p:nvSpPr>
          <p:cNvPr id="5" name="TextBox 4">
            <a:extLst>
              <a:ext uri="{FF2B5EF4-FFF2-40B4-BE49-F238E27FC236}">
                <a16:creationId xmlns:a16="http://schemas.microsoft.com/office/drawing/2014/main" id="{4F9D5DF1-AE8D-ECBC-8047-9F69BC8FBF53}"/>
              </a:ext>
            </a:extLst>
          </p:cNvPr>
          <p:cNvSpPr txBox="1"/>
          <p:nvPr/>
        </p:nvSpPr>
        <p:spPr>
          <a:xfrm>
            <a:off x="346456" y="629655"/>
            <a:ext cx="5020294" cy="5001369"/>
          </a:xfrm>
          <a:prstGeom prst="rect">
            <a:avLst/>
          </a:prstGeom>
          <a:solidFill>
            <a:schemeClr val="tx1"/>
          </a:solidFill>
        </p:spPr>
        <p:txBody>
          <a:bodyPr wrap="square">
            <a:spAutoFit/>
          </a:bodyPr>
          <a:lstStyle/>
          <a:p>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sdfCircle(</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uv,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r,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c) { </a:t>
            </a:r>
          </a:p>
          <a:p>
            <a:r>
              <a:rPr lang="en-US" sz="1100" b="0" noProof="1">
                <a:solidFill>
                  <a:srgbClr val="D8A0DF"/>
                </a:solidFill>
                <a:effectLst/>
                <a:latin typeface="Menlo" panose="020B0609030804020204" pitchFamily="49" charset="0"/>
              </a:rPr>
              <a:t>  return</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length</a:t>
            </a:r>
            <a:r>
              <a:rPr lang="en-US" sz="1100" b="0" noProof="1">
                <a:solidFill>
                  <a:srgbClr val="DADADA"/>
                </a:solidFill>
                <a:effectLst/>
                <a:latin typeface="Menlo" panose="020B0609030804020204" pitchFamily="49" charset="0"/>
              </a:rPr>
              <a:t>(uv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c)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r; </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sdfSquare(</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uv,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size,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c) {</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x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uv.x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c.x;</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y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uv.y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c.y;</a:t>
            </a:r>
          </a:p>
          <a:p>
            <a:r>
              <a:rPr lang="en-US" sz="1100" b="0" noProof="1">
                <a:solidFill>
                  <a:srgbClr val="D8A0DF"/>
                </a:solidFill>
                <a:effectLst/>
                <a:latin typeface="Menlo" panose="020B0609030804020204" pitchFamily="49" charset="0"/>
              </a:rPr>
              <a:t>  return</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max</a:t>
            </a:r>
            <a:r>
              <a:rPr lang="en-US" sz="1100" b="0" noProof="1">
                <a:solidFill>
                  <a:srgbClr val="DADADA"/>
                </a:solidFill>
                <a:effectLst/>
                <a:latin typeface="Menlo" panose="020B0609030804020204" pitchFamily="49" charset="0"/>
              </a:rPr>
              <a:t>(</a:t>
            </a:r>
            <a:r>
              <a:rPr lang="en-US" sz="1100" b="0" noProof="1">
                <a:solidFill>
                  <a:srgbClr val="DCDCAA"/>
                </a:solidFill>
                <a:effectLst/>
                <a:latin typeface="Menlo" panose="020B0609030804020204" pitchFamily="49" charset="0"/>
              </a:rPr>
              <a:t>abs</a:t>
            </a:r>
            <a:r>
              <a:rPr lang="en-US" sz="1100" b="0" noProof="1">
                <a:solidFill>
                  <a:srgbClr val="DADADA"/>
                </a:solidFill>
                <a:effectLst/>
                <a:latin typeface="Menlo" panose="020B0609030804020204" pitchFamily="49" charset="0"/>
              </a:rPr>
              <a:t>(x), </a:t>
            </a:r>
            <a:r>
              <a:rPr lang="en-US" sz="1100" b="0" noProof="1">
                <a:solidFill>
                  <a:srgbClr val="DCDCAA"/>
                </a:solidFill>
                <a:effectLst/>
                <a:latin typeface="Menlo" panose="020B0609030804020204" pitchFamily="49" charset="0"/>
              </a:rPr>
              <a:t>abs</a:t>
            </a:r>
            <a:r>
              <a:rPr lang="en-US" sz="1100" b="0" noProof="1">
                <a:solidFill>
                  <a:srgbClr val="DADADA"/>
                </a:solidFill>
                <a:effectLst/>
                <a:latin typeface="Menlo" panose="020B0609030804020204" pitchFamily="49" charset="0"/>
              </a:rPr>
              <a:t>(y))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size;</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drawScene(</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uv) {</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circle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sdfCircle(uv, </a:t>
            </a:r>
            <a:r>
              <a:rPr lang="en-US" sz="1100" b="0" noProof="1">
                <a:solidFill>
                  <a:srgbClr val="B5CEA8"/>
                </a:solidFill>
                <a:effectLst/>
                <a:latin typeface="Menlo" panose="020B0609030804020204" pitchFamily="49" charset="0"/>
              </a:rPr>
              <a:t>0.1</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square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sdfSquare(uv, </a:t>
            </a:r>
            <a:r>
              <a:rPr lang="en-US" sz="1100" b="0" noProof="1">
                <a:solidFill>
                  <a:srgbClr val="B5CEA8"/>
                </a:solidFill>
                <a:effectLst/>
                <a:latin typeface="Menlo" panose="020B0609030804020204" pitchFamily="49" charset="0"/>
              </a:rPr>
              <a:t>0.07</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0.1</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a:t>
            </a:r>
          </a:p>
          <a:p>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mix</a:t>
            </a:r>
            <a:r>
              <a:rPr lang="en-US" sz="1100" b="0" noProof="1">
                <a:solidFill>
                  <a:srgbClr val="DADADA"/>
                </a:solidFill>
                <a:effectLst/>
                <a:latin typeface="Menlo" panose="020B0609030804020204" pitchFamily="49" charset="0"/>
              </a:rPr>
              <a:t>(</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 col, </a:t>
            </a:r>
            <a:r>
              <a:rPr lang="en-US" sz="1100" b="0" noProof="1">
                <a:solidFill>
                  <a:srgbClr val="DCDCAA"/>
                </a:solidFill>
                <a:effectLst/>
                <a:latin typeface="Menlo" panose="020B0609030804020204" pitchFamily="49" charset="0"/>
              </a:rPr>
              <a:t>step</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circle));</a:t>
            </a:r>
          </a:p>
          <a:p>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mix</a:t>
            </a:r>
            <a:r>
              <a:rPr lang="en-US" sz="1100" b="0" noProof="1">
                <a:solidFill>
                  <a:srgbClr val="DADADA"/>
                </a:solidFill>
                <a:effectLst/>
                <a:latin typeface="Menlo" panose="020B0609030804020204" pitchFamily="49" charset="0"/>
              </a:rPr>
              <a:t>(</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col, </a:t>
            </a:r>
            <a:r>
              <a:rPr lang="en-US" sz="1100" b="0" noProof="1">
                <a:solidFill>
                  <a:srgbClr val="DCDCAA"/>
                </a:solidFill>
                <a:effectLst/>
                <a:latin typeface="Menlo" panose="020B0609030804020204" pitchFamily="49" charset="0"/>
              </a:rPr>
              <a:t>step</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square));</a:t>
            </a:r>
          </a:p>
          <a:p>
            <a:endParaRPr lang="en-US" sz="1100" b="0" noProof="1">
              <a:solidFill>
                <a:srgbClr val="DADADA"/>
              </a:solidFill>
              <a:effectLst/>
              <a:latin typeface="Menlo" panose="020B0609030804020204" pitchFamily="49" charset="0"/>
            </a:endParaRPr>
          </a:p>
          <a:p>
            <a:r>
              <a:rPr lang="en-US" sz="1100" b="0" noProof="1">
                <a:solidFill>
                  <a:srgbClr val="D8A0DF"/>
                </a:solidFill>
                <a:effectLst/>
                <a:latin typeface="Menlo" panose="020B0609030804020204" pitchFamily="49" charset="0"/>
              </a:rPr>
              <a:t>  return</a:t>
            </a:r>
            <a:r>
              <a:rPr lang="en-US" sz="1100" b="0" noProof="1">
                <a:solidFill>
                  <a:srgbClr val="DADADA"/>
                </a:solidFill>
                <a:effectLst/>
                <a:latin typeface="Menlo" panose="020B0609030804020204" pitchFamily="49" charset="0"/>
              </a:rPr>
              <a:t> col;</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void</a:t>
            </a:r>
            <a:r>
              <a:rPr lang="en-US" sz="1100" b="0" noProof="1">
                <a:solidFill>
                  <a:srgbClr val="DADADA"/>
                </a:solidFill>
                <a:effectLst/>
                <a:latin typeface="Menlo" panose="020B0609030804020204" pitchFamily="49" charset="0"/>
              </a:rPr>
              <a:t> mainImage( </a:t>
            </a:r>
            <a:r>
              <a:rPr lang="en-US" sz="1100" b="0" noProof="1">
                <a:solidFill>
                  <a:srgbClr val="569CD6"/>
                </a:solidFill>
                <a:effectLst/>
                <a:latin typeface="Menlo" panose="020B0609030804020204" pitchFamily="49" charset="0"/>
              </a:rPr>
              <a:t>out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 fragColor, </a:t>
            </a:r>
            <a:r>
              <a:rPr lang="en-US" sz="1100" b="0" noProof="1">
                <a:solidFill>
                  <a:srgbClr val="569CD6"/>
                </a:solidFill>
                <a:effectLst/>
                <a:latin typeface="Menlo" panose="020B0609030804020204" pitchFamily="49" charset="0"/>
              </a:rPr>
              <a:t>in</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fragCoord ) {</a:t>
            </a:r>
          </a:p>
          <a:p>
            <a:r>
              <a:rPr lang="en-US" sz="1100" b="0" noProof="1">
                <a:solidFill>
                  <a:srgbClr val="569CD6"/>
                </a:solidFill>
                <a:effectLst/>
                <a:latin typeface="Menlo" panose="020B0609030804020204" pitchFamily="49" charset="0"/>
              </a:rPr>
              <a:t>  vec2</a:t>
            </a:r>
            <a:r>
              <a:rPr lang="en-US" sz="1100" b="0" noProof="1">
                <a:solidFill>
                  <a:srgbClr val="DADADA"/>
                </a:solidFill>
                <a:effectLst/>
                <a:latin typeface="Menlo" panose="020B0609030804020204" pitchFamily="49" charset="0"/>
              </a:rPr>
              <a:t> uv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fragCoord</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iResolution.xy;</a:t>
            </a:r>
          </a:p>
          <a:p>
            <a:r>
              <a:rPr lang="en-US" sz="1100" b="0" noProof="1">
                <a:solidFill>
                  <a:srgbClr val="DADADA"/>
                </a:solidFill>
                <a:effectLst/>
                <a:latin typeface="Menlo" panose="020B0609030804020204" pitchFamily="49" charset="0"/>
              </a:rPr>
              <a:t>  uv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0.5</a:t>
            </a:r>
            <a:r>
              <a:rPr lang="en-US" sz="1100" b="0" noProof="1">
                <a:solidFill>
                  <a:srgbClr val="DADADA"/>
                </a:solidFill>
                <a:effectLst/>
                <a:latin typeface="Menlo" panose="020B0609030804020204" pitchFamily="49" charset="0"/>
              </a:rPr>
              <a:t>;</a:t>
            </a:r>
          </a:p>
          <a:p>
            <a:r>
              <a:rPr lang="en-US" sz="1100" b="0" noProof="1">
                <a:solidFill>
                  <a:srgbClr val="DADADA"/>
                </a:solidFill>
                <a:effectLst/>
                <a:latin typeface="Menlo" panose="020B0609030804020204" pitchFamily="49" charset="0"/>
              </a:rPr>
              <a:t>  uv.x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iResolution.x</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iResolution.y;</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drawScene(uv);</a:t>
            </a:r>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fragColor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(col,</a:t>
            </a:r>
            <a:r>
              <a:rPr lang="en-US" sz="1100" b="0" noProof="1">
                <a:solidFill>
                  <a:srgbClr val="B5CEA8"/>
                </a:solidFill>
                <a:effectLst/>
                <a:latin typeface="Menlo" panose="020B0609030804020204" pitchFamily="49" charset="0"/>
              </a:rPr>
              <a:t>1.0</a:t>
            </a:r>
            <a:r>
              <a:rPr lang="en-US" sz="1100" b="0" noProof="1">
                <a:solidFill>
                  <a:srgbClr val="DADADA"/>
                </a:solidFill>
                <a:effectLst/>
                <a:latin typeface="Menlo" panose="020B0609030804020204" pitchFamily="49" charset="0"/>
              </a:rPr>
              <a:t>);</a:t>
            </a:r>
          </a:p>
          <a:p>
            <a:r>
              <a:rPr lang="en-US" sz="1100" noProof="1">
                <a:solidFill>
                  <a:srgbClr val="DADADA"/>
                </a:solidFill>
                <a:latin typeface="Menlo" panose="020B0609030804020204" pitchFamily="49" charset="0"/>
              </a:rPr>
              <a:t>}</a:t>
            </a:r>
            <a:endParaRPr lang="en-US" sz="1100" b="0" noProof="1">
              <a:solidFill>
                <a:srgbClr val="DADADA"/>
              </a:solidFill>
              <a:effectLst/>
              <a:latin typeface="Menlo" panose="020B0609030804020204" pitchFamily="49" charset="0"/>
            </a:endParaRPr>
          </a:p>
        </p:txBody>
      </p:sp>
      <p:pic>
        <p:nvPicPr>
          <p:cNvPr id="9218" name="Picture 2">
            <a:extLst>
              <a:ext uri="{FF2B5EF4-FFF2-40B4-BE49-F238E27FC236}">
                <a16:creationId xmlns:a16="http://schemas.microsoft.com/office/drawing/2014/main" id="{D043F1A1-0BDA-FFEA-787B-30AA4DD92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5339" y="1882120"/>
            <a:ext cx="3468016" cy="195075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0638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Combinando formas</a:t>
            </a:r>
          </a:p>
        </p:txBody>
      </p:sp>
      <p:sp>
        <p:nvSpPr>
          <p:cNvPr id="3" name="Text Placeholder 2">
            <a:extLst>
              <a:ext uri="{FF2B5EF4-FFF2-40B4-BE49-F238E27FC236}">
                <a16:creationId xmlns:a16="http://schemas.microsoft.com/office/drawing/2014/main" id="{F77AA7DB-58FD-EF75-8A77-67102E409BB5}"/>
              </a:ext>
            </a:extLst>
          </p:cNvPr>
          <p:cNvSpPr>
            <a:spLocks noGrp="1"/>
          </p:cNvSpPr>
          <p:nvPr>
            <p:ph type="body" idx="1"/>
          </p:nvPr>
        </p:nvSpPr>
        <p:spPr/>
        <p:txBody>
          <a:bodyPr/>
          <a:lstStyle/>
          <a:p>
            <a:r>
              <a:rPr lang="pt-BR" dirty="0"/>
              <a:t>Um dos truques interessantes do SDF é poder combinar as formas de diversas formas.</a:t>
            </a:r>
          </a:p>
          <a:p>
            <a:r>
              <a:rPr lang="pt-BR" dirty="0"/>
              <a:t>Aqui veremos as principais possibilidades.</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24</a:t>
            </a:fld>
            <a:endParaRPr lang="pt-BR"/>
          </a:p>
        </p:txBody>
      </p:sp>
    </p:spTree>
    <p:extLst>
      <p:ext uri="{BB962C8B-B14F-4D97-AF65-F5344CB8AC3E}">
        <p14:creationId xmlns:p14="http://schemas.microsoft.com/office/powerpoint/2010/main" val="3350857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União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25</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min</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10242" name="Picture 2">
            <a:extLst>
              <a:ext uri="{FF2B5EF4-FFF2-40B4-BE49-F238E27FC236}">
                <a16:creationId xmlns:a16="http://schemas.microsoft.com/office/drawing/2014/main" id="{38A2B5FB-59A7-6223-2CCE-036A1C8D7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060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Intersecção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26</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max</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3" name="Picture 4">
            <a:extLst>
              <a:ext uri="{FF2B5EF4-FFF2-40B4-BE49-F238E27FC236}">
                <a16:creationId xmlns:a16="http://schemas.microsoft.com/office/drawing/2014/main" id="{397D27EA-5753-4EBE-82F0-8D186DA81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1197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Subtrair o círculo do quadrado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27</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max</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5" name="Picture 2">
            <a:extLst>
              <a:ext uri="{FF2B5EF4-FFF2-40B4-BE49-F238E27FC236}">
                <a16:creationId xmlns:a16="http://schemas.microsoft.com/office/drawing/2014/main" id="{2E237CBC-854D-53E5-372F-53B67CBDF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012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Subtrair o quadrado do círculo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28</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max</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3" name="Picture 4">
            <a:extLst>
              <a:ext uri="{FF2B5EF4-FFF2-40B4-BE49-F238E27FC236}">
                <a16:creationId xmlns:a16="http://schemas.microsoft.com/office/drawing/2014/main" id="{B0373972-8800-0BEB-C369-84704979F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3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631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Ou exclusivo (XOR)</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29</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869025"/>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100" b="0" noProof="1">
                <a:solidFill>
                  <a:srgbClr val="569CD6"/>
                </a:solidFill>
                <a:effectLst/>
                <a:latin typeface="Menlo" panose="020B0609030804020204" pitchFamily="49" charset="0"/>
              </a:rPr>
              <a:t>  </a:t>
            </a:r>
            <a:r>
              <a:rPr lang="en-US" sz="1000" b="0" dirty="0">
                <a:solidFill>
                  <a:srgbClr val="569CD6"/>
                </a:solidFill>
                <a:effectLst/>
                <a:latin typeface="Menlo" panose="020B0609030804020204" pitchFamily="49" charset="0"/>
              </a:rPr>
              <a:t>float</a:t>
            </a:r>
            <a:r>
              <a:rPr lang="en-US" sz="1000" b="0" dirty="0">
                <a:solidFill>
                  <a:srgbClr val="DADADA"/>
                </a:solidFill>
                <a:effectLst/>
                <a:latin typeface="Menlo" panose="020B0609030804020204" pitchFamily="49" charset="0"/>
              </a:rPr>
              <a:t> res </a:t>
            </a:r>
            <a:r>
              <a:rPr lang="en-US" sz="1000" b="0" dirty="0">
                <a:solidFill>
                  <a:srgbClr val="B4B4B4"/>
                </a:solidFill>
                <a:effectLst/>
                <a:latin typeface="Menlo" panose="020B0609030804020204" pitchFamily="49" charset="0"/>
              </a:rPr>
              <a:t>=</a:t>
            </a:r>
            <a:r>
              <a:rPr lang="en-US" sz="1000" b="0" dirty="0">
                <a:solidFill>
                  <a:srgbClr val="DADADA"/>
                </a:solidFill>
                <a:effectLst/>
                <a:latin typeface="Menlo" panose="020B0609030804020204" pitchFamily="49" charset="0"/>
              </a:rPr>
              <a:t> </a:t>
            </a:r>
            <a:r>
              <a:rPr lang="en-US" sz="1000" b="0" dirty="0">
                <a:solidFill>
                  <a:srgbClr val="DCDCAA"/>
                </a:solidFill>
                <a:effectLst/>
                <a:latin typeface="Menlo" panose="020B0609030804020204" pitchFamily="49" charset="0"/>
              </a:rPr>
              <a:t>max</a:t>
            </a:r>
            <a:r>
              <a:rPr lang="en-US" sz="1000" b="0" dirty="0">
                <a:solidFill>
                  <a:srgbClr val="DADADA"/>
                </a:solidFill>
                <a:effectLst/>
                <a:latin typeface="Menlo" panose="020B0609030804020204" pitchFamily="49" charset="0"/>
              </a:rPr>
              <a:t>(min(circle, square), -max(circle, square));</a:t>
            </a:r>
            <a:endParaRPr lang="en-US" sz="1000" dirty="0">
              <a:solidFill>
                <a:srgbClr val="DADADA"/>
              </a:solidFill>
              <a:latin typeface="Menlo" panose="020B0609030804020204" pitchFamily="49" charset="0"/>
            </a:endParaRPr>
          </a:p>
          <a:p>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5" name="Picture 2">
            <a:extLst>
              <a:ext uri="{FF2B5EF4-FFF2-40B4-BE49-F238E27FC236}">
                <a16:creationId xmlns:a16="http://schemas.microsoft.com/office/drawing/2014/main" id="{E72113D2-00A7-A8D2-9585-30DBE50D2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1"/>
            <a:ext cx="3518292" cy="19790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0753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a:t>Explicação simples de SDF</a:t>
            </a:r>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a:t>
            </a:fld>
            <a:endParaRPr lang="pt-BR"/>
          </a:p>
        </p:txBody>
      </p:sp>
      <p:sp>
        <p:nvSpPr>
          <p:cNvPr id="8" name="Text Placeholder 7">
            <a:extLst>
              <a:ext uri="{FF2B5EF4-FFF2-40B4-BE49-F238E27FC236}">
                <a16:creationId xmlns:a16="http://schemas.microsoft.com/office/drawing/2014/main" id="{DF65B1F2-F651-4E0B-6099-F3BB39932837}"/>
              </a:ext>
            </a:extLst>
          </p:cNvPr>
          <p:cNvSpPr>
            <a:spLocks noGrp="1"/>
          </p:cNvSpPr>
          <p:nvPr>
            <p:ph type="body" idx="1"/>
          </p:nvPr>
        </p:nvSpPr>
        <p:spPr>
          <a:xfrm>
            <a:off x="390548" y="838985"/>
            <a:ext cx="8428232" cy="3586711"/>
          </a:xfrm>
        </p:spPr>
        <p:txBody>
          <a:bodyPr/>
          <a:lstStyle/>
          <a:p>
            <a:r>
              <a:rPr lang="pt-BR" dirty="0"/>
              <a:t>SDF é uma função que quando passamos coordenadas de um ponto no espaço, a função retorna a distância mais curta entre esse ponto e uma superfície. O sinal do número de retorno da função indica se o ponto está dentro da superfície ou fora dela.</a:t>
            </a:r>
          </a:p>
        </p:txBody>
      </p:sp>
    </p:spTree>
    <p:extLst>
      <p:ext uri="{BB962C8B-B14F-4D97-AF65-F5344CB8AC3E}">
        <p14:creationId xmlns:p14="http://schemas.microsoft.com/office/powerpoint/2010/main" val="20885440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E2C7-8879-70E1-B7E8-84F9828FB6C9}"/>
              </a:ext>
            </a:extLst>
          </p:cNvPr>
          <p:cNvSpPr>
            <a:spLocks noGrp="1"/>
          </p:cNvSpPr>
          <p:nvPr>
            <p:ph type="title"/>
          </p:nvPr>
        </p:nvSpPr>
        <p:spPr/>
        <p:txBody>
          <a:bodyPr/>
          <a:lstStyle/>
          <a:p>
            <a:r>
              <a:rPr lang="pt-BR" dirty="0"/>
              <a:t>Resumindo</a:t>
            </a:r>
          </a:p>
        </p:txBody>
      </p:sp>
      <p:sp>
        <p:nvSpPr>
          <p:cNvPr id="3" name="Text Placeholder 2">
            <a:extLst>
              <a:ext uri="{FF2B5EF4-FFF2-40B4-BE49-F238E27FC236}">
                <a16:creationId xmlns:a16="http://schemas.microsoft.com/office/drawing/2014/main" id="{F04048E0-C45A-EE0B-F9E4-9E06DBB971E2}"/>
              </a:ext>
            </a:extLst>
          </p:cNvPr>
          <p:cNvSpPr>
            <a:spLocks noGrp="1"/>
          </p:cNvSpPr>
          <p:nvPr>
            <p:ph type="body" idx="1"/>
          </p:nvPr>
        </p:nvSpPr>
        <p:spPr/>
        <p:txBody>
          <a:bodyPr>
            <a:normAutofit/>
          </a:bodyPr>
          <a:lstStyle/>
          <a:p>
            <a:r>
              <a:rPr lang="en-US" dirty="0"/>
              <a:t>res </a:t>
            </a:r>
            <a:r>
              <a:rPr lang="en-US" dirty="0">
                <a:solidFill>
                  <a:srgbClr val="67CDCC"/>
                </a:solidFill>
                <a:effectLst/>
              </a:rPr>
              <a:t>=</a:t>
            </a:r>
            <a:r>
              <a:rPr lang="en-US" dirty="0"/>
              <a:t> </a:t>
            </a:r>
            <a:r>
              <a:rPr lang="en-US" dirty="0">
                <a:solidFill>
                  <a:srgbClr val="F08D49"/>
                </a:solidFill>
                <a:effectLst/>
              </a:rPr>
              <a:t>min</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união</a:t>
            </a:r>
            <a:endParaRPr lang="en-US" dirty="0"/>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intersecção</a:t>
            </a:r>
            <a:endParaRPr lang="en-US" dirty="0"/>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solidFill>
                  <a:srgbClr val="67CD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subtração</a:t>
            </a:r>
            <a:r>
              <a:rPr lang="en-US" dirty="0">
                <a:solidFill>
                  <a:srgbClr val="999999"/>
                </a:solidFill>
                <a:effectLst/>
              </a:rPr>
              <a:t> - d1 </a:t>
            </a:r>
            <a:r>
              <a:rPr lang="en-US" dirty="0" err="1">
                <a:solidFill>
                  <a:srgbClr val="999999"/>
                </a:solidFill>
                <a:effectLst/>
              </a:rPr>
              <a:t>menos</a:t>
            </a:r>
            <a:r>
              <a:rPr lang="en-US" dirty="0">
                <a:solidFill>
                  <a:srgbClr val="999999"/>
                </a:solidFill>
                <a:effectLst/>
              </a:rPr>
              <a:t> d2</a:t>
            </a:r>
            <a:r>
              <a:rPr lang="en-US" dirty="0"/>
              <a:t> </a:t>
            </a:r>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t>d1</a:t>
            </a:r>
            <a:r>
              <a:rPr lang="en-US" dirty="0">
                <a:solidFill>
                  <a:srgbClr val="CCCCCC"/>
                </a:solidFill>
                <a:effectLst/>
              </a:rPr>
              <a:t>,</a:t>
            </a:r>
            <a:r>
              <a:rPr lang="en-US" dirty="0"/>
              <a:t> </a:t>
            </a:r>
            <a:r>
              <a:rPr lang="en-US" dirty="0">
                <a:solidFill>
                  <a:srgbClr val="67CDCC"/>
                </a:solidFill>
                <a:effectLst/>
              </a:rPr>
              <a:t>-</a:t>
            </a:r>
            <a:r>
              <a:rPr lang="en-US" dirty="0"/>
              <a:t>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subtração</a:t>
            </a:r>
            <a:r>
              <a:rPr lang="en-US" dirty="0">
                <a:solidFill>
                  <a:srgbClr val="999999"/>
                </a:solidFill>
                <a:effectLst/>
              </a:rPr>
              <a:t> - d2 </a:t>
            </a:r>
            <a:r>
              <a:rPr lang="en-US" dirty="0" err="1">
                <a:solidFill>
                  <a:srgbClr val="999999"/>
                </a:solidFill>
                <a:effectLst/>
              </a:rPr>
              <a:t>menos</a:t>
            </a:r>
            <a:r>
              <a:rPr lang="en-US" dirty="0">
                <a:solidFill>
                  <a:srgbClr val="999999"/>
                </a:solidFill>
                <a:effectLst/>
              </a:rPr>
              <a:t> d1</a:t>
            </a:r>
            <a:endParaRPr lang="en-US" dirty="0"/>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solidFill>
                  <a:srgbClr val="F08D49"/>
                </a:solidFill>
                <a:effectLst/>
              </a:rPr>
              <a:t>min</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67CDCC"/>
                </a:solidFill>
                <a:effectLst/>
              </a:rPr>
              <a:t>-</a:t>
            </a:r>
            <a:r>
              <a:rPr lang="en-US" dirty="0">
                <a:solidFill>
                  <a:srgbClr val="F08D49"/>
                </a:solidFill>
                <a:effectLst/>
              </a:rPr>
              <a:t>max</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xor</a:t>
            </a:r>
            <a:r>
              <a:rPr lang="en-US" dirty="0"/>
              <a:t> </a:t>
            </a:r>
          </a:p>
          <a:p>
            <a:endParaRPr lang="pt-BR" dirty="0"/>
          </a:p>
        </p:txBody>
      </p:sp>
      <p:sp>
        <p:nvSpPr>
          <p:cNvPr id="4" name="Slide Number Placeholder 3">
            <a:extLst>
              <a:ext uri="{FF2B5EF4-FFF2-40B4-BE49-F238E27FC236}">
                <a16:creationId xmlns:a16="http://schemas.microsoft.com/office/drawing/2014/main" id="{835F889F-98B9-BF16-9664-0093273CF60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30</a:t>
            </a:fld>
            <a:endParaRPr lang="pt-BR"/>
          </a:p>
        </p:txBody>
      </p:sp>
    </p:spTree>
    <p:extLst>
      <p:ext uri="{BB962C8B-B14F-4D97-AF65-F5344CB8AC3E}">
        <p14:creationId xmlns:p14="http://schemas.microsoft.com/office/powerpoint/2010/main" val="179681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E3EE-C45F-1D7D-B41F-3E3750E9D0B2}"/>
              </a:ext>
            </a:extLst>
          </p:cNvPr>
          <p:cNvSpPr>
            <a:spLocks noGrp="1"/>
          </p:cNvSpPr>
          <p:nvPr>
            <p:ph type="title"/>
          </p:nvPr>
        </p:nvSpPr>
        <p:spPr/>
        <p:txBody>
          <a:bodyPr/>
          <a:lstStyle/>
          <a:p>
            <a:r>
              <a:rPr lang="pt-BR" dirty="0"/>
              <a:t>Posicionamento 2D</a:t>
            </a:r>
          </a:p>
        </p:txBody>
      </p:sp>
      <p:sp>
        <p:nvSpPr>
          <p:cNvPr id="3" name="Text Placeholder 2">
            <a:extLst>
              <a:ext uri="{FF2B5EF4-FFF2-40B4-BE49-F238E27FC236}">
                <a16:creationId xmlns:a16="http://schemas.microsoft.com/office/drawing/2014/main" id="{5A1EB2BE-CA61-8226-47DF-B4871C3C6D12}"/>
              </a:ext>
            </a:extLst>
          </p:cNvPr>
          <p:cNvSpPr>
            <a:spLocks noGrp="1"/>
          </p:cNvSpPr>
          <p:nvPr>
            <p:ph type="body" idx="1"/>
          </p:nvPr>
        </p:nvSpPr>
        <p:spPr/>
        <p:txBody>
          <a:bodyPr/>
          <a:lstStyle/>
          <a:p>
            <a:r>
              <a:rPr lang="pt-BR" dirty="0"/>
              <a:t>Inspirado originalmente no trabalho de </a:t>
            </a:r>
            <a:r>
              <a:rPr lang="pt-BR" dirty="0" err="1"/>
              <a:t>Inigo</a:t>
            </a:r>
            <a:r>
              <a:rPr lang="pt-BR" dirty="0"/>
              <a:t> </a:t>
            </a:r>
            <a:r>
              <a:rPr lang="pt-BR" dirty="0" err="1"/>
              <a:t>Quilez</a:t>
            </a:r>
            <a:r>
              <a:rPr lang="pt-BR" dirty="0"/>
              <a:t>. A seguir serão apresentadas algumas estratégias de posicionar e exibir padrões de imagens.</a:t>
            </a:r>
          </a:p>
        </p:txBody>
      </p:sp>
      <p:sp>
        <p:nvSpPr>
          <p:cNvPr id="4" name="Slide Number Placeholder 3">
            <a:extLst>
              <a:ext uri="{FF2B5EF4-FFF2-40B4-BE49-F238E27FC236}">
                <a16:creationId xmlns:a16="http://schemas.microsoft.com/office/drawing/2014/main" id="{50290BFC-65B6-86C2-39D2-AB7CE00F1FA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31</a:t>
            </a:fld>
            <a:endParaRPr lang="pt-BR"/>
          </a:p>
        </p:txBody>
      </p:sp>
    </p:spTree>
    <p:extLst>
      <p:ext uri="{BB962C8B-B14F-4D97-AF65-F5344CB8AC3E}">
        <p14:creationId xmlns:p14="http://schemas.microsoft.com/office/powerpoint/2010/main" val="6951657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opSymX</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32</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opSymX</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 p, </a:t>
            </a:r>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r)</a:t>
            </a:r>
          </a:p>
          <a:p>
            <a:r>
              <a:rPr lang="en-US" b="0" dirty="0">
                <a:solidFill>
                  <a:srgbClr val="DADADA"/>
                </a:solidFill>
                <a:effectLst/>
                <a:latin typeface="Menlo" panose="020B0609030804020204" pitchFamily="49" charset="0"/>
              </a:rPr>
              <a:t>{</a:t>
            </a:r>
          </a:p>
          <a:p>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p.x</a:t>
            </a:r>
            <a:r>
              <a:rPr lang="en-US" b="0" dirty="0">
                <a:solidFill>
                  <a:srgbClr val="DADADA"/>
                </a:solidFill>
                <a:effectLst/>
                <a:latin typeface="Menlo" panose="020B0609030804020204" pitchFamily="49" charset="0"/>
              </a:rPr>
              <a:t>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abs</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p.x</a:t>
            </a:r>
            <a:r>
              <a:rPr lang="en-US" b="0" dirty="0">
                <a:solidFill>
                  <a:srgbClr val="DADADA"/>
                </a:solidFill>
                <a:effectLst/>
                <a:latin typeface="Menlo" panose="020B0609030804020204" pitchFamily="49" charset="0"/>
              </a:rPr>
              <a:t>);</a:t>
            </a:r>
          </a:p>
          <a:p>
            <a:r>
              <a:rPr lang="en-US" b="0" dirty="0">
                <a:solidFill>
                  <a:srgbClr val="D8A0DF"/>
                </a:solidFill>
                <a:effectLst/>
                <a:latin typeface="Menlo" panose="020B0609030804020204" pitchFamily="49" charset="0"/>
              </a:rPr>
              <a:t>  return</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sdCircle</a:t>
            </a:r>
            <a:r>
              <a:rPr lang="en-US" b="0" dirty="0">
                <a:solidFill>
                  <a:srgbClr val="DADADA"/>
                </a:solidFill>
                <a:effectLst/>
                <a:latin typeface="Menlo" panose="020B0609030804020204" pitchFamily="49" charset="0"/>
              </a:rPr>
              <a:t>(p, r, </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0.2</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a:t>
            </a:r>
          </a:p>
          <a:p>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drawScene</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p>
          <a:p>
            <a:r>
              <a:rPr lang="en-US" b="0" dirty="0">
                <a:solidFill>
                  <a:srgbClr val="569CD6"/>
                </a:solidFill>
                <a:effectLst/>
                <a:latin typeface="Menlo" panose="020B0609030804020204" pitchFamily="49" charset="0"/>
              </a:rPr>
              <a:t>  vec3</a:t>
            </a:r>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getBackgroundColor</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res; </a:t>
            </a:r>
            <a:r>
              <a:rPr lang="en-US" b="0" dirty="0">
                <a:solidFill>
                  <a:srgbClr val="57A64A"/>
                </a:solidFill>
                <a:effectLst/>
                <a:latin typeface="Menlo" panose="020B0609030804020204" pitchFamily="49" charset="0"/>
              </a:rPr>
              <a:t>// result</a:t>
            </a:r>
            <a:endParaRPr lang="en-US" b="0" dirty="0">
              <a:solidFill>
                <a:srgbClr val="DADADA"/>
              </a:solidFill>
              <a:effectLst/>
              <a:latin typeface="Menlo" panose="020B0609030804020204" pitchFamily="49" charset="0"/>
            </a:endParaRPr>
          </a:p>
          <a:p>
            <a:r>
              <a:rPr lang="en-US" b="0" dirty="0">
                <a:solidFill>
                  <a:srgbClr val="DADADA"/>
                </a:solidFill>
                <a:effectLst/>
                <a:latin typeface="Menlo" panose="020B0609030804020204" pitchFamily="49" charset="0"/>
              </a:rPr>
              <a:t>  res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opSymX</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0.1</a:t>
            </a:r>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DADADA"/>
                </a:solidFill>
                <a:effectLst/>
                <a:latin typeface="Menlo" panose="020B0609030804020204" pitchFamily="49" charset="0"/>
              </a:rPr>
              <a:t>  res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step</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 res);</a:t>
            </a:r>
          </a:p>
          <a:p>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mix</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 col, res);</a:t>
            </a:r>
          </a:p>
          <a:p>
            <a:r>
              <a:rPr lang="en-US" b="0" dirty="0">
                <a:solidFill>
                  <a:srgbClr val="D8A0DF"/>
                </a:solidFill>
                <a:effectLst/>
                <a:latin typeface="Menlo" panose="020B0609030804020204" pitchFamily="49" charset="0"/>
              </a:rPr>
              <a:t>  return</a:t>
            </a:r>
            <a:r>
              <a:rPr lang="en-US" b="0" dirty="0">
                <a:solidFill>
                  <a:srgbClr val="DADADA"/>
                </a:solidFill>
                <a:effectLst/>
                <a:latin typeface="Menlo" panose="020B0609030804020204" pitchFamily="49" charset="0"/>
              </a:rPr>
              <a:t> col;</a:t>
            </a:r>
          </a:p>
          <a:p>
            <a:r>
              <a:rPr lang="en-US" b="0" dirty="0">
                <a:solidFill>
                  <a:srgbClr val="DADADA"/>
                </a:solidFill>
                <a:effectLst/>
                <a:latin typeface="Menlo" panose="020B0609030804020204" pitchFamily="49" charset="0"/>
              </a:rPr>
              <a:t>}</a:t>
            </a:r>
          </a:p>
        </p:txBody>
      </p:sp>
      <p:pic>
        <p:nvPicPr>
          <p:cNvPr id="15362" name="Picture 2" descr="Canvas with a gradient background ranging from shades of purple at the bottom to shades of cyan at the top. Two red circles are drawn to the middle of the canvas. They are equidistant from each other along the x-axis.">
            <a:extLst>
              <a:ext uri="{FF2B5EF4-FFF2-40B4-BE49-F238E27FC236}">
                <a16:creationId xmlns:a16="http://schemas.microsoft.com/office/drawing/2014/main" id="{02561882-5667-B7B0-CD03-BB3C83CBAA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436" y="2375555"/>
            <a:ext cx="3480058" cy="19490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30212661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opSymY</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33</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opSymY(</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p,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a:t>
            </a:r>
          </a:p>
          <a:p>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p.</a:t>
            </a:r>
            <a:r>
              <a:rPr lang="en-US" noProof="1">
                <a:solidFill>
                  <a:srgbClr val="DADADA"/>
                </a:solidFill>
                <a:latin typeface="Menlo" panose="020B0609030804020204" pitchFamily="49" charset="0"/>
              </a:rPr>
              <a:t>y</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abs</a:t>
            </a:r>
            <a:r>
              <a:rPr lang="en-US" b="0" noProof="1">
                <a:solidFill>
                  <a:srgbClr val="DADADA"/>
                </a:solidFill>
                <a:effectLst/>
                <a:latin typeface="Menlo" panose="020B0609030804020204" pitchFamily="49" charset="0"/>
              </a:rPr>
              <a:t>(p.y);</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sdCircle(p,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0.2</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 drawScene(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getBackgroundColor(uv);</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res; </a:t>
            </a:r>
            <a:r>
              <a:rPr lang="en-US" b="0" noProof="1">
                <a:solidFill>
                  <a:srgbClr val="57A64A"/>
                </a:solidFill>
                <a:effectLst/>
                <a:latin typeface="Menlo" panose="020B0609030804020204" pitchFamily="49" charset="0"/>
              </a:rPr>
              <a:t>// result</a:t>
            </a:r>
            <a:endParaRPr lang="en-US" b="0" noProof="1">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opSymY(uv,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step</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res);</a:t>
            </a:r>
          </a:p>
          <a:p>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mix</a:t>
            </a:r>
            <a:r>
              <a:rPr lang="en-US" b="0" noProof="1">
                <a:solidFill>
                  <a:srgbClr val="DADADA"/>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col, res);</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col;</a:t>
            </a:r>
          </a:p>
          <a:p>
            <a:r>
              <a:rPr lang="en-US" b="0" noProof="1">
                <a:solidFill>
                  <a:srgbClr val="DADADA"/>
                </a:solidFill>
                <a:effectLst/>
                <a:latin typeface="Menlo" panose="020B0609030804020204" pitchFamily="49" charset="0"/>
              </a:rPr>
              <a:t>}</a:t>
            </a:r>
          </a:p>
        </p:txBody>
      </p:sp>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pic>
        <p:nvPicPr>
          <p:cNvPr id="6" name="Picture 4" descr="Canvas with a gradient background ranging from shades of purple at the bottom to shades of cyan at the top. Two red circles are drawn to the middle of the canvas. They are equidistant from each other along the y-axis.">
            <a:extLst>
              <a:ext uri="{FF2B5EF4-FFF2-40B4-BE49-F238E27FC236}">
                <a16:creationId xmlns:a16="http://schemas.microsoft.com/office/drawing/2014/main" id="{78328C17-A7C7-B8DA-9143-30E07120B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436" y="2375555"/>
            <a:ext cx="3480058" cy="1949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599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opSymXY</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34</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opSymXY(</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p,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a:t>
            </a:r>
          </a:p>
          <a:p>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p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abs</a:t>
            </a:r>
            <a:r>
              <a:rPr lang="en-US" b="0" noProof="1">
                <a:solidFill>
                  <a:srgbClr val="DADADA"/>
                </a:solidFill>
                <a:effectLst/>
                <a:latin typeface="Menlo" panose="020B0609030804020204" pitchFamily="49" charset="0"/>
              </a:rPr>
              <a:t>(p);</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sdCircle(p,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0.2</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 drawScene(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getBackgroundColor(uv);</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res; </a:t>
            </a:r>
            <a:r>
              <a:rPr lang="en-US" b="0" noProof="1">
                <a:solidFill>
                  <a:srgbClr val="57A64A"/>
                </a:solidFill>
                <a:effectLst/>
                <a:latin typeface="Menlo" panose="020B0609030804020204" pitchFamily="49" charset="0"/>
              </a:rPr>
              <a:t>// result</a:t>
            </a:r>
            <a:endParaRPr lang="en-US" b="0" noProof="1">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opSymXY(uv,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step</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res);</a:t>
            </a:r>
          </a:p>
          <a:p>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mix</a:t>
            </a:r>
            <a:r>
              <a:rPr lang="en-US" b="0" noProof="1">
                <a:solidFill>
                  <a:srgbClr val="DADADA"/>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col, res);</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col;</a:t>
            </a:r>
          </a:p>
          <a:p>
            <a:r>
              <a:rPr lang="en-US" b="0" noProof="1">
                <a:solidFill>
                  <a:srgbClr val="DADADA"/>
                </a:solidFill>
                <a:effectLst/>
                <a:latin typeface="Menlo" panose="020B0609030804020204" pitchFamily="49" charset="0"/>
              </a:rPr>
              <a:t>}</a:t>
            </a:r>
          </a:p>
        </p:txBody>
      </p:sp>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pic>
        <p:nvPicPr>
          <p:cNvPr id="8" name="Picture 2" descr="Canvas with a gradient background ranging from shades of purple at the bottom to shades of cyan at the top. Four red circles are drawn to the middle of the canvas. They are equidistant from each other along the x-axis and y-axis.">
            <a:extLst>
              <a:ext uri="{FF2B5EF4-FFF2-40B4-BE49-F238E27FC236}">
                <a16:creationId xmlns:a16="http://schemas.microsoft.com/office/drawing/2014/main" id="{41B1F47B-2522-73B4-756E-30E81F2E5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9264" y="2375555"/>
            <a:ext cx="3467229" cy="1941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6287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opRep</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35</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opRep(</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p,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c)</a:t>
            </a:r>
          </a:p>
          <a:p>
            <a:r>
              <a:rPr lang="en-US" b="0" noProof="1">
                <a:solidFill>
                  <a:srgbClr val="DADADA"/>
                </a:solidFill>
                <a:effectLst/>
                <a:latin typeface="Menlo" panose="020B0609030804020204" pitchFamily="49" charset="0"/>
              </a:rPr>
              <a:t>{</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q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mod</a:t>
            </a:r>
            <a:r>
              <a:rPr lang="en-US" b="0" noProof="1">
                <a:solidFill>
                  <a:srgbClr val="DADADA"/>
                </a:solidFill>
                <a:effectLst/>
                <a:latin typeface="Menlo" panose="020B0609030804020204" pitchFamily="49" charset="0"/>
              </a:rPr>
              <a:t>(p</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0.5</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c,c)</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0.5</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c;</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sdCircle(q,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 drawScene(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getBackgroundColor(uv);</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res; </a:t>
            </a:r>
            <a:r>
              <a:rPr lang="en-US" b="0" noProof="1">
                <a:solidFill>
                  <a:srgbClr val="57A64A"/>
                </a:solidFill>
                <a:effectLst/>
                <a:latin typeface="Menlo" panose="020B0609030804020204" pitchFamily="49" charset="0"/>
              </a:rPr>
              <a:t>// result</a:t>
            </a:r>
            <a:endParaRPr lang="en-US" b="0" noProof="1">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opRep(uv, </a:t>
            </a:r>
            <a:r>
              <a:rPr lang="en-US" b="0" noProof="1">
                <a:solidFill>
                  <a:srgbClr val="B5CEA8"/>
                </a:solidFill>
                <a:effectLst/>
                <a:latin typeface="Menlo" panose="020B0609030804020204" pitchFamily="49" charset="0"/>
              </a:rPr>
              <a:t>0.05</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0.2</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0.2</a:t>
            </a:r>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step</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res);</a:t>
            </a:r>
          </a:p>
          <a:p>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mix</a:t>
            </a:r>
            <a:r>
              <a:rPr lang="en-US" b="0" noProof="1">
                <a:solidFill>
                  <a:srgbClr val="DADADA"/>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col, res);</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col;</a:t>
            </a:r>
          </a:p>
          <a:p>
            <a:r>
              <a:rPr lang="en-US" b="0" noProof="1">
                <a:solidFill>
                  <a:srgbClr val="DADADA"/>
                </a:solidFill>
                <a:effectLst/>
                <a:latin typeface="Menlo" panose="020B0609030804020204" pitchFamily="49" charset="0"/>
              </a:rPr>
              <a:t>}</a:t>
            </a:r>
          </a:p>
        </p:txBody>
      </p:sp>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pic>
        <p:nvPicPr>
          <p:cNvPr id="6" name="Picture 2" descr="Canvas with a gradient background ranging from shades of purple at the bottom to shades of cyan at the top. An infinite number of red circles are drawn to the middle of the canvas, but only forty-five are visible. They are equidistant from each other along the x-axis and y-axis.">
            <a:extLst>
              <a:ext uri="{FF2B5EF4-FFF2-40B4-BE49-F238E27FC236}">
                <a16:creationId xmlns:a16="http://schemas.microsoft.com/office/drawing/2014/main" id="{9ADD53B2-C488-8561-D47E-F618F6216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9264" y="2375555"/>
            <a:ext cx="3467230" cy="1941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5708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013B-5716-1A68-0FE6-8A590F8A3AE1}"/>
              </a:ext>
            </a:extLst>
          </p:cNvPr>
          <p:cNvSpPr>
            <a:spLocks noGrp="1"/>
          </p:cNvSpPr>
          <p:nvPr>
            <p:ph type="title"/>
          </p:nvPr>
        </p:nvSpPr>
        <p:spPr/>
        <p:txBody>
          <a:bodyPr/>
          <a:lstStyle/>
          <a:p>
            <a:r>
              <a:rPr lang="pt-BR" dirty="0" err="1"/>
              <a:t>Anti-aliasing</a:t>
            </a:r>
            <a:r>
              <a:rPr lang="pt-BR" dirty="0"/>
              <a:t> (Na verdade uma </a:t>
            </a:r>
            <a:r>
              <a:rPr lang="pt-BR" dirty="0" err="1"/>
              <a:t>borramento</a:t>
            </a:r>
            <a:r>
              <a:rPr lang="pt-BR" dirty="0"/>
              <a:t>)</a:t>
            </a:r>
          </a:p>
        </p:txBody>
      </p:sp>
      <p:sp>
        <p:nvSpPr>
          <p:cNvPr id="4" name="Slide Number Placeholder 3">
            <a:extLst>
              <a:ext uri="{FF2B5EF4-FFF2-40B4-BE49-F238E27FC236}">
                <a16:creationId xmlns:a16="http://schemas.microsoft.com/office/drawing/2014/main" id="{20F38EFC-0721-D524-4BC5-FBE18B1A27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36</a:t>
            </a:fld>
            <a:endParaRPr lang="pt-BR"/>
          </a:p>
        </p:txBody>
      </p:sp>
      <p:sp>
        <p:nvSpPr>
          <p:cNvPr id="5" name="TextBox 4">
            <a:extLst>
              <a:ext uri="{FF2B5EF4-FFF2-40B4-BE49-F238E27FC236}">
                <a16:creationId xmlns:a16="http://schemas.microsoft.com/office/drawing/2014/main" id="{7ED8BB7D-CD69-E5AB-E605-D764A022CC35}"/>
              </a:ext>
            </a:extLst>
          </p:cNvPr>
          <p:cNvSpPr txBox="1"/>
          <p:nvPr/>
        </p:nvSpPr>
        <p:spPr>
          <a:xfrm>
            <a:off x="164354" y="1035033"/>
            <a:ext cx="5440918" cy="3970318"/>
          </a:xfrm>
          <a:prstGeom prst="rect">
            <a:avLst/>
          </a:prstGeom>
          <a:solidFill>
            <a:schemeClr val="tx1"/>
          </a:solidFill>
        </p:spPr>
        <p:txBody>
          <a:bodyPr wrap="square">
            <a:spAutoFit/>
          </a:bodyPr>
          <a:lstStyle/>
          <a:p>
            <a:r>
              <a:rPr lang="en-US" sz="1200" b="0" noProof="1">
                <a:solidFill>
                  <a:srgbClr val="569CD6"/>
                </a:solidFill>
                <a:effectLst/>
                <a:latin typeface="Menlo" panose="020B0609030804020204" pitchFamily="49" charset="0"/>
              </a:rPr>
              <a:t>float</a:t>
            </a:r>
            <a:r>
              <a:rPr lang="en-US" sz="1200" b="0" noProof="1">
                <a:solidFill>
                  <a:srgbClr val="DADADA"/>
                </a:solidFill>
                <a:effectLst/>
                <a:latin typeface="Menlo" panose="020B0609030804020204" pitchFamily="49" charset="0"/>
              </a:rPr>
              <a:t> sdEquilateralTriangle( </a:t>
            </a:r>
            <a:r>
              <a:rPr lang="en-US" sz="1200" b="0" noProof="1">
                <a:solidFill>
                  <a:srgbClr val="569CD6"/>
                </a:solidFill>
                <a:effectLst/>
                <a:latin typeface="Menlo" panose="020B0609030804020204" pitchFamily="49" charset="0"/>
              </a:rPr>
              <a:t>in</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 p ) {</a:t>
            </a:r>
          </a:p>
          <a:p>
            <a:r>
              <a:rPr lang="en-US" sz="1200" b="0" noProof="1">
                <a:solidFill>
                  <a:srgbClr val="569CD6"/>
                </a:solidFill>
                <a:effectLst/>
                <a:latin typeface="Menlo" panose="020B0609030804020204" pitchFamily="49" charset="0"/>
              </a:rPr>
              <a:t>  const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float</a:t>
            </a:r>
            <a:r>
              <a:rPr lang="en-US" sz="1200" b="0" noProof="1">
                <a:solidFill>
                  <a:srgbClr val="DADADA"/>
                </a:solidFill>
                <a:effectLst/>
                <a:latin typeface="Menlo" panose="020B0609030804020204" pitchFamily="49" charset="0"/>
              </a:rPr>
              <a:t> k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sqrt</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2.0</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  p.x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abs</a:t>
            </a:r>
            <a:r>
              <a:rPr lang="en-US" sz="1200" b="0" noProof="1">
                <a:solidFill>
                  <a:srgbClr val="DADADA"/>
                </a:solidFill>
                <a:effectLst/>
                <a:latin typeface="Menlo" panose="020B0609030804020204" pitchFamily="49" charset="0"/>
              </a:rPr>
              <a:t>(p.x)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0.5</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  p.y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p.y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0.5</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p>
          <a:p>
            <a:r>
              <a:rPr lang="en-US" sz="1200" b="0" noProof="1">
                <a:solidFill>
                  <a:srgbClr val="D8A0DF"/>
                </a:solidFill>
                <a:effectLst/>
                <a:latin typeface="Menlo" panose="020B0609030804020204" pitchFamily="49" charset="0"/>
              </a:rPr>
              <a:t>  if</a:t>
            </a:r>
            <a:r>
              <a:rPr lang="en-US" sz="1200" b="0" noProof="1">
                <a:solidFill>
                  <a:srgbClr val="DADADA"/>
                </a:solidFill>
                <a:effectLst/>
                <a:latin typeface="Menlo" panose="020B0609030804020204" pitchFamily="49" charset="0"/>
              </a:rPr>
              <a:t>( p.x</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p.y</a:t>
            </a:r>
            <a:r>
              <a:rPr lang="en-US" sz="1200" b="0" noProof="1">
                <a:solidFill>
                  <a:srgbClr val="B4B4B4"/>
                </a:solidFill>
                <a:effectLst/>
                <a:latin typeface="Menlo" panose="020B0609030804020204" pitchFamily="49" charset="0"/>
              </a:rPr>
              <a:t>&gt;</a:t>
            </a:r>
            <a:r>
              <a:rPr lang="en-US" sz="1200" b="0" noProof="1">
                <a:solidFill>
                  <a:srgbClr val="B5CEA8"/>
                </a:solidFill>
                <a:effectLst/>
                <a:latin typeface="Menlo" panose="020B0609030804020204" pitchFamily="49" charset="0"/>
              </a:rPr>
              <a:t>0.0</a:t>
            </a:r>
            <a:r>
              <a:rPr lang="en-US" sz="1200" b="0" noProof="1">
                <a:solidFill>
                  <a:srgbClr val="DADADA"/>
                </a:solidFill>
                <a:effectLst/>
                <a:latin typeface="Menlo" panose="020B0609030804020204" pitchFamily="49" charset="0"/>
              </a:rPr>
              <a:t> ) p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(p.x</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p.y,</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p.x</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p.y)</a:t>
            </a:r>
            <a:r>
              <a:rPr lang="en-US" sz="1200" b="0" noProof="1">
                <a:solidFill>
                  <a:srgbClr val="B4B4B4"/>
                </a:solidFill>
                <a:effectLst/>
                <a:latin typeface="Menlo" panose="020B0609030804020204" pitchFamily="49" charset="0"/>
              </a:rPr>
              <a:t>/</a:t>
            </a:r>
            <a:r>
              <a:rPr lang="en-US" sz="1200" b="0" noProof="1">
                <a:solidFill>
                  <a:srgbClr val="B5CEA8"/>
                </a:solidFill>
                <a:effectLst/>
                <a:latin typeface="Menlo" panose="020B0609030804020204" pitchFamily="49" charset="0"/>
              </a:rPr>
              <a:t>2.0</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  p.x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clamp</a:t>
            </a:r>
            <a:r>
              <a:rPr lang="en-US" sz="1200" b="0" noProof="1">
                <a:solidFill>
                  <a:srgbClr val="DADADA"/>
                </a:solidFill>
                <a:effectLst/>
                <a:latin typeface="Menlo" panose="020B0609030804020204" pitchFamily="49" charset="0"/>
              </a:rPr>
              <a:t>( p.x, </a:t>
            </a:r>
            <a:r>
              <a:rPr lang="en-US" sz="1200" b="0" noProof="1">
                <a:solidFill>
                  <a:srgbClr val="B4B4B4"/>
                </a:solidFill>
                <a:effectLst/>
                <a:latin typeface="Menlo" panose="020B0609030804020204" pitchFamily="49" charset="0"/>
              </a:rPr>
              <a:t>-</a:t>
            </a:r>
            <a:r>
              <a:rPr lang="en-US" sz="1200" b="0" noProof="1">
                <a:solidFill>
                  <a:srgbClr val="B5CEA8"/>
                </a:solidFill>
                <a:effectLst/>
                <a:latin typeface="Menlo" panose="020B0609030804020204" pitchFamily="49" charset="0"/>
              </a:rPr>
              <a:t>2.0</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0.0</a:t>
            </a:r>
            <a:r>
              <a:rPr lang="en-US" sz="1200" b="0" noProof="1">
                <a:solidFill>
                  <a:srgbClr val="DADADA"/>
                </a:solidFill>
                <a:effectLst/>
                <a:latin typeface="Menlo" panose="020B0609030804020204" pitchFamily="49" charset="0"/>
              </a:rPr>
              <a:t> );</a:t>
            </a:r>
          </a:p>
          <a:p>
            <a:r>
              <a:rPr lang="en-US" sz="1200" b="0" noProof="1">
                <a:solidFill>
                  <a:srgbClr val="D8A0DF"/>
                </a:solidFill>
                <a:effectLst/>
                <a:latin typeface="Menlo" panose="020B0609030804020204" pitchFamily="49" charset="0"/>
              </a:rPr>
              <a:t>  return</a:t>
            </a:r>
            <a:r>
              <a:rPr lang="en-US" sz="1200" b="0" noProof="1">
                <a:solidFill>
                  <a:srgbClr val="DADADA"/>
                </a:solidFill>
                <a:effectLst/>
                <a:latin typeface="Menlo" panose="020B0609030804020204" pitchFamily="49" charset="0"/>
              </a:rPr>
              <a:t> </a:t>
            </a:r>
            <a:r>
              <a:rPr lang="en-US" sz="1200" b="0" noProof="1">
                <a:solidFill>
                  <a:srgbClr val="B4B4B4"/>
                </a:solidFill>
                <a:effectLst/>
                <a:latin typeface="Menlo" panose="020B0609030804020204" pitchFamily="49" charset="0"/>
              </a:rPr>
              <a:t>-</a:t>
            </a:r>
            <a:r>
              <a:rPr lang="en-US" sz="1200" b="0" noProof="1">
                <a:solidFill>
                  <a:srgbClr val="DCDCAA"/>
                </a:solidFill>
                <a:effectLst/>
                <a:latin typeface="Menlo" panose="020B0609030804020204" pitchFamily="49" charset="0"/>
              </a:rPr>
              <a:t>length</a:t>
            </a:r>
            <a:r>
              <a:rPr lang="en-US" sz="1200" b="0" noProof="1">
                <a:solidFill>
                  <a:srgbClr val="DADADA"/>
                </a:solidFill>
                <a:effectLst/>
                <a:latin typeface="Menlo" panose="020B0609030804020204" pitchFamily="49" charset="0"/>
              </a:rPr>
              <a:t>(p)</a:t>
            </a:r>
            <a:r>
              <a:rPr lang="en-US" sz="1200" b="0" noProof="1">
                <a:solidFill>
                  <a:srgbClr val="B4B4B4"/>
                </a:solidFill>
                <a:effectLst/>
                <a:latin typeface="Menlo" panose="020B0609030804020204" pitchFamily="49" charset="0"/>
              </a:rPr>
              <a:t>*</a:t>
            </a:r>
            <a:r>
              <a:rPr lang="en-US" sz="1200" b="0" noProof="1">
                <a:solidFill>
                  <a:srgbClr val="DCDCAA"/>
                </a:solidFill>
                <a:effectLst/>
                <a:latin typeface="Menlo" panose="020B0609030804020204" pitchFamily="49" charset="0"/>
              </a:rPr>
              <a:t>sign</a:t>
            </a:r>
            <a:r>
              <a:rPr lang="en-US" sz="1200" b="0" noProof="1">
                <a:solidFill>
                  <a:srgbClr val="DADADA"/>
                </a:solidFill>
                <a:effectLst/>
                <a:latin typeface="Menlo" panose="020B0609030804020204" pitchFamily="49" charset="0"/>
              </a:rPr>
              <a:t>(p.y);</a:t>
            </a:r>
          </a:p>
          <a:p>
            <a:r>
              <a:rPr lang="en-US" sz="1200" b="0" noProof="1">
                <a:solidFill>
                  <a:srgbClr val="DADADA"/>
                </a:solidFill>
                <a:effectLst/>
                <a:latin typeface="Menlo" panose="020B0609030804020204" pitchFamily="49" charset="0"/>
              </a:rPr>
              <a:t>}</a:t>
            </a:r>
          </a:p>
          <a:p>
            <a:br>
              <a:rPr lang="en-US" sz="1200" b="0" noProof="1">
                <a:solidFill>
                  <a:srgbClr val="DADADA"/>
                </a:solidFill>
                <a:effectLst/>
                <a:latin typeface="Menlo" panose="020B0609030804020204" pitchFamily="49" charset="0"/>
              </a:rPr>
            </a:br>
            <a:r>
              <a:rPr lang="en-US" sz="1200" b="0" noProof="1">
                <a:solidFill>
                  <a:srgbClr val="569CD6"/>
                </a:solidFill>
                <a:effectLst/>
                <a:latin typeface="Menlo" panose="020B0609030804020204" pitchFamily="49" charset="0"/>
              </a:rPr>
              <a:t>vec3</a:t>
            </a:r>
            <a:r>
              <a:rPr lang="en-US" sz="1200" b="0" noProof="1">
                <a:solidFill>
                  <a:srgbClr val="DADADA"/>
                </a:solidFill>
                <a:effectLst/>
                <a:latin typeface="Menlo" panose="020B0609030804020204" pitchFamily="49" charset="0"/>
              </a:rPr>
              <a:t> drawScene(</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 uv) {</a:t>
            </a:r>
          </a:p>
          <a:p>
            <a:r>
              <a:rPr lang="en-US" sz="1200" b="0" noProof="1">
                <a:solidFill>
                  <a:srgbClr val="569CD6"/>
                </a:solidFill>
                <a:effectLst/>
                <a:latin typeface="Menlo" panose="020B0609030804020204" pitchFamily="49" charset="0"/>
              </a:rPr>
              <a:t>  float</a:t>
            </a:r>
            <a:r>
              <a:rPr lang="en-US" sz="1200" b="0" noProof="1">
                <a:solidFill>
                  <a:srgbClr val="DADADA"/>
                </a:solidFill>
                <a:effectLst/>
                <a:latin typeface="Menlo" panose="020B0609030804020204" pitchFamily="49" charset="0"/>
              </a:rPr>
              <a:t> res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sdEquilateralTriangle(uv);</a:t>
            </a:r>
          </a:p>
          <a:p>
            <a:r>
              <a:rPr lang="en-US" sz="1200" b="0" dirty="0">
                <a:solidFill>
                  <a:srgbClr val="DADADA"/>
                </a:solidFill>
                <a:effectLst/>
                <a:latin typeface="Menlo" panose="020B0609030804020204" pitchFamily="49" charset="0"/>
              </a:rPr>
              <a:t>  res </a:t>
            </a:r>
            <a:r>
              <a:rPr lang="en-US" sz="1200" b="0" dirty="0">
                <a:solidFill>
                  <a:srgbClr val="B4B4B4"/>
                </a:solidFill>
                <a:effectLst/>
                <a:latin typeface="Menlo" panose="020B0609030804020204" pitchFamily="49" charset="0"/>
              </a:rPr>
              <a:t>=</a:t>
            </a:r>
            <a:r>
              <a:rPr lang="en-US" sz="1200" b="0" dirty="0">
                <a:solidFill>
                  <a:srgbClr val="DADADA"/>
                </a:solidFill>
                <a:effectLst/>
                <a:latin typeface="Menlo" panose="020B0609030804020204" pitchFamily="49" charset="0"/>
              </a:rPr>
              <a:t> </a:t>
            </a:r>
            <a:r>
              <a:rPr lang="en-US" sz="1200" b="0" dirty="0">
                <a:solidFill>
                  <a:srgbClr val="DCDCAA"/>
                </a:solidFill>
                <a:effectLst/>
                <a:latin typeface="Menlo" panose="020B0609030804020204" pitchFamily="49" charset="0"/>
              </a:rPr>
              <a:t>step</a:t>
            </a:r>
            <a:r>
              <a:rPr lang="en-US" sz="1200" b="0" dirty="0">
                <a:solidFill>
                  <a:srgbClr val="DADADA"/>
                </a:solidFill>
                <a:effectLst/>
                <a:latin typeface="Menlo" panose="020B0609030804020204" pitchFamily="49" charset="0"/>
              </a:rPr>
              <a:t>(</a:t>
            </a:r>
            <a:r>
              <a:rPr lang="en-US" sz="1200" b="0" dirty="0">
                <a:solidFill>
                  <a:srgbClr val="B5CEA8"/>
                </a:solidFill>
                <a:effectLst/>
                <a:latin typeface="Menlo" panose="020B0609030804020204" pitchFamily="49" charset="0"/>
              </a:rPr>
              <a:t>0.0</a:t>
            </a:r>
            <a:r>
              <a:rPr lang="en-US" sz="1200" b="0" dirty="0">
                <a:solidFill>
                  <a:srgbClr val="DADADA"/>
                </a:solidFill>
                <a:effectLst/>
                <a:latin typeface="Menlo" panose="020B0609030804020204" pitchFamily="49" charset="0"/>
              </a:rPr>
              <a:t>, res);</a:t>
            </a:r>
            <a:endParaRPr lang="en-US" sz="1200" b="0" noProof="1">
              <a:solidFill>
                <a:srgbClr val="DADADA"/>
              </a:solidFill>
              <a:effectLst/>
              <a:latin typeface="Menlo" panose="020B0609030804020204" pitchFamily="49" charset="0"/>
            </a:endParaRPr>
          </a:p>
          <a:p>
            <a:r>
              <a:rPr lang="en-US" sz="1200" b="0" noProof="1">
                <a:solidFill>
                  <a:srgbClr val="569CD6"/>
                </a:solidFill>
                <a:effectLst/>
                <a:latin typeface="Menlo" panose="020B0609030804020204" pitchFamily="49" charset="0"/>
              </a:rPr>
              <a:t>  vec3</a:t>
            </a:r>
            <a:r>
              <a:rPr lang="en-US" sz="1200" b="0" noProof="1">
                <a:solidFill>
                  <a:srgbClr val="DADADA"/>
                </a:solidFill>
                <a:effectLst/>
                <a:latin typeface="Menlo" panose="020B0609030804020204" pitchFamily="49" charset="0"/>
              </a:rPr>
              <a:t> col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mix</a:t>
            </a:r>
            <a:r>
              <a:rPr lang="en-US" sz="1200" b="0" noProof="1">
                <a:solidFill>
                  <a:srgbClr val="DADADA"/>
                </a:solidFill>
                <a:effectLst/>
                <a:latin typeface="Menlo" panose="020B0609030804020204" pitchFamily="49" charset="0"/>
              </a:rPr>
              <a:t>(</a:t>
            </a:r>
            <a:r>
              <a:rPr lang="en-US" sz="1200" b="0" noProof="1">
                <a:solidFill>
                  <a:srgbClr val="569CD6"/>
                </a:solidFill>
                <a:effectLst/>
                <a:latin typeface="Menlo" panose="020B0609030804020204" pitchFamily="49" charset="0"/>
              </a:rPr>
              <a:t>vec3</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1</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0</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0</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vec3</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1.0</a:t>
            </a:r>
            <a:r>
              <a:rPr lang="en-US" sz="1200" b="0" noProof="1">
                <a:solidFill>
                  <a:srgbClr val="DADADA"/>
                </a:solidFill>
                <a:effectLst/>
                <a:latin typeface="Menlo" panose="020B0609030804020204" pitchFamily="49" charset="0"/>
              </a:rPr>
              <a:t>), res);</a:t>
            </a:r>
          </a:p>
          <a:p>
            <a:r>
              <a:rPr lang="en-US" sz="1200" b="0" noProof="1">
                <a:solidFill>
                  <a:srgbClr val="D8A0DF"/>
                </a:solidFill>
                <a:effectLst/>
                <a:latin typeface="Menlo" panose="020B0609030804020204" pitchFamily="49" charset="0"/>
              </a:rPr>
              <a:t>  return</a:t>
            </a:r>
            <a:r>
              <a:rPr lang="en-US" sz="1200" b="0" noProof="1">
                <a:solidFill>
                  <a:srgbClr val="DADADA"/>
                </a:solidFill>
                <a:effectLst/>
                <a:latin typeface="Menlo" panose="020B0609030804020204" pitchFamily="49" charset="0"/>
              </a:rPr>
              <a:t> col;</a:t>
            </a:r>
          </a:p>
          <a:p>
            <a:r>
              <a:rPr lang="en-US" sz="1200" b="0" noProof="1">
                <a:solidFill>
                  <a:srgbClr val="DADADA"/>
                </a:solidFill>
                <a:effectLst/>
                <a:latin typeface="Menlo" panose="020B0609030804020204" pitchFamily="49" charset="0"/>
              </a:rPr>
              <a:t>}</a:t>
            </a:r>
          </a:p>
          <a:p>
            <a:br>
              <a:rPr lang="en-US" sz="1200" b="0" noProof="1">
                <a:solidFill>
                  <a:srgbClr val="DADADA"/>
                </a:solidFill>
                <a:effectLst/>
                <a:latin typeface="Menlo" panose="020B0609030804020204" pitchFamily="49" charset="0"/>
              </a:rPr>
            </a:br>
            <a:r>
              <a:rPr lang="en-US" sz="1200" b="0" noProof="1">
                <a:solidFill>
                  <a:srgbClr val="569CD6"/>
                </a:solidFill>
                <a:effectLst/>
                <a:latin typeface="Menlo" panose="020B0609030804020204" pitchFamily="49" charset="0"/>
              </a:rPr>
              <a:t>void</a:t>
            </a:r>
            <a:r>
              <a:rPr lang="en-US" sz="1200" b="0" noProof="1">
                <a:solidFill>
                  <a:srgbClr val="DADADA"/>
                </a:solidFill>
                <a:effectLst/>
                <a:latin typeface="Menlo" panose="020B0609030804020204" pitchFamily="49" charset="0"/>
              </a:rPr>
              <a:t> mainImage( </a:t>
            </a:r>
            <a:r>
              <a:rPr lang="en-US" sz="1200" b="0" noProof="1">
                <a:solidFill>
                  <a:srgbClr val="569CD6"/>
                </a:solidFill>
                <a:effectLst/>
                <a:latin typeface="Menlo" panose="020B0609030804020204" pitchFamily="49" charset="0"/>
              </a:rPr>
              <a:t>out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vec4</a:t>
            </a:r>
            <a:r>
              <a:rPr lang="en-US" sz="1200" b="0" noProof="1">
                <a:solidFill>
                  <a:srgbClr val="DADADA"/>
                </a:solidFill>
                <a:effectLst/>
                <a:latin typeface="Menlo" panose="020B0609030804020204" pitchFamily="49" charset="0"/>
              </a:rPr>
              <a:t> fragColor, </a:t>
            </a:r>
            <a:r>
              <a:rPr lang="en-US" sz="1200" b="0" noProof="1">
                <a:solidFill>
                  <a:srgbClr val="569CD6"/>
                </a:solidFill>
                <a:effectLst/>
                <a:latin typeface="Menlo" panose="020B0609030804020204" pitchFamily="49" charset="0"/>
              </a:rPr>
              <a:t>in</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 fragCoord ) {</a:t>
            </a:r>
          </a:p>
          <a:p>
            <a:r>
              <a:rPr lang="en-US" sz="1200" b="0" noProof="1">
                <a:solidFill>
                  <a:srgbClr val="569CD6"/>
                </a:solidFill>
                <a:effectLst/>
                <a:latin typeface="Menlo" panose="020B0609030804020204" pitchFamily="49" charset="0"/>
              </a:rPr>
              <a:t>  vec2</a:t>
            </a:r>
            <a:r>
              <a:rPr lang="en-US" sz="1200" b="0" noProof="1">
                <a:solidFill>
                  <a:srgbClr val="DADADA"/>
                </a:solidFill>
                <a:effectLst/>
                <a:latin typeface="Menlo" panose="020B0609030804020204" pitchFamily="49" charset="0"/>
              </a:rPr>
              <a:t> p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2.0</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fragCoord</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iResolution.xy)</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iResolution.y;</a:t>
            </a:r>
          </a:p>
          <a:p>
            <a:r>
              <a:rPr lang="en-US" sz="1200" b="0" noProof="1">
                <a:solidFill>
                  <a:srgbClr val="569CD6"/>
                </a:solidFill>
                <a:effectLst/>
                <a:latin typeface="Menlo" panose="020B0609030804020204" pitchFamily="49" charset="0"/>
              </a:rPr>
              <a:t>  vec3</a:t>
            </a:r>
            <a:r>
              <a:rPr lang="en-US" sz="1200" b="0" noProof="1">
                <a:solidFill>
                  <a:srgbClr val="DADADA"/>
                </a:solidFill>
                <a:effectLst/>
                <a:latin typeface="Menlo" panose="020B0609030804020204" pitchFamily="49" charset="0"/>
              </a:rPr>
              <a:t> col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drawScene(p);</a:t>
            </a:r>
          </a:p>
          <a:p>
            <a:r>
              <a:rPr lang="en-US" sz="1200" b="0" noProof="1">
                <a:solidFill>
                  <a:srgbClr val="DADADA"/>
                </a:solidFill>
                <a:effectLst/>
                <a:latin typeface="Menlo" panose="020B0609030804020204" pitchFamily="49" charset="0"/>
              </a:rPr>
              <a:t>  fragColor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vec4</a:t>
            </a:r>
            <a:r>
              <a:rPr lang="en-US" sz="1200" b="0" noProof="1">
                <a:solidFill>
                  <a:srgbClr val="DADADA"/>
                </a:solidFill>
                <a:effectLst/>
                <a:latin typeface="Menlo" panose="020B0609030804020204" pitchFamily="49" charset="0"/>
              </a:rPr>
              <a:t>(col,</a:t>
            </a:r>
            <a:r>
              <a:rPr lang="en-US" sz="1200" b="0" noProof="1">
                <a:solidFill>
                  <a:srgbClr val="B5CEA8"/>
                </a:solidFill>
                <a:effectLst/>
                <a:latin typeface="Menlo" panose="020B0609030804020204" pitchFamily="49" charset="0"/>
              </a:rPr>
              <a:t>1.0</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a:t>
            </a:r>
          </a:p>
        </p:txBody>
      </p:sp>
      <p:pic>
        <p:nvPicPr>
          <p:cNvPr id="7" name="Picture 2">
            <a:extLst>
              <a:ext uri="{FF2B5EF4-FFF2-40B4-BE49-F238E27FC236}">
                <a16:creationId xmlns:a16="http://schemas.microsoft.com/office/drawing/2014/main" id="{53881F83-617B-AE8F-CA1C-CD649B5B2F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034" y="1946907"/>
            <a:ext cx="3237662" cy="182118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352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3013B-5716-1A68-0FE6-8A590F8A3AE1}"/>
              </a:ext>
            </a:extLst>
          </p:cNvPr>
          <p:cNvSpPr>
            <a:spLocks noGrp="1"/>
          </p:cNvSpPr>
          <p:nvPr>
            <p:ph type="title"/>
          </p:nvPr>
        </p:nvSpPr>
        <p:spPr/>
        <p:txBody>
          <a:bodyPr/>
          <a:lstStyle/>
          <a:p>
            <a:r>
              <a:rPr lang="pt-BR" dirty="0" err="1"/>
              <a:t>Anti-aliasing</a:t>
            </a:r>
            <a:r>
              <a:rPr lang="pt-BR" dirty="0"/>
              <a:t> (Na verdade uma </a:t>
            </a:r>
            <a:r>
              <a:rPr lang="pt-BR" dirty="0" err="1"/>
              <a:t>borramento</a:t>
            </a:r>
            <a:r>
              <a:rPr lang="pt-BR" dirty="0"/>
              <a:t>)</a:t>
            </a:r>
          </a:p>
        </p:txBody>
      </p:sp>
      <p:sp>
        <p:nvSpPr>
          <p:cNvPr id="4" name="Slide Number Placeholder 3">
            <a:extLst>
              <a:ext uri="{FF2B5EF4-FFF2-40B4-BE49-F238E27FC236}">
                <a16:creationId xmlns:a16="http://schemas.microsoft.com/office/drawing/2014/main" id="{20F38EFC-0721-D524-4BC5-FBE18B1A27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37</a:t>
            </a:fld>
            <a:endParaRPr lang="pt-BR"/>
          </a:p>
        </p:txBody>
      </p:sp>
      <p:sp>
        <p:nvSpPr>
          <p:cNvPr id="5" name="TextBox 4">
            <a:extLst>
              <a:ext uri="{FF2B5EF4-FFF2-40B4-BE49-F238E27FC236}">
                <a16:creationId xmlns:a16="http://schemas.microsoft.com/office/drawing/2014/main" id="{7ED8BB7D-CD69-E5AB-E605-D764A022CC35}"/>
              </a:ext>
            </a:extLst>
          </p:cNvPr>
          <p:cNvSpPr txBox="1"/>
          <p:nvPr/>
        </p:nvSpPr>
        <p:spPr>
          <a:xfrm>
            <a:off x="164354" y="1035033"/>
            <a:ext cx="5440918" cy="3970318"/>
          </a:xfrm>
          <a:prstGeom prst="rect">
            <a:avLst/>
          </a:prstGeom>
          <a:solidFill>
            <a:schemeClr val="tx1"/>
          </a:solidFill>
        </p:spPr>
        <p:txBody>
          <a:bodyPr wrap="square">
            <a:spAutoFit/>
          </a:bodyPr>
          <a:lstStyle/>
          <a:p>
            <a:r>
              <a:rPr lang="en-US" sz="1200" b="0" noProof="1">
                <a:solidFill>
                  <a:srgbClr val="569CD6"/>
                </a:solidFill>
                <a:effectLst/>
                <a:latin typeface="Menlo" panose="020B0609030804020204" pitchFamily="49" charset="0"/>
              </a:rPr>
              <a:t>float</a:t>
            </a:r>
            <a:r>
              <a:rPr lang="en-US" sz="1200" b="0" noProof="1">
                <a:solidFill>
                  <a:srgbClr val="DADADA"/>
                </a:solidFill>
                <a:effectLst/>
                <a:latin typeface="Menlo" panose="020B0609030804020204" pitchFamily="49" charset="0"/>
              </a:rPr>
              <a:t> sdEquilateralTriangle( </a:t>
            </a:r>
            <a:r>
              <a:rPr lang="en-US" sz="1200" b="0" noProof="1">
                <a:solidFill>
                  <a:srgbClr val="569CD6"/>
                </a:solidFill>
                <a:effectLst/>
                <a:latin typeface="Menlo" panose="020B0609030804020204" pitchFamily="49" charset="0"/>
              </a:rPr>
              <a:t>in</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 p ) {</a:t>
            </a:r>
          </a:p>
          <a:p>
            <a:r>
              <a:rPr lang="en-US" sz="1200" b="0" noProof="1">
                <a:solidFill>
                  <a:srgbClr val="569CD6"/>
                </a:solidFill>
                <a:effectLst/>
                <a:latin typeface="Menlo" panose="020B0609030804020204" pitchFamily="49" charset="0"/>
              </a:rPr>
              <a:t>  const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float</a:t>
            </a:r>
            <a:r>
              <a:rPr lang="en-US" sz="1200" b="0" noProof="1">
                <a:solidFill>
                  <a:srgbClr val="DADADA"/>
                </a:solidFill>
                <a:effectLst/>
                <a:latin typeface="Menlo" panose="020B0609030804020204" pitchFamily="49" charset="0"/>
              </a:rPr>
              <a:t> k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sqrt</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2.0</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  p.x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abs</a:t>
            </a:r>
            <a:r>
              <a:rPr lang="en-US" sz="1200" b="0" noProof="1">
                <a:solidFill>
                  <a:srgbClr val="DADADA"/>
                </a:solidFill>
                <a:effectLst/>
                <a:latin typeface="Menlo" panose="020B0609030804020204" pitchFamily="49" charset="0"/>
              </a:rPr>
              <a:t>(p.x)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0.5</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  p.y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p.y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0.5</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p>
          <a:p>
            <a:r>
              <a:rPr lang="en-US" sz="1200" b="0" noProof="1">
                <a:solidFill>
                  <a:srgbClr val="D8A0DF"/>
                </a:solidFill>
                <a:effectLst/>
                <a:latin typeface="Menlo" panose="020B0609030804020204" pitchFamily="49" charset="0"/>
              </a:rPr>
              <a:t>  if</a:t>
            </a:r>
            <a:r>
              <a:rPr lang="en-US" sz="1200" b="0" noProof="1">
                <a:solidFill>
                  <a:srgbClr val="DADADA"/>
                </a:solidFill>
                <a:effectLst/>
                <a:latin typeface="Menlo" panose="020B0609030804020204" pitchFamily="49" charset="0"/>
              </a:rPr>
              <a:t>( p.x</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p.y</a:t>
            </a:r>
            <a:r>
              <a:rPr lang="en-US" sz="1200" b="0" noProof="1">
                <a:solidFill>
                  <a:srgbClr val="B4B4B4"/>
                </a:solidFill>
                <a:effectLst/>
                <a:latin typeface="Menlo" panose="020B0609030804020204" pitchFamily="49" charset="0"/>
              </a:rPr>
              <a:t>&gt;</a:t>
            </a:r>
            <a:r>
              <a:rPr lang="en-US" sz="1200" b="0" noProof="1">
                <a:solidFill>
                  <a:srgbClr val="B5CEA8"/>
                </a:solidFill>
                <a:effectLst/>
                <a:latin typeface="Menlo" panose="020B0609030804020204" pitchFamily="49" charset="0"/>
              </a:rPr>
              <a:t>0.0</a:t>
            </a:r>
            <a:r>
              <a:rPr lang="en-US" sz="1200" b="0" noProof="1">
                <a:solidFill>
                  <a:srgbClr val="DADADA"/>
                </a:solidFill>
                <a:effectLst/>
                <a:latin typeface="Menlo" panose="020B0609030804020204" pitchFamily="49" charset="0"/>
              </a:rPr>
              <a:t> ) p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(p.x</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p.y,</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k</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p.x</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p.y)</a:t>
            </a:r>
            <a:r>
              <a:rPr lang="en-US" sz="1200" b="0" noProof="1">
                <a:solidFill>
                  <a:srgbClr val="B4B4B4"/>
                </a:solidFill>
                <a:effectLst/>
                <a:latin typeface="Menlo" panose="020B0609030804020204" pitchFamily="49" charset="0"/>
              </a:rPr>
              <a:t>/</a:t>
            </a:r>
            <a:r>
              <a:rPr lang="en-US" sz="1200" b="0" noProof="1">
                <a:solidFill>
                  <a:srgbClr val="B5CEA8"/>
                </a:solidFill>
                <a:effectLst/>
                <a:latin typeface="Menlo" panose="020B0609030804020204" pitchFamily="49" charset="0"/>
              </a:rPr>
              <a:t>2.0</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  p.x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clamp</a:t>
            </a:r>
            <a:r>
              <a:rPr lang="en-US" sz="1200" b="0" noProof="1">
                <a:solidFill>
                  <a:srgbClr val="DADADA"/>
                </a:solidFill>
                <a:effectLst/>
                <a:latin typeface="Menlo" panose="020B0609030804020204" pitchFamily="49" charset="0"/>
              </a:rPr>
              <a:t>( p.x, </a:t>
            </a:r>
            <a:r>
              <a:rPr lang="en-US" sz="1200" b="0" noProof="1">
                <a:solidFill>
                  <a:srgbClr val="B4B4B4"/>
                </a:solidFill>
                <a:effectLst/>
                <a:latin typeface="Menlo" panose="020B0609030804020204" pitchFamily="49" charset="0"/>
              </a:rPr>
              <a:t>-</a:t>
            </a:r>
            <a:r>
              <a:rPr lang="en-US" sz="1200" b="0" noProof="1">
                <a:solidFill>
                  <a:srgbClr val="B5CEA8"/>
                </a:solidFill>
                <a:effectLst/>
                <a:latin typeface="Menlo" panose="020B0609030804020204" pitchFamily="49" charset="0"/>
              </a:rPr>
              <a:t>2.0</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0.0</a:t>
            </a:r>
            <a:r>
              <a:rPr lang="en-US" sz="1200" b="0" noProof="1">
                <a:solidFill>
                  <a:srgbClr val="DADADA"/>
                </a:solidFill>
                <a:effectLst/>
                <a:latin typeface="Menlo" panose="020B0609030804020204" pitchFamily="49" charset="0"/>
              </a:rPr>
              <a:t> );</a:t>
            </a:r>
          </a:p>
          <a:p>
            <a:r>
              <a:rPr lang="en-US" sz="1200" b="0" noProof="1">
                <a:solidFill>
                  <a:srgbClr val="D8A0DF"/>
                </a:solidFill>
                <a:effectLst/>
                <a:latin typeface="Menlo" panose="020B0609030804020204" pitchFamily="49" charset="0"/>
              </a:rPr>
              <a:t>  return</a:t>
            </a:r>
            <a:r>
              <a:rPr lang="en-US" sz="1200" b="0" noProof="1">
                <a:solidFill>
                  <a:srgbClr val="DADADA"/>
                </a:solidFill>
                <a:effectLst/>
                <a:latin typeface="Menlo" panose="020B0609030804020204" pitchFamily="49" charset="0"/>
              </a:rPr>
              <a:t> </a:t>
            </a:r>
            <a:r>
              <a:rPr lang="en-US" sz="1200" b="0" noProof="1">
                <a:solidFill>
                  <a:srgbClr val="B4B4B4"/>
                </a:solidFill>
                <a:effectLst/>
                <a:latin typeface="Menlo" panose="020B0609030804020204" pitchFamily="49" charset="0"/>
              </a:rPr>
              <a:t>-</a:t>
            </a:r>
            <a:r>
              <a:rPr lang="en-US" sz="1200" b="0" noProof="1">
                <a:solidFill>
                  <a:srgbClr val="DCDCAA"/>
                </a:solidFill>
                <a:effectLst/>
                <a:latin typeface="Menlo" panose="020B0609030804020204" pitchFamily="49" charset="0"/>
              </a:rPr>
              <a:t>length</a:t>
            </a:r>
            <a:r>
              <a:rPr lang="en-US" sz="1200" b="0" noProof="1">
                <a:solidFill>
                  <a:srgbClr val="DADADA"/>
                </a:solidFill>
                <a:effectLst/>
                <a:latin typeface="Menlo" panose="020B0609030804020204" pitchFamily="49" charset="0"/>
              </a:rPr>
              <a:t>(p)</a:t>
            </a:r>
            <a:r>
              <a:rPr lang="en-US" sz="1200" b="0" noProof="1">
                <a:solidFill>
                  <a:srgbClr val="B4B4B4"/>
                </a:solidFill>
                <a:effectLst/>
                <a:latin typeface="Menlo" panose="020B0609030804020204" pitchFamily="49" charset="0"/>
              </a:rPr>
              <a:t>*</a:t>
            </a:r>
            <a:r>
              <a:rPr lang="en-US" sz="1200" b="0" noProof="1">
                <a:solidFill>
                  <a:srgbClr val="DCDCAA"/>
                </a:solidFill>
                <a:effectLst/>
                <a:latin typeface="Menlo" panose="020B0609030804020204" pitchFamily="49" charset="0"/>
              </a:rPr>
              <a:t>sign</a:t>
            </a:r>
            <a:r>
              <a:rPr lang="en-US" sz="1200" b="0" noProof="1">
                <a:solidFill>
                  <a:srgbClr val="DADADA"/>
                </a:solidFill>
                <a:effectLst/>
                <a:latin typeface="Menlo" panose="020B0609030804020204" pitchFamily="49" charset="0"/>
              </a:rPr>
              <a:t>(p.y);</a:t>
            </a:r>
          </a:p>
          <a:p>
            <a:r>
              <a:rPr lang="en-US" sz="1200" b="0" noProof="1">
                <a:solidFill>
                  <a:srgbClr val="DADADA"/>
                </a:solidFill>
                <a:effectLst/>
                <a:latin typeface="Menlo" panose="020B0609030804020204" pitchFamily="49" charset="0"/>
              </a:rPr>
              <a:t>}</a:t>
            </a:r>
          </a:p>
          <a:p>
            <a:br>
              <a:rPr lang="en-US" sz="1200" b="0" noProof="1">
                <a:solidFill>
                  <a:srgbClr val="DADADA"/>
                </a:solidFill>
                <a:effectLst/>
                <a:latin typeface="Menlo" panose="020B0609030804020204" pitchFamily="49" charset="0"/>
              </a:rPr>
            </a:br>
            <a:r>
              <a:rPr lang="en-US" sz="1200" b="0" noProof="1">
                <a:solidFill>
                  <a:srgbClr val="569CD6"/>
                </a:solidFill>
                <a:effectLst/>
                <a:latin typeface="Menlo" panose="020B0609030804020204" pitchFamily="49" charset="0"/>
              </a:rPr>
              <a:t>vec3</a:t>
            </a:r>
            <a:r>
              <a:rPr lang="en-US" sz="1200" b="0" noProof="1">
                <a:solidFill>
                  <a:srgbClr val="DADADA"/>
                </a:solidFill>
                <a:effectLst/>
                <a:latin typeface="Menlo" panose="020B0609030804020204" pitchFamily="49" charset="0"/>
              </a:rPr>
              <a:t> drawScene(</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 uv) {</a:t>
            </a:r>
          </a:p>
          <a:p>
            <a:r>
              <a:rPr lang="en-US" sz="1200" b="0" noProof="1">
                <a:solidFill>
                  <a:srgbClr val="569CD6"/>
                </a:solidFill>
                <a:effectLst/>
                <a:latin typeface="Menlo" panose="020B0609030804020204" pitchFamily="49" charset="0"/>
              </a:rPr>
              <a:t>  float</a:t>
            </a:r>
            <a:r>
              <a:rPr lang="en-US" sz="1200" b="0" noProof="1">
                <a:solidFill>
                  <a:srgbClr val="DADADA"/>
                </a:solidFill>
                <a:effectLst/>
                <a:latin typeface="Menlo" panose="020B0609030804020204" pitchFamily="49" charset="0"/>
              </a:rPr>
              <a:t> res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sdEquilateralTriangle(uv);</a:t>
            </a:r>
          </a:p>
          <a:p>
            <a:r>
              <a:rPr lang="en-US" sz="1200" b="0" noProof="1">
                <a:solidFill>
                  <a:srgbClr val="DADADA"/>
                </a:solidFill>
                <a:effectLst/>
                <a:latin typeface="Menlo" panose="020B0609030804020204" pitchFamily="49" charset="0"/>
              </a:rPr>
              <a:t>  res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smoothstep</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0</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0.04</a:t>
            </a:r>
            <a:r>
              <a:rPr lang="en-US" sz="1200" b="0" noProof="1">
                <a:solidFill>
                  <a:srgbClr val="DADADA"/>
                </a:solidFill>
                <a:effectLst/>
                <a:latin typeface="Menlo" panose="020B0609030804020204" pitchFamily="49" charset="0"/>
              </a:rPr>
              <a:t>, res);</a:t>
            </a:r>
          </a:p>
          <a:p>
            <a:r>
              <a:rPr lang="en-US" sz="1200" b="0" noProof="1">
                <a:solidFill>
                  <a:srgbClr val="569CD6"/>
                </a:solidFill>
                <a:effectLst/>
                <a:latin typeface="Menlo" panose="020B0609030804020204" pitchFamily="49" charset="0"/>
              </a:rPr>
              <a:t>  vec3</a:t>
            </a:r>
            <a:r>
              <a:rPr lang="en-US" sz="1200" b="0" noProof="1">
                <a:solidFill>
                  <a:srgbClr val="DADADA"/>
                </a:solidFill>
                <a:effectLst/>
                <a:latin typeface="Menlo" panose="020B0609030804020204" pitchFamily="49" charset="0"/>
              </a:rPr>
              <a:t> col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DCDCAA"/>
                </a:solidFill>
                <a:effectLst/>
                <a:latin typeface="Menlo" panose="020B0609030804020204" pitchFamily="49" charset="0"/>
              </a:rPr>
              <a:t>mix</a:t>
            </a:r>
            <a:r>
              <a:rPr lang="en-US" sz="1200" b="0" noProof="1">
                <a:solidFill>
                  <a:srgbClr val="DADADA"/>
                </a:solidFill>
                <a:effectLst/>
                <a:latin typeface="Menlo" panose="020B0609030804020204" pitchFamily="49" charset="0"/>
              </a:rPr>
              <a:t>(</a:t>
            </a:r>
            <a:r>
              <a:rPr lang="en-US" sz="1200" b="0" noProof="1">
                <a:solidFill>
                  <a:srgbClr val="569CD6"/>
                </a:solidFill>
                <a:effectLst/>
                <a:latin typeface="Menlo" panose="020B0609030804020204" pitchFamily="49" charset="0"/>
              </a:rPr>
              <a:t>vec3</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1</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0</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0</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vec3</a:t>
            </a:r>
            <a:r>
              <a:rPr lang="en-US" sz="1200" b="0" noProof="1">
                <a:solidFill>
                  <a:srgbClr val="DADADA"/>
                </a:solidFill>
                <a:effectLst/>
                <a:latin typeface="Menlo" panose="020B0609030804020204" pitchFamily="49" charset="0"/>
              </a:rPr>
              <a:t>(</a:t>
            </a:r>
            <a:r>
              <a:rPr lang="en-US" sz="1200" b="0" noProof="1">
                <a:solidFill>
                  <a:srgbClr val="B5CEA8"/>
                </a:solidFill>
                <a:effectLst/>
                <a:latin typeface="Menlo" panose="020B0609030804020204" pitchFamily="49" charset="0"/>
              </a:rPr>
              <a:t>1.0</a:t>
            </a:r>
            <a:r>
              <a:rPr lang="en-US" sz="1200" b="0" noProof="1">
                <a:solidFill>
                  <a:srgbClr val="DADADA"/>
                </a:solidFill>
                <a:effectLst/>
                <a:latin typeface="Menlo" panose="020B0609030804020204" pitchFamily="49" charset="0"/>
              </a:rPr>
              <a:t>), res);</a:t>
            </a:r>
          </a:p>
          <a:p>
            <a:r>
              <a:rPr lang="en-US" sz="1200" b="0" noProof="1">
                <a:solidFill>
                  <a:srgbClr val="D8A0DF"/>
                </a:solidFill>
                <a:effectLst/>
                <a:latin typeface="Menlo" panose="020B0609030804020204" pitchFamily="49" charset="0"/>
              </a:rPr>
              <a:t>  return</a:t>
            </a:r>
            <a:r>
              <a:rPr lang="en-US" sz="1200" b="0" noProof="1">
                <a:solidFill>
                  <a:srgbClr val="DADADA"/>
                </a:solidFill>
                <a:effectLst/>
                <a:latin typeface="Menlo" panose="020B0609030804020204" pitchFamily="49" charset="0"/>
              </a:rPr>
              <a:t> col;</a:t>
            </a:r>
          </a:p>
          <a:p>
            <a:r>
              <a:rPr lang="en-US" sz="1200" b="0" noProof="1">
                <a:solidFill>
                  <a:srgbClr val="DADADA"/>
                </a:solidFill>
                <a:effectLst/>
                <a:latin typeface="Menlo" panose="020B0609030804020204" pitchFamily="49" charset="0"/>
              </a:rPr>
              <a:t>}</a:t>
            </a:r>
          </a:p>
          <a:p>
            <a:br>
              <a:rPr lang="en-US" sz="1200" b="0" noProof="1">
                <a:solidFill>
                  <a:srgbClr val="DADADA"/>
                </a:solidFill>
                <a:effectLst/>
                <a:latin typeface="Menlo" panose="020B0609030804020204" pitchFamily="49" charset="0"/>
              </a:rPr>
            </a:br>
            <a:r>
              <a:rPr lang="en-US" sz="1200" b="0" noProof="1">
                <a:solidFill>
                  <a:srgbClr val="569CD6"/>
                </a:solidFill>
                <a:effectLst/>
                <a:latin typeface="Menlo" panose="020B0609030804020204" pitchFamily="49" charset="0"/>
              </a:rPr>
              <a:t>void</a:t>
            </a:r>
            <a:r>
              <a:rPr lang="en-US" sz="1200" b="0" noProof="1">
                <a:solidFill>
                  <a:srgbClr val="DADADA"/>
                </a:solidFill>
                <a:effectLst/>
                <a:latin typeface="Menlo" panose="020B0609030804020204" pitchFamily="49" charset="0"/>
              </a:rPr>
              <a:t> mainImage( </a:t>
            </a:r>
            <a:r>
              <a:rPr lang="en-US" sz="1200" b="0" noProof="1">
                <a:solidFill>
                  <a:srgbClr val="569CD6"/>
                </a:solidFill>
                <a:effectLst/>
                <a:latin typeface="Menlo" panose="020B0609030804020204" pitchFamily="49" charset="0"/>
              </a:rPr>
              <a:t>out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vec4</a:t>
            </a:r>
            <a:r>
              <a:rPr lang="en-US" sz="1200" b="0" noProof="1">
                <a:solidFill>
                  <a:srgbClr val="DADADA"/>
                </a:solidFill>
                <a:effectLst/>
                <a:latin typeface="Menlo" panose="020B0609030804020204" pitchFamily="49" charset="0"/>
              </a:rPr>
              <a:t> fragColor, </a:t>
            </a:r>
            <a:r>
              <a:rPr lang="en-US" sz="1200" b="0" noProof="1">
                <a:solidFill>
                  <a:srgbClr val="569CD6"/>
                </a:solidFill>
                <a:effectLst/>
                <a:latin typeface="Menlo" panose="020B0609030804020204" pitchFamily="49" charset="0"/>
              </a:rPr>
              <a:t>in</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vec2</a:t>
            </a:r>
            <a:r>
              <a:rPr lang="en-US" sz="1200" b="0" noProof="1">
                <a:solidFill>
                  <a:srgbClr val="DADADA"/>
                </a:solidFill>
                <a:effectLst/>
                <a:latin typeface="Menlo" panose="020B0609030804020204" pitchFamily="49" charset="0"/>
              </a:rPr>
              <a:t> fragCoord ) {</a:t>
            </a:r>
          </a:p>
          <a:p>
            <a:r>
              <a:rPr lang="en-US" sz="1200" b="0" noProof="1">
                <a:solidFill>
                  <a:srgbClr val="569CD6"/>
                </a:solidFill>
                <a:effectLst/>
                <a:latin typeface="Menlo" panose="020B0609030804020204" pitchFamily="49" charset="0"/>
              </a:rPr>
              <a:t>  vec2</a:t>
            </a:r>
            <a:r>
              <a:rPr lang="en-US" sz="1200" b="0" noProof="1">
                <a:solidFill>
                  <a:srgbClr val="DADADA"/>
                </a:solidFill>
                <a:effectLst/>
                <a:latin typeface="Menlo" panose="020B0609030804020204" pitchFamily="49" charset="0"/>
              </a:rPr>
              <a:t> p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B5CEA8"/>
                </a:solidFill>
                <a:effectLst/>
                <a:latin typeface="Menlo" panose="020B0609030804020204" pitchFamily="49" charset="0"/>
              </a:rPr>
              <a:t>2.0</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fragCoord</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iResolution.xy)</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iResolution.y;</a:t>
            </a:r>
          </a:p>
          <a:p>
            <a:r>
              <a:rPr lang="en-US" sz="1200" b="0" noProof="1">
                <a:solidFill>
                  <a:srgbClr val="569CD6"/>
                </a:solidFill>
                <a:effectLst/>
                <a:latin typeface="Menlo" panose="020B0609030804020204" pitchFamily="49" charset="0"/>
              </a:rPr>
              <a:t>  vec3</a:t>
            </a:r>
            <a:r>
              <a:rPr lang="en-US" sz="1200" b="0" noProof="1">
                <a:solidFill>
                  <a:srgbClr val="DADADA"/>
                </a:solidFill>
                <a:effectLst/>
                <a:latin typeface="Menlo" panose="020B0609030804020204" pitchFamily="49" charset="0"/>
              </a:rPr>
              <a:t> col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drawScene(p);</a:t>
            </a:r>
          </a:p>
          <a:p>
            <a:r>
              <a:rPr lang="en-US" sz="1200" b="0" noProof="1">
                <a:solidFill>
                  <a:srgbClr val="DADADA"/>
                </a:solidFill>
                <a:effectLst/>
                <a:latin typeface="Menlo" panose="020B0609030804020204" pitchFamily="49" charset="0"/>
              </a:rPr>
              <a:t>  fragColor </a:t>
            </a:r>
            <a:r>
              <a:rPr lang="en-US" sz="1200" b="0" noProof="1">
                <a:solidFill>
                  <a:srgbClr val="B4B4B4"/>
                </a:solidFill>
                <a:effectLst/>
                <a:latin typeface="Menlo" panose="020B0609030804020204" pitchFamily="49" charset="0"/>
              </a:rPr>
              <a:t>=</a:t>
            </a:r>
            <a:r>
              <a:rPr lang="en-US" sz="1200" b="0" noProof="1">
                <a:solidFill>
                  <a:srgbClr val="DADADA"/>
                </a:solidFill>
                <a:effectLst/>
                <a:latin typeface="Menlo" panose="020B0609030804020204" pitchFamily="49" charset="0"/>
              </a:rPr>
              <a:t> </a:t>
            </a:r>
            <a:r>
              <a:rPr lang="en-US" sz="1200" b="0" noProof="1">
                <a:solidFill>
                  <a:srgbClr val="569CD6"/>
                </a:solidFill>
                <a:effectLst/>
                <a:latin typeface="Menlo" panose="020B0609030804020204" pitchFamily="49" charset="0"/>
              </a:rPr>
              <a:t>vec4</a:t>
            </a:r>
            <a:r>
              <a:rPr lang="en-US" sz="1200" b="0" noProof="1">
                <a:solidFill>
                  <a:srgbClr val="DADADA"/>
                </a:solidFill>
                <a:effectLst/>
                <a:latin typeface="Menlo" panose="020B0609030804020204" pitchFamily="49" charset="0"/>
              </a:rPr>
              <a:t>(col,</a:t>
            </a:r>
            <a:r>
              <a:rPr lang="en-US" sz="1200" b="0" noProof="1">
                <a:solidFill>
                  <a:srgbClr val="B5CEA8"/>
                </a:solidFill>
                <a:effectLst/>
                <a:latin typeface="Menlo" panose="020B0609030804020204" pitchFamily="49" charset="0"/>
              </a:rPr>
              <a:t>1.0</a:t>
            </a:r>
            <a:r>
              <a:rPr lang="en-US" sz="1200" b="0" noProof="1">
                <a:solidFill>
                  <a:srgbClr val="DADADA"/>
                </a:solidFill>
                <a:effectLst/>
                <a:latin typeface="Menlo" panose="020B0609030804020204" pitchFamily="49" charset="0"/>
              </a:rPr>
              <a:t>);</a:t>
            </a:r>
          </a:p>
          <a:p>
            <a:r>
              <a:rPr lang="en-US" sz="1200" b="0" noProof="1">
                <a:solidFill>
                  <a:srgbClr val="DADADA"/>
                </a:solidFill>
                <a:effectLst/>
                <a:latin typeface="Menlo" panose="020B0609030804020204" pitchFamily="49" charset="0"/>
              </a:rPr>
              <a:t>}</a:t>
            </a:r>
          </a:p>
        </p:txBody>
      </p:sp>
      <p:pic>
        <p:nvPicPr>
          <p:cNvPr id="3" name="Picture 2">
            <a:extLst>
              <a:ext uri="{FF2B5EF4-FFF2-40B4-BE49-F238E27FC236}">
                <a16:creationId xmlns:a16="http://schemas.microsoft.com/office/drawing/2014/main" id="{22489D08-88FB-FBFE-2521-1CC9991CFE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0034" y="1946906"/>
            <a:ext cx="3237662" cy="182118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5289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6C4E-6F7F-1502-9611-D675980C755A}"/>
              </a:ext>
            </a:extLst>
          </p:cNvPr>
          <p:cNvSpPr>
            <a:spLocks noGrp="1"/>
          </p:cNvSpPr>
          <p:nvPr>
            <p:ph type="title"/>
          </p:nvPr>
        </p:nvSpPr>
        <p:spPr/>
        <p:txBody>
          <a:bodyPr/>
          <a:lstStyle/>
          <a:p>
            <a:r>
              <a:rPr lang="pt-BR" dirty="0"/>
              <a:t>Funções SDF prontas</a:t>
            </a:r>
          </a:p>
        </p:txBody>
      </p:sp>
      <p:sp>
        <p:nvSpPr>
          <p:cNvPr id="3" name="Text Placeholder 2">
            <a:extLst>
              <a:ext uri="{FF2B5EF4-FFF2-40B4-BE49-F238E27FC236}">
                <a16:creationId xmlns:a16="http://schemas.microsoft.com/office/drawing/2014/main" id="{D90DCF05-8096-AAAA-68EF-07FE686D82B4}"/>
              </a:ext>
            </a:extLst>
          </p:cNvPr>
          <p:cNvSpPr>
            <a:spLocks noGrp="1"/>
          </p:cNvSpPr>
          <p:nvPr>
            <p:ph type="body" idx="1"/>
          </p:nvPr>
        </p:nvSpPr>
        <p:spPr/>
        <p:txBody>
          <a:bodyPr/>
          <a:lstStyle/>
          <a:p>
            <a:r>
              <a:rPr lang="pt-BR" dirty="0"/>
              <a:t>Muitas funcionalidades para SDF já existem. Um bom repositório é o site do </a:t>
            </a:r>
            <a:r>
              <a:rPr lang="pt-BR" dirty="0" err="1"/>
              <a:t>Inigo</a:t>
            </a:r>
            <a:r>
              <a:rPr lang="pt-BR" dirty="0"/>
              <a:t> </a:t>
            </a:r>
            <a:r>
              <a:rPr lang="pt-BR" dirty="0" err="1"/>
              <a:t>Quilz</a:t>
            </a:r>
            <a:r>
              <a:rPr lang="pt-BR" dirty="0"/>
              <a:t>:</a:t>
            </a:r>
          </a:p>
          <a:p>
            <a:r>
              <a:rPr lang="pt-BR" dirty="0">
                <a:hlinkClick r:id="rId2"/>
              </a:rPr>
              <a:t>https://iquilezles.org/articles/distfunctions2d/</a:t>
            </a:r>
            <a:endParaRPr lang="pt-BR" dirty="0"/>
          </a:p>
          <a:p>
            <a:endParaRPr lang="pt-BR" dirty="0"/>
          </a:p>
        </p:txBody>
      </p:sp>
      <p:sp>
        <p:nvSpPr>
          <p:cNvPr id="4" name="Slide Number Placeholder 3">
            <a:extLst>
              <a:ext uri="{FF2B5EF4-FFF2-40B4-BE49-F238E27FC236}">
                <a16:creationId xmlns:a16="http://schemas.microsoft.com/office/drawing/2014/main" id="{5A30F2B1-19CE-6E68-BDFA-3262FB31565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38</a:t>
            </a:fld>
            <a:endParaRPr lang="pt-BR"/>
          </a:p>
        </p:txBody>
      </p:sp>
      <p:pic>
        <p:nvPicPr>
          <p:cNvPr id="5" name="Picture 4">
            <a:extLst>
              <a:ext uri="{FF2B5EF4-FFF2-40B4-BE49-F238E27FC236}">
                <a16:creationId xmlns:a16="http://schemas.microsoft.com/office/drawing/2014/main" id="{88966402-7DB5-ACF3-71C7-35D7F277670C}"/>
              </a:ext>
            </a:extLst>
          </p:cNvPr>
          <p:cNvPicPr>
            <a:picLocks noChangeAspect="1"/>
          </p:cNvPicPr>
          <p:nvPr/>
        </p:nvPicPr>
        <p:blipFill>
          <a:blip r:embed="rId3"/>
          <a:stretch>
            <a:fillRect/>
          </a:stretch>
        </p:blipFill>
        <p:spPr>
          <a:xfrm>
            <a:off x="1557911" y="1993391"/>
            <a:ext cx="5480753" cy="3060721"/>
          </a:xfrm>
          <a:prstGeom prst="rect">
            <a:avLst/>
          </a:prstGeom>
        </p:spPr>
      </p:pic>
      <p:sp>
        <p:nvSpPr>
          <p:cNvPr id="7" name="TextBox 6">
            <a:extLst>
              <a:ext uri="{FF2B5EF4-FFF2-40B4-BE49-F238E27FC236}">
                <a16:creationId xmlns:a16="http://schemas.microsoft.com/office/drawing/2014/main" id="{0FBB9462-629F-7ACC-9216-E67BFD65E9E2}"/>
              </a:ext>
            </a:extLst>
          </p:cNvPr>
          <p:cNvSpPr txBox="1"/>
          <p:nvPr/>
        </p:nvSpPr>
        <p:spPr>
          <a:xfrm>
            <a:off x="1250442" y="5219048"/>
            <a:ext cx="6686550" cy="369332"/>
          </a:xfrm>
          <a:prstGeom prst="rect">
            <a:avLst/>
          </a:prstGeom>
          <a:noFill/>
        </p:spPr>
        <p:txBody>
          <a:bodyPr wrap="square">
            <a:spAutoFit/>
          </a:bodyPr>
          <a:lstStyle/>
          <a:p>
            <a:r>
              <a:rPr lang="pt-BR" sz="1800" dirty="0"/>
              <a:t>Exemplos em: </a:t>
            </a:r>
            <a:r>
              <a:rPr lang="pt-BR" sz="1800" dirty="0">
                <a:hlinkClick r:id="rId4"/>
              </a:rPr>
              <a:t>https://www.shadertoy.com/playlist/MXdSRf</a:t>
            </a:r>
            <a:r>
              <a:rPr lang="pt-BR" sz="1800" dirty="0"/>
              <a:t> </a:t>
            </a:r>
          </a:p>
        </p:txBody>
      </p:sp>
    </p:spTree>
    <p:extLst>
      <p:ext uri="{BB962C8B-B14F-4D97-AF65-F5344CB8AC3E}">
        <p14:creationId xmlns:p14="http://schemas.microsoft.com/office/powerpoint/2010/main" val="2185251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2506-CEBF-E2BA-A4E4-94FFEE790EAB}"/>
              </a:ext>
            </a:extLst>
          </p:cNvPr>
          <p:cNvSpPr>
            <a:spLocks noGrp="1"/>
          </p:cNvSpPr>
          <p:nvPr>
            <p:ph type="title"/>
          </p:nvPr>
        </p:nvSpPr>
        <p:spPr/>
        <p:txBody>
          <a:bodyPr/>
          <a:lstStyle/>
          <a:p>
            <a:r>
              <a:rPr lang="pt-BR" dirty="0"/>
              <a:t>Vídeos sobre </a:t>
            </a:r>
            <a:r>
              <a:rPr lang="pt-BR" dirty="0" err="1"/>
              <a:t>SDFs</a:t>
            </a:r>
            <a:endParaRPr lang="pt-BR" dirty="0"/>
          </a:p>
        </p:txBody>
      </p:sp>
      <p:sp>
        <p:nvSpPr>
          <p:cNvPr id="3" name="Text Placeholder 2">
            <a:extLst>
              <a:ext uri="{FF2B5EF4-FFF2-40B4-BE49-F238E27FC236}">
                <a16:creationId xmlns:a16="http://schemas.microsoft.com/office/drawing/2014/main" id="{C406CD0D-59E4-9F56-809D-B308C9F56010}"/>
              </a:ext>
            </a:extLst>
          </p:cNvPr>
          <p:cNvSpPr>
            <a:spLocks noGrp="1"/>
          </p:cNvSpPr>
          <p:nvPr>
            <p:ph type="body" idx="1"/>
          </p:nvPr>
        </p:nvSpPr>
        <p:spPr/>
        <p:txBody>
          <a:bodyPr>
            <a:normAutofit/>
          </a:bodyPr>
          <a:lstStyle/>
          <a:p>
            <a:r>
              <a:rPr lang="pt-BR" sz="1400" dirty="0">
                <a:hlinkClick r:id="rId2"/>
              </a:rPr>
              <a:t>https://www.youtube.com/playlist?list=PL0EpikNmjs2AUFqRi3vmpkrO3j-zWuoyq</a:t>
            </a:r>
            <a:r>
              <a:rPr lang="pt-BR" sz="1400" dirty="0"/>
              <a:t> </a:t>
            </a:r>
          </a:p>
        </p:txBody>
      </p:sp>
      <p:sp>
        <p:nvSpPr>
          <p:cNvPr id="4" name="Slide Number Placeholder 3">
            <a:extLst>
              <a:ext uri="{FF2B5EF4-FFF2-40B4-BE49-F238E27FC236}">
                <a16:creationId xmlns:a16="http://schemas.microsoft.com/office/drawing/2014/main" id="{E76D1F16-C834-12FA-E7D6-A618C51AAC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39</a:t>
            </a:fld>
            <a:endParaRPr lang="pt-BR"/>
          </a:p>
        </p:txBody>
      </p:sp>
      <p:pic>
        <p:nvPicPr>
          <p:cNvPr id="5" name="Picture 4">
            <a:extLst>
              <a:ext uri="{FF2B5EF4-FFF2-40B4-BE49-F238E27FC236}">
                <a16:creationId xmlns:a16="http://schemas.microsoft.com/office/drawing/2014/main" id="{2801258D-DD60-E33A-B4C9-2F8BC59C8A77}"/>
              </a:ext>
            </a:extLst>
          </p:cNvPr>
          <p:cNvPicPr>
            <a:picLocks noChangeAspect="1"/>
          </p:cNvPicPr>
          <p:nvPr/>
        </p:nvPicPr>
        <p:blipFill>
          <a:blip r:embed="rId3"/>
          <a:stretch>
            <a:fillRect/>
          </a:stretch>
        </p:blipFill>
        <p:spPr>
          <a:xfrm>
            <a:off x="1006770" y="1300434"/>
            <a:ext cx="6817478" cy="4110295"/>
          </a:xfrm>
          <a:prstGeom prst="rect">
            <a:avLst/>
          </a:prstGeom>
        </p:spPr>
      </p:pic>
    </p:spTree>
    <p:extLst>
      <p:ext uri="{BB962C8B-B14F-4D97-AF65-F5344CB8AC3E}">
        <p14:creationId xmlns:p14="http://schemas.microsoft.com/office/powerpoint/2010/main" val="2379588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a:t>
            </a:fld>
            <a:endParaRPr lang="pt-BR"/>
          </a:p>
        </p:txBody>
      </p:sp>
      <p:sp>
        <p:nvSpPr>
          <p:cNvPr id="8" name="Text Placeholder 7">
            <a:extLst>
              <a:ext uri="{FF2B5EF4-FFF2-40B4-BE49-F238E27FC236}">
                <a16:creationId xmlns:a16="http://schemas.microsoft.com/office/drawing/2014/main" id="{DF65B1F2-F651-4E0B-6099-F3BB39932837}"/>
              </a:ext>
            </a:extLst>
          </p:cNvPr>
          <p:cNvSpPr>
            <a:spLocks noGrp="1"/>
          </p:cNvSpPr>
          <p:nvPr>
            <p:ph type="body" idx="1"/>
          </p:nvPr>
        </p:nvSpPr>
        <p:spPr>
          <a:xfrm>
            <a:off x="390548" y="838985"/>
            <a:ext cx="8428232" cy="3586711"/>
          </a:xfrm>
        </p:spPr>
        <p:txBody>
          <a:bodyPr/>
          <a:lstStyle/>
          <a:p>
            <a:r>
              <a:rPr lang="pt-BR" dirty="0"/>
              <a:t>Explicar...</a:t>
            </a:r>
          </a:p>
        </p:txBody>
      </p:sp>
      <p:pic>
        <p:nvPicPr>
          <p:cNvPr id="1026" name="Picture 2">
            <a:extLst>
              <a:ext uri="{FF2B5EF4-FFF2-40B4-BE49-F238E27FC236}">
                <a16:creationId xmlns:a16="http://schemas.microsoft.com/office/drawing/2014/main" id="{89AE2DD9-870B-9609-9AEC-DCF0FA6D8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648480"/>
            <a:ext cx="8128000" cy="3543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78CAA6-5F58-7589-12B9-EA48EED5E052}"/>
              </a:ext>
            </a:extLst>
          </p:cNvPr>
          <p:cNvSpPr txBox="1"/>
          <p:nvPr/>
        </p:nvSpPr>
        <p:spPr>
          <a:xfrm>
            <a:off x="910336" y="5493561"/>
            <a:ext cx="7813040" cy="215444"/>
          </a:xfrm>
          <a:prstGeom prst="rect">
            <a:avLst/>
          </a:prstGeom>
          <a:noFill/>
        </p:spPr>
        <p:txBody>
          <a:bodyPr wrap="square">
            <a:spAutoFit/>
          </a:bodyPr>
          <a:lstStyle/>
          <a:p>
            <a:r>
              <a:rPr lang="en-US" sz="800" dirty="0"/>
              <a:t>Stress-based shape and topology optimization with cellular level set in B-splines, </a:t>
            </a:r>
            <a:r>
              <a:rPr lang="en-US" sz="800" dirty="0" err="1"/>
              <a:t>por</a:t>
            </a:r>
            <a:r>
              <a:rPr lang="en-US" sz="800" dirty="0"/>
              <a:t> :</a:t>
            </a:r>
            <a:r>
              <a:rPr lang="en-US" sz="800" dirty="0" err="1"/>
              <a:t>Yelin</a:t>
            </a:r>
            <a:r>
              <a:rPr lang="en-US" sz="800" dirty="0"/>
              <a:t> Song &amp; </a:t>
            </a:r>
            <a:r>
              <a:rPr lang="en-US" sz="800" dirty="0" err="1"/>
              <a:t>Qingping</a:t>
            </a:r>
            <a:r>
              <a:rPr lang="en-US" sz="800" dirty="0"/>
              <a:t> Ma &amp; Yu He &amp; </a:t>
            </a:r>
            <a:r>
              <a:rPr lang="en-US" sz="800" dirty="0" err="1"/>
              <a:t>Mingdong</a:t>
            </a:r>
            <a:r>
              <a:rPr lang="en-US" sz="800" dirty="0"/>
              <a:t> Zhou &amp; Michael Yu Wang</a:t>
            </a:r>
            <a:endParaRPr lang="pt-BR" sz="800" dirty="0"/>
          </a:p>
        </p:txBody>
      </p:sp>
    </p:spTree>
    <p:extLst>
      <p:ext uri="{BB962C8B-B14F-4D97-AF65-F5344CB8AC3E}">
        <p14:creationId xmlns:p14="http://schemas.microsoft.com/office/powerpoint/2010/main" val="92619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nut 6">
            <a:extLst>
              <a:ext uri="{FF2B5EF4-FFF2-40B4-BE49-F238E27FC236}">
                <a16:creationId xmlns:a16="http://schemas.microsoft.com/office/drawing/2014/main" id="{5C78485A-FE83-5C9D-A5BB-6286F5BFB1B1}"/>
              </a:ext>
            </a:extLst>
          </p:cNvPr>
          <p:cNvSpPr/>
          <p:nvPr/>
        </p:nvSpPr>
        <p:spPr>
          <a:xfrm>
            <a:off x="3167406" y="2264489"/>
            <a:ext cx="2809188" cy="2807310"/>
          </a:xfrm>
          <a:prstGeom prst="donut">
            <a:avLst>
              <a:gd name="adj" fmla="val 2447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2" name="Title 1">
            <a:extLst>
              <a:ext uri="{FF2B5EF4-FFF2-40B4-BE49-F238E27FC236}">
                <a16:creationId xmlns:a16="http://schemas.microsoft.com/office/drawing/2014/main" id="{F74C88AF-96BD-B528-D6F4-49A833B3F938}"/>
              </a:ext>
            </a:extLst>
          </p:cNvPr>
          <p:cNvSpPr>
            <a:spLocks noGrp="1"/>
          </p:cNvSpPr>
          <p:nvPr>
            <p:ph type="title"/>
          </p:nvPr>
        </p:nvSpPr>
        <p:spPr/>
        <p:txBody>
          <a:bodyPr/>
          <a:lstStyle/>
          <a:p>
            <a:r>
              <a:rPr lang="pt-BR" dirty="0"/>
              <a:t>Projeto 2.1</a:t>
            </a:r>
          </a:p>
        </p:txBody>
      </p:sp>
      <p:sp>
        <p:nvSpPr>
          <p:cNvPr id="3" name="Text Placeholder 2">
            <a:extLst>
              <a:ext uri="{FF2B5EF4-FFF2-40B4-BE49-F238E27FC236}">
                <a16:creationId xmlns:a16="http://schemas.microsoft.com/office/drawing/2014/main" id="{8DC8C2C6-A704-762C-1877-7EB33DAF8595}"/>
              </a:ext>
            </a:extLst>
          </p:cNvPr>
          <p:cNvSpPr>
            <a:spLocks noGrp="1"/>
          </p:cNvSpPr>
          <p:nvPr>
            <p:ph type="body" idx="1"/>
          </p:nvPr>
        </p:nvSpPr>
        <p:spPr/>
        <p:txBody>
          <a:bodyPr/>
          <a:lstStyle/>
          <a:p>
            <a:r>
              <a:rPr lang="pt-BR" dirty="0"/>
              <a:t>Crie uma animação 2D no </a:t>
            </a:r>
            <a:r>
              <a:rPr lang="pt-BR" dirty="0" err="1"/>
              <a:t>Fragment</a:t>
            </a:r>
            <a:r>
              <a:rPr lang="pt-BR" dirty="0"/>
              <a:t> </a:t>
            </a:r>
            <a:r>
              <a:rPr lang="pt-BR" dirty="0" err="1"/>
              <a:t>Shader</a:t>
            </a:r>
            <a:r>
              <a:rPr lang="pt-BR" dirty="0"/>
              <a:t> de uma estrela (qualquer tipo) sobre um anel. A volta toda deve demorar 5 segundos. A velocidade na parte superior deve ser zero.</a:t>
            </a:r>
          </a:p>
        </p:txBody>
      </p:sp>
      <p:sp>
        <p:nvSpPr>
          <p:cNvPr id="4" name="Slide Number Placeholder 3">
            <a:extLst>
              <a:ext uri="{FF2B5EF4-FFF2-40B4-BE49-F238E27FC236}">
                <a16:creationId xmlns:a16="http://schemas.microsoft.com/office/drawing/2014/main" id="{5A4A4C06-4165-4B81-260E-8F3EB7D9B4B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40</a:t>
            </a:fld>
            <a:endParaRPr lang="pt-BR"/>
          </a:p>
        </p:txBody>
      </p:sp>
      <p:sp>
        <p:nvSpPr>
          <p:cNvPr id="8" name="5-Point Star 7">
            <a:extLst>
              <a:ext uri="{FF2B5EF4-FFF2-40B4-BE49-F238E27FC236}">
                <a16:creationId xmlns:a16="http://schemas.microsoft.com/office/drawing/2014/main" id="{70A35744-0178-9CCE-63FC-CEFECE3576AB}"/>
              </a:ext>
            </a:extLst>
          </p:cNvPr>
          <p:cNvSpPr/>
          <p:nvPr/>
        </p:nvSpPr>
        <p:spPr>
          <a:xfrm>
            <a:off x="4406701" y="2428439"/>
            <a:ext cx="395926" cy="39592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Rectangle 4">
            <a:extLst>
              <a:ext uri="{FF2B5EF4-FFF2-40B4-BE49-F238E27FC236}">
                <a16:creationId xmlns:a16="http://schemas.microsoft.com/office/drawing/2014/main" id="{2E919CD6-A6F7-F524-AC38-6B8F69B61CC7}"/>
              </a:ext>
            </a:extLst>
          </p:cNvPr>
          <p:cNvSpPr/>
          <p:nvPr/>
        </p:nvSpPr>
        <p:spPr>
          <a:xfrm>
            <a:off x="2157984" y="2130552"/>
            <a:ext cx="4727448" cy="31089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46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repeatCount="indefinite" accel="50000" decel="50000" fill="hold" grpId="0" nodeType="afterEffect">
                                  <p:stCondLst>
                                    <p:cond delay="0"/>
                                  </p:stCondLst>
                                  <p:endCondLst>
                                    <p:cond evt="onNext" delay="0">
                                      <p:tgtEl>
                                        <p:sldTgt/>
                                      </p:tgtEl>
                                    </p:cond>
                                  </p:endCondLst>
                                  <p:childTnLst>
                                    <p:animMotion origin="layout" path="M -0.00451 -1.11111E-6 C 0.06198 -1.11111E-6 0.11615 0.08472 0.11615 0.18889 C 0.11615 0.29278 0.06198 0.37778 -0.00451 0.37778 C -0.071 0.37778 -0.125 0.29278 -0.125 0.18889 C -0.125 0.08472 -0.071 -1.11111E-6 -0.00451 -1.11111E-6 Z " pathEditMode="relative" rAng="0" ptsTypes="AAAAA">
                                      <p:cBhvr>
                                        <p:cTn id="6" dur="5000" fill="hold"/>
                                        <p:tgtEl>
                                          <p:spTgt spid="8"/>
                                        </p:tgtEl>
                                        <p:attrNameLst>
                                          <p:attrName>ppt_x</p:attrName>
                                          <p:attrName>ppt_y</p:attrName>
                                        </p:attrNameLst>
                                      </p:cBhvr>
                                      <p:rCtr x="0" y="18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2F02-CFAA-2241-EB0D-302E57302C81}"/>
              </a:ext>
            </a:extLst>
          </p:cNvPr>
          <p:cNvSpPr>
            <a:spLocks noGrp="1"/>
          </p:cNvSpPr>
          <p:nvPr>
            <p:ph type="title"/>
          </p:nvPr>
        </p:nvSpPr>
        <p:spPr/>
        <p:txBody>
          <a:bodyPr/>
          <a:lstStyle/>
          <a:p>
            <a:r>
              <a:rPr lang="pt-BR" dirty="0"/>
              <a:t>Referências</a:t>
            </a:r>
          </a:p>
        </p:txBody>
      </p:sp>
      <p:sp>
        <p:nvSpPr>
          <p:cNvPr id="3" name="Text Placeholder 2">
            <a:extLst>
              <a:ext uri="{FF2B5EF4-FFF2-40B4-BE49-F238E27FC236}">
                <a16:creationId xmlns:a16="http://schemas.microsoft.com/office/drawing/2014/main" id="{FA6C5517-DEEA-D3D5-173B-95ED5A8B0EBB}"/>
              </a:ext>
            </a:extLst>
          </p:cNvPr>
          <p:cNvSpPr>
            <a:spLocks noGrp="1"/>
          </p:cNvSpPr>
          <p:nvPr>
            <p:ph type="body" idx="1"/>
          </p:nvPr>
        </p:nvSpPr>
        <p:spPr/>
        <p:txBody>
          <a:bodyPr/>
          <a:lstStyle/>
          <a:p>
            <a:r>
              <a:rPr lang="pt-BR" dirty="0"/>
              <a:t>Baseado:</a:t>
            </a:r>
          </a:p>
          <a:p>
            <a:r>
              <a:rPr lang="pt-BR" dirty="0">
                <a:hlinkClick r:id="rId2"/>
              </a:rPr>
              <a:t>https://www.shadertoy.com/</a:t>
            </a:r>
            <a:endParaRPr lang="pt-BR" dirty="0"/>
          </a:p>
          <a:p>
            <a:endParaRPr lang="pt-BR" dirty="0"/>
          </a:p>
          <a:p>
            <a:r>
              <a:rPr lang="pt-BR" dirty="0"/>
              <a:t>Usando:</a:t>
            </a:r>
          </a:p>
          <a:p>
            <a:r>
              <a:rPr lang="pt-BR" dirty="0">
                <a:hlinkClick r:id="rId3"/>
              </a:rPr>
              <a:t>https://inspirnathan.com/posts/49-shadertoy-tutorial-part-3</a:t>
            </a:r>
            <a:endParaRPr lang="pt-BR" dirty="0"/>
          </a:p>
          <a:p>
            <a:endParaRPr lang="pt-BR" dirty="0"/>
          </a:p>
          <a:p>
            <a:r>
              <a:rPr lang="pt-BR" dirty="0"/>
              <a:t>Documentações:</a:t>
            </a:r>
          </a:p>
          <a:p>
            <a:r>
              <a:rPr lang="pt-BR" dirty="0">
                <a:hlinkClick r:id="rId4"/>
              </a:rPr>
              <a:t>https://iquilezles.org/</a:t>
            </a:r>
            <a:r>
              <a:rPr lang="pt-BR" dirty="0"/>
              <a:t> </a:t>
            </a:r>
          </a:p>
          <a:p>
            <a:r>
              <a:rPr lang="pt-BR" dirty="0">
                <a:hlinkClick r:id="rId5"/>
              </a:rPr>
              <a:t>https://thebookofshaders.com/</a:t>
            </a:r>
            <a:endParaRPr lang="pt-BR" dirty="0"/>
          </a:p>
          <a:p>
            <a:endParaRPr lang="pt-BR" dirty="0"/>
          </a:p>
        </p:txBody>
      </p:sp>
      <p:sp>
        <p:nvSpPr>
          <p:cNvPr id="4" name="Slide Number Placeholder 3">
            <a:extLst>
              <a:ext uri="{FF2B5EF4-FFF2-40B4-BE49-F238E27FC236}">
                <a16:creationId xmlns:a16="http://schemas.microsoft.com/office/drawing/2014/main" id="{E9B0CFA4-E100-183E-9132-65E74F1376F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41</a:t>
            </a:fld>
            <a:endParaRPr lang="pt-BR"/>
          </a:p>
        </p:txBody>
      </p:sp>
    </p:spTree>
    <p:extLst>
      <p:ext uri="{BB962C8B-B14F-4D97-AF65-F5344CB8AC3E}">
        <p14:creationId xmlns:p14="http://schemas.microsoft.com/office/powerpoint/2010/main" val="1501180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sldNum" idx="12"/>
          </p:nvPr>
        </p:nvSpPr>
        <p:spPr>
          <a:xfrm>
            <a:off x="6553200" y="5296959"/>
            <a:ext cx="2133600" cy="30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pt-BR"/>
              <a:t>42</a:t>
            </a:fld>
            <a:endParaRPr/>
          </a:p>
        </p:txBody>
      </p:sp>
      <p:sp>
        <p:nvSpPr>
          <p:cNvPr id="117" name="Google Shape;117;p17"/>
          <p:cNvSpPr txBox="1">
            <a:spLocks noGrp="1"/>
          </p:cNvSpPr>
          <p:nvPr>
            <p:ph type="body" idx="1"/>
          </p:nvPr>
        </p:nvSpPr>
        <p:spPr>
          <a:xfrm>
            <a:off x="955687" y="1402663"/>
            <a:ext cx="7343700" cy="595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pt-BR"/>
              <a:t>Computação Gráfica</a:t>
            </a:r>
            <a:endParaRPr/>
          </a:p>
        </p:txBody>
      </p:sp>
      <p:sp>
        <p:nvSpPr>
          <p:cNvPr id="118" name="Google Shape;118;p17"/>
          <p:cNvSpPr txBox="1">
            <a:spLocks noGrp="1"/>
          </p:cNvSpPr>
          <p:nvPr>
            <p:ph type="body" idx="2"/>
          </p:nvPr>
        </p:nvSpPr>
        <p:spPr>
          <a:xfrm>
            <a:off x="1567650" y="2857499"/>
            <a:ext cx="6119700" cy="22995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2333"/>
              <a:buFont typeface="Verdana"/>
              <a:buNone/>
            </a:pPr>
            <a:r>
              <a:rPr lang="pt-BR" sz="2333" dirty="0"/>
              <a:t>Luciano Soares</a:t>
            </a:r>
            <a:endParaRPr dirty="0"/>
          </a:p>
          <a:p>
            <a:pPr marL="0" lvl="0" indent="0" algn="ctr" rtl="0">
              <a:spcBef>
                <a:spcPts val="467"/>
              </a:spcBef>
              <a:spcAft>
                <a:spcPts val="0"/>
              </a:spcAft>
              <a:buClr>
                <a:schemeClr val="lt1"/>
              </a:buClr>
              <a:buSzPts val="2333"/>
              <a:buFont typeface="Verdana"/>
              <a:buNone/>
            </a:pPr>
            <a:r>
              <a:rPr lang="pt-BR" sz="2333" dirty="0"/>
              <a:t>&lt;</a:t>
            </a:r>
            <a:r>
              <a:rPr lang="pt-BR" sz="2333" dirty="0" err="1"/>
              <a:t>lpsoares@insper.edu.br</a:t>
            </a:r>
            <a:r>
              <a:rPr lang="pt-BR" sz="2333" dirty="0"/>
              <a:t>&gt;</a:t>
            </a:r>
            <a:endParaRPr sz="2333"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DFDC-156D-8A83-3BE8-C06A32D192A0}"/>
              </a:ext>
            </a:extLst>
          </p:cNvPr>
          <p:cNvSpPr>
            <a:spLocks noGrp="1"/>
          </p:cNvSpPr>
          <p:nvPr>
            <p:ph type="title"/>
          </p:nvPr>
        </p:nvSpPr>
        <p:spPr/>
        <p:txBody>
          <a:bodyPr/>
          <a:lstStyle/>
          <a:p>
            <a:r>
              <a:rPr lang="pt-BR" dirty="0"/>
              <a:t>Função para círculo 2D</a:t>
            </a:r>
          </a:p>
        </p:txBody>
      </p:sp>
      <p:sp>
        <p:nvSpPr>
          <p:cNvPr id="3" name="Text Placeholder 2">
            <a:extLst>
              <a:ext uri="{FF2B5EF4-FFF2-40B4-BE49-F238E27FC236}">
                <a16:creationId xmlns:a16="http://schemas.microsoft.com/office/drawing/2014/main" id="{A0AB3A8F-C792-F724-F386-DBA794F279E1}"/>
              </a:ext>
            </a:extLst>
          </p:cNvPr>
          <p:cNvSpPr>
            <a:spLocks noGrp="1"/>
          </p:cNvSpPr>
          <p:nvPr>
            <p:ph type="body" idx="1"/>
          </p:nvPr>
        </p:nvSpPr>
        <p:spPr/>
        <p:txBody>
          <a:bodyPr/>
          <a:lstStyle/>
          <a:p>
            <a:r>
              <a:rPr lang="pt-BR" dirty="0"/>
              <a:t>Imagine que estou testando um ponto </a:t>
            </a:r>
            <a:r>
              <a:rPr lang="pt-BR" i="1" dirty="0" err="1"/>
              <a:t>uv</a:t>
            </a:r>
            <a:r>
              <a:rPr lang="pt-BR" dirty="0"/>
              <a:t>.</a:t>
            </a:r>
          </a:p>
          <a:p>
            <a:r>
              <a:rPr lang="pt-BR" dirty="0"/>
              <a:t>Como saber se este ponto está dentro de um círculo de raio </a:t>
            </a:r>
            <a:r>
              <a:rPr lang="pt-BR" dirty="0" err="1"/>
              <a:t>r</a:t>
            </a:r>
            <a:r>
              <a:rPr lang="pt-BR" dirty="0"/>
              <a:t>?</a:t>
            </a:r>
          </a:p>
        </p:txBody>
      </p:sp>
      <p:sp>
        <p:nvSpPr>
          <p:cNvPr id="4" name="Slide Number Placeholder 3">
            <a:extLst>
              <a:ext uri="{FF2B5EF4-FFF2-40B4-BE49-F238E27FC236}">
                <a16:creationId xmlns:a16="http://schemas.microsoft.com/office/drawing/2014/main" id="{83533FF7-7363-DAF4-7A02-13B86978427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5</a:t>
            </a:fld>
            <a:endParaRPr lang="pt-BR"/>
          </a:p>
        </p:txBody>
      </p:sp>
      <p:sp>
        <p:nvSpPr>
          <p:cNvPr id="5" name="TextBox 4">
            <a:extLst>
              <a:ext uri="{FF2B5EF4-FFF2-40B4-BE49-F238E27FC236}">
                <a16:creationId xmlns:a16="http://schemas.microsoft.com/office/drawing/2014/main" id="{ABF622F4-0B36-51EC-3E62-A2C0493FA4FC}"/>
              </a:ext>
            </a:extLst>
          </p:cNvPr>
          <p:cNvSpPr txBox="1"/>
          <p:nvPr/>
        </p:nvSpPr>
        <p:spPr>
          <a:xfrm>
            <a:off x="1288821" y="4418829"/>
            <a:ext cx="6631686" cy="954107"/>
          </a:xfrm>
          <a:prstGeom prst="rect">
            <a:avLst/>
          </a:prstGeom>
          <a:solidFill>
            <a:schemeClr val="tx1"/>
          </a:solidFill>
        </p:spPr>
        <p:txBody>
          <a:bodyPr wrap="square">
            <a:spAutoFit/>
          </a:bodyPr>
          <a:lstStyle/>
          <a:p>
            <a:r>
              <a:rPr lang="en-US" noProof="1">
                <a:solidFill>
                  <a:srgbClr val="4EC9B0"/>
                </a:solidFill>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r</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noProof="1">
                <a:solidFill>
                  <a:srgbClr val="DADADA"/>
                </a:solidFill>
                <a:latin typeface="Menlo" panose="020B0609030804020204" pitchFamily="49" charset="0"/>
              </a:rPr>
              <a:t>d</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p:txBody>
      </p:sp>
      <p:cxnSp>
        <p:nvCxnSpPr>
          <p:cNvPr id="7" name="Straight Arrow Connector 6">
            <a:extLst>
              <a:ext uri="{FF2B5EF4-FFF2-40B4-BE49-F238E27FC236}">
                <a16:creationId xmlns:a16="http://schemas.microsoft.com/office/drawing/2014/main" id="{393A960D-42F6-F973-9328-0A285754B7C6}"/>
              </a:ext>
            </a:extLst>
          </p:cNvPr>
          <p:cNvCxnSpPr/>
          <p:nvPr/>
        </p:nvCxnSpPr>
        <p:spPr>
          <a:xfrm flipV="1">
            <a:off x="4453128" y="1700784"/>
            <a:ext cx="0" cy="2441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6EDE0EC-36A7-C1BF-A7D9-84E58135A2C1}"/>
              </a:ext>
            </a:extLst>
          </p:cNvPr>
          <p:cNvCxnSpPr>
            <a:cxnSpLocks/>
          </p:cNvCxnSpPr>
          <p:nvPr/>
        </p:nvCxnSpPr>
        <p:spPr>
          <a:xfrm>
            <a:off x="2738628" y="2939796"/>
            <a:ext cx="3429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3DFC9DAF-BA82-42BC-8A84-FB7F64B44E26}"/>
              </a:ext>
            </a:extLst>
          </p:cNvPr>
          <p:cNvSpPr/>
          <p:nvPr/>
        </p:nvSpPr>
        <p:spPr>
          <a:xfrm>
            <a:off x="3872484" y="2368296"/>
            <a:ext cx="1161288" cy="1161288"/>
          </a:xfrm>
          <a:prstGeom prst="ellipse">
            <a:avLst/>
          </a:prstGeom>
          <a:solidFill>
            <a:srgbClr val="C6D9F1">
              <a:alpha val="2352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Oval 12">
            <a:extLst>
              <a:ext uri="{FF2B5EF4-FFF2-40B4-BE49-F238E27FC236}">
                <a16:creationId xmlns:a16="http://schemas.microsoft.com/office/drawing/2014/main" id="{68836309-D708-EF79-BFAB-4F4249B3061B}"/>
              </a:ext>
            </a:extLst>
          </p:cNvPr>
          <p:cNvSpPr/>
          <p:nvPr/>
        </p:nvSpPr>
        <p:spPr>
          <a:xfrm>
            <a:off x="5477256" y="2157984"/>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5" name="TextBox 14">
            <a:extLst>
              <a:ext uri="{FF2B5EF4-FFF2-40B4-BE49-F238E27FC236}">
                <a16:creationId xmlns:a16="http://schemas.microsoft.com/office/drawing/2014/main" id="{C26AFDC0-EE14-0F50-A70D-10071EF1EBA8}"/>
              </a:ext>
            </a:extLst>
          </p:cNvPr>
          <p:cNvSpPr txBox="1"/>
          <p:nvPr/>
        </p:nvSpPr>
        <p:spPr>
          <a:xfrm>
            <a:off x="5541264" y="2004095"/>
            <a:ext cx="377190" cy="307777"/>
          </a:xfrm>
          <a:prstGeom prst="rect">
            <a:avLst/>
          </a:prstGeom>
          <a:noFill/>
        </p:spPr>
        <p:txBody>
          <a:bodyPr wrap="square">
            <a:spAutoFit/>
          </a:bodyPr>
          <a:lstStyle/>
          <a:p>
            <a:r>
              <a:rPr lang="pt-BR" dirty="0"/>
              <a:t>?</a:t>
            </a:r>
          </a:p>
        </p:txBody>
      </p:sp>
      <p:sp>
        <p:nvSpPr>
          <p:cNvPr id="17" name="TextBox 16">
            <a:extLst>
              <a:ext uri="{FF2B5EF4-FFF2-40B4-BE49-F238E27FC236}">
                <a16:creationId xmlns:a16="http://schemas.microsoft.com/office/drawing/2014/main" id="{9EFCABA9-439F-0746-A4CA-86757C2EF0D2}"/>
              </a:ext>
            </a:extLst>
          </p:cNvPr>
          <p:cNvSpPr txBox="1"/>
          <p:nvPr/>
        </p:nvSpPr>
        <p:spPr>
          <a:xfrm>
            <a:off x="5268086" y="2209108"/>
            <a:ext cx="582931" cy="307777"/>
          </a:xfrm>
          <a:prstGeom prst="rect">
            <a:avLst/>
          </a:prstGeom>
          <a:noFill/>
        </p:spPr>
        <p:txBody>
          <a:bodyPr wrap="square">
            <a:spAutoFit/>
          </a:bodyPr>
          <a:lstStyle/>
          <a:p>
            <a:r>
              <a:rPr lang="pt-BR" noProof="1"/>
              <a:t>[x,y]</a:t>
            </a:r>
          </a:p>
        </p:txBody>
      </p:sp>
      <p:cxnSp>
        <p:nvCxnSpPr>
          <p:cNvPr id="18" name="Straight Arrow Connector 17">
            <a:extLst>
              <a:ext uri="{FF2B5EF4-FFF2-40B4-BE49-F238E27FC236}">
                <a16:creationId xmlns:a16="http://schemas.microsoft.com/office/drawing/2014/main" id="{606B6FF5-5F28-A9B8-CC51-CD4A0E7615DF}"/>
              </a:ext>
            </a:extLst>
          </p:cNvPr>
          <p:cNvCxnSpPr>
            <a:cxnSpLocks/>
            <a:endCxn id="12" idx="7"/>
          </p:cNvCxnSpPr>
          <p:nvPr/>
        </p:nvCxnSpPr>
        <p:spPr>
          <a:xfrm flipV="1">
            <a:off x="4453128" y="2538363"/>
            <a:ext cx="410577" cy="410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6FB7EDEE-EA44-2B28-6613-7019127878AC}"/>
              </a:ext>
            </a:extLst>
          </p:cNvPr>
          <p:cNvSpPr txBox="1"/>
          <p:nvPr/>
        </p:nvSpPr>
        <p:spPr>
          <a:xfrm>
            <a:off x="4631193" y="2621315"/>
            <a:ext cx="368046" cy="307777"/>
          </a:xfrm>
          <a:prstGeom prst="rect">
            <a:avLst/>
          </a:prstGeom>
          <a:noFill/>
        </p:spPr>
        <p:txBody>
          <a:bodyPr wrap="square">
            <a:spAutoFit/>
          </a:bodyPr>
          <a:lstStyle/>
          <a:p>
            <a:r>
              <a:rPr lang="pt-BR" noProof="1"/>
              <a:t>r</a:t>
            </a:r>
          </a:p>
        </p:txBody>
      </p:sp>
    </p:spTree>
    <p:extLst>
      <p:ext uri="{BB962C8B-B14F-4D97-AF65-F5344CB8AC3E}">
        <p14:creationId xmlns:p14="http://schemas.microsoft.com/office/powerpoint/2010/main" val="392617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3" name="Text Placeholder 2">
            <a:extLst>
              <a:ext uri="{FF2B5EF4-FFF2-40B4-BE49-F238E27FC236}">
                <a16:creationId xmlns:a16="http://schemas.microsoft.com/office/drawing/2014/main" id="{1DBD15BF-F030-5A80-AB77-BE0342F34183}"/>
              </a:ext>
            </a:extLst>
          </p:cNvPr>
          <p:cNvSpPr>
            <a:spLocks noGrp="1"/>
          </p:cNvSpPr>
          <p:nvPr>
            <p:ph type="body" idx="1"/>
          </p:nvPr>
        </p:nvSpPr>
        <p:spPr>
          <a:xfrm>
            <a:off x="390548" y="637817"/>
            <a:ext cx="8428232" cy="4496159"/>
          </a:xfrm>
        </p:spPr>
        <p:txBody>
          <a:bodyPr/>
          <a:lstStyle/>
          <a:p>
            <a:r>
              <a:rPr lang="pt-BR" dirty="0"/>
              <a:t>Exemplo em GLSL para </a:t>
            </a:r>
            <a:r>
              <a:rPr lang="pt-BR" dirty="0" err="1"/>
              <a:t>Shadertoy</a:t>
            </a:r>
            <a:endParaRPr lang="pt-BR" dirty="0"/>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6</a:t>
            </a:fld>
            <a:endParaRPr lang="pt-BR"/>
          </a:p>
        </p:txBody>
      </p:sp>
      <p:sp>
        <p:nvSpPr>
          <p:cNvPr id="6" name="TextBox 5">
            <a:extLst>
              <a:ext uri="{FF2B5EF4-FFF2-40B4-BE49-F238E27FC236}">
                <a16:creationId xmlns:a16="http://schemas.microsoft.com/office/drawing/2014/main" id="{BA816105-F568-ED58-3EDE-4862758E185F}"/>
              </a:ext>
            </a:extLst>
          </p:cNvPr>
          <p:cNvSpPr txBox="1"/>
          <p:nvPr/>
        </p:nvSpPr>
        <p:spPr>
          <a:xfrm>
            <a:off x="1288821" y="1141358"/>
            <a:ext cx="6631686" cy="2462213"/>
          </a:xfrm>
          <a:prstGeom prst="rect">
            <a:avLst/>
          </a:prstGeom>
          <a:solidFill>
            <a:schemeClr val="tx1"/>
          </a:solidFill>
        </p:spPr>
        <p:txBody>
          <a:bodyPr wrap="square">
            <a:spAutoFit/>
          </a:bodyPr>
          <a:lstStyle/>
          <a:p>
            <a:r>
              <a:rPr lang="en-US" b="0" noProof="1">
                <a:solidFill>
                  <a:srgbClr val="4EC9B0"/>
                </a:solidFill>
                <a:effectLst/>
                <a:latin typeface="Menlo" panose="020B0609030804020204" pitchFamily="49" charset="0"/>
              </a:rPr>
              <a:t>vec3</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r</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&gt;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vec3</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vec3</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1.</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mainImage</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vec4</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fragColor</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fragCoord</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vec2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iResolution</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xy</a:t>
            </a:r>
            <a:r>
              <a:rPr lang="en-US" b="0" noProof="1">
                <a:solidFill>
                  <a:srgbClr val="B4B4B4"/>
                </a:solidFill>
                <a:effectLst/>
                <a:latin typeface="Menlo" panose="020B0609030804020204" pitchFamily="49" charset="0"/>
              </a:rPr>
              <a:t>;</a:t>
            </a:r>
            <a:endParaRPr lang="en-US" noProof="1">
              <a:solidFill>
                <a:srgbClr val="57A64A"/>
              </a:solidFill>
              <a:latin typeface="Menlo" panose="020B0609030804020204" pitchFamily="49" charset="0"/>
            </a:endParaRPr>
          </a:p>
          <a:p>
            <a:r>
              <a:rPr lang="en-US" b="0" noProof="1">
                <a:solidFill>
                  <a:srgbClr val="57A64A"/>
                </a:solidFill>
                <a:effectLst/>
                <a:latin typeface="Menlo" panose="020B0609030804020204" pitchFamily="49" charset="0"/>
              </a:rPr>
              <a:t>    </a:t>
            </a:r>
            <a:r>
              <a:rPr lang="en-US" b="0" noProof="1">
                <a:solidFill>
                  <a:srgbClr val="DADADA"/>
                </a:solidFill>
                <a:effectLst/>
                <a:latin typeface="Menlo" panose="020B0609030804020204" pitchFamily="49" charset="0"/>
              </a:rPr>
              <a:t>vec3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.2</a:t>
            </a:r>
            <a:r>
              <a:rPr lang="en-US" b="0" noProof="1">
                <a:solidFill>
                  <a:srgbClr val="B4B4B4"/>
                </a:solidFill>
                <a:effectLst/>
                <a:latin typeface="Menlo" panose="020B0609030804020204" pitchFamily="49" charset="0"/>
              </a:rPr>
              <a:t>);</a:t>
            </a:r>
            <a:r>
              <a:rPr lang="en-US" b="0" noProof="1">
                <a:solidFill>
                  <a:srgbClr val="57A64A"/>
                </a:solidFill>
                <a:effectLst/>
                <a:latin typeface="Menlo" panose="020B0609030804020204" pitchFamily="49" charset="0"/>
              </a:rPr>
              <a:t> </a:t>
            </a:r>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vec4</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col</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1.0</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p:txBody>
      </p:sp>
      <p:sp>
        <p:nvSpPr>
          <p:cNvPr id="7" name="TextBox 6">
            <a:extLst>
              <a:ext uri="{FF2B5EF4-FFF2-40B4-BE49-F238E27FC236}">
                <a16:creationId xmlns:a16="http://schemas.microsoft.com/office/drawing/2014/main" id="{DEAD1038-AAA4-7898-5518-F221F947C927}"/>
              </a:ext>
            </a:extLst>
          </p:cNvPr>
          <p:cNvSpPr txBox="1"/>
          <p:nvPr/>
        </p:nvSpPr>
        <p:spPr>
          <a:xfrm>
            <a:off x="1192988" y="4455712"/>
            <a:ext cx="4585716" cy="400110"/>
          </a:xfrm>
          <a:prstGeom prst="rect">
            <a:avLst/>
          </a:prstGeom>
          <a:noFill/>
        </p:spPr>
        <p:txBody>
          <a:bodyPr wrap="square">
            <a:spAutoFit/>
          </a:bodyPr>
          <a:lstStyle/>
          <a:p>
            <a:r>
              <a:rPr lang="pt-BR" sz="2000" dirty="0"/>
              <a:t>O que acontece?</a:t>
            </a:r>
          </a:p>
        </p:txBody>
      </p:sp>
      <p:pic>
        <p:nvPicPr>
          <p:cNvPr id="4098" name="Picture 2">
            <a:extLst>
              <a:ext uri="{FF2B5EF4-FFF2-40B4-BE49-F238E27FC236}">
                <a16:creationId xmlns:a16="http://schemas.microsoft.com/office/drawing/2014/main" id="{8E4A44F1-0D79-5AE5-96B0-D6DD0E9AC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170" y="3821885"/>
            <a:ext cx="2578608" cy="14504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BD8EC6E-048E-FEB0-FEF7-42B26B2C6C6F}"/>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376577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3" name="Text Placeholder 2">
            <a:extLst>
              <a:ext uri="{FF2B5EF4-FFF2-40B4-BE49-F238E27FC236}">
                <a16:creationId xmlns:a16="http://schemas.microsoft.com/office/drawing/2014/main" id="{1DBD15BF-F030-5A80-AB77-BE0342F34183}"/>
              </a:ext>
            </a:extLst>
          </p:cNvPr>
          <p:cNvSpPr>
            <a:spLocks noGrp="1"/>
          </p:cNvSpPr>
          <p:nvPr>
            <p:ph type="body" idx="1"/>
          </p:nvPr>
        </p:nvSpPr>
        <p:spPr>
          <a:xfrm>
            <a:off x="390548" y="637817"/>
            <a:ext cx="8428232" cy="4496159"/>
          </a:xfrm>
        </p:spPr>
        <p:txBody>
          <a:bodyPr/>
          <a:lstStyle/>
          <a:p>
            <a:r>
              <a:rPr lang="pt-BR" dirty="0"/>
              <a:t>Como melhorar?</a:t>
            </a:r>
          </a:p>
          <a:p>
            <a:endParaRPr lang="pt-BR" sz="1400" dirty="0"/>
          </a:p>
          <a:p>
            <a:r>
              <a:rPr lang="pt-BR" dirty="0"/>
              <a:t>Centralizar:</a:t>
            </a:r>
          </a:p>
          <a:p>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a:t>
            </a:r>
            <a:r>
              <a:rPr lang="en-US" dirty="0">
                <a:solidFill>
                  <a:srgbClr val="67CDCC"/>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a:solidFill>
                  <a:srgbClr val="F08D49"/>
                </a:solidFill>
                <a:effectLst/>
                <a:latin typeface="Courier New" panose="02070309020205020404" pitchFamily="49" charset="0"/>
                <a:cs typeface="Courier New" panose="02070309020205020404" pitchFamily="49" charset="0"/>
              </a:rPr>
              <a:t>0.5</a:t>
            </a:r>
            <a:r>
              <a:rPr lang="en-US" dirty="0">
                <a:solidFill>
                  <a:srgbClr val="CCCCCC"/>
                </a:solidFill>
                <a:effectLs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sz="1050" dirty="0"/>
          </a:p>
          <a:p>
            <a:r>
              <a:rPr lang="pt-BR" dirty="0"/>
              <a:t>Acertar a razão de aspecto:</a:t>
            </a:r>
            <a:endParaRPr lang="en-US" dirty="0"/>
          </a:p>
          <a:p>
            <a:r>
              <a:rPr lang="en-US" dirty="0" err="1">
                <a:latin typeface="Courier New" panose="02070309020205020404" pitchFamily="49" charset="0"/>
                <a:cs typeface="Courier New" panose="02070309020205020404" pitchFamily="49" charset="0"/>
              </a:rPr>
              <a:t>uv</a:t>
            </a:r>
            <a:r>
              <a:rPr lang="en-US" dirty="0" err="1">
                <a:solidFill>
                  <a:srgbClr val="CCCC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a:t>
            </a:r>
            <a:r>
              <a:rPr lang="en-US" dirty="0">
                <a:solidFill>
                  <a:srgbClr val="67CDCC"/>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iResolution</a:t>
            </a:r>
            <a:r>
              <a:rPr lang="en-US" dirty="0" err="1">
                <a:solidFill>
                  <a:srgbClr val="CCCC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a:t>
            </a:r>
            <a:r>
              <a:rPr lang="en-US" dirty="0">
                <a:solidFill>
                  <a:srgbClr val="67CD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iResolution</a:t>
            </a:r>
            <a:r>
              <a:rPr lang="en-US" dirty="0" err="1">
                <a:solidFill>
                  <a:srgbClr val="CCCC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a:t>
            </a:r>
            <a:r>
              <a:rPr lang="en-US" dirty="0">
                <a:solidFill>
                  <a:srgbClr val="CCCCCC"/>
                </a:solidFill>
                <a:effectLst/>
                <a:latin typeface="Courier New" panose="02070309020205020404" pitchFamily="49" charset="0"/>
                <a:cs typeface="Courier New" panose="02070309020205020404" pitchFamily="49" charset="0"/>
              </a:rPr>
              <a:t>;</a:t>
            </a:r>
            <a:endParaRPr lang="pt-BR" dirty="0">
              <a:latin typeface="Courier New" panose="02070309020205020404" pitchFamily="49" charset="0"/>
              <a:cs typeface="Courier New" panose="02070309020205020404" pitchFamily="49" charset="0"/>
            </a:endParaRPr>
          </a:p>
          <a:p>
            <a:endParaRPr lang="pt-BR" dirty="0"/>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7</a:t>
            </a:fld>
            <a:endParaRPr lang="pt-BR"/>
          </a:p>
        </p:txBody>
      </p:sp>
      <p:pic>
        <p:nvPicPr>
          <p:cNvPr id="5122" name="Picture 2">
            <a:extLst>
              <a:ext uri="{FF2B5EF4-FFF2-40B4-BE49-F238E27FC236}">
                <a16:creationId xmlns:a16="http://schemas.microsoft.com/office/drawing/2014/main" id="{85B98EEC-F98F-3AAB-775B-D1931D091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6024" y="3300751"/>
            <a:ext cx="3637280" cy="20459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84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E39D0-62B7-B7EC-F277-A0C2B44E504A}"/>
              </a:ext>
            </a:extLst>
          </p:cNvPr>
          <p:cNvSpPr>
            <a:spLocks noGrp="1"/>
          </p:cNvSpPr>
          <p:nvPr>
            <p:ph type="title"/>
          </p:nvPr>
        </p:nvSpPr>
        <p:spPr/>
        <p:txBody>
          <a:bodyPr/>
          <a:lstStyle/>
          <a:p>
            <a:r>
              <a:rPr lang="pt-BR" dirty="0"/>
              <a:t>Círculo em outras posições</a:t>
            </a:r>
          </a:p>
        </p:txBody>
      </p:sp>
      <p:sp>
        <p:nvSpPr>
          <p:cNvPr id="3" name="Text Placeholder 2">
            <a:extLst>
              <a:ext uri="{FF2B5EF4-FFF2-40B4-BE49-F238E27FC236}">
                <a16:creationId xmlns:a16="http://schemas.microsoft.com/office/drawing/2014/main" id="{5C26D0FA-7596-0684-10A9-49D4E191A9D5}"/>
              </a:ext>
            </a:extLst>
          </p:cNvPr>
          <p:cNvSpPr>
            <a:spLocks noGrp="1"/>
          </p:cNvSpPr>
          <p:nvPr>
            <p:ph type="body" idx="1"/>
          </p:nvPr>
        </p:nvSpPr>
        <p:spPr/>
        <p:txBody>
          <a:bodyPr/>
          <a:lstStyle/>
          <a:p>
            <a:r>
              <a:rPr lang="pt-BR" dirty="0"/>
              <a:t>Como podemos fazer o círculo aparecer em outra posição?</a:t>
            </a:r>
          </a:p>
        </p:txBody>
      </p:sp>
      <p:sp>
        <p:nvSpPr>
          <p:cNvPr id="4" name="Slide Number Placeholder 3">
            <a:extLst>
              <a:ext uri="{FF2B5EF4-FFF2-40B4-BE49-F238E27FC236}">
                <a16:creationId xmlns:a16="http://schemas.microsoft.com/office/drawing/2014/main" id="{51718E89-D84C-9490-955E-6A76D8B1854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8</a:t>
            </a:fld>
            <a:endParaRPr lang="pt-BR"/>
          </a:p>
        </p:txBody>
      </p:sp>
      <p:cxnSp>
        <p:nvCxnSpPr>
          <p:cNvPr id="5" name="Straight Arrow Connector 4">
            <a:extLst>
              <a:ext uri="{FF2B5EF4-FFF2-40B4-BE49-F238E27FC236}">
                <a16:creationId xmlns:a16="http://schemas.microsoft.com/office/drawing/2014/main" id="{3A2320F6-6B9B-EA0E-9D2E-797E0DEFEF40}"/>
              </a:ext>
            </a:extLst>
          </p:cNvPr>
          <p:cNvCxnSpPr/>
          <p:nvPr/>
        </p:nvCxnSpPr>
        <p:spPr>
          <a:xfrm flipV="1">
            <a:off x="4453128" y="1465112"/>
            <a:ext cx="0" cy="2441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260C5A27-39BA-FD0D-3FCD-FB0F06893EEE}"/>
              </a:ext>
            </a:extLst>
          </p:cNvPr>
          <p:cNvCxnSpPr>
            <a:cxnSpLocks/>
          </p:cNvCxnSpPr>
          <p:nvPr/>
        </p:nvCxnSpPr>
        <p:spPr>
          <a:xfrm>
            <a:off x="2738628" y="2704124"/>
            <a:ext cx="3429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5D8CE5B7-4EA2-1398-0963-80EBD954C973}"/>
              </a:ext>
            </a:extLst>
          </p:cNvPr>
          <p:cNvSpPr/>
          <p:nvPr/>
        </p:nvSpPr>
        <p:spPr>
          <a:xfrm>
            <a:off x="3494150" y="1768423"/>
            <a:ext cx="1161288" cy="1161288"/>
          </a:xfrm>
          <a:prstGeom prst="ellipse">
            <a:avLst/>
          </a:prstGeom>
          <a:solidFill>
            <a:srgbClr val="C6D9F1">
              <a:alpha val="2352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Oval 7">
            <a:extLst>
              <a:ext uri="{FF2B5EF4-FFF2-40B4-BE49-F238E27FC236}">
                <a16:creationId xmlns:a16="http://schemas.microsoft.com/office/drawing/2014/main" id="{0164C50C-BED9-10A8-6D83-4ADEA9632910}"/>
              </a:ext>
            </a:extLst>
          </p:cNvPr>
          <p:cNvSpPr/>
          <p:nvPr/>
        </p:nvSpPr>
        <p:spPr>
          <a:xfrm>
            <a:off x="5477256" y="1922312"/>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9" name="TextBox 8">
            <a:extLst>
              <a:ext uri="{FF2B5EF4-FFF2-40B4-BE49-F238E27FC236}">
                <a16:creationId xmlns:a16="http://schemas.microsoft.com/office/drawing/2014/main" id="{F5D9C0F9-D91B-C8E9-1B3E-66A0A7D0EBEB}"/>
              </a:ext>
            </a:extLst>
          </p:cNvPr>
          <p:cNvSpPr txBox="1"/>
          <p:nvPr/>
        </p:nvSpPr>
        <p:spPr>
          <a:xfrm>
            <a:off x="5541264" y="1768423"/>
            <a:ext cx="377190" cy="307777"/>
          </a:xfrm>
          <a:prstGeom prst="rect">
            <a:avLst/>
          </a:prstGeom>
          <a:noFill/>
        </p:spPr>
        <p:txBody>
          <a:bodyPr wrap="square">
            <a:spAutoFit/>
          </a:bodyPr>
          <a:lstStyle/>
          <a:p>
            <a:r>
              <a:rPr lang="pt-BR" dirty="0"/>
              <a:t>?</a:t>
            </a:r>
          </a:p>
        </p:txBody>
      </p:sp>
      <p:sp>
        <p:nvSpPr>
          <p:cNvPr id="10" name="TextBox 9">
            <a:extLst>
              <a:ext uri="{FF2B5EF4-FFF2-40B4-BE49-F238E27FC236}">
                <a16:creationId xmlns:a16="http://schemas.microsoft.com/office/drawing/2014/main" id="{74DEB1FC-EBF8-9406-71A3-A4DC5789846F}"/>
              </a:ext>
            </a:extLst>
          </p:cNvPr>
          <p:cNvSpPr txBox="1"/>
          <p:nvPr/>
        </p:nvSpPr>
        <p:spPr>
          <a:xfrm>
            <a:off x="5268086" y="1973436"/>
            <a:ext cx="582931" cy="307777"/>
          </a:xfrm>
          <a:prstGeom prst="rect">
            <a:avLst/>
          </a:prstGeom>
          <a:noFill/>
        </p:spPr>
        <p:txBody>
          <a:bodyPr wrap="square">
            <a:spAutoFit/>
          </a:bodyPr>
          <a:lstStyle/>
          <a:p>
            <a:r>
              <a:rPr lang="pt-BR" noProof="1"/>
              <a:t>[x,y]</a:t>
            </a:r>
          </a:p>
        </p:txBody>
      </p:sp>
      <p:cxnSp>
        <p:nvCxnSpPr>
          <p:cNvPr id="11" name="Straight Arrow Connector 10">
            <a:extLst>
              <a:ext uri="{FF2B5EF4-FFF2-40B4-BE49-F238E27FC236}">
                <a16:creationId xmlns:a16="http://schemas.microsoft.com/office/drawing/2014/main" id="{1AC79AFF-1310-169B-824C-C800BFF211B9}"/>
              </a:ext>
            </a:extLst>
          </p:cNvPr>
          <p:cNvCxnSpPr>
            <a:cxnSpLocks/>
            <a:endCxn id="7" idx="7"/>
          </p:cNvCxnSpPr>
          <p:nvPr/>
        </p:nvCxnSpPr>
        <p:spPr>
          <a:xfrm flipV="1">
            <a:off x="4074794" y="1938490"/>
            <a:ext cx="410577" cy="410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C2E6426F-B3F7-8D35-3453-037B741D2A07}"/>
              </a:ext>
            </a:extLst>
          </p:cNvPr>
          <p:cNvSpPr txBox="1"/>
          <p:nvPr/>
        </p:nvSpPr>
        <p:spPr>
          <a:xfrm>
            <a:off x="4252859" y="2021442"/>
            <a:ext cx="368046" cy="307777"/>
          </a:xfrm>
          <a:prstGeom prst="rect">
            <a:avLst/>
          </a:prstGeom>
          <a:noFill/>
        </p:spPr>
        <p:txBody>
          <a:bodyPr wrap="square">
            <a:spAutoFit/>
          </a:bodyPr>
          <a:lstStyle/>
          <a:p>
            <a:r>
              <a:rPr lang="pt-BR" noProof="1"/>
              <a:t>r</a:t>
            </a:r>
          </a:p>
        </p:txBody>
      </p:sp>
      <p:sp>
        <p:nvSpPr>
          <p:cNvPr id="13" name="TextBox 12">
            <a:extLst>
              <a:ext uri="{FF2B5EF4-FFF2-40B4-BE49-F238E27FC236}">
                <a16:creationId xmlns:a16="http://schemas.microsoft.com/office/drawing/2014/main" id="{5DFEAC67-CE6C-F9FD-51BD-E67E1543645B}"/>
              </a:ext>
            </a:extLst>
          </p:cNvPr>
          <p:cNvSpPr txBox="1"/>
          <p:nvPr/>
        </p:nvSpPr>
        <p:spPr>
          <a:xfrm>
            <a:off x="3847361" y="2320076"/>
            <a:ext cx="582931" cy="307777"/>
          </a:xfrm>
          <a:prstGeom prst="rect">
            <a:avLst/>
          </a:prstGeom>
          <a:noFill/>
        </p:spPr>
        <p:txBody>
          <a:bodyPr wrap="square">
            <a:spAutoFit/>
          </a:bodyPr>
          <a:lstStyle/>
          <a:p>
            <a:r>
              <a:rPr lang="pt-BR" noProof="1"/>
              <a:t>[x,y]</a:t>
            </a:r>
          </a:p>
        </p:txBody>
      </p:sp>
      <p:sp>
        <p:nvSpPr>
          <p:cNvPr id="14" name="Oval 13">
            <a:extLst>
              <a:ext uri="{FF2B5EF4-FFF2-40B4-BE49-F238E27FC236}">
                <a16:creationId xmlns:a16="http://schemas.microsoft.com/office/drawing/2014/main" id="{2DDEC841-745C-03A7-4E77-10DCC52FF7C8}"/>
              </a:ext>
            </a:extLst>
          </p:cNvPr>
          <p:cNvSpPr/>
          <p:nvPr/>
        </p:nvSpPr>
        <p:spPr>
          <a:xfrm>
            <a:off x="4053317" y="2309928"/>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5" name="TextBox 14">
            <a:extLst>
              <a:ext uri="{FF2B5EF4-FFF2-40B4-BE49-F238E27FC236}">
                <a16:creationId xmlns:a16="http://schemas.microsoft.com/office/drawing/2014/main" id="{E618204F-B173-90B1-340C-01DCC3BB2E85}"/>
              </a:ext>
            </a:extLst>
          </p:cNvPr>
          <p:cNvSpPr txBox="1"/>
          <p:nvPr/>
        </p:nvSpPr>
        <p:spPr>
          <a:xfrm>
            <a:off x="1288821" y="4418829"/>
            <a:ext cx="6631686" cy="954107"/>
          </a:xfrm>
          <a:prstGeom prst="rect">
            <a:avLst/>
          </a:prstGeom>
          <a:solidFill>
            <a:schemeClr val="tx1"/>
          </a:solidFill>
        </p:spPr>
        <p:txBody>
          <a:bodyPr wrap="square">
            <a:spAutoFit/>
          </a:bodyPr>
          <a:lstStyle/>
          <a:p>
            <a:r>
              <a:rPr lang="en-US" b="0" noProof="1">
                <a:solidFill>
                  <a:srgbClr val="4EC9B0"/>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r, </a:t>
            </a:r>
            <a:r>
              <a:rPr lang="en-US" noProof="1">
                <a:solidFill>
                  <a:srgbClr val="569CD6"/>
                </a:solidFill>
                <a:latin typeface="Menlo" panose="020B0609030804020204" pitchFamily="49" charset="0"/>
              </a:rPr>
              <a:t>vec3</a:t>
            </a:r>
            <a:r>
              <a:rPr lang="en-US" noProof="1">
                <a:solidFill>
                  <a:srgbClr val="DADADA"/>
                </a:solidFill>
                <a:latin typeface="Menlo" panose="020B0609030804020204" pitchFamily="49" charset="0"/>
              </a:rPr>
              <a:t> </a:t>
            </a:r>
            <a:r>
              <a:rPr lang="en-US" noProof="1">
                <a:solidFill>
                  <a:srgbClr val="9A9A9A"/>
                </a:solidFill>
                <a:latin typeface="Menlo" panose="020B0609030804020204" pitchFamily="49" charset="0"/>
              </a:rPr>
              <a:t>c</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uv – c</a:t>
            </a:r>
            <a:r>
              <a:rPr lang="en-US" noProof="1">
                <a:solidFill>
                  <a:srgbClr val="B4B4B4"/>
                </a:solidFill>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d</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p:txBody>
      </p:sp>
    </p:spTree>
    <p:extLst>
      <p:ext uri="{BB962C8B-B14F-4D97-AF65-F5344CB8AC3E}">
        <p14:creationId xmlns:p14="http://schemas.microsoft.com/office/powerpoint/2010/main" val="417983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9CA9-5359-04FD-A856-AC9DA068899A}"/>
              </a:ext>
            </a:extLst>
          </p:cNvPr>
          <p:cNvSpPr>
            <a:spLocks noGrp="1"/>
          </p:cNvSpPr>
          <p:nvPr>
            <p:ph type="title"/>
          </p:nvPr>
        </p:nvSpPr>
        <p:spPr/>
        <p:txBody>
          <a:bodyPr/>
          <a:lstStyle/>
          <a:p>
            <a:r>
              <a:rPr lang="pt-BR" dirty="0"/>
              <a:t>Exemplo</a:t>
            </a:r>
          </a:p>
        </p:txBody>
      </p:sp>
      <p:sp>
        <p:nvSpPr>
          <p:cNvPr id="3" name="Text Placeholder 2">
            <a:extLst>
              <a:ext uri="{FF2B5EF4-FFF2-40B4-BE49-F238E27FC236}">
                <a16:creationId xmlns:a16="http://schemas.microsoft.com/office/drawing/2014/main" id="{37D38A43-9463-776B-9FD2-3860B4B8A4F1}"/>
              </a:ext>
            </a:extLst>
          </p:cNvPr>
          <p:cNvSpPr>
            <a:spLocks noGrp="1"/>
          </p:cNvSpPr>
          <p:nvPr>
            <p:ph type="body" idx="1"/>
          </p:nvPr>
        </p:nvSpPr>
        <p:spPr>
          <a:xfrm>
            <a:off x="390548" y="575034"/>
            <a:ext cx="8428232" cy="4496159"/>
          </a:xfrm>
        </p:spPr>
        <p:txBody>
          <a:bodyPr/>
          <a:lstStyle/>
          <a:p>
            <a:r>
              <a:rPr lang="pt-BR" dirty="0"/>
              <a:t>Um exemplo com o seguinte ponto:</a:t>
            </a:r>
          </a:p>
        </p:txBody>
      </p:sp>
      <p:sp>
        <p:nvSpPr>
          <p:cNvPr id="4" name="Slide Number Placeholder 3">
            <a:extLst>
              <a:ext uri="{FF2B5EF4-FFF2-40B4-BE49-F238E27FC236}">
                <a16:creationId xmlns:a16="http://schemas.microsoft.com/office/drawing/2014/main" id="{1B1EEFCB-0809-EDBD-DEDF-4C4255BF40D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9</a:t>
            </a:fld>
            <a:endParaRPr lang="pt-BR"/>
          </a:p>
        </p:txBody>
      </p:sp>
      <p:pic>
        <p:nvPicPr>
          <p:cNvPr id="5" name="Picture 2">
            <a:extLst>
              <a:ext uri="{FF2B5EF4-FFF2-40B4-BE49-F238E27FC236}">
                <a16:creationId xmlns:a16="http://schemas.microsoft.com/office/drawing/2014/main" id="{C848531F-D543-63AC-4BFE-6AC0D6C98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428" y="3547938"/>
            <a:ext cx="3181143" cy="17893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E9391D-8C6E-0E14-D132-AB2A07A00B4C}"/>
              </a:ext>
            </a:extLst>
          </p:cNvPr>
          <p:cNvSpPr txBox="1"/>
          <p:nvPr/>
        </p:nvSpPr>
        <p:spPr>
          <a:xfrm>
            <a:off x="982445" y="1092502"/>
            <a:ext cx="6631686" cy="2308324"/>
          </a:xfrm>
          <a:prstGeom prst="rect">
            <a:avLst/>
          </a:prstGeom>
          <a:solidFill>
            <a:schemeClr val="tx1"/>
          </a:solidFill>
        </p:spPr>
        <p:txBody>
          <a:bodyPr wrap="square">
            <a:spAutoFit/>
          </a:bodyPr>
          <a:lstStyle/>
          <a:p>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 sdfCircle(</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uv, </a:t>
            </a:r>
            <a:r>
              <a:rPr lang="en-US" sz="1200" noProof="1">
                <a:solidFill>
                  <a:srgbClr val="569CD6"/>
                </a:solidFill>
                <a:latin typeface="Menlo" panose="020B0609030804020204" pitchFamily="49" charset="0"/>
              </a:rPr>
              <a:t>float</a:t>
            </a:r>
            <a:r>
              <a:rPr lang="en-US" sz="1200" noProof="1">
                <a:solidFill>
                  <a:srgbClr val="DADADA"/>
                </a:solidFill>
                <a:latin typeface="Menlo" panose="020B0609030804020204" pitchFamily="49" charset="0"/>
              </a:rPr>
              <a:t> r,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c) {</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DCDCAA"/>
                </a:solidFill>
                <a:latin typeface="Menlo" panose="020B0609030804020204" pitchFamily="49" charset="0"/>
              </a:rPr>
              <a:t>length</a:t>
            </a:r>
            <a:r>
              <a:rPr lang="en-US" sz="1200" noProof="1">
                <a:solidFill>
                  <a:srgbClr val="DADADA"/>
                </a:solidFill>
                <a:latin typeface="Menlo" panose="020B0609030804020204" pitchFamily="49" charset="0"/>
              </a:rPr>
              <a:t>(uv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c)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r;</a:t>
            </a:r>
          </a:p>
          <a:p>
            <a:r>
              <a:rPr lang="en-US" sz="1200" noProof="1">
                <a:solidFill>
                  <a:srgbClr val="D8A0DF"/>
                </a:solidFill>
                <a:latin typeface="Menlo" panose="020B0609030804020204" pitchFamily="49" charset="0"/>
              </a:rPr>
              <a:t>    return</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&gt;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a:p>
            <a:br>
              <a:rPr lang="en-US" sz="1200" noProof="1">
                <a:solidFill>
                  <a:srgbClr val="DADADA"/>
                </a:solidFill>
                <a:latin typeface="Menlo" panose="020B0609030804020204" pitchFamily="49" charset="0"/>
              </a:rPr>
            </a:br>
            <a:r>
              <a:rPr lang="en-US" sz="1200" noProof="1">
                <a:solidFill>
                  <a:srgbClr val="569CD6"/>
                </a:solidFill>
                <a:latin typeface="Menlo" panose="020B0609030804020204" pitchFamily="49" charset="0"/>
              </a:rPr>
              <a:t>void</a:t>
            </a:r>
            <a:r>
              <a:rPr lang="en-US" sz="1200" noProof="1">
                <a:solidFill>
                  <a:srgbClr val="DADADA"/>
                </a:solidFill>
                <a:latin typeface="Menlo" panose="020B0609030804020204" pitchFamily="49" charset="0"/>
              </a:rPr>
              <a:t> mainImage( </a:t>
            </a:r>
            <a:r>
              <a:rPr lang="en-US" sz="1200" noProof="1">
                <a:solidFill>
                  <a:srgbClr val="569CD6"/>
                </a:solidFill>
                <a:latin typeface="Menlo" panose="020B0609030804020204" pitchFamily="49" charset="0"/>
              </a:rPr>
              <a:t>out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 fragColor, </a:t>
            </a:r>
            <a:r>
              <a:rPr lang="en-US" sz="1200" noProof="1">
                <a:solidFill>
                  <a:srgbClr val="569CD6"/>
                </a:solidFill>
                <a:latin typeface="Menlo" panose="020B0609030804020204" pitchFamily="49" charset="0"/>
              </a:rPr>
              <a:t>in</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fragCoord ) {</a:t>
            </a:r>
          </a:p>
          <a:p>
            <a:r>
              <a:rPr lang="en-US" sz="1200" noProof="1">
                <a:solidFill>
                  <a:srgbClr val="569CD6"/>
                </a:solidFill>
                <a:latin typeface="Menlo" panose="020B0609030804020204" pitchFamily="49" charset="0"/>
              </a:rPr>
              <a:t>    vec2</a:t>
            </a:r>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fragCoord</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iResolution.xy;</a:t>
            </a:r>
          </a:p>
          <a:p>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0.5</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    uv.x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iResolution.x</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iResolution.y;</a:t>
            </a:r>
          </a:p>
          <a:p>
            <a:r>
              <a:rPr lang="en-US" sz="1200" noProof="1">
                <a:solidFill>
                  <a:srgbClr val="569CD6"/>
                </a:solidFill>
                <a:latin typeface="Menlo" panose="020B0609030804020204" pitchFamily="49" charset="0"/>
              </a:rPr>
              <a:t>    vec3</a:t>
            </a:r>
            <a:r>
              <a:rPr lang="en-US" sz="1200" noProof="1">
                <a:solidFill>
                  <a:srgbClr val="DADADA"/>
                </a:solidFill>
                <a:latin typeface="Menlo" panose="020B0609030804020204" pitchFamily="49" charset="0"/>
              </a:rPr>
              <a:t> col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sdfCircle(uv, .</a:t>
            </a:r>
            <a:r>
              <a:rPr lang="en-US" sz="1200" noProof="1">
                <a:solidFill>
                  <a:srgbClr val="B5CEA8"/>
                </a:solidFill>
                <a:latin typeface="Menlo" panose="020B0609030804020204" pitchFamily="49" charset="0"/>
              </a:rPr>
              <a:t>2</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a:t>
            </a:r>
            <a:r>
              <a:rPr lang="en-US" sz="1200" noProof="1">
                <a:solidFill>
                  <a:srgbClr val="B4B4B4"/>
                </a:solidFill>
                <a:latin typeface="Menlo" panose="020B0609030804020204" pitchFamily="49" charset="0"/>
              </a:rPr>
              <a:t>-</a:t>
            </a:r>
            <a:r>
              <a:rPr lang="en-US" sz="1200" noProof="1">
                <a:solidFill>
                  <a:srgbClr val="B5CEA8"/>
                </a:solidFill>
                <a:latin typeface="Menlo" panose="020B0609030804020204" pitchFamily="49" charset="0"/>
              </a:rPr>
              <a:t>0.3</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0.2</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    fragColor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(col,</a:t>
            </a:r>
            <a:r>
              <a:rPr lang="en-US" sz="1200" noProof="1">
                <a:solidFill>
                  <a:srgbClr val="B5CEA8"/>
                </a:solidFill>
                <a:latin typeface="Menlo" panose="020B0609030804020204" pitchFamily="49" charset="0"/>
              </a:rPr>
              <a:t>1.0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p:txBody>
      </p:sp>
      <p:sp>
        <p:nvSpPr>
          <p:cNvPr id="8" name="TextBox 7">
            <a:extLst>
              <a:ext uri="{FF2B5EF4-FFF2-40B4-BE49-F238E27FC236}">
                <a16:creationId xmlns:a16="http://schemas.microsoft.com/office/drawing/2014/main" id="{65255D10-9CA3-3CC9-0A13-82BB2DD52B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151163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ersonalizar design">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10564</TotalTime>
  <Words>4748</Words>
  <Application>Microsoft Office PowerPoint</Application>
  <PresentationFormat>Apresentação na tela (16:10)</PresentationFormat>
  <Paragraphs>566</Paragraphs>
  <Slides>42</Slides>
  <Notes>8</Notes>
  <HiddenSlides>0</HiddenSlides>
  <MMClips>0</MMClips>
  <ScaleCrop>false</ScaleCrop>
  <HeadingPairs>
    <vt:vector size="4" baseType="variant">
      <vt:variant>
        <vt:lpstr>Tema</vt:lpstr>
      </vt:variant>
      <vt:variant>
        <vt:i4>1</vt:i4>
      </vt:variant>
      <vt:variant>
        <vt:lpstr>Títulos de slides</vt:lpstr>
      </vt:variant>
      <vt:variant>
        <vt:i4>42</vt:i4>
      </vt:variant>
    </vt:vector>
  </HeadingPairs>
  <TitlesOfParts>
    <vt:vector size="43" baseType="lpstr">
      <vt:lpstr>Personalizar design</vt:lpstr>
      <vt:lpstr>Apresentação do PowerPoint</vt:lpstr>
      <vt:lpstr>Signed Distance Function (SDF)</vt:lpstr>
      <vt:lpstr>Explicação simples de SDF</vt:lpstr>
      <vt:lpstr>Signed Distance Function (SDF)</vt:lpstr>
      <vt:lpstr>Função para círculo 2D</vt:lpstr>
      <vt:lpstr>Signed Distance Function (SDF)</vt:lpstr>
      <vt:lpstr>Signed Distance Function (SDF)</vt:lpstr>
      <vt:lpstr>Círculo em outras posições</vt:lpstr>
      <vt:lpstr>Exemplo</vt:lpstr>
      <vt:lpstr>Atividade em Aula: Faça um quadrado</vt:lpstr>
      <vt:lpstr>Exemplo Completo</vt:lpstr>
      <vt:lpstr>Transformando objetos (Rotação)</vt:lpstr>
      <vt:lpstr>Exemplo com rotação animada</vt:lpstr>
      <vt:lpstr>Exemplo mix (LERP)</vt:lpstr>
      <vt:lpstr>Exemplo smoothstep (Hermite)</vt:lpstr>
      <vt:lpstr>Atividade: Faça um degrade para fundo de tela</vt:lpstr>
      <vt:lpstr>Código para desenhar um círculo</vt:lpstr>
      <vt:lpstr>O que você espera que apareça nessa imagem?</vt:lpstr>
      <vt:lpstr>E agora?</vt:lpstr>
      <vt:lpstr>E agora?</vt:lpstr>
      <vt:lpstr>Um retângulo (by iquilezles)</vt:lpstr>
      <vt:lpstr>E o que temos?</vt:lpstr>
      <vt:lpstr>Organizando código</vt:lpstr>
      <vt:lpstr>Combinando formas</vt:lpstr>
      <vt:lpstr>União</vt:lpstr>
      <vt:lpstr>Intersecção</vt:lpstr>
      <vt:lpstr>Subtrair o círculo do quadrado</vt:lpstr>
      <vt:lpstr>Subtrair o quadrado do círculo</vt:lpstr>
      <vt:lpstr>Ou exclusivo (XOR)</vt:lpstr>
      <vt:lpstr>Resumindo</vt:lpstr>
      <vt:lpstr>Posicionamento 2D</vt:lpstr>
      <vt:lpstr>opSymX</vt:lpstr>
      <vt:lpstr>opSymY</vt:lpstr>
      <vt:lpstr>opSymXY</vt:lpstr>
      <vt:lpstr>opRep</vt:lpstr>
      <vt:lpstr>Anti-aliasing (Na verdade uma borramento)</vt:lpstr>
      <vt:lpstr>Anti-aliasing (Na verdade uma borramento)</vt:lpstr>
      <vt:lpstr>Funções SDF prontas</vt:lpstr>
      <vt:lpstr>Vídeos sobre SDFs</vt:lpstr>
      <vt:lpstr>Projeto 2.1</vt:lpstr>
      <vt:lpstr>Referências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Luciano Pereira Soares</cp:lastModifiedBy>
  <cp:revision>46</cp:revision>
  <dcterms:modified xsi:type="dcterms:W3CDTF">2024-11-14T17:18:44Z</dcterms:modified>
</cp:coreProperties>
</file>