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1" r:id="rId1"/>
  </p:sldMasterIdLst>
  <p:notesMasterIdLst>
    <p:notesMasterId r:id="rId17"/>
  </p:notesMasterIdLst>
  <p:sldIdLst>
    <p:sldId id="256" r:id="rId2"/>
    <p:sldId id="315" r:id="rId3"/>
    <p:sldId id="301" r:id="rId4"/>
    <p:sldId id="314" r:id="rId5"/>
    <p:sldId id="333" r:id="rId6"/>
    <p:sldId id="334" r:id="rId7"/>
    <p:sldId id="330" r:id="rId8"/>
    <p:sldId id="331" r:id="rId9"/>
    <p:sldId id="332" r:id="rId10"/>
    <p:sldId id="326" r:id="rId11"/>
    <p:sldId id="327" r:id="rId12"/>
    <p:sldId id="336" r:id="rId13"/>
    <p:sldId id="337" r:id="rId14"/>
    <p:sldId id="338" r:id="rId15"/>
    <p:sldId id="309" r:id="rId16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40" d="100"/>
          <a:sy n="140" d="100"/>
        </p:scale>
        <p:origin x="1288" y="192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" name="Google Shape;29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039444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50645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6222004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e6e343e50e_0_1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3" name="Google Shape;553;ge6e343e50e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ge90e4e18cf_0_2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0" name="Google Shape;480;ge90e4e18cf_0_2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e90e4e18cf_0_2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8" name="Google Shape;518;ge90e4e18cf_0_2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e90e4e18cf_0_2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7" name="Google Shape;527;ge90e4e18cf_0_2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ge90e4e18cf_0_2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0" name="Google Shape;490;ge90e4e18cf_0_2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e90e4e18cf_0_2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9" name="Google Shape;499;ge90e4e18cf_0_2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eeb12acbc0_0_1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eeb12acbc0_0_1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9" name="Google Shape;509;geeb12acbc0_0_14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e97e8df83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7" name="Google Shape;717;ge97e8df83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773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5" name="Google Shape;725;ge97e8df8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26" name="Google Shape;726;ge97e8df8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20192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jp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geometry3D.html#IndexedFaceSet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et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x3dgraphics.com/examples/X3dForWebAuthors/Chapter13GeometryTrianglesQuadrilaterals/TriangleSetExampleIndex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TriangleStripSe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rendering.html#IndexedTriangleStripSet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pt-BR" dirty="0"/>
              <a:t>Aula 12: Revisão 2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7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IndexedFaceSet</a:t>
            </a:r>
            <a:br>
              <a:rPr lang="pt-BR"/>
            </a:br>
            <a:endParaRPr/>
          </a:p>
        </p:txBody>
      </p:sp>
      <p:sp>
        <p:nvSpPr>
          <p:cNvPr id="720" name="Google Shape;720;p70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IndexedFaceSet</a:t>
            </a:r>
            <a:r>
              <a:rPr lang="pt-BR" sz="1700"/>
              <a:t> representa uma forma 3D composta de um conjunto de polígonos, são usados nos índices do campo </a:t>
            </a:r>
            <a:r>
              <a:rPr lang="pt-BR" sz="1700" b="1"/>
              <a:t>coordIndex</a:t>
            </a:r>
            <a:r>
              <a:rPr lang="pt-BR" sz="1700"/>
              <a:t> para especificar como montar os triângulos, o campo </a:t>
            </a:r>
            <a:r>
              <a:rPr lang="pt-BR" sz="1700" b="1"/>
              <a:t>colordIndex</a:t>
            </a:r>
            <a:r>
              <a:rPr lang="pt-BR" sz="1700"/>
              <a:t> para especificar como mapear as cores por vértices, e o campo </a:t>
            </a:r>
            <a:r>
              <a:rPr lang="pt-BR" sz="1700" b="1"/>
              <a:t>texCoordIndex</a:t>
            </a:r>
            <a:endParaRPr sz="1700" b="1"/>
          </a:p>
          <a:p>
            <a:pPr marL="0" lvl="0" indent="0" algn="l" rtl="0">
              <a:spcBef>
                <a:spcPts val="34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para mapear as coordenadas de textura.</a:t>
            </a:r>
            <a:endParaRPr/>
          </a:p>
        </p:txBody>
      </p:sp>
      <p:sp>
        <p:nvSpPr>
          <p:cNvPr id="721" name="Google Shape;721;p7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10</a:t>
            </a:fld>
            <a:endParaRPr/>
          </a:p>
        </p:txBody>
      </p:sp>
      <p:sp>
        <p:nvSpPr>
          <p:cNvPr id="722" name="Google Shape;722;p70"/>
          <p:cNvSpPr/>
          <p:nvPr/>
        </p:nvSpPr>
        <p:spPr>
          <a:xfrm>
            <a:off x="3104724" y="2157047"/>
            <a:ext cx="5124900" cy="327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IndexedFaceSet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set_colorIndex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set_normalIndex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[in]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set_texCoordIndex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[]   [X3DVertexAttributeNode]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color             NULL [X3DColorNode]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NULL [X3DCoordinateNode]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[X3DMetadataObject]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normal            NULL [X3DNormalNode]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NULL [X3DTextureCoordinateNode]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convex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SFFloat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creaseAngle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0    [0,∞)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[]   [0,∞)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-1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TRUE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[]       </a:t>
            </a:r>
            <a:r>
              <a:rPr lang="pt-BR" sz="1000" b="0" i="0" u="none" strike="noStrike" cap="none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texCoordIndex</a:t>
            </a: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[]   [-1,∞)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/>
          </a:p>
        </p:txBody>
      </p:sp>
      <p:sp>
        <p:nvSpPr>
          <p:cNvPr id="723" name="Google Shape;723;p70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131216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IndexedFaceSet</a:t>
            </a:r>
            <a:endParaRPr dirty="0"/>
          </a:p>
        </p:txBody>
      </p:sp>
      <p:sp>
        <p:nvSpPr>
          <p:cNvPr id="729" name="Google Shape;729;p71"/>
          <p:cNvSpPr txBox="1">
            <a:spLocks noGrp="1"/>
          </p:cNvSpPr>
          <p:nvPr>
            <p:ph type="body" idx="1"/>
          </p:nvPr>
        </p:nvSpPr>
        <p:spPr>
          <a:xfrm>
            <a:off x="142071" y="909874"/>
            <a:ext cx="8946037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O nó </a:t>
            </a:r>
            <a:r>
              <a:rPr lang="pt-BR" dirty="0" err="1"/>
              <a:t>IndexedFaceSet</a:t>
            </a:r>
            <a:r>
              <a:rPr lang="pt-BR" dirty="0"/>
              <a:t> representa uma forma 3D formada pela construção de faces (polígonos) de vértices listados no campo coord.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 err="1"/>
              <a:t>IndexedFaceSet</a:t>
            </a:r>
            <a:r>
              <a:rPr lang="pt-BR" dirty="0"/>
              <a:t> usa os índices em seu campo </a:t>
            </a:r>
            <a:r>
              <a:rPr lang="pt-BR" dirty="0" err="1"/>
              <a:t>coordIndex</a:t>
            </a:r>
            <a:r>
              <a:rPr lang="pt-BR" dirty="0"/>
              <a:t> para especificar as faces poligonais indexando nas coordenadas no nó </a:t>
            </a:r>
            <a:r>
              <a:rPr lang="pt-BR" dirty="0" err="1"/>
              <a:t>Coordinate</a:t>
            </a:r>
            <a:r>
              <a:rPr lang="pt-BR" dirty="0"/>
              <a:t>. Um índice de "−1" indica que a face atual terminou e a próxima começa. 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Verdana"/>
              <a:buNone/>
            </a:pPr>
            <a:r>
              <a:rPr lang="pt-BR" dirty="0"/>
              <a:t>Cada face do </a:t>
            </a:r>
            <a:r>
              <a:rPr lang="pt-BR" dirty="0" err="1"/>
              <a:t>IndexedFaceSet</a:t>
            </a:r>
            <a:r>
              <a:rPr lang="pt-BR" dirty="0"/>
              <a:t> deve ter:</a:t>
            </a:r>
            <a:endParaRPr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pelo menos três vértices não coincidentes;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que definem um polígono planar;</a:t>
            </a:r>
            <a:endParaRPr b="1" dirty="0"/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pt-BR" b="1" dirty="0"/>
              <a:t>- vértices não possuem </a:t>
            </a:r>
            <a:r>
              <a:rPr lang="pt-BR" b="1" dirty="0" err="1"/>
              <a:t>auto-intersecção</a:t>
            </a:r>
            <a:r>
              <a:rPr lang="pt-BR" b="1" dirty="0"/>
              <a:t>.</a:t>
            </a:r>
            <a:endParaRPr b="1"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11</a:t>
            </a:fld>
            <a:endParaRPr/>
          </a:p>
        </p:txBody>
      </p:sp>
      <p:sp>
        <p:nvSpPr>
          <p:cNvPr id="731" name="Google Shape;731;p71"/>
          <p:cNvSpPr/>
          <p:nvPr/>
        </p:nvSpPr>
        <p:spPr>
          <a:xfrm>
            <a:off x="159588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0" i="0" u="sng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https://www.web3d.org/documents/specifications/19775-1/V3.3/Part01/components/geometry3D.html#IndexedFaceSet</a:t>
            </a:r>
            <a:r>
              <a:rPr lang="pt-BR" sz="1200" b="0" i="0" u="none" strike="noStrike" cap="none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5824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12</a:t>
            </a:fld>
            <a:endParaRPr/>
          </a:p>
        </p:txBody>
      </p:sp>
      <p:sp>
        <p:nvSpPr>
          <p:cNvPr id="4" name="Google Shape;502;p52">
            <a:extLst>
              <a:ext uri="{FF2B5EF4-FFF2-40B4-BE49-F238E27FC236}">
                <a16:creationId xmlns:a16="http://schemas.microsoft.com/office/drawing/2014/main" id="{9DD8EB68-B4FA-9CE2-CEA9-F8A90C3FD9F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endParaRPr lang="pt-BR" sz="1300" b="1" noProof="1">
              <a:solidFill>
                <a:srgbClr val="008080"/>
              </a:solidFill>
              <a:latin typeface="Courier New" panose="02070309020205020404" pitchFamily="49" charset="0"/>
              <a:cs typeface="Courier New" panose="02070309020205020404" pitchFamily="49" charset="0"/>
              <a:sym typeface="Arial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0 -4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4  0 0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en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0  4 0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0750" y="1382663"/>
            <a:ext cx="3048000" cy="20447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D9DB3D8-70F2-134A-5369-8D8DF1256C2F}"/>
              </a:ext>
            </a:extLst>
          </p:cNvPr>
          <p:cNvSpPr txBox="1"/>
          <p:nvPr/>
        </p:nvSpPr>
        <p:spPr>
          <a:xfrm>
            <a:off x="208290" y="4336572"/>
            <a:ext cx="872738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Os pontos são o contorna da superfície.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9CBB2-3B43-65B0-A7D3-236C877798A6}"/>
              </a:ext>
            </a:extLst>
          </p:cNvPr>
          <p:cNvSpPr txBox="1"/>
          <p:nvPr/>
        </p:nvSpPr>
        <p:spPr>
          <a:xfrm>
            <a:off x="2186464" y="1338790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5321432" y="1074886"/>
            <a:ext cx="2733321" cy="2560551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645009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Possível solução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13</a:t>
            </a:fld>
            <a:endParaRPr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8E4AD43-3BB3-FD59-11F6-FEF38C8F9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909" y="1677047"/>
            <a:ext cx="5355404" cy="3592584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1EDFDB4D-C5DA-A3DB-915D-A31F10BFE116}"/>
              </a:ext>
            </a:extLst>
          </p:cNvPr>
          <p:cNvGrpSpPr/>
          <p:nvPr/>
        </p:nvGrpSpPr>
        <p:grpSpPr>
          <a:xfrm>
            <a:off x="2535811" y="1369270"/>
            <a:ext cx="4802506" cy="4498945"/>
            <a:chOff x="5321432" y="1074886"/>
            <a:chExt cx="2733321" cy="2560551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C8B11F3-4135-205F-C6D8-8C390B681EEC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CA2AFFF-36AF-5249-3E19-EB58878F0C65}"/>
                </a:ext>
              </a:extLst>
            </p:cNvPr>
            <p:cNvSpPr txBox="1"/>
            <p:nvPr/>
          </p:nvSpPr>
          <p:spPr>
            <a:xfrm>
              <a:off x="5321432" y="217536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3B596B3-1429-4B9F-EB29-B8E60B9BDDC6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8F400B4-0EF1-B106-076C-BA17A9FC317E}"/>
                </a:ext>
              </a:extLst>
            </p:cNvPr>
            <p:cNvSpPr txBox="1"/>
            <p:nvPr/>
          </p:nvSpPr>
          <p:spPr>
            <a:xfrm>
              <a:off x="6483742" y="3327660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3BEE01D-E6C1-3171-D025-A9DCC6BC36D9}"/>
                </a:ext>
              </a:extLst>
            </p:cNvPr>
            <p:cNvSpPr txBox="1"/>
            <p:nvPr/>
          </p:nvSpPr>
          <p:spPr>
            <a:xfrm>
              <a:off x="6582202" y="107488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DE8F293-F166-3005-D8BA-EB73942D323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CC4E5C6-66A0-7749-278E-F17B13CC59FA}"/>
                </a:ext>
              </a:extLst>
            </p:cNvPr>
            <p:cNvSpPr txBox="1"/>
            <p:nvPr/>
          </p:nvSpPr>
          <p:spPr>
            <a:xfrm>
              <a:off x="7632904" y="223872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E4627A5-F1F8-BC98-8289-D08DE8CDA785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6636A712-0AE0-E591-FB64-95F7CA7E8449}"/>
              </a:ext>
            </a:extLst>
          </p:cNvPr>
          <p:cNvGrpSpPr/>
          <p:nvPr/>
        </p:nvGrpSpPr>
        <p:grpSpPr>
          <a:xfrm>
            <a:off x="3506770" y="2184597"/>
            <a:ext cx="3004574" cy="2973790"/>
            <a:chOff x="3506770" y="2184597"/>
            <a:chExt cx="3004574" cy="2973790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07EC7D8-9DE5-5B62-3E89-69B3E81837BD}"/>
                </a:ext>
              </a:extLst>
            </p:cNvPr>
            <p:cNvCxnSpPr/>
            <p:nvPr/>
          </p:nvCxnSpPr>
          <p:spPr>
            <a:xfrm>
              <a:off x="3506771" y="2187018"/>
              <a:ext cx="0" cy="2554664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CE61EC5-ECF4-A477-CF96-D78546FC3E3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7018"/>
              <a:ext cx="1278212" cy="2971369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8AF35FC-4A20-B5FD-FED8-C42C0C69CC2E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2556164" cy="2557085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7A22082-DCF5-3353-FF6D-5478B9A43D97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1" y="2184597"/>
              <a:ext cx="3004573" cy="1288742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D0BC09A-2BA3-7AA8-F77B-EE5796C3891C}"/>
                </a:ext>
              </a:extLst>
            </p:cNvPr>
            <p:cNvCxnSpPr>
              <a:cxnSpLocks/>
            </p:cNvCxnSpPr>
            <p:nvPr/>
          </p:nvCxnSpPr>
          <p:spPr>
            <a:xfrm>
              <a:off x="3506770" y="2187018"/>
              <a:ext cx="2587054" cy="0"/>
            </a:xfrm>
            <a:prstGeom prst="line">
              <a:avLst/>
            </a:prstGeom>
            <a:ln w="38100">
              <a:solidFill>
                <a:srgbClr val="00206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48492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7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/>
              <a:t>Exemplo </a:t>
            </a:r>
            <a:r>
              <a:rPr lang="pt-BR" dirty="0" err="1"/>
              <a:t>IndexedFaceSet</a:t>
            </a:r>
            <a:endParaRPr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4E33B28-D180-1B65-9405-D59C7D492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72" y="754436"/>
            <a:ext cx="7392591" cy="523221"/>
          </a:xfrm>
        </p:spPr>
        <p:txBody>
          <a:bodyPr/>
          <a:lstStyle/>
          <a:p>
            <a:r>
              <a:rPr lang="pt-BR" dirty="0"/>
              <a:t>Mas e se a geometria fosse assim:</a:t>
            </a:r>
          </a:p>
        </p:txBody>
      </p:sp>
      <p:sp>
        <p:nvSpPr>
          <p:cNvPr id="730" name="Google Shape;730;p71"/>
          <p:cNvSpPr txBox="1">
            <a:spLocks noGrp="1"/>
          </p:cNvSpPr>
          <p:nvPr>
            <p:ph type="sldNum" idx="1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14</a:t>
            </a:fld>
            <a:endParaRPr/>
          </a:p>
        </p:txBody>
      </p:sp>
      <p:sp>
        <p:nvSpPr>
          <p:cNvPr id="2" name="Google Shape;502;p52">
            <a:extLst>
              <a:ext uri="{FF2B5EF4-FFF2-40B4-BE49-F238E27FC236}">
                <a16:creationId xmlns:a16="http://schemas.microsoft.com/office/drawing/2014/main" id="{7046C20B-429F-BFBA-8927-2570263918A3}"/>
              </a:ext>
            </a:extLst>
          </p:cNvPr>
          <p:cNvSpPr txBox="1">
            <a:spLocks/>
          </p:cNvSpPr>
          <p:nvPr/>
        </p:nvSpPr>
        <p:spPr>
          <a:xfrm>
            <a:off x="357884" y="1334956"/>
            <a:ext cx="8428200" cy="3541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coordIndex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		</a:t>
            </a: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-3 -3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0 -1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3 -3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1  0 0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3  3 0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dirty="0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0  1 0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cs typeface="Courier New" panose="02070309020205020404" pitchFamily="49" charset="0"/>
                <a:sym typeface="Arial"/>
              </a:rPr>
              <a:t>       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IndexedFaceSet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emissiveColor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0 1 0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29BFEA7-77D1-DCEA-9082-D02473269D07}"/>
              </a:ext>
            </a:extLst>
          </p:cNvPr>
          <p:cNvSpPr txBox="1"/>
          <p:nvPr/>
        </p:nvSpPr>
        <p:spPr>
          <a:xfrm>
            <a:off x="2178543" y="2041494"/>
            <a:ext cx="1352935" cy="196207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EA741-586A-3331-2E67-BEB9A517C7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52" y="1980167"/>
            <a:ext cx="3048000" cy="2044700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F876C85D-92E4-2334-BA51-B8DE92590F26}"/>
              </a:ext>
            </a:extLst>
          </p:cNvPr>
          <p:cNvGrpSpPr/>
          <p:nvPr/>
        </p:nvGrpSpPr>
        <p:grpSpPr>
          <a:xfrm>
            <a:off x="6135344" y="2002932"/>
            <a:ext cx="2259190" cy="2000294"/>
            <a:chOff x="5564172" y="1385037"/>
            <a:chExt cx="2259190" cy="200029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5393EB7-AB97-25D6-0E1D-BB1BFF2E9D62}"/>
                </a:ext>
              </a:extLst>
            </p:cNvPr>
            <p:cNvSpPr txBox="1"/>
            <p:nvPr/>
          </p:nvSpPr>
          <p:spPr>
            <a:xfrm>
              <a:off x="5564172" y="138503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0</a:t>
              </a:r>
              <a:endParaRPr lang="pt-BR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D9FBCAC-311F-6C2A-63E2-06CED81C7C32}"/>
                </a:ext>
              </a:extLst>
            </p:cNvPr>
            <p:cNvSpPr txBox="1"/>
            <p:nvPr/>
          </p:nvSpPr>
          <p:spPr>
            <a:xfrm>
              <a:off x="5991290" y="22145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1</a:t>
              </a:r>
              <a:endParaRPr lang="pt-BR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B544692-1537-996F-058E-72AAF15272A8}"/>
                </a:ext>
              </a:extLst>
            </p:cNvPr>
            <p:cNvSpPr txBox="1"/>
            <p:nvPr/>
          </p:nvSpPr>
          <p:spPr>
            <a:xfrm>
              <a:off x="5686062" y="3077554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2</a:t>
              </a:r>
              <a:endParaRPr lang="pt-BR" dirty="0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A0BEDA4-9344-572F-2E16-51B0384D86BC}"/>
                </a:ext>
              </a:extLst>
            </p:cNvPr>
            <p:cNvSpPr txBox="1"/>
            <p:nvPr/>
          </p:nvSpPr>
          <p:spPr>
            <a:xfrm>
              <a:off x="6483742" y="2769777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3</a:t>
              </a:r>
              <a:endParaRPr lang="pt-BR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D414A35-EFD1-CFE9-4C46-B919598FDD34}"/>
                </a:ext>
              </a:extLst>
            </p:cNvPr>
            <p:cNvSpPr txBox="1"/>
            <p:nvPr/>
          </p:nvSpPr>
          <p:spPr>
            <a:xfrm>
              <a:off x="6483742" y="1669371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sz="1400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7</a:t>
              </a:r>
              <a:endParaRPr lang="pt-BR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DA37E9D-3EFB-D97D-F045-59322D5169D4}"/>
                </a:ext>
              </a:extLst>
            </p:cNvPr>
            <p:cNvSpPr txBox="1"/>
            <p:nvPr/>
          </p:nvSpPr>
          <p:spPr>
            <a:xfrm>
              <a:off x="7389892" y="1445402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6</a:t>
              </a:r>
              <a:endParaRPr lang="pt-BR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E05CE73C-A711-8999-8CBE-252D6F4DE298}"/>
                </a:ext>
              </a:extLst>
            </p:cNvPr>
            <p:cNvSpPr txBox="1"/>
            <p:nvPr/>
          </p:nvSpPr>
          <p:spPr>
            <a:xfrm>
              <a:off x="7059224" y="2230733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5</a:t>
              </a:r>
              <a:endParaRPr lang="pt-BR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410473-2006-6A9C-549C-FA537CF6C128}"/>
                </a:ext>
              </a:extLst>
            </p:cNvPr>
            <p:cNvSpPr txBox="1"/>
            <p:nvPr/>
          </p:nvSpPr>
          <p:spPr>
            <a:xfrm>
              <a:off x="7401513" y="3050956"/>
              <a:ext cx="421849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pt-BR" sz="1400" b="1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  <a:sym typeface="Arial"/>
                </a:rPr>
                <a:t>P</a:t>
              </a:r>
              <a:r>
                <a:rPr lang="pt-BR" b="1" baseline="-25000" dirty="0">
                  <a:solidFill>
                    <a:srgbClr val="FF0000"/>
                  </a:solidFill>
                  <a:latin typeface="Charm" pitchFamily="2" charset="-34"/>
                  <a:cs typeface="Charm" pitchFamily="2" charset="-34"/>
                </a:rPr>
                <a:t>4</a:t>
              </a:r>
              <a:endParaRPr lang="pt-BR" dirty="0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1CBA8888-6200-93D1-E875-46BCCD8EB15A}"/>
              </a:ext>
            </a:extLst>
          </p:cNvPr>
          <p:cNvSpPr txBox="1"/>
          <p:nvPr/>
        </p:nvSpPr>
        <p:spPr>
          <a:xfrm>
            <a:off x="357884" y="4955742"/>
            <a:ext cx="815451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Dessa forma também não funcionaria pela especificação X3D e geraria uma geometria errada. Para funcionar você deveria especifica </a:t>
            </a:r>
            <a:r>
              <a:rPr lang="pt-BR" b="1" dirty="0" err="1"/>
              <a:t>convex</a:t>
            </a:r>
            <a:r>
              <a:rPr lang="pt-BR" b="1" dirty="0"/>
              <a:t>=“false”, </a:t>
            </a:r>
            <a:r>
              <a:rPr lang="pt-BR" dirty="0"/>
              <a:t>porém não vamos trabalhar com essa situação.</a:t>
            </a:r>
          </a:p>
        </p:txBody>
      </p:sp>
    </p:spTree>
    <p:extLst>
      <p:ext uri="{BB962C8B-B14F-4D97-AF65-F5344CB8AC3E}">
        <p14:creationId xmlns:p14="http://schemas.microsoft.com/office/powerpoint/2010/main" val="3736810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58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15</a:t>
            </a:fld>
            <a:endParaRPr/>
          </a:p>
        </p:txBody>
      </p:sp>
      <p:sp>
        <p:nvSpPr>
          <p:cNvPr id="556" name="Google Shape;556;p58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pt-BR"/>
              <a:t>Computação Gráfica</a:t>
            </a:r>
            <a:endParaRPr/>
          </a:p>
        </p:txBody>
      </p:sp>
      <p:sp>
        <p:nvSpPr>
          <p:cNvPr id="557" name="Google Shape;557;p58"/>
          <p:cNvSpPr txBox="1">
            <a:spLocks noGrp="1"/>
          </p:cNvSpPr>
          <p:nvPr>
            <p:ph type="body" idx="2"/>
          </p:nvPr>
        </p:nvSpPr>
        <p:spPr>
          <a:xfrm>
            <a:off x="1567650" y="4215383"/>
            <a:ext cx="6119700" cy="941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lang="pt-BR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6598-29A1-4F2D-4CFB-82D559F87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Tipos de Malhas Triangulares estudadas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23F18-E8A5-5089-6AC3-ECD566201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514350" indent="-285750">
              <a:buFont typeface="Arial" panose="020B0604020202020204" pitchFamily="34" charset="0"/>
              <a:buChar char="•"/>
            </a:pPr>
            <a:r>
              <a:rPr lang="pt-BR" sz="2400" dirty="0" err="1"/>
              <a:t>triangleSet</a:t>
            </a:r>
            <a:endParaRPr lang="pt-BR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indexedTriangleStripSet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indexedFaceSet</a:t>
            </a:r>
            <a:endParaRPr lang="en-US" sz="2400" dirty="0"/>
          </a:p>
          <a:p>
            <a:pPr marL="514350" indent="-285750">
              <a:buFont typeface="Arial" panose="020B0604020202020204" pitchFamily="34" charset="0"/>
              <a:buChar char="•"/>
            </a:pPr>
            <a:endParaRPr lang="pt-BR" sz="2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453F4-8A26-DECD-0187-A4F14455E9C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766441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p5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TriangleSet</a:t>
            </a:r>
            <a:endParaRPr/>
          </a:p>
        </p:txBody>
      </p:sp>
      <p:sp>
        <p:nvSpPr>
          <p:cNvPr id="483" name="Google Shape;483;p50"/>
          <p:cNvSpPr txBox="1">
            <a:spLocks noGrp="1"/>
          </p:cNvSpPr>
          <p:nvPr>
            <p:ph type="body" idx="1"/>
          </p:nvPr>
        </p:nvSpPr>
        <p:spPr>
          <a:xfrm>
            <a:off x="390548" y="663140"/>
            <a:ext cx="8428200" cy="449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O nó </a:t>
            </a:r>
            <a:r>
              <a:rPr lang="pt-BR" sz="1700" b="1" dirty="0" err="1"/>
              <a:t>TriangleSet</a:t>
            </a:r>
            <a:r>
              <a:rPr lang="pt-BR" sz="1700" dirty="0"/>
              <a:t> representa uma geometria 3D que representa uma coleção de triângulos individuais. Cada triângulo é formado por um conjunto consecutivo de três vértices do nó </a:t>
            </a:r>
            <a:r>
              <a:rPr lang="pt-BR" sz="1700" b="1" dirty="0" err="1"/>
              <a:t>Coordinate</a:t>
            </a:r>
            <a:r>
              <a:rPr lang="pt-BR" sz="1700" dirty="0"/>
              <a:t>. Se o nó de coordenadas não contém um múltiplo de três valores de coordenadas, os vértices restantes devem ser ignorados.</a:t>
            </a:r>
            <a:endParaRPr sz="1700" dirty="0"/>
          </a:p>
        </p:txBody>
      </p:sp>
      <p:sp>
        <p:nvSpPr>
          <p:cNvPr id="484" name="Google Shape;484;p5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3</a:t>
            </a:fld>
            <a:endParaRPr/>
          </a:p>
        </p:txBody>
      </p:sp>
      <p:sp>
        <p:nvSpPr>
          <p:cNvPr id="485" name="Google Shape;485;p50"/>
          <p:cNvSpPr/>
          <p:nvPr/>
        </p:nvSpPr>
        <p:spPr>
          <a:xfrm>
            <a:off x="542850" y="5405975"/>
            <a:ext cx="78012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486" name="Google Shape;486;p50" descr="Triangle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70621" y="2857500"/>
            <a:ext cx="1857596" cy="1526792"/>
          </a:xfrm>
          <a:prstGeom prst="rect">
            <a:avLst/>
          </a:prstGeom>
          <a:noFill/>
          <a:ln>
            <a:noFill/>
          </a:ln>
        </p:spPr>
      </p:pic>
      <p:sp>
        <p:nvSpPr>
          <p:cNvPr id="487" name="Google Shape;487;p50"/>
          <p:cNvSpPr/>
          <p:nvPr/>
        </p:nvSpPr>
        <p:spPr>
          <a:xfrm>
            <a:off x="2203704" y="2156325"/>
            <a:ext cx="6834971" cy="31926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TriangleSet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</a:t>
            </a:r>
            <a:r>
              <a:rPr lang="pt-BR" sz="1600" dirty="0">
                <a:solidFill>
                  <a:schemeClr val="dk1"/>
                </a:solidFill>
              </a:rPr>
              <a:t>	 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[X3DVertexAttributeNode]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	</a:t>
            </a:r>
            <a:r>
              <a:rPr lang="pt-BR" sz="1500" b="1" dirty="0">
                <a:solidFill>
                  <a:schemeClr val="dk1"/>
                </a:solidFill>
              </a:rPr>
              <a:t>[</a:t>
            </a:r>
            <a:r>
              <a:rPr lang="pt-BR" sz="1500" b="1" dirty="0" err="1">
                <a:solidFill>
                  <a:schemeClr val="dk1"/>
                </a:solidFill>
              </a:rPr>
              <a:t>in,out</a:t>
            </a:r>
            <a:r>
              <a:rPr lang="pt-BR" sz="1500" b="1" dirty="0">
                <a:solidFill>
                  <a:schemeClr val="dk1"/>
                </a:solidFill>
              </a:rPr>
              <a:t>] 	</a:t>
            </a:r>
            <a:r>
              <a:rPr lang="pt-BR" sz="1500" b="1" dirty="0" err="1">
                <a:solidFill>
                  <a:schemeClr val="dk1"/>
                </a:solidFill>
              </a:rPr>
              <a:t>coord</a:t>
            </a:r>
            <a:r>
              <a:rPr lang="pt-BR" sz="1500" b="1" dirty="0">
                <a:solidFill>
                  <a:schemeClr val="dk1"/>
                </a:solidFill>
              </a:rPr>
              <a:t>           	NULL 	[X3DCoordinateNode]</a:t>
            </a:r>
            <a:endParaRPr sz="1500" b="1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[X3DMetadataObject]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500" dirty="0">
                <a:solidFill>
                  <a:schemeClr val="dk1"/>
                </a:solidFill>
              </a:rPr>
              <a:t>	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[]       	</a:t>
            </a:r>
            <a:r>
              <a:rPr lang="pt-BR" sz="15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sz="1500" dirty="0"/>
          </a:p>
          <a:p>
            <a:pPr marR="0" lvl="0" algn="l" rtl="0"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49450" algn="l"/>
                <a:tab pos="3463925" algn="l"/>
                <a:tab pos="4127500" algn="l"/>
              </a:tabLst>
            </a:pPr>
            <a:r>
              <a:rPr lang="pt-BR" sz="15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8C6662-9920-DE78-E819-D58F75B68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</a:t>
            </a:r>
            <a:r>
              <a:rPr lang="pt-BR" dirty="0" err="1"/>
              <a:t>TriangleSet</a:t>
            </a:r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B7EC-EE05-590F-6334-8C842F65E1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mtClean="0"/>
              <a:t>4</a:t>
            </a:fld>
            <a:endParaRPr lang="pt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609D10-2587-BEA2-9B95-23C98A8F1489}"/>
              </a:ext>
            </a:extLst>
          </p:cNvPr>
          <p:cNvSpPr txBox="1"/>
          <p:nvPr/>
        </p:nvSpPr>
        <p:spPr>
          <a:xfrm>
            <a:off x="411005" y="709756"/>
            <a:ext cx="8129491" cy="461664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NavigationInfo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headlight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false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"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Viewpoint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orientation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0 -1 0 0.05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position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0.13 2.51 11.24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Material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 err="1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emissiveColor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'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0 .1 0.6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’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Appearance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  &lt;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Coordinate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9CDCFE"/>
                </a:solidFill>
                <a:effectLst/>
                <a:latin typeface="Menlo" panose="020B0609030804020204" pitchFamily="49" charset="0"/>
              </a:rPr>
              <a:t>point</a:t>
            </a:r>
            <a:r>
              <a:rPr lang="en-US" sz="1050" b="0" dirty="0">
                <a:solidFill>
                  <a:srgbClr val="DADADA"/>
                </a:solidFill>
                <a:effectLst/>
                <a:latin typeface="Menlo" panose="020B0609030804020204" pitchFamily="49" charset="0"/>
              </a:rPr>
              <a:t>=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-4  1  3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</a:t>
            </a:r>
            <a:r>
              <a:rPr lang="en-US" sz="1050" dirty="0">
                <a:solidFill>
                  <a:srgbClr val="CE9178"/>
                </a:solidFill>
                <a:latin typeface="Menlo" panose="020B0609030804020204" pitchFamily="49" charset="0"/>
              </a:rPr>
              <a:t> </a:t>
            </a:r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-2  2  1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-3  4  0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0  2  0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2  3  1 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-2  3  1 </a:t>
            </a:r>
          </a:p>
          <a:p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5  5 -2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4  3  1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      6  4  2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CE9178"/>
                </a:solidFill>
                <a:effectLst/>
                <a:latin typeface="Menlo" panose="020B0609030804020204" pitchFamily="49" charset="0"/>
              </a:rPr>
              <a:t>                          </a:t>
            </a:r>
            <a:r>
              <a:rPr lang="en-US" sz="1050" b="0" dirty="0">
                <a:solidFill>
                  <a:srgbClr val="E8C9BB"/>
                </a:solidFill>
                <a:effectLst/>
                <a:latin typeface="Menlo" panose="020B0609030804020204" pitchFamily="49" charset="0"/>
              </a:rPr>
              <a:t>‘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/&gt;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  &lt;/</a:t>
            </a:r>
            <a:r>
              <a:rPr lang="en-US" sz="1050" b="0" dirty="0" err="1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TriangleSet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Shape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Transform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  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Scene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  <a:p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&lt;/</a:t>
            </a:r>
            <a:r>
              <a:rPr lang="en-US" sz="1050" b="0" dirty="0">
                <a:solidFill>
                  <a:srgbClr val="569CD6"/>
                </a:solidFill>
                <a:effectLst/>
                <a:latin typeface="Menlo" panose="020B0609030804020204" pitchFamily="49" charset="0"/>
              </a:rPr>
              <a:t>X3D</a:t>
            </a:r>
            <a:r>
              <a:rPr lang="en-US" sz="1050" b="0" dirty="0">
                <a:solidFill>
                  <a:srgbClr val="808080"/>
                </a:solidFill>
                <a:effectLst/>
                <a:latin typeface="Menlo" panose="020B0609030804020204" pitchFamily="49" charset="0"/>
              </a:rPr>
              <a:t>&gt;</a:t>
            </a:r>
            <a:endParaRPr lang="en-US" sz="1050" b="0" dirty="0">
              <a:solidFill>
                <a:srgbClr val="DADADA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C05694-5A4B-7150-5B6D-899088A2DE56}"/>
              </a:ext>
            </a:extLst>
          </p:cNvPr>
          <p:cNvSpPr txBox="1"/>
          <p:nvPr/>
        </p:nvSpPr>
        <p:spPr>
          <a:xfrm>
            <a:off x="392716" y="5347367"/>
            <a:ext cx="8211788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50" dirty="0">
                <a:hlinkClick r:id="rId2"/>
              </a:rPr>
              <a:t>https://x3dgraphics.com/examples/X3dForWebAuthors/Chapter13GeometryTrianglesQuadrilaterals/TriangleSetExampleIndex.html</a:t>
            </a:r>
            <a:r>
              <a:rPr lang="pt-BR" sz="1050" dirty="0"/>
              <a:t>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CA3174-9FF3-97EE-F05B-3EBE9D12E1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5696" y="2392092"/>
            <a:ext cx="3919728" cy="261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01951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</a:t>
            </a:r>
            <a:br>
              <a:rPr lang="pt-BR"/>
            </a:br>
            <a:endParaRPr/>
          </a:p>
        </p:txBody>
      </p:sp>
      <p:sp>
        <p:nvSpPr>
          <p:cNvPr id="521" name="Google Shape;521;p54"/>
          <p:cNvSpPr txBox="1">
            <a:spLocks noGrp="1"/>
          </p:cNvSpPr>
          <p:nvPr>
            <p:ph type="body" idx="1"/>
          </p:nvPr>
        </p:nvSpPr>
        <p:spPr>
          <a:xfrm>
            <a:off x="357884" y="703386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 dirty="0"/>
              <a:t>Um </a:t>
            </a:r>
            <a:r>
              <a:rPr lang="pt-BR" sz="1700" b="1" dirty="0" err="1"/>
              <a:t>TriangleStripSet</a:t>
            </a:r>
            <a:r>
              <a:rPr lang="pt-BR" sz="1700" dirty="0"/>
              <a:t> representa uma forma geométrica 3D composta por faixas de triângulos. O campo </a:t>
            </a:r>
            <a:r>
              <a:rPr lang="pt-BR" sz="1700" b="1" dirty="0" err="1"/>
              <a:t>stripCount</a:t>
            </a:r>
            <a:r>
              <a:rPr lang="pt-BR" sz="1700" dirty="0"/>
              <a:t> descreve quantos vértices devem ser usados em cada faixa do </a:t>
            </a:r>
            <a:r>
              <a:rPr lang="pt-BR" sz="1700" b="1" dirty="0" err="1"/>
              <a:t>Coordinate</a:t>
            </a:r>
            <a:r>
              <a:rPr lang="pt-BR" sz="1700" dirty="0"/>
              <a:t>. As coordenadas são atribuídas a cada faixa pegando os vértices </a:t>
            </a:r>
            <a:r>
              <a:rPr lang="pt-BR" sz="1700" b="1" dirty="0" err="1"/>
              <a:t>stripCount</a:t>
            </a:r>
            <a:r>
              <a:rPr lang="pt-BR" sz="1700" b="1" dirty="0"/>
              <a:t>[</a:t>
            </a:r>
            <a:r>
              <a:rPr lang="pt-BR" sz="1700" b="1" dirty="0" err="1"/>
              <a:t>i</a:t>
            </a:r>
            <a:r>
              <a:rPr lang="pt-BR" sz="1700" b="1" dirty="0"/>
              <a:t>]</a:t>
            </a:r>
            <a:r>
              <a:rPr lang="pt-BR" sz="1700" dirty="0"/>
              <a:t> do campo de coordenadas, onde </a:t>
            </a:r>
            <a:r>
              <a:rPr lang="pt-BR" sz="1700" dirty="0" err="1"/>
              <a:t>i</a:t>
            </a:r>
            <a:r>
              <a:rPr lang="pt-BR" sz="1700" dirty="0"/>
              <a:t> é um índice sequencial de </a:t>
            </a:r>
            <a:r>
              <a:rPr lang="pt-BR" sz="1700" dirty="0" err="1"/>
              <a:t>stripCount</a:t>
            </a:r>
            <a:r>
              <a:rPr lang="pt-BR" sz="1700" dirty="0"/>
              <a:t>.</a:t>
            </a:r>
            <a:endParaRPr dirty="0"/>
          </a:p>
        </p:txBody>
      </p:sp>
      <p:sp>
        <p:nvSpPr>
          <p:cNvPr id="522" name="Google Shape;522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5</a:t>
            </a:fld>
            <a:endParaRPr/>
          </a:p>
        </p:txBody>
      </p:sp>
      <p:sp>
        <p:nvSpPr>
          <p:cNvPr id="523" name="Google Shape;523;p54"/>
          <p:cNvSpPr/>
          <p:nvPr/>
        </p:nvSpPr>
        <p:spPr>
          <a:xfrm>
            <a:off x="708728" y="2126125"/>
            <a:ext cx="8329800" cy="31947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stripCount</a:t>
            </a:r>
            <a:r>
              <a:rPr lang="pt-BR" sz="1600" b="1" dirty="0">
                <a:solidFill>
                  <a:schemeClr val="dk1"/>
                </a:solidFill>
              </a:rPr>
              <a:t>      	[]   	[3,∞)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060450" algn="l"/>
                <a:tab pos="1905000" algn="l"/>
                <a:tab pos="3463925" algn="l"/>
                <a:tab pos="4217988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524" name="Google Shape;524;p54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502;p52">
            <a:extLst>
              <a:ext uri="{FF2B5EF4-FFF2-40B4-BE49-F238E27FC236}">
                <a16:creationId xmlns:a16="http://schemas.microsoft.com/office/drawing/2014/main" id="{789BA6DE-74B4-0655-2F2C-B8B5005E2B15}"/>
              </a:ext>
            </a:extLst>
          </p:cNvPr>
          <p:cNvSpPr txBox="1">
            <a:spLocks/>
          </p:cNvSpPr>
          <p:nvPr/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indent="0">
              <a:spcBef>
                <a:spcPts val="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stripCount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13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280"/>
              </a:spcBef>
              <a:buClr>
                <a:srgbClr val="000000"/>
              </a:buClr>
              <a:buSzPts val="1400"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lang="pt-BR"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9" name="Google Shape;529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TriangleStripSet (exemplo)</a:t>
            </a:r>
            <a:br>
              <a:rPr lang="pt-BR"/>
            </a:br>
            <a:endParaRPr/>
          </a:p>
        </p:txBody>
      </p:sp>
      <p:sp>
        <p:nvSpPr>
          <p:cNvPr id="531" name="Google Shape;531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6</a:t>
            </a:fld>
            <a:endParaRPr/>
          </a:p>
        </p:txBody>
      </p:sp>
      <p:sp>
        <p:nvSpPr>
          <p:cNvPr id="533" name="Google Shape;533;p55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https://www.web3d.org/documents/specifications/19775-1/V3.3/Part01/components/rendering.html#TriangleStripSet</a:t>
            </a:r>
            <a:r>
              <a:rPr lang="pt-BR" sz="12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ED7DDF-B773-F915-E3E2-2F0206AD5818}"/>
              </a:ext>
            </a:extLst>
          </p:cNvPr>
          <p:cNvSpPr txBox="1"/>
          <p:nvPr/>
        </p:nvSpPr>
        <p:spPr>
          <a:xfrm>
            <a:off x="1773936" y="1334955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F40666-DE26-4B19-50D3-C8D547558A3E}"/>
              </a:ext>
            </a:extLst>
          </p:cNvPr>
          <p:cNvSpPr txBox="1"/>
          <p:nvPr/>
        </p:nvSpPr>
        <p:spPr>
          <a:xfrm>
            <a:off x="4471416" y="846663"/>
            <a:ext cx="4231344" cy="175432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de 3 em 3. Assim o primeiro triângulos será ligando os vértices (0, 1, 2), o segundo (1, 2, 3) e assim por diante, até chegar a contagem definida em </a:t>
            </a:r>
            <a:r>
              <a:rPr lang="pt-BR" sz="1800" dirty="0" err="1"/>
              <a:t>stripCount</a:t>
            </a:r>
            <a:r>
              <a:rPr lang="pt-BR" sz="1800" dirty="0"/>
              <a:t>. Perceba que </a:t>
            </a:r>
            <a:r>
              <a:rPr lang="pt-BR" sz="1800" dirty="0" err="1"/>
              <a:t>stripCount</a:t>
            </a:r>
            <a:r>
              <a:rPr lang="pt-BR" sz="1800" dirty="0"/>
              <a:t> é uma lista.</a:t>
            </a:r>
          </a:p>
        </p:txBody>
      </p:sp>
      <p:pic>
        <p:nvPicPr>
          <p:cNvPr id="10" name="Google Shape;505;p52" descr="TriangleStripSet node">
            <a:extLst>
              <a:ext uri="{FF2B5EF4-FFF2-40B4-BE49-F238E27FC236}">
                <a16:creationId xmlns:a16="http://schemas.microsoft.com/office/drawing/2014/main" id="{D467DBA3-AF2F-7D79-C228-5C10709E3160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43281"/>
            <a:ext cx="4404472" cy="22433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5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/>
              <a:t>IndexedTriangleStripSet</a:t>
            </a:r>
            <a:br>
              <a:rPr lang="pt-BR"/>
            </a:br>
            <a:endParaRPr/>
          </a:p>
        </p:txBody>
      </p:sp>
      <p:sp>
        <p:nvSpPr>
          <p:cNvPr id="493" name="Google Shape;493;p51"/>
          <p:cNvSpPr txBox="1">
            <a:spLocks noGrp="1"/>
          </p:cNvSpPr>
          <p:nvPr>
            <p:ph type="body" idx="1"/>
          </p:nvPr>
        </p:nvSpPr>
        <p:spPr>
          <a:xfrm>
            <a:off x="357884" y="762001"/>
            <a:ext cx="8428200" cy="1395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Verdana"/>
              <a:buNone/>
            </a:pPr>
            <a:r>
              <a:rPr lang="pt-BR" sz="1700"/>
              <a:t>Um </a:t>
            </a:r>
            <a:r>
              <a:rPr lang="pt-BR" sz="1700" b="1"/>
              <a:t>IndexedTriangleStripSet</a:t>
            </a:r>
            <a:r>
              <a:rPr lang="pt-BR" sz="1700"/>
              <a:t> representa uma forma 3D composta de um conjunto de triângulos em forma de uma tira, são usados nos índices do campo </a:t>
            </a:r>
            <a:r>
              <a:rPr lang="pt-BR" sz="1700" b="1"/>
              <a:t>index</a:t>
            </a:r>
            <a:r>
              <a:rPr lang="pt-BR" sz="1700"/>
              <a:t> para especificar como montar faixa de triângulos. Um índice de "−1" indica que a faixa atual terminou e a próxima começa.</a:t>
            </a:r>
            <a:endParaRPr/>
          </a:p>
        </p:txBody>
      </p:sp>
      <p:sp>
        <p:nvSpPr>
          <p:cNvPr id="494" name="Google Shape;494;p5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7</a:t>
            </a:fld>
            <a:endParaRPr/>
          </a:p>
        </p:txBody>
      </p:sp>
      <p:sp>
        <p:nvSpPr>
          <p:cNvPr id="495" name="Google Shape;495;p51"/>
          <p:cNvSpPr/>
          <p:nvPr/>
        </p:nvSpPr>
        <p:spPr>
          <a:xfrm>
            <a:off x="694944" y="1926825"/>
            <a:ext cx="8343683" cy="3416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dash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IndexedTriangleStripSet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: X3DComposedGeometryNode {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MFInt32 	[in]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set_index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	[]   	[0,∞)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−1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attrib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	[]   	[X3DVertexAttributeNode]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color           	NULL 	[X3DColorNode]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 err="1">
                <a:solidFill>
                  <a:schemeClr val="dk1"/>
                </a:solidFill>
              </a:rPr>
              <a:t>SFNode</a:t>
            </a:r>
            <a:r>
              <a:rPr lang="pt-BR" sz="1600" b="1" dirty="0">
                <a:solidFill>
                  <a:schemeClr val="dk1"/>
                </a:solidFill>
              </a:rPr>
              <a:t> 	[</a:t>
            </a:r>
            <a:r>
              <a:rPr lang="pt-BR" sz="1600" b="1" dirty="0" err="1">
                <a:solidFill>
                  <a:schemeClr val="dk1"/>
                </a:solidFill>
              </a:rPr>
              <a:t>in,out</a:t>
            </a:r>
            <a:r>
              <a:rPr lang="pt-BR" sz="1600" b="1" dirty="0">
                <a:solidFill>
                  <a:schemeClr val="dk1"/>
                </a:solidFill>
              </a:rPr>
              <a:t>] 	</a:t>
            </a:r>
            <a:r>
              <a:rPr lang="pt-BR" sz="1600" b="1" dirty="0" err="1">
                <a:solidFill>
                  <a:schemeClr val="dk1"/>
                </a:solidFill>
              </a:rPr>
              <a:t>coord</a:t>
            </a:r>
            <a:r>
              <a:rPr lang="pt-BR" sz="1600" b="1" dirty="0">
                <a:solidFill>
                  <a:schemeClr val="dk1"/>
                </a:solidFill>
              </a:rPr>
              <a:t>           	NULL 	[X3DCoordinateNode]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FogCoordinate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metadata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	NULL 	[X3DMetadataObject]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normal          	NULL 	[X3DNormalNode]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SFNode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	[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in,out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]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texCoord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	NULL 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[X3DTextureCoordinateNode]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ccw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colorPerVertex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normalPerVertex</a:t>
            </a:r>
            <a:r>
              <a:rPr lang="pt-BR" sz="1600" dirty="0">
                <a:solidFill>
                  <a:schemeClr val="dk1"/>
                </a:solidFill>
              </a:rPr>
              <a:t>	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SFBool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	[]       	</a:t>
            </a:r>
            <a:r>
              <a:rPr lang="pt-BR" sz="16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solid</a:t>
            </a: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  	TRUE</a:t>
            </a:r>
            <a:endParaRPr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lang="pt-BR" sz="1600" b="1" dirty="0">
                <a:solidFill>
                  <a:schemeClr val="dk1"/>
                </a:solidFill>
              </a:rPr>
              <a:t>MFInt32 	[]       	index           	[]   	[0,∞) </a:t>
            </a:r>
            <a:r>
              <a:rPr lang="pt-BR" sz="1600" b="1" dirty="0" err="1">
                <a:solidFill>
                  <a:schemeClr val="dk1"/>
                </a:solidFill>
              </a:rPr>
              <a:t>or</a:t>
            </a:r>
            <a:r>
              <a:rPr lang="pt-BR" sz="1600" b="1" dirty="0">
                <a:solidFill>
                  <a:schemeClr val="dk1"/>
                </a:solidFill>
              </a:rPr>
              <a:t> −1</a:t>
            </a:r>
            <a:endParaRPr b="1" dirty="0"/>
          </a:p>
          <a:p>
            <a: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1106488" algn="l"/>
                <a:tab pos="1858963" algn="l"/>
                <a:tab pos="3463925" algn="l"/>
                <a:tab pos="4308475" algn="l"/>
              </a:tabLst>
            </a:pPr>
            <a:r>
              <a:rPr lang="pt-BR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dirty="0"/>
          </a:p>
        </p:txBody>
      </p:sp>
      <p:sp>
        <p:nvSpPr>
          <p:cNvPr id="496" name="Google Shape;496;p51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00"/>
              <a:buFont typeface="Verdana"/>
              <a:buNone/>
            </a:pPr>
            <a:r>
              <a:rPr lang="pt-BR" dirty="0" err="1"/>
              <a:t>IndexedTriangleStripSet</a:t>
            </a:r>
            <a:r>
              <a:rPr lang="pt-BR" dirty="0"/>
              <a:t> (exemplo)</a:t>
            </a:r>
            <a:br>
              <a:rPr lang="pt-BR" dirty="0"/>
            </a:br>
            <a:endParaRPr dirty="0"/>
          </a:p>
        </p:txBody>
      </p:sp>
      <p:sp>
        <p:nvSpPr>
          <p:cNvPr id="502" name="Google Shape;502;p52"/>
          <p:cNvSpPr txBox="1">
            <a:spLocks noGrp="1"/>
          </p:cNvSpPr>
          <p:nvPr>
            <p:ph type="body" idx="1"/>
          </p:nvPr>
        </p:nvSpPr>
        <p:spPr>
          <a:xfrm>
            <a:off x="357884" y="629717"/>
            <a:ext cx="8428200" cy="47103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index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 1 2 3 4 5 6 7 8 9 10 11 12 -1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2039938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Coordinate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point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=‘	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-4.0 -1.0 -0.5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-4.5 -2.0 -0.5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-3.0 -0.5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-2.5 -1.5 -0.5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-2.0 -0.5 -1.0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-1.5 -1.5 -0.5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-0.5  0.5 -0.5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0.0  0.0  0.0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1.0  0.5 -0.5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1.5 -2.0 -1.0 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2.5 -2.0 -0.5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2.5 -2.5 -0.5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	 3.5 -2.0 -1.0</a:t>
            </a: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     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IndexedTriangleStripSet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b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</a:b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   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 &lt;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Material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 </a:t>
            </a:r>
            <a:r>
              <a:rPr lang="pt-BR" sz="1300" b="1" noProof="1">
                <a:solidFill>
                  <a:srgbClr val="008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diffuseColor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='</a:t>
            </a:r>
            <a:r>
              <a:rPr lang="pt-BR" sz="1300" b="1" noProof="1">
                <a:solidFill>
                  <a:srgbClr val="008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0.5 0.5 0.5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'/&gt; 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Appearance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&lt;/</a:t>
            </a:r>
            <a:r>
              <a:rPr lang="pt-BR" sz="1300" b="1" noProof="1">
                <a:solidFill>
                  <a:srgbClr val="00008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Shape</a:t>
            </a:r>
            <a:r>
              <a:rPr lang="pt-BR" sz="1300" b="1" noProof="1">
                <a:solidFill>
                  <a:srgbClr val="000000"/>
                </a:solidFill>
                <a:latin typeface="Courier New" panose="02070309020205020404" pitchFamily="49" charset="0"/>
                <a:ea typeface="Arial"/>
                <a:cs typeface="Courier New" panose="02070309020205020404" pitchFamily="49" charset="0"/>
                <a:sym typeface="Arial"/>
              </a:rPr>
              <a:t>&gt;</a:t>
            </a:r>
            <a:endParaRPr sz="13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3" name="Google Shape;503;p5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8</a:t>
            </a:fld>
            <a:endParaRPr/>
          </a:p>
        </p:txBody>
      </p:sp>
      <p:sp>
        <p:nvSpPr>
          <p:cNvPr id="504" name="Google Shape;504;p52"/>
          <p:cNvSpPr/>
          <p:nvPr/>
        </p:nvSpPr>
        <p:spPr>
          <a:xfrm>
            <a:off x="84172" y="5405974"/>
            <a:ext cx="82596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u="sng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https://www.web3d.org/documents/specifications/19775-1/V3.3/Part01/components/rendering.html#IndexedTriangleStripSet</a:t>
            </a:r>
            <a:r>
              <a:rPr lang="pt-BR" sz="11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1100" dirty="0"/>
          </a:p>
        </p:txBody>
      </p:sp>
      <p:pic>
        <p:nvPicPr>
          <p:cNvPr id="505" name="Google Shape;505;p52" descr="TriangleStripSet nod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462272" y="2606705"/>
            <a:ext cx="4404472" cy="2243344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DAC73EF-B3C2-CB23-2813-4DFAFAC8FD6D}"/>
              </a:ext>
            </a:extLst>
          </p:cNvPr>
          <p:cNvSpPr txBox="1"/>
          <p:nvPr/>
        </p:nvSpPr>
        <p:spPr>
          <a:xfrm>
            <a:off x="1765907" y="1336707"/>
            <a:ext cx="2029968" cy="31547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0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2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3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4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5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6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7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8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  <a:endParaRPr lang="pt-BR" sz="1300" b="1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  <a:sym typeface="Arial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9</a:t>
            </a:r>
            <a:r>
              <a:rPr lang="pt-BR" sz="1300" b="1" baseline="-25000" dirty="0">
                <a:solidFill>
                  <a:schemeClr val="bg1"/>
                </a:solidFill>
                <a:latin typeface="Charm" pitchFamily="2" charset="-34"/>
                <a:cs typeface="Charm" pitchFamily="2" charset="-34"/>
              </a:rPr>
              <a:t>_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10</a:t>
            </a: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</a:t>
            </a: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</a:rPr>
              <a:t>11</a:t>
            </a:r>
            <a:endParaRPr lang="pt-BR" sz="1300" baseline="-25000" dirty="0">
              <a:solidFill>
                <a:srgbClr val="FF0000"/>
              </a:solidFill>
              <a:latin typeface="Charm" pitchFamily="2" charset="-34"/>
              <a:cs typeface="Charm" pitchFamily="2" charset="-34"/>
            </a:endParaRPr>
          </a:p>
          <a:p>
            <a:pPr marL="0" lvl="0" indent="0" algn="r" rtl="0">
              <a:spcBef>
                <a:spcPts val="28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tabLst>
                <a:tab pos="1414463" algn="l"/>
              </a:tabLst>
            </a:pPr>
            <a:r>
              <a:rPr lang="pt-BR" sz="1300" b="1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-&gt; P</a:t>
            </a:r>
            <a:r>
              <a:rPr lang="pt-BR" sz="1300" b="1" baseline="-25000" dirty="0">
                <a:solidFill>
                  <a:srgbClr val="FF0000"/>
                </a:solidFill>
                <a:latin typeface="Charm" pitchFamily="2" charset="-34"/>
                <a:cs typeface="Charm" pitchFamily="2" charset="-34"/>
                <a:sym typeface="Arial"/>
              </a:rPr>
              <a:t>12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6D8B4F-E3E0-4E61-4A88-5E12B5721898}"/>
              </a:ext>
            </a:extLst>
          </p:cNvPr>
          <p:cNvSpPr txBox="1"/>
          <p:nvPr/>
        </p:nvSpPr>
        <p:spPr>
          <a:xfrm>
            <a:off x="4462272" y="1212423"/>
            <a:ext cx="4231344" cy="147732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dirty="0"/>
              <a:t>Os vértices são conectados seguindo a ordem definida no campo index. Ligando de 3 em 3 vértices até encontrar um valor -1. Outras listas de índices podem aparecer na sequencia.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p53"/>
          <p:cNvSpPr txBox="1">
            <a:spLocks noGrp="1"/>
          </p:cNvSpPr>
          <p:nvPr>
            <p:ph type="body" idx="1"/>
          </p:nvPr>
        </p:nvSpPr>
        <p:spPr>
          <a:xfrm>
            <a:off x="218650" y="838975"/>
            <a:ext cx="8798700" cy="76265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dirty="0"/>
              <a:t>A direção de montagem dos triângulos precisa ser constantemente alternada, senão a detecção de triângulos irá falhar</a:t>
            </a:r>
          </a:p>
        </p:txBody>
      </p:sp>
      <p:sp>
        <p:nvSpPr>
          <p:cNvPr id="512" name="Google Shape;512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Cuidado</a:t>
            </a:r>
            <a:endParaRPr dirty="0"/>
          </a:p>
        </p:txBody>
      </p:sp>
      <p:sp>
        <p:nvSpPr>
          <p:cNvPr id="513" name="Google Shape;51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/>
              <a:t>9</a:t>
            </a:fld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F8C8B-34D2-461C-8EB2-A7BA9C9F7D56}"/>
              </a:ext>
            </a:extLst>
          </p:cNvPr>
          <p:cNvSpPr txBox="1"/>
          <p:nvPr/>
        </p:nvSpPr>
        <p:spPr>
          <a:xfrm>
            <a:off x="218649" y="3691708"/>
            <a:ext cx="8727387" cy="13747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 dos truques é inverter a ordem de conexão, assim nos triângulos pares, inverte a conexão de dois vértices.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pt-BR" sz="20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Por exemplo, conecte: (0,1,2), depois (1,3,2), depois (2,3,4) e assim por diante.</a:t>
            </a:r>
          </a:p>
        </p:txBody>
      </p:sp>
      <p:sp>
        <p:nvSpPr>
          <p:cNvPr id="6" name="Circular Arrow 5">
            <a:extLst>
              <a:ext uri="{FF2B5EF4-FFF2-40B4-BE49-F238E27FC236}">
                <a16:creationId xmlns:a16="http://schemas.microsoft.com/office/drawing/2014/main" id="{8B9576B7-15E0-60F1-4DC9-15D6EDF1C030}"/>
              </a:ext>
            </a:extLst>
          </p:cNvPr>
          <p:cNvSpPr/>
          <p:nvPr/>
        </p:nvSpPr>
        <p:spPr>
          <a:xfrm flipH="1">
            <a:off x="2398353" y="2207687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5BD60C9-BEBF-B02D-ADE5-6E9A6176EA14}"/>
              </a:ext>
            </a:extLst>
          </p:cNvPr>
          <p:cNvGrpSpPr/>
          <p:nvPr/>
        </p:nvGrpSpPr>
        <p:grpSpPr>
          <a:xfrm>
            <a:off x="1875683" y="1881176"/>
            <a:ext cx="4371680" cy="1448713"/>
            <a:chOff x="2792691" y="2014237"/>
            <a:chExt cx="3054284" cy="1448713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E74D0EE-9DC4-F512-8EF7-46FEF029EFF0}"/>
                </a:ext>
              </a:extLst>
            </p:cNvPr>
            <p:cNvCxnSpPr>
              <a:cxnSpLocks/>
            </p:cNvCxnSpPr>
            <p:nvPr/>
          </p:nvCxnSpPr>
          <p:spPr>
            <a:xfrm>
              <a:off x="2807748" y="2221025"/>
              <a:ext cx="484563" cy="123209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758D098-3C3F-D35C-6860-0ACB888683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2691" y="2110942"/>
              <a:ext cx="1084082" cy="11668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7097F1F-370F-97BE-F80F-0C51A8AC69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302774" y="2125644"/>
              <a:ext cx="573999" cy="131426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6858F0-24F5-C0EF-BE2E-C48B60AC95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876773" y="2110942"/>
              <a:ext cx="970961" cy="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9D3672D-31C5-D0EF-EEC9-753E3A3EACE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47734" y="2014237"/>
              <a:ext cx="999241" cy="9342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8C0185FF-D4FA-FE35-0D9A-7D91ACA0DBB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344453" y="2110941"/>
              <a:ext cx="503281" cy="1166782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33FEF55D-E2FA-C01D-0525-5F2800050DE0}"/>
                </a:ext>
              </a:extLst>
            </p:cNvPr>
            <p:cNvCxnSpPr>
              <a:cxnSpLocks/>
            </p:cNvCxnSpPr>
            <p:nvPr/>
          </p:nvCxnSpPr>
          <p:spPr>
            <a:xfrm>
              <a:off x="3891830" y="2125644"/>
              <a:ext cx="452623" cy="1152769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5E949BBC-6C94-88EB-933F-BCE8E05BA0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92311" y="3277723"/>
              <a:ext cx="1069942" cy="185227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B88AEBC-3D6C-A744-E2DA-857D5E0780D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47354" y="2026568"/>
              <a:ext cx="499621" cy="1277220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815D2A0-2955-A72E-5B41-5ABC6B102455}"/>
                </a:ext>
              </a:extLst>
            </p:cNvPr>
            <p:cNvCxnSpPr>
              <a:cxnSpLocks/>
            </p:cNvCxnSpPr>
            <p:nvPr/>
          </p:nvCxnSpPr>
          <p:spPr>
            <a:xfrm>
              <a:off x="4344453" y="3274438"/>
              <a:ext cx="1002901" cy="32634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D876672-D681-86C2-1820-96268FBA885F}"/>
                </a:ext>
              </a:extLst>
            </p:cNvPr>
            <p:cNvCxnSpPr>
              <a:cxnSpLocks/>
            </p:cNvCxnSpPr>
            <p:nvPr/>
          </p:nvCxnSpPr>
          <p:spPr>
            <a:xfrm>
              <a:off x="4846816" y="2114227"/>
              <a:ext cx="500538" cy="1189561"/>
            </a:xfrm>
            <a:prstGeom prst="line">
              <a:avLst/>
            </a:prstGeom>
            <a:ln w="38100">
              <a:solidFill>
                <a:schemeClr val="tx1">
                  <a:lumMod val="95000"/>
                  <a:lumOff val="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Circular Arrow 47">
            <a:extLst>
              <a:ext uri="{FF2B5EF4-FFF2-40B4-BE49-F238E27FC236}">
                <a16:creationId xmlns:a16="http://schemas.microsoft.com/office/drawing/2014/main" id="{B0346B0D-DEA5-8DDC-A244-AFF95B5F98C1}"/>
              </a:ext>
            </a:extLst>
          </p:cNvPr>
          <p:cNvSpPr/>
          <p:nvPr/>
        </p:nvSpPr>
        <p:spPr>
          <a:xfrm>
            <a:off x="3162865" y="2578258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49" name="Circular Arrow 48">
            <a:extLst>
              <a:ext uri="{FF2B5EF4-FFF2-40B4-BE49-F238E27FC236}">
                <a16:creationId xmlns:a16="http://schemas.microsoft.com/office/drawing/2014/main" id="{14D342EC-682A-BFEC-2F38-EEA08709E930}"/>
              </a:ext>
            </a:extLst>
          </p:cNvPr>
          <p:cNvSpPr/>
          <p:nvPr/>
        </p:nvSpPr>
        <p:spPr>
          <a:xfrm>
            <a:off x="4618000" y="2491993"/>
            <a:ext cx="475550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solidFill>
            <a:srgbClr val="E026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1" name="Circular Arrow 50">
            <a:extLst>
              <a:ext uri="{FF2B5EF4-FFF2-40B4-BE49-F238E27FC236}">
                <a16:creationId xmlns:a16="http://schemas.microsoft.com/office/drawing/2014/main" id="{C35C9550-F4BA-C051-AF3A-7BCCD5EE6EA8}"/>
              </a:ext>
            </a:extLst>
          </p:cNvPr>
          <p:cNvSpPr/>
          <p:nvPr/>
        </p:nvSpPr>
        <p:spPr>
          <a:xfrm flipH="1">
            <a:off x="3870850" y="211334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2" name="Circular Arrow 51">
            <a:extLst>
              <a:ext uri="{FF2B5EF4-FFF2-40B4-BE49-F238E27FC236}">
                <a16:creationId xmlns:a16="http://schemas.microsoft.com/office/drawing/2014/main" id="{8B3C5F4B-FF80-3A74-DA32-0E18E84047C7}"/>
              </a:ext>
            </a:extLst>
          </p:cNvPr>
          <p:cNvSpPr/>
          <p:nvPr/>
        </p:nvSpPr>
        <p:spPr>
          <a:xfrm flipH="1">
            <a:off x="5292189" y="2049891"/>
            <a:ext cx="494929" cy="475550"/>
          </a:xfrm>
          <a:prstGeom prst="circularArrow">
            <a:avLst>
              <a:gd name="adj1" fmla="val 9167"/>
              <a:gd name="adj2" fmla="val 856280"/>
              <a:gd name="adj3" fmla="val 20445531"/>
              <a:gd name="adj4" fmla="val 1407706"/>
              <a:gd name="adj5" fmla="val 12500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chemeClr val="tx1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1670375-8D17-0380-1C8E-4AF692EB80F1}"/>
              </a:ext>
            </a:extLst>
          </p:cNvPr>
          <p:cNvSpPr txBox="1"/>
          <p:nvPr/>
        </p:nvSpPr>
        <p:spPr>
          <a:xfrm>
            <a:off x="1628218" y="1838694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0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760869F-11DC-0FCA-BFA7-996AAF80C61F}"/>
              </a:ext>
            </a:extLst>
          </p:cNvPr>
          <p:cNvSpPr txBox="1"/>
          <p:nvPr/>
        </p:nvSpPr>
        <p:spPr>
          <a:xfrm>
            <a:off x="2360246" y="3254783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3B9EDEC-5F69-44B8-1100-688A4CE5CE71}"/>
              </a:ext>
            </a:extLst>
          </p:cNvPr>
          <p:cNvSpPr txBox="1"/>
          <p:nvPr/>
        </p:nvSpPr>
        <p:spPr>
          <a:xfrm>
            <a:off x="3288054" y="16684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2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44F547C6-B964-A231-555B-9CFFE4ADA09B}"/>
              </a:ext>
            </a:extLst>
          </p:cNvPr>
          <p:cNvSpPr txBox="1"/>
          <p:nvPr/>
        </p:nvSpPr>
        <p:spPr>
          <a:xfrm>
            <a:off x="3988007" y="3150068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3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D1420E4-DE73-0713-4219-89A2B9C50C7A}"/>
              </a:ext>
            </a:extLst>
          </p:cNvPr>
          <p:cNvSpPr txBox="1"/>
          <p:nvPr/>
        </p:nvSpPr>
        <p:spPr>
          <a:xfrm>
            <a:off x="4677817" y="1662561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4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9340857-4339-8DFF-8092-54C3871554AD}"/>
              </a:ext>
            </a:extLst>
          </p:cNvPr>
          <p:cNvSpPr txBox="1"/>
          <p:nvPr/>
        </p:nvSpPr>
        <p:spPr>
          <a:xfrm>
            <a:off x="6247363" y="163586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EF22A13E-AA4E-41F7-7FD3-A28C4628B1CA}"/>
              </a:ext>
            </a:extLst>
          </p:cNvPr>
          <p:cNvSpPr txBox="1"/>
          <p:nvPr/>
        </p:nvSpPr>
        <p:spPr>
          <a:xfrm>
            <a:off x="5537370" y="3134926"/>
            <a:ext cx="3768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526</TotalTime>
  <Words>2214</Words>
  <Application>Microsoft Macintosh PowerPoint</Application>
  <PresentationFormat>On-screen Show (16:10)</PresentationFormat>
  <Paragraphs>298</Paragraphs>
  <Slides>15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Charm</vt:lpstr>
      <vt:lpstr>Courier New</vt:lpstr>
      <vt:lpstr>Menlo</vt:lpstr>
      <vt:lpstr>Verdana</vt:lpstr>
      <vt:lpstr>Personalizar design</vt:lpstr>
      <vt:lpstr>PowerPoint Presentation</vt:lpstr>
      <vt:lpstr>Tipos de Malhas Triangulares estudadas</vt:lpstr>
      <vt:lpstr>TriangleSet</vt:lpstr>
      <vt:lpstr>Exemplo de TriangleSet</vt:lpstr>
      <vt:lpstr>TriangleStripSet </vt:lpstr>
      <vt:lpstr>TriangleStripSet (exemplo) </vt:lpstr>
      <vt:lpstr>IndexedTriangleStripSet </vt:lpstr>
      <vt:lpstr>IndexedTriangleStripSet (exemplo) </vt:lpstr>
      <vt:lpstr>Cuidado</vt:lpstr>
      <vt:lpstr>IndexedFaceSet </vt:lpstr>
      <vt:lpstr>IndexedFaceSet</vt:lpstr>
      <vt:lpstr>Exemplo IndexedFaceSet</vt:lpstr>
      <vt:lpstr>Exemplo IndexedFaceSet</vt:lpstr>
      <vt:lpstr>Exemplo IndexedFaceSet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Pereira Soares</cp:lastModifiedBy>
  <cp:revision>22</cp:revision>
  <dcterms:modified xsi:type="dcterms:W3CDTF">2023-03-23T22:56:01Z</dcterms:modified>
</cp:coreProperties>
</file>