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11" r:id="rId16"/>
    <p:sldId id="312" r:id="rId17"/>
    <p:sldId id="313" r:id="rId18"/>
    <p:sldId id="314" r:id="rId19"/>
    <p:sldId id="315" r:id="rId20"/>
    <p:sldId id="316" r:id="rId21"/>
    <p:sldId id="317" r:id="rId22"/>
    <p:sldId id="333" r:id="rId23"/>
    <p:sldId id="334" r:id="rId24"/>
    <p:sldId id="335" r:id="rId25"/>
    <p:sldId id="332" r:id="rId26"/>
    <p:sldId id="308" r:id="rId27"/>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8A24AF-F2D6-4DD7-8BAD-3F5CCAE5E3E2}">
  <a:tblStyle styleId="{758A24AF-F2D6-4DD7-8BAD-3F5CCAE5E3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40" d="100"/>
          <a:sy n="140" d="100"/>
        </p:scale>
        <p:origin x="1288" y="192"/>
      </p:cViewPr>
      <p:guideLst>
        <p:guide orient="horz" pos="180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B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f9b8c33c70_0_11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f9b8c33c70_0_1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gf9b8c33c70_0_1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B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f9b8c33c70_0_13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f9b8c33c70_0_1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gf9b8c33c70_0_13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B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f9b8c33c70_0_15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f9b8c33c70_0_1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gf9b8c33c70_0_15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B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f9b8c33c70_0_17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f9b8c33c70_0_1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9" name="Google Shape;539;gf9b8c33c70_0_17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B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f9b8c33c70_0_19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f9b8c33c70_0_1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5" name="Google Shape;555;gf9b8c33c70_0_19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B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edb2c660aa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9" name="Google Shape;519;gedb2c660aa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edb2c660aa_0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gedb2c660aa_0_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edb2c660aa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9" name="Google Shape;539;gedb2c660aa_0_1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edb2c660aa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9" name="Google Shape;549;gedb2c660aa_0_2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edb2c660aa_0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8" name="Google Shape;558;gedb2c660aa_0_3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edb2c660aa_0_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7" name="Google Shape;567;gedb2c660aa_0_4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ef444b581a_0_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8" name="Google Shape;568;gef444b581a_0_7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f9b8c33c70_0_2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f9b8c33c70_0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gf9b8c33c70_0_2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B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f9b8c33c70_0_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f9b8c33c70_0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gf9b8c33c70_0_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B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f9b8c33c70_0_5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f9b8c33c70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gf9b8c33c70_0_5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B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f9b8c33c70_0_6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f9b8c33c70_0_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gf9b8c33c70_0_6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B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f9b8c33c70_0_7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f9b8c33c70_0_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gf9b8c33c70_0_7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B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f9b8c33c70_0_8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f9b8c33c70_0_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gf9b8c33c70_0_8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B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f9b8c33c70_0_10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f9b8c33c70_0_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gf9b8c33c70_0_10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B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e conteúdo">
  <p:cSld name="Título e conteúdo">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5296959"/>
            <a:ext cx="2133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3124200" y="5296959"/>
            <a:ext cx="2895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6553200" y="5296959"/>
            <a:ext cx="2133600" cy="304271"/>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BCBEC0"/>
                </a:solidFill>
                <a:latin typeface="Calibri"/>
                <a:ea typeface="Calibri"/>
                <a:cs typeface="Calibri"/>
                <a:sym typeface="Calibri"/>
              </a:defRPr>
            </a:lvl1pPr>
            <a:lvl2pPr marL="0" marR="0" lvl="1" indent="0" algn="l" rtl="0">
              <a:spcBef>
                <a:spcPts val="0"/>
              </a:spcBef>
              <a:buNone/>
              <a:defRPr sz="1800" b="0" i="0" u="none" strike="noStrike" cap="none">
                <a:solidFill>
                  <a:srgbClr val="BCBEC0"/>
                </a:solidFill>
                <a:latin typeface="Calibri"/>
                <a:ea typeface="Calibri"/>
                <a:cs typeface="Calibri"/>
                <a:sym typeface="Calibri"/>
              </a:defRPr>
            </a:lvl2pPr>
            <a:lvl3pPr marL="0" marR="0" lvl="2" indent="0" algn="l" rtl="0">
              <a:spcBef>
                <a:spcPts val="0"/>
              </a:spcBef>
              <a:buNone/>
              <a:defRPr sz="1800" b="0" i="0" u="none" strike="noStrike" cap="none">
                <a:solidFill>
                  <a:srgbClr val="BCBEC0"/>
                </a:solidFill>
                <a:latin typeface="Calibri"/>
                <a:ea typeface="Calibri"/>
                <a:cs typeface="Calibri"/>
                <a:sym typeface="Calibri"/>
              </a:defRPr>
            </a:lvl3pPr>
            <a:lvl4pPr marL="0" marR="0" lvl="3" indent="0" algn="l" rtl="0">
              <a:spcBef>
                <a:spcPts val="0"/>
              </a:spcBef>
              <a:buNone/>
              <a:defRPr sz="1800" b="0" i="0" u="none" strike="noStrike" cap="none">
                <a:solidFill>
                  <a:srgbClr val="BCBEC0"/>
                </a:solidFill>
                <a:latin typeface="Calibri"/>
                <a:ea typeface="Calibri"/>
                <a:cs typeface="Calibri"/>
                <a:sym typeface="Calibri"/>
              </a:defRPr>
            </a:lvl4pPr>
            <a:lvl5pPr marL="0" marR="0" lvl="4" indent="0" algn="l" rtl="0">
              <a:spcBef>
                <a:spcPts val="0"/>
              </a:spcBef>
              <a:buNone/>
              <a:defRPr sz="1800" b="0" i="0" u="none" strike="noStrike" cap="none">
                <a:solidFill>
                  <a:srgbClr val="BCBEC0"/>
                </a:solidFill>
                <a:latin typeface="Calibri"/>
                <a:ea typeface="Calibri"/>
                <a:cs typeface="Calibri"/>
                <a:sym typeface="Calibri"/>
              </a:defRPr>
            </a:lvl5pPr>
            <a:lvl6pPr marL="0" marR="0" lvl="5" indent="0" algn="l" rtl="0">
              <a:spcBef>
                <a:spcPts val="0"/>
              </a:spcBef>
              <a:buNone/>
              <a:defRPr sz="1800" b="0" i="0" u="none" strike="noStrike" cap="none">
                <a:solidFill>
                  <a:srgbClr val="BCBEC0"/>
                </a:solidFill>
                <a:latin typeface="Calibri"/>
                <a:ea typeface="Calibri"/>
                <a:cs typeface="Calibri"/>
                <a:sym typeface="Calibri"/>
              </a:defRPr>
            </a:lvl6pPr>
            <a:lvl7pPr marL="0" marR="0" lvl="6" indent="0" algn="l" rtl="0">
              <a:spcBef>
                <a:spcPts val="0"/>
              </a:spcBef>
              <a:buNone/>
              <a:defRPr sz="1800" b="0" i="0" u="none" strike="noStrike" cap="none">
                <a:solidFill>
                  <a:srgbClr val="BCBEC0"/>
                </a:solidFill>
                <a:latin typeface="Calibri"/>
                <a:ea typeface="Calibri"/>
                <a:cs typeface="Calibri"/>
                <a:sym typeface="Calibri"/>
              </a:defRPr>
            </a:lvl7pPr>
            <a:lvl8pPr marL="0" marR="0" lvl="7" indent="0" algn="l" rtl="0">
              <a:spcBef>
                <a:spcPts val="0"/>
              </a:spcBef>
              <a:buNone/>
              <a:defRPr sz="1800" b="0" i="0" u="none" strike="noStrike" cap="none">
                <a:solidFill>
                  <a:srgbClr val="BCBEC0"/>
                </a:solidFill>
                <a:latin typeface="Calibri"/>
                <a:ea typeface="Calibri"/>
                <a:cs typeface="Calibri"/>
                <a:sym typeface="Calibri"/>
              </a:defRPr>
            </a:lvl8pPr>
            <a:lvl9pPr marL="0" marR="0" lvl="8" indent="0" algn="l" rtl="0">
              <a:spcBef>
                <a:spcPts val="0"/>
              </a:spcBef>
              <a:buNone/>
              <a:defRPr sz="1800" b="0" i="0" u="none" strike="noStrike" cap="none">
                <a:solidFill>
                  <a:srgbClr val="BCBEC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BR"/>
              <a:t>‹#›</a:t>
            </a:fld>
            <a:endParaRPr/>
          </a:p>
        </p:txBody>
      </p:sp>
      <p:pic>
        <p:nvPicPr>
          <p:cNvPr id="15" name="Google Shape;15;p2"/>
          <p:cNvPicPr preferRelativeResize="0"/>
          <p:nvPr/>
        </p:nvPicPr>
        <p:blipFill rotWithShape="1">
          <a:blip r:embed="rId2">
            <a:alphaModFix/>
          </a:blip>
          <a:srcRect/>
          <a:stretch/>
        </p:blipFill>
        <p:spPr>
          <a:xfrm>
            <a:off x="6094" y="-1"/>
            <a:ext cx="9123426" cy="6846849"/>
          </a:xfrm>
          <a:prstGeom prst="rect">
            <a:avLst/>
          </a:prstGeom>
          <a:noFill/>
          <a:ln>
            <a:noFill/>
          </a:ln>
        </p:spPr>
      </p:pic>
      <p:sp>
        <p:nvSpPr>
          <p:cNvPr id="16" name="Google Shape;16;p2"/>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600"/>
              </a:spcBef>
              <a:spcAft>
                <a:spcPts val="0"/>
              </a:spcAft>
              <a:buClr>
                <a:schemeClr val="lt1"/>
              </a:buClr>
              <a:buSzPts val="3000"/>
              <a:buFont typeface="Arial"/>
              <a:buNone/>
              <a:defRPr sz="3000" b="1"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333"/>
              </a:spcBef>
              <a:spcAft>
                <a:spcPts val="0"/>
              </a:spcAft>
              <a:buClr>
                <a:schemeClr val="lt1"/>
              </a:buClr>
              <a:buSzPts val="1667"/>
              <a:buFont typeface="Arial"/>
              <a:buNone/>
              <a:defRPr sz="16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body" idx="3"/>
          </p:nvPr>
        </p:nvSpPr>
        <p:spPr>
          <a:xfrm>
            <a:off x="900112" y="5296958"/>
            <a:ext cx="7343775" cy="198438"/>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233"/>
              </a:spcBef>
              <a:spcAft>
                <a:spcPts val="0"/>
              </a:spcAft>
              <a:buClr>
                <a:schemeClr val="lt1"/>
              </a:buClr>
              <a:buSzPts val="1167"/>
              <a:buFont typeface="Arial"/>
              <a:buNone/>
              <a:defRPr sz="11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4172" y="113717"/>
            <a:ext cx="8428232" cy="5159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C00026"/>
              </a:buClr>
              <a:buSzPts val="2667"/>
              <a:buFont typeface="Verdana"/>
              <a:buNone/>
              <a:defRPr sz="2667" b="0" i="0" u="none" strike="noStrike" cap="none">
                <a:solidFill>
                  <a:srgbClr val="C00026"/>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3"/>
          <p:cNvSpPr txBox="1">
            <a:spLocks noGrp="1"/>
          </p:cNvSpPr>
          <p:nvPr>
            <p:ph type="body" idx="1"/>
          </p:nvPr>
        </p:nvSpPr>
        <p:spPr>
          <a:xfrm>
            <a:off x="390548" y="838985"/>
            <a:ext cx="8428232" cy="4496159"/>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0" y="5410729"/>
            <a:ext cx="475013" cy="304271"/>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833" b="0" i="0" u="none" strike="noStrike" cap="none">
                <a:solidFill>
                  <a:srgbClr val="888888"/>
                </a:solidFill>
                <a:latin typeface="Verdana"/>
                <a:ea typeface="Verdana"/>
                <a:cs typeface="Verdana"/>
                <a:sym typeface="Verdana"/>
              </a:defRPr>
            </a:lvl1pPr>
            <a:lvl2pPr marL="0" marR="0" lvl="1" indent="0" algn="ctr" rtl="0">
              <a:spcBef>
                <a:spcPts val="0"/>
              </a:spcBef>
              <a:buNone/>
              <a:defRPr sz="833" b="0" i="0" u="none" strike="noStrike" cap="none">
                <a:solidFill>
                  <a:srgbClr val="888888"/>
                </a:solidFill>
                <a:latin typeface="Verdana"/>
                <a:ea typeface="Verdana"/>
                <a:cs typeface="Verdana"/>
                <a:sym typeface="Verdana"/>
              </a:defRPr>
            </a:lvl2pPr>
            <a:lvl3pPr marL="0" marR="0" lvl="2" indent="0" algn="ctr" rtl="0">
              <a:spcBef>
                <a:spcPts val="0"/>
              </a:spcBef>
              <a:buNone/>
              <a:defRPr sz="833" b="0" i="0" u="none" strike="noStrike" cap="none">
                <a:solidFill>
                  <a:srgbClr val="888888"/>
                </a:solidFill>
                <a:latin typeface="Verdana"/>
                <a:ea typeface="Verdana"/>
                <a:cs typeface="Verdana"/>
                <a:sym typeface="Verdana"/>
              </a:defRPr>
            </a:lvl3pPr>
            <a:lvl4pPr marL="0" marR="0" lvl="3" indent="0" algn="ctr" rtl="0">
              <a:spcBef>
                <a:spcPts val="0"/>
              </a:spcBef>
              <a:buNone/>
              <a:defRPr sz="833" b="0" i="0" u="none" strike="noStrike" cap="none">
                <a:solidFill>
                  <a:srgbClr val="888888"/>
                </a:solidFill>
                <a:latin typeface="Verdana"/>
                <a:ea typeface="Verdana"/>
                <a:cs typeface="Verdana"/>
                <a:sym typeface="Verdana"/>
              </a:defRPr>
            </a:lvl4pPr>
            <a:lvl5pPr marL="0" marR="0" lvl="4" indent="0" algn="ctr" rtl="0">
              <a:spcBef>
                <a:spcPts val="0"/>
              </a:spcBef>
              <a:buNone/>
              <a:defRPr sz="833" b="0" i="0" u="none" strike="noStrike" cap="none">
                <a:solidFill>
                  <a:srgbClr val="888888"/>
                </a:solidFill>
                <a:latin typeface="Verdana"/>
                <a:ea typeface="Verdana"/>
                <a:cs typeface="Verdana"/>
                <a:sym typeface="Verdana"/>
              </a:defRPr>
            </a:lvl5pPr>
            <a:lvl6pPr marL="0" marR="0" lvl="5" indent="0" algn="ctr" rtl="0">
              <a:spcBef>
                <a:spcPts val="0"/>
              </a:spcBef>
              <a:buNone/>
              <a:defRPr sz="833" b="0" i="0" u="none" strike="noStrike" cap="none">
                <a:solidFill>
                  <a:srgbClr val="888888"/>
                </a:solidFill>
                <a:latin typeface="Verdana"/>
                <a:ea typeface="Verdana"/>
                <a:cs typeface="Verdana"/>
                <a:sym typeface="Verdana"/>
              </a:defRPr>
            </a:lvl6pPr>
            <a:lvl7pPr marL="0" marR="0" lvl="6" indent="0" algn="ctr" rtl="0">
              <a:spcBef>
                <a:spcPts val="0"/>
              </a:spcBef>
              <a:buNone/>
              <a:defRPr sz="833" b="0" i="0" u="none" strike="noStrike" cap="none">
                <a:solidFill>
                  <a:srgbClr val="888888"/>
                </a:solidFill>
                <a:latin typeface="Verdana"/>
                <a:ea typeface="Verdana"/>
                <a:cs typeface="Verdana"/>
                <a:sym typeface="Verdana"/>
              </a:defRPr>
            </a:lvl7pPr>
            <a:lvl8pPr marL="0" marR="0" lvl="7" indent="0" algn="ctr" rtl="0">
              <a:spcBef>
                <a:spcPts val="0"/>
              </a:spcBef>
              <a:buNone/>
              <a:defRPr sz="833" b="0" i="0" u="none" strike="noStrike" cap="none">
                <a:solidFill>
                  <a:srgbClr val="888888"/>
                </a:solidFill>
                <a:latin typeface="Verdana"/>
                <a:ea typeface="Verdana"/>
                <a:cs typeface="Verdana"/>
                <a:sym typeface="Verdana"/>
              </a:defRPr>
            </a:lvl8pPr>
            <a:lvl9pPr marL="0" marR="0" lvl="8" indent="0" algn="ctr" rtl="0">
              <a:spcBef>
                <a:spcPts val="0"/>
              </a:spcBef>
              <a:buNone/>
              <a:defRPr sz="833" b="0" i="0" u="none" strike="noStrike" cap="none">
                <a:solidFill>
                  <a:srgbClr val="888888"/>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en-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5"/>
          <p:cNvSpPr txBox="1">
            <a:spLocks noGrp="1"/>
          </p:cNvSpPr>
          <p:nvPr>
            <p:ph type="ctrTitle"/>
          </p:nvPr>
        </p:nvSpPr>
        <p:spPr>
          <a:xfrm>
            <a:off x="1143000" y="935302"/>
            <a:ext cx="6858000" cy="1989667"/>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Clr>
                <a:srgbClr val="C00026"/>
              </a:buClr>
              <a:buSzPts val="4500"/>
              <a:buFont typeface="Verdana"/>
              <a:buNone/>
              <a:defRPr sz="4500" b="0" i="0" u="none" strike="noStrike" cap="none">
                <a:solidFill>
                  <a:srgbClr val="C00026"/>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5"/>
          <p:cNvSpPr txBox="1">
            <a:spLocks noGrp="1"/>
          </p:cNvSpPr>
          <p:nvPr>
            <p:ph type="subTitle" idx="1"/>
          </p:nvPr>
        </p:nvSpPr>
        <p:spPr>
          <a:xfrm>
            <a:off x="1143000" y="3001698"/>
            <a:ext cx="6858000" cy="1379802"/>
          </a:xfrm>
          <a:prstGeom prst="rect">
            <a:avLst/>
          </a:prstGeom>
          <a:noFill/>
          <a:ln>
            <a:noFill/>
          </a:ln>
        </p:spPr>
        <p:txBody>
          <a:bodyPr spcFirstLastPara="1" wrap="square" lIns="91425" tIns="45700" rIns="91425" bIns="45700" anchor="t" anchorCtr="0">
            <a:noAutofit/>
          </a:bodyPr>
          <a:lstStyle>
            <a:lvl1pPr marR="0" lvl="0" algn="ctr" rtl="0">
              <a:spcBef>
                <a:spcPts val="360"/>
              </a:spcBef>
              <a:spcAft>
                <a:spcPts val="0"/>
              </a:spcAft>
              <a:buClr>
                <a:schemeClr val="dk1"/>
              </a:buClr>
              <a:buSzPts val="1800"/>
              <a:buFont typeface="Arial"/>
              <a:buNone/>
              <a:defRPr sz="1800" b="0" i="0" u="none" strike="noStrike" cap="none">
                <a:solidFill>
                  <a:schemeClr val="dk1"/>
                </a:solidFill>
                <a:latin typeface="Verdana"/>
                <a:ea typeface="Verdana"/>
                <a:cs typeface="Verdana"/>
                <a:sym typeface="Verdana"/>
              </a:defRPr>
            </a:lvl1pPr>
            <a:lvl2pPr marR="0" lvl="1" algn="ctr" rtl="0">
              <a:spcBef>
                <a:spcPts val="300"/>
              </a:spcBef>
              <a:spcAft>
                <a:spcPts val="0"/>
              </a:spcAft>
              <a:buClr>
                <a:schemeClr val="dk1"/>
              </a:buClr>
              <a:buSzPts val="1500"/>
              <a:buFont typeface="Arial"/>
              <a:buNone/>
              <a:defRPr sz="1500" b="0" i="0" u="none" strike="noStrike" cap="none">
                <a:solidFill>
                  <a:schemeClr val="dk1"/>
                </a:solidFill>
                <a:latin typeface="Verdana"/>
                <a:ea typeface="Verdana"/>
                <a:cs typeface="Verdana"/>
                <a:sym typeface="Verdana"/>
              </a:defRPr>
            </a:lvl2pPr>
            <a:lvl3pPr marR="0" lvl="2" algn="ctr" rtl="0">
              <a:spcBef>
                <a:spcPts val="270"/>
              </a:spcBef>
              <a:spcAft>
                <a:spcPts val="0"/>
              </a:spcAft>
              <a:buClr>
                <a:schemeClr val="dk1"/>
              </a:buClr>
              <a:buSzPts val="1350"/>
              <a:buFont typeface="Arial"/>
              <a:buNone/>
              <a:defRPr sz="1350" b="0" i="0" u="none" strike="noStrike" cap="none">
                <a:solidFill>
                  <a:schemeClr val="dk1"/>
                </a:solidFill>
                <a:latin typeface="Verdana"/>
                <a:ea typeface="Verdana"/>
                <a:cs typeface="Verdana"/>
                <a:sym typeface="Verdana"/>
              </a:defRPr>
            </a:lvl3pPr>
            <a:lvl4pPr marR="0" lvl="3" algn="ctr" rtl="0">
              <a:spcBef>
                <a:spcPts val="24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4pPr>
            <a:lvl5pPr marR="0" lvl="4" algn="ctr" rtl="0">
              <a:spcBef>
                <a:spcPts val="24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5pPr>
            <a:lvl6pPr marR="0" lvl="5" algn="ctr"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29" name="Google Shape;29;p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C00026"/>
              </a:buClr>
              <a:buSzPts val="2667"/>
              <a:buFont typeface="Verdana"/>
              <a:buNone/>
              <a:defRPr sz="2667" b="0" i="0" u="none" strike="noStrike" cap="none">
                <a:solidFill>
                  <a:srgbClr val="C00026"/>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 name="Google Shape;34;p6"/>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457200" marR="0" lvl="0"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1pPr>
            <a:lvl2pPr marL="914400" marR="0" lvl="1" indent="-334454" algn="l" rtl="0">
              <a:spcBef>
                <a:spcPts val="333"/>
              </a:spcBef>
              <a:spcAft>
                <a:spcPts val="0"/>
              </a:spcAft>
              <a:buClr>
                <a:schemeClr val="dk1"/>
              </a:buClr>
              <a:buSzPts val="1667"/>
              <a:buFont typeface="Arial"/>
              <a:buChar char="–"/>
              <a:defRPr sz="1667"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34454" algn="l" rtl="0">
              <a:spcBef>
                <a:spcPts val="333"/>
              </a:spcBef>
              <a:spcAft>
                <a:spcPts val="0"/>
              </a:spcAft>
              <a:buClr>
                <a:schemeClr val="dk1"/>
              </a:buClr>
              <a:buSzPts val="1667"/>
              <a:buFont typeface="Arial"/>
              <a:buChar char="–"/>
              <a:defRPr sz="1667" b="0" i="0" u="none" strike="noStrike" cap="none">
                <a:solidFill>
                  <a:schemeClr val="dk1"/>
                </a:solidFill>
                <a:latin typeface="Verdana"/>
                <a:ea typeface="Verdana"/>
                <a:cs typeface="Verdana"/>
                <a:sym typeface="Verdana"/>
              </a:defRPr>
            </a:lvl4pPr>
            <a:lvl5pPr marL="2286000" marR="0" lvl="4" indent="-334454" algn="l" rtl="0">
              <a:spcBef>
                <a:spcPts val="333"/>
              </a:spcBef>
              <a:spcAft>
                <a:spcPts val="0"/>
              </a:spcAft>
              <a:buClr>
                <a:schemeClr val="dk1"/>
              </a:buClr>
              <a:buSzPts val="1667"/>
              <a:buFont typeface="Arial"/>
              <a:buChar char="»"/>
              <a:defRPr sz="1667"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Calibri"/>
                <a:ea typeface="Calibri"/>
                <a:cs typeface="Calibri"/>
                <a:sym typeface="Calibri"/>
              </a:defRPr>
            </a:lvl9pPr>
          </a:lstStyle>
          <a:p>
            <a:endParaRPr/>
          </a:p>
        </p:txBody>
      </p:sp>
      <p:sp>
        <p:nvSpPr>
          <p:cNvPr id="35" name="Google Shape;35;p6"/>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6"/>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fundo_ppt1_ok.jpg"/>
          <p:cNvPicPr preferRelativeResize="0"/>
          <p:nvPr/>
        </p:nvPicPr>
        <p:blipFill rotWithShape="1">
          <a:blip r:embed="rId6">
            <a:alphaModFix/>
          </a:blip>
          <a:srcRect/>
          <a:stretch/>
        </p:blipFill>
        <p:spPr>
          <a:xfrm>
            <a:off x="1524000" y="0"/>
            <a:ext cx="7620000" cy="5715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web3d.org/documents/specifications/19775-1/V3.3/Part01/components/lighting.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en-BR"/>
              <a:t>Computação Gráfica</a:t>
            </a:r>
            <a:endParaRPr/>
          </a:p>
        </p:txBody>
      </p:sp>
      <p:sp>
        <p:nvSpPr>
          <p:cNvPr id="79" name="Google Shape;79;p14"/>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1600"/>
              <a:buFont typeface="Verdana"/>
              <a:buNone/>
            </a:pPr>
            <a:r>
              <a:rPr lang="en-BR" dirty="0"/>
              <a:t>Aula 15: Revisão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61"/>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Exemplo X3D</a:t>
            </a:r>
            <a:endParaRPr/>
          </a:p>
        </p:txBody>
      </p:sp>
      <p:sp>
        <p:nvSpPr>
          <p:cNvPr id="506" name="Google Shape;506;p61"/>
          <p:cNvSpPr txBox="1">
            <a:spLocks noGrp="1"/>
          </p:cNvSpPr>
          <p:nvPr>
            <p:ph type="body" idx="1"/>
          </p:nvPr>
        </p:nvSpPr>
        <p:spPr>
          <a:xfrm>
            <a:off x="390550" y="3002280"/>
            <a:ext cx="8428200" cy="2332800"/>
          </a:xfrm>
          <a:prstGeom prst="rect">
            <a:avLst/>
          </a:prstGeom>
        </p:spPr>
        <p:txBody>
          <a:bodyPr spcFirstLastPara="1" wrap="square" lIns="91425" tIns="45700" rIns="91425" bIns="45700" anchor="t" anchorCtr="0">
            <a:normAutofit/>
          </a:bodyPr>
          <a:lstStyle/>
          <a:p>
            <a:pPr marL="0" lvl="0" indent="0" algn="l" rtl="0">
              <a:spcBef>
                <a:spcPts val="400"/>
              </a:spcBef>
              <a:spcAft>
                <a:spcPts val="0"/>
              </a:spcAft>
              <a:buNone/>
            </a:pPr>
            <a:r>
              <a:rPr lang="en-BR" sz="1200" b="1">
                <a:highlight>
                  <a:srgbClr val="FFFFFF"/>
                </a:highlight>
              </a:rPr>
              <a:t>I</a:t>
            </a:r>
            <a:r>
              <a:rPr lang="en-BR" sz="1700" b="1" baseline="-25000">
                <a:highlight>
                  <a:srgbClr val="FFFFFF"/>
                </a:highlight>
              </a:rPr>
              <a:t>rgb</a:t>
            </a:r>
            <a:r>
              <a:rPr lang="en-BR" sz="1200">
                <a:highlight>
                  <a:srgbClr val="FFFFFF"/>
                </a:highlight>
              </a:rPr>
              <a:t> = O</a:t>
            </a:r>
            <a:r>
              <a:rPr lang="en-BR" sz="1800" baseline="-25000">
                <a:highlight>
                  <a:srgbClr val="FFFFFF"/>
                </a:highlight>
              </a:rPr>
              <a:t>E</a:t>
            </a:r>
            <a:r>
              <a:rPr lang="en-BR" sz="1100" baseline="-25000">
                <a:highlight>
                  <a:srgbClr val="FFFFFF"/>
                </a:highlight>
              </a:rPr>
              <a:t> </a:t>
            </a:r>
            <a:r>
              <a:rPr lang="en-BR" sz="1700" baseline="-25000">
                <a:highlight>
                  <a:srgbClr val="FFFFFF"/>
                </a:highlight>
              </a:rPr>
              <a:t>rgb</a:t>
            </a:r>
            <a:r>
              <a:rPr lang="en-BR" sz="1200">
                <a:highlight>
                  <a:srgbClr val="FFFFFF"/>
                </a:highlight>
              </a:rPr>
              <a:t> + SUM( I</a:t>
            </a:r>
            <a:r>
              <a:rPr lang="en-BR" sz="1800" baseline="-25000">
                <a:highlight>
                  <a:srgbClr val="FFFFFF"/>
                </a:highlight>
              </a:rPr>
              <a:t>L</a:t>
            </a:r>
            <a:r>
              <a:rPr lang="en-BR" sz="1700" baseline="-25000">
                <a:highlight>
                  <a:srgbClr val="FFFFFF"/>
                </a:highlight>
              </a:rPr>
              <a:t>rgb </a:t>
            </a:r>
            <a:r>
              <a:rPr lang="en-BR" sz="1200">
                <a:highlight>
                  <a:srgbClr val="FFFFFF"/>
                </a:highlight>
              </a:rPr>
              <a:t>× (ambient</a:t>
            </a:r>
            <a:r>
              <a:rPr lang="en-BR" sz="1800" baseline="-25000">
                <a:highlight>
                  <a:srgbClr val="FFFFFF"/>
                </a:highlight>
              </a:rPr>
              <a:t>i</a:t>
            </a:r>
            <a:r>
              <a:rPr lang="en-BR" sz="1200">
                <a:highlight>
                  <a:srgbClr val="FFFFFF"/>
                </a:highlight>
              </a:rPr>
              <a:t> + diffuse</a:t>
            </a:r>
            <a:r>
              <a:rPr lang="en-BR" sz="1800" baseline="-25000">
                <a:highlight>
                  <a:srgbClr val="FFFFFF"/>
                </a:highlight>
              </a:rPr>
              <a:t>i</a:t>
            </a:r>
            <a:r>
              <a:rPr lang="en-BR" sz="1200">
                <a:highlight>
                  <a:srgbClr val="FFFFFF"/>
                </a:highlight>
              </a:rPr>
              <a:t> + specular</a:t>
            </a:r>
            <a:r>
              <a:rPr lang="en-BR" sz="1100" baseline="-25000">
                <a:highlight>
                  <a:srgbClr val="FFFFFF"/>
                </a:highlight>
              </a:rPr>
              <a:t> </a:t>
            </a:r>
            <a:r>
              <a:rPr lang="en-BR" sz="1800" baseline="-25000">
                <a:highlight>
                  <a:srgbClr val="FFFFFF"/>
                </a:highlight>
              </a:rPr>
              <a:t>i</a:t>
            </a:r>
            <a:r>
              <a:rPr lang="en-BR" sz="1200">
                <a:highlight>
                  <a:srgbClr val="FFFFFF"/>
                </a:highlight>
              </a:rPr>
              <a:t>))</a:t>
            </a:r>
            <a:endParaRPr sz="1200">
              <a:highlight>
                <a:srgbClr val="FFFFFF"/>
              </a:highlight>
            </a:endParaRPr>
          </a:p>
          <a:p>
            <a:pPr marL="0" lvl="0" indent="0" algn="l" rtl="0">
              <a:spcBef>
                <a:spcPts val="1000"/>
              </a:spcBef>
              <a:spcAft>
                <a:spcPts val="0"/>
              </a:spcAft>
              <a:buNone/>
            </a:pPr>
            <a:r>
              <a:rPr lang="en-BR" sz="1200" b="1">
                <a:highlight>
                  <a:srgbClr val="FFFFFF"/>
                </a:highlight>
              </a:rPr>
              <a:t>I</a:t>
            </a:r>
            <a:r>
              <a:rPr lang="en-BR" sz="1700" b="1" baseline="-25000">
                <a:highlight>
                  <a:srgbClr val="FFFFFF"/>
                </a:highlight>
              </a:rPr>
              <a:t>rgb</a:t>
            </a:r>
            <a:r>
              <a:rPr lang="en-BR" sz="1200">
                <a:highlight>
                  <a:srgbClr val="FFFFFF"/>
                </a:highlight>
              </a:rPr>
              <a:t> = (0.0, 0.0, 0.0) + SUM( (1.0, 1.0, 1.0)</a:t>
            </a:r>
            <a:r>
              <a:rPr lang="en-BR" sz="1700" baseline="-25000">
                <a:highlight>
                  <a:srgbClr val="FFFFFF"/>
                </a:highlight>
              </a:rPr>
              <a:t> </a:t>
            </a:r>
            <a:r>
              <a:rPr lang="en-BR" sz="1200">
                <a:highlight>
                  <a:srgbClr val="FFFFFF"/>
                </a:highlight>
              </a:rPr>
              <a:t>× ( (0.0, 0.0, 0.0) + (0.6, 0.6, 0.0) + (0.07, 0.07, 0.07)</a:t>
            </a:r>
            <a:r>
              <a:rPr lang="en-BR" sz="1800" baseline="-25000">
                <a:highlight>
                  <a:srgbClr val="FFFFFF"/>
                </a:highlight>
              </a:rPr>
              <a:t> </a:t>
            </a:r>
            <a:r>
              <a:rPr lang="en-BR" sz="1200">
                <a:highlight>
                  <a:srgbClr val="FFFFFF"/>
                </a:highlight>
              </a:rPr>
              <a:t>) )</a:t>
            </a:r>
            <a:endParaRPr sz="1200">
              <a:highlight>
                <a:srgbClr val="FFFFFF"/>
              </a:highlight>
            </a:endParaRPr>
          </a:p>
          <a:p>
            <a:pPr marL="0" lvl="0" indent="0" algn="l" rtl="0">
              <a:spcBef>
                <a:spcPts val="1000"/>
              </a:spcBef>
              <a:spcAft>
                <a:spcPts val="0"/>
              </a:spcAft>
              <a:buNone/>
            </a:pPr>
            <a:r>
              <a:rPr lang="en-BR" sz="1200" b="1">
                <a:highlight>
                  <a:srgbClr val="FFFFFF"/>
                </a:highlight>
              </a:rPr>
              <a:t>I</a:t>
            </a:r>
            <a:r>
              <a:rPr lang="en-BR" sz="1700" b="1" baseline="-25000">
                <a:highlight>
                  <a:srgbClr val="FFFFFF"/>
                </a:highlight>
              </a:rPr>
              <a:t>rgb</a:t>
            </a:r>
            <a:r>
              <a:rPr lang="en-BR" sz="1200">
                <a:highlight>
                  <a:srgbClr val="FFFFFF"/>
                </a:highlight>
              </a:rPr>
              <a:t> = (0.0, 0.0, 0.0) + SUM( (1.0, 1.0, 1.0)</a:t>
            </a:r>
            <a:r>
              <a:rPr lang="en-BR" sz="1700" baseline="-25000">
                <a:highlight>
                  <a:srgbClr val="FFFFFF"/>
                </a:highlight>
              </a:rPr>
              <a:t> </a:t>
            </a:r>
            <a:r>
              <a:rPr lang="en-BR" sz="1200">
                <a:highlight>
                  <a:srgbClr val="FFFFFF"/>
                </a:highlight>
              </a:rPr>
              <a:t>× (0.67, 0.67, 0.07)</a:t>
            </a:r>
            <a:r>
              <a:rPr lang="en-BR" sz="1800" baseline="-25000">
                <a:highlight>
                  <a:srgbClr val="FFFFFF"/>
                </a:highlight>
              </a:rPr>
              <a:t> </a:t>
            </a:r>
            <a:r>
              <a:rPr lang="en-BR" sz="1200">
                <a:highlight>
                  <a:srgbClr val="FFFFFF"/>
                </a:highlight>
              </a:rPr>
              <a:t>)</a:t>
            </a:r>
            <a:endParaRPr sz="1200">
              <a:highlight>
                <a:srgbClr val="FFFFFF"/>
              </a:highlight>
            </a:endParaRPr>
          </a:p>
          <a:p>
            <a:pPr marL="0" lvl="0" indent="0" algn="l" rtl="0">
              <a:spcBef>
                <a:spcPts val="1000"/>
              </a:spcBef>
              <a:spcAft>
                <a:spcPts val="0"/>
              </a:spcAft>
              <a:buNone/>
            </a:pPr>
            <a:r>
              <a:rPr lang="en-BR" sz="1200" b="1">
                <a:highlight>
                  <a:srgbClr val="FFFFFF"/>
                </a:highlight>
              </a:rPr>
              <a:t>I</a:t>
            </a:r>
            <a:r>
              <a:rPr lang="en-BR" sz="1700" b="1" baseline="-25000">
                <a:highlight>
                  <a:srgbClr val="FFFFFF"/>
                </a:highlight>
              </a:rPr>
              <a:t>rgb</a:t>
            </a:r>
            <a:r>
              <a:rPr lang="en-BR" sz="1200">
                <a:highlight>
                  <a:srgbClr val="FFFFFF"/>
                </a:highlight>
              </a:rPr>
              <a:t> = (0.0, 0.0, 0.0) + (0.67, 0.67, 0.07)</a:t>
            </a:r>
            <a:endParaRPr sz="1200">
              <a:highlight>
                <a:srgbClr val="FFFFFF"/>
              </a:highlight>
            </a:endParaRPr>
          </a:p>
          <a:p>
            <a:pPr marL="0" lvl="0" indent="0" algn="l" rtl="0">
              <a:spcBef>
                <a:spcPts val="1000"/>
              </a:spcBef>
              <a:spcAft>
                <a:spcPts val="0"/>
              </a:spcAft>
              <a:buNone/>
            </a:pPr>
            <a:r>
              <a:rPr lang="en-BR" sz="1200" b="1">
                <a:highlight>
                  <a:srgbClr val="FFFFFF"/>
                </a:highlight>
              </a:rPr>
              <a:t>I</a:t>
            </a:r>
            <a:r>
              <a:rPr lang="en-BR" sz="1700" b="1" baseline="-25000">
                <a:highlight>
                  <a:srgbClr val="FFFFFF"/>
                </a:highlight>
              </a:rPr>
              <a:t>rgb</a:t>
            </a:r>
            <a:r>
              <a:rPr lang="en-BR" sz="1200">
                <a:highlight>
                  <a:srgbClr val="FFFFFF"/>
                </a:highlight>
              </a:rPr>
              <a:t> = (0.67, 0.67, 0.07)</a:t>
            </a:r>
            <a:endParaRPr sz="1200">
              <a:highlight>
                <a:srgbClr val="FFFFFF"/>
              </a:highlight>
            </a:endParaRPr>
          </a:p>
          <a:p>
            <a:pPr marL="0" lvl="0" indent="0" algn="l" rtl="0">
              <a:lnSpc>
                <a:spcPct val="115000"/>
              </a:lnSpc>
              <a:spcBef>
                <a:spcPts val="1000"/>
              </a:spcBef>
              <a:spcAft>
                <a:spcPts val="1000"/>
              </a:spcAft>
              <a:buNone/>
            </a:pPr>
            <a:endParaRPr sz="1200">
              <a:highlight>
                <a:srgbClr val="FFFFFF"/>
              </a:highlight>
            </a:endParaRPr>
          </a:p>
        </p:txBody>
      </p:sp>
      <p:sp>
        <p:nvSpPr>
          <p:cNvPr id="507" name="Google Shape;507;p61"/>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BR"/>
              <a:t>10</a:t>
            </a:fld>
            <a:endParaRPr/>
          </a:p>
        </p:txBody>
      </p:sp>
      <p:sp>
        <p:nvSpPr>
          <p:cNvPr id="508" name="Google Shape;508;p61"/>
          <p:cNvSpPr txBox="1"/>
          <p:nvPr/>
        </p:nvSpPr>
        <p:spPr>
          <a:xfrm>
            <a:off x="51300" y="594550"/>
            <a:ext cx="7227000" cy="21240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&lt;Viewpoint</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position</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 0 10"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&lt;NavigationInfo</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headlight</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'false'</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endParaRPr sz="900" b="1">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&lt;DirectionalLight</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direction</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"0 -0.8 -0.6" </a:t>
            </a:r>
            <a:r>
              <a:rPr lang="en-BR" sz="900" b="1">
                <a:solidFill>
                  <a:srgbClr val="FF0000"/>
                </a:solidFill>
                <a:highlight>
                  <a:srgbClr val="FFFFFF"/>
                </a:highlight>
                <a:latin typeface="Courier New"/>
                <a:ea typeface="Courier New"/>
                <a:cs typeface="Courier New"/>
                <a:sym typeface="Courier New"/>
              </a:rPr>
              <a:t>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 1 1"</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intensity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 </a:t>
            </a:r>
            <a:r>
              <a:rPr lang="en-BR" sz="900" b="1">
                <a:solidFill>
                  <a:srgbClr val="FF0000"/>
                </a:solidFill>
                <a:highlight>
                  <a:srgbClr val="FFFFFF"/>
                </a:highlight>
                <a:latin typeface="Courier New"/>
                <a:ea typeface="Courier New"/>
                <a:cs typeface="Courier New"/>
                <a:sym typeface="Courier New"/>
              </a:rPr>
              <a:t>ambientIntensity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900" b="1">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&lt;Box/&gt;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&lt;Material</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specularColor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'1.0 1.0 1.0'</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diffuseColor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'1.0 1.0 0.0'</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shininess</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'0.2'</a:t>
            </a:r>
            <a:endParaRPr sz="900" b="1">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rgbClr val="800000"/>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ambientIntensity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"0.2"</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emissiveColor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 0 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&lt;/Transform&gt;</a:t>
            </a:r>
            <a:endParaRPr sz="900" b="1">
              <a:solidFill>
                <a:srgbClr val="800000"/>
              </a:solidFill>
              <a:highlight>
                <a:srgbClr val="FFFFFF"/>
              </a:highlight>
              <a:latin typeface="Courier New"/>
              <a:ea typeface="Courier New"/>
              <a:cs typeface="Courier New"/>
              <a:sym typeface="Courier New"/>
            </a:endParaRPr>
          </a:p>
        </p:txBody>
      </p:sp>
      <p:pic>
        <p:nvPicPr>
          <p:cNvPr id="509" name="Google Shape;509;p61"/>
          <p:cNvPicPr preferRelativeResize="0"/>
          <p:nvPr/>
        </p:nvPicPr>
        <p:blipFill>
          <a:blip r:embed="rId3">
            <a:alphaModFix/>
          </a:blip>
          <a:stretch>
            <a:fillRect/>
          </a:stretch>
        </p:blipFill>
        <p:spPr>
          <a:xfrm>
            <a:off x="6874075" y="793000"/>
            <a:ext cx="1686800" cy="1741200"/>
          </a:xfrm>
          <a:prstGeom prst="rect">
            <a:avLst/>
          </a:prstGeom>
          <a:noFill/>
          <a:ln>
            <a:noFill/>
          </a:ln>
        </p:spPr>
      </p:pic>
      <p:sp>
        <p:nvSpPr>
          <p:cNvPr id="510" name="Google Shape;510;p61"/>
          <p:cNvSpPr/>
          <p:nvPr/>
        </p:nvSpPr>
        <p:spPr>
          <a:xfrm>
            <a:off x="2662900" y="4620100"/>
            <a:ext cx="1269300" cy="375000"/>
          </a:xfrm>
          <a:prstGeom prst="rect">
            <a:avLst/>
          </a:prstGeom>
          <a:solidFill>
            <a:srgbClr val="ABAB1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1"/>
          <p:cNvSpPr/>
          <p:nvPr/>
        </p:nvSpPr>
        <p:spPr>
          <a:xfrm>
            <a:off x="7665345" y="1599638"/>
            <a:ext cx="164100" cy="78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6">
                                            <p:txEl>
                                              <p:pRg st="0" end="0"/>
                                            </p:txEl>
                                          </p:spTgt>
                                        </p:tgtEl>
                                        <p:attrNameLst>
                                          <p:attrName>style.visibility</p:attrName>
                                        </p:attrNameLst>
                                      </p:cBhvr>
                                      <p:to>
                                        <p:strVal val="visible"/>
                                      </p:to>
                                    </p:set>
                                    <p:animEffect transition="in" filter="fade">
                                      <p:cBhvr>
                                        <p:cTn id="7" dur="1000"/>
                                        <p:tgtEl>
                                          <p:spTgt spid="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6">
                                            <p:txEl>
                                              <p:pRg st="1" end="1"/>
                                            </p:txEl>
                                          </p:spTgt>
                                        </p:tgtEl>
                                        <p:attrNameLst>
                                          <p:attrName>style.visibility</p:attrName>
                                        </p:attrNameLst>
                                      </p:cBhvr>
                                      <p:to>
                                        <p:strVal val="visible"/>
                                      </p:to>
                                    </p:set>
                                    <p:animEffect transition="in" filter="fade">
                                      <p:cBhvr>
                                        <p:cTn id="12" dur="1000"/>
                                        <p:tgtEl>
                                          <p:spTgt spid="5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6">
                                            <p:txEl>
                                              <p:pRg st="2" end="2"/>
                                            </p:txEl>
                                          </p:spTgt>
                                        </p:tgtEl>
                                        <p:attrNameLst>
                                          <p:attrName>style.visibility</p:attrName>
                                        </p:attrNameLst>
                                      </p:cBhvr>
                                      <p:to>
                                        <p:strVal val="visible"/>
                                      </p:to>
                                    </p:set>
                                    <p:animEffect transition="in" filter="fade">
                                      <p:cBhvr>
                                        <p:cTn id="17" dur="1000"/>
                                        <p:tgtEl>
                                          <p:spTgt spid="5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6">
                                            <p:txEl>
                                              <p:pRg st="3" end="3"/>
                                            </p:txEl>
                                          </p:spTgt>
                                        </p:tgtEl>
                                        <p:attrNameLst>
                                          <p:attrName>style.visibility</p:attrName>
                                        </p:attrNameLst>
                                      </p:cBhvr>
                                      <p:to>
                                        <p:strVal val="visible"/>
                                      </p:to>
                                    </p:set>
                                    <p:animEffect transition="in" filter="fade">
                                      <p:cBhvr>
                                        <p:cTn id="22" dur="1000"/>
                                        <p:tgtEl>
                                          <p:spTgt spid="5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06">
                                            <p:txEl>
                                              <p:pRg st="4" end="4"/>
                                            </p:txEl>
                                          </p:spTgt>
                                        </p:tgtEl>
                                        <p:attrNameLst>
                                          <p:attrName>style.visibility</p:attrName>
                                        </p:attrNameLst>
                                      </p:cBhvr>
                                      <p:to>
                                        <p:strVal val="visible"/>
                                      </p:to>
                                    </p:set>
                                    <p:animEffect transition="in" filter="fade">
                                      <p:cBhvr>
                                        <p:cTn id="27" dur="1000"/>
                                        <p:tgtEl>
                                          <p:spTgt spid="50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06">
                                            <p:txEl>
                                              <p:pRg st="5" end="5"/>
                                            </p:txEl>
                                          </p:spTgt>
                                        </p:tgtEl>
                                        <p:attrNameLst>
                                          <p:attrName>style.visibility</p:attrName>
                                        </p:attrNameLst>
                                      </p:cBhvr>
                                      <p:to>
                                        <p:strVal val="visible"/>
                                      </p:to>
                                    </p:set>
                                    <p:animEffect transition="in" filter="fade">
                                      <p:cBhvr>
                                        <p:cTn id="32" dur="1000"/>
                                        <p:tgtEl>
                                          <p:spTgt spid="50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0"/>
                                        </p:tgtEl>
                                        <p:attrNameLst>
                                          <p:attrName>style.visibility</p:attrName>
                                        </p:attrNameLst>
                                      </p:cBhvr>
                                      <p:to>
                                        <p:strVal val="visible"/>
                                      </p:to>
                                    </p:set>
                                    <p:animEffect transition="in" filter="fade">
                                      <p:cBhvr>
                                        <p:cTn id="37" dur="1000"/>
                                        <p:tgtEl>
                                          <p:spTgt spid="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2"/>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Hermite spline interpolation (X3D simplificado)</a:t>
            </a:r>
            <a:endParaRPr/>
          </a:p>
        </p:txBody>
      </p:sp>
      <p:sp>
        <p:nvSpPr>
          <p:cNvPr id="518" name="Google Shape;518;p62"/>
          <p:cNvSpPr txBox="1">
            <a:spLocks noGrp="1"/>
          </p:cNvSpPr>
          <p:nvPr>
            <p:ph type="body" idx="1"/>
          </p:nvPr>
        </p:nvSpPr>
        <p:spPr>
          <a:xfrm>
            <a:off x="390550" y="729930"/>
            <a:ext cx="8428200" cy="1332300"/>
          </a:xfrm>
          <a:prstGeom prst="rect">
            <a:avLst/>
          </a:prstGeom>
        </p:spPr>
        <p:txBody>
          <a:bodyPr spcFirstLastPara="1" wrap="square" lIns="91425" tIns="45700" rIns="91425" bIns="45700" anchor="t" anchorCtr="0">
            <a:normAutofit lnSpcReduction="10000"/>
          </a:bodyPr>
          <a:lstStyle/>
          <a:p>
            <a:pPr marL="0" lvl="0" indent="0" algn="l" rtl="0">
              <a:spcBef>
                <a:spcPts val="400"/>
              </a:spcBef>
              <a:spcAft>
                <a:spcPts val="0"/>
              </a:spcAft>
              <a:buNone/>
            </a:pPr>
            <a:r>
              <a:rPr lang="en-BR" sz="1500">
                <a:highlight>
                  <a:srgbClr val="FFFFFF"/>
                </a:highlight>
              </a:rPr>
              <a:t>(t</a:t>
            </a:r>
            <a:r>
              <a:rPr lang="en-BR" sz="1400" baseline="-25000">
                <a:highlight>
                  <a:srgbClr val="FFFFFF"/>
                </a:highlight>
              </a:rPr>
              <a:t>i</a:t>
            </a:r>
            <a:r>
              <a:rPr lang="en-BR" sz="1500">
                <a:highlight>
                  <a:srgbClr val="FFFFFF"/>
                </a:highlight>
              </a:rPr>
              <a:t> ≤ fraction &lt; t</a:t>
            </a:r>
            <a:r>
              <a:rPr lang="en-BR" sz="1400" baseline="-25000">
                <a:highlight>
                  <a:srgbClr val="FFFFFF"/>
                </a:highlight>
              </a:rPr>
              <a:t>i+1</a:t>
            </a:r>
            <a:r>
              <a:rPr lang="en-BR" sz="1500">
                <a:highlight>
                  <a:srgbClr val="FFFFFF"/>
                </a:highlight>
              </a:rPr>
              <a:t>), where t</a:t>
            </a:r>
            <a:r>
              <a:rPr lang="en-BR" sz="1400" baseline="-25000">
                <a:highlight>
                  <a:srgbClr val="FFFFFF"/>
                </a:highlight>
              </a:rPr>
              <a:t>i</a:t>
            </a:r>
            <a:r>
              <a:rPr lang="en-BR" sz="1500">
                <a:highlight>
                  <a:srgbClr val="FFFFFF"/>
                </a:highlight>
              </a:rPr>
              <a:t> is the key at (i), and t</a:t>
            </a:r>
            <a:r>
              <a:rPr lang="en-BR" sz="1400" baseline="-25000">
                <a:highlight>
                  <a:srgbClr val="FFFFFF"/>
                </a:highlight>
              </a:rPr>
              <a:t>i+1</a:t>
            </a:r>
            <a:r>
              <a:rPr lang="en-BR" sz="1500">
                <a:highlight>
                  <a:srgbClr val="FFFFFF"/>
                </a:highlight>
              </a:rPr>
              <a:t> is the key at (i+1)</a:t>
            </a:r>
            <a:endParaRPr sz="1500">
              <a:highlight>
                <a:srgbClr val="FFFFFF"/>
              </a:highlight>
            </a:endParaRPr>
          </a:p>
          <a:p>
            <a:pPr marL="0" lvl="0" indent="0" algn="l" rtl="0">
              <a:spcBef>
                <a:spcPts val="400"/>
              </a:spcBef>
              <a:spcAft>
                <a:spcPts val="0"/>
              </a:spcAft>
              <a:buNone/>
            </a:pPr>
            <a:endParaRPr sz="1500">
              <a:highlight>
                <a:srgbClr val="FFFFFF"/>
              </a:highlight>
            </a:endParaRPr>
          </a:p>
          <a:p>
            <a:pPr marL="0" lvl="0" indent="0" algn="l" rtl="0">
              <a:spcBef>
                <a:spcPts val="400"/>
              </a:spcBef>
              <a:spcAft>
                <a:spcPts val="0"/>
              </a:spcAft>
              <a:buNone/>
            </a:pPr>
            <a:r>
              <a:rPr lang="en-BR" sz="1100">
                <a:highlight>
                  <a:srgbClr val="FFFFFF"/>
                </a:highlight>
              </a:rPr>
              <a:t>s = (t - t</a:t>
            </a:r>
            <a:r>
              <a:rPr lang="en-BR" sz="1100" baseline="-25000">
                <a:highlight>
                  <a:srgbClr val="FFFFFF"/>
                </a:highlight>
              </a:rPr>
              <a:t>i</a:t>
            </a:r>
            <a:r>
              <a:rPr lang="en-BR" sz="1100">
                <a:highlight>
                  <a:srgbClr val="FFFFFF"/>
                </a:highlight>
              </a:rPr>
              <a:t>) / (t</a:t>
            </a:r>
            <a:r>
              <a:rPr lang="en-BR" sz="1100" baseline="-25000">
                <a:highlight>
                  <a:srgbClr val="FFFFFF"/>
                </a:highlight>
              </a:rPr>
              <a:t>i+1</a:t>
            </a:r>
            <a:r>
              <a:rPr lang="en-BR" sz="1100">
                <a:highlight>
                  <a:srgbClr val="FFFFFF"/>
                </a:highlight>
              </a:rPr>
              <a:t> - t</a:t>
            </a:r>
            <a:r>
              <a:rPr lang="en-BR" sz="1100" baseline="-25000">
                <a:highlight>
                  <a:srgbClr val="FFFFFF"/>
                </a:highlight>
              </a:rPr>
              <a:t>i</a:t>
            </a:r>
            <a:r>
              <a:rPr lang="en-BR" sz="1100">
                <a:highlight>
                  <a:srgbClr val="FFFFFF"/>
                </a:highlight>
              </a:rPr>
              <a:t>)</a:t>
            </a:r>
            <a:endParaRPr sz="1100">
              <a:highlight>
                <a:srgbClr val="FFFFFF"/>
              </a:highlight>
            </a:endParaRPr>
          </a:p>
          <a:p>
            <a:pPr marL="0" lvl="0" indent="0" algn="l" rtl="0">
              <a:spcBef>
                <a:spcPts val="400"/>
              </a:spcBef>
              <a:spcAft>
                <a:spcPts val="0"/>
              </a:spcAft>
              <a:buNone/>
            </a:pPr>
            <a:endParaRPr sz="1100">
              <a:highlight>
                <a:srgbClr val="FFFFFF"/>
              </a:highlight>
            </a:endParaRPr>
          </a:p>
          <a:p>
            <a:pPr marL="0" lvl="0" indent="0" algn="l" rtl="0">
              <a:spcBef>
                <a:spcPts val="400"/>
              </a:spcBef>
              <a:spcAft>
                <a:spcPts val="0"/>
              </a:spcAft>
              <a:buNone/>
            </a:pPr>
            <a:r>
              <a:rPr lang="en-BR" sz="1600" b="1">
                <a:highlight>
                  <a:srgbClr val="FFFFFF"/>
                </a:highlight>
              </a:rPr>
              <a:t>v</a:t>
            </a:r>
            <a:r>
              <a:rPr lang="en-BR" sz="1500" baseline="-25000">
                <a:highlight>
                  <a:srgbClr val="FFFFFF"/>
                </a:highlight>
              </a:rPr>
              <a:t>s</a:t>
            </a:r>
            <a:r>
              <a:rPr lang="en-BR" sz="1600">
                <a:highlight>
                  <a:srgbClr val="FFFFFF"/>
                </a:highlight>
              </a:rPr>
              <a:t> = </a:t>
            </a:r>
            <a:r>
              <a:rPr lang="en-BR" sz="1600" b="1">
                <a:highlight>
                  <a:srgbClr val="FFFFFF"/>
                </a:highlight>
              </a:rPr>
              <a:t>S</a:t>
            </a:r>
            <a:r>
              <a:rPr lang="en-BR" sz="1500" baseline="30000">
                <a:highlight>
                  <a:srgbClr val="FFFFFF"/>
                </a:highlight>
              </a:rPr>
              <a:t>T</a:t>
            </a:r>
            <a:r>
              <a:rPr lang="en-BR" sz="1600">
                <a:highlight>
                  <a:srgbClr val="FFFFFF"/>
                </a:highlight>
              </a:rPr>
              <a:t> </a:t>
            </a:r>
            <a:r>
              <a:rPr lang="en-BR" sz="1600" b="1">
                <a:highlight>
                  <a:srgbClr val="FFFFFF"/>
                </a:highlight>
              </a:rPr>
              <a:t>H C</a:t>
            </a:r>
            <a:endParaRPr sz="2100">
              <a:highlight>
                <a:srgbClr val="FFFFFF"/>
              </a:highlight>
            </a:endParaRPr>
          </a:p>
        </p:txBody>
      </p:sp>
      <p:sp>
        <p:nvSpPr>
          <p:cNvPr id="519" name="Google Shape;519;p62"/>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BR"/>
              <a:t>11</a:t>
            </a:fld>
            <a:endParaRPr/>
          </a:p>
        </p:txBody>
      </p:sp>
      <p:sp>
        <p:nvSpPr>
          <p:cNvPr id="520" name="Google Shape;520;p62"/>
          <p:cNvSpPr txBox="1"/>
          <p:nvPr/>
        </p:nvSpPr>
        <p:spPr>
          <a:xfrm>
            <a:off x="1944425" y="5408925"/>
            <a:ext cx="64566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BR" sz="800"/>
              <a:t>https://www.web3d.org/documents/specifications/19775-1/V3.3/Part01/components/interp.html</a:t>
            </a:r>
            <a:endParaRPr sz="800"/>
          </a:p>
        </p:txBody>
      </p:sp>
      <p:pic>
        <p:nvPicPr>
          <p:cNvPr id="521" name="Google Shape;521;p62"/>
          <p:cNvPicPr preferRelativeResize="0"/>
          <p:nvPr/>
        </p:nvPicPr>
        <p:blipFill>
          <a:blip r:embed="rId3">
            <a:alphaModFix/>
          </a:blip>
          <a:stretch>
            <a:fillRect/>
          </a:stretch>
        </p:blipFill>
        <p:spPr>
          <a:xfrm>
            <a:off x="390550" y="2046290"/>
            <a:ext cx="8162900" cy="1191237"/>
          </a:xfrm>
          <a:prstGeom prst="rect">
            <a:avLst/>
          </a:prstGeom>
          <a:noFill/>
          <a:ln>
            <a:noFill/>
          </a:ln>
        </p:spPr>
      </p:pic>
      <p:sp>
        <p:nvSpPr>
          <p:cNvPr id="522" name="Google Shape;522;p62"/>
          <p:cNvSpPr txBox="1">
            <a:spLocks noGrp="1"/>
          </p:cNvSpPr>
          <p:nvPr>
            <p:ph type="body" idx="1"/>
          </p:nvPr>
        </p:nvSpPr>
        <p:spPr>
          <a:xfrm>
            <a:off x="390550" y="3421900"/>
            <a:ext cx="8680500" cy="20271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BR" sz="1300"/>
              <a:t>If the velocity vector is not specified, it is calculated as follows:</a:t>
            </a:r>
            <a:endParaRPr sz="1300"/>
          </a:p>
          <a:p>
            <a:pPr marL="381000" marR="381000" lvl="0" indent="0" algn="l" rtl="0">
              <a:lnSpc>
                <a:spcPct val="115000"/>
              </a:lnSpc>
              <a:spcBef>
                <a:spcPts val="1200"/>
              </a:spcBef>
              <a:spcAft>
                <a:spcPts val="0"/>
              </a:spcAft>
              <a:buNone/>
            </a:pPr>
            <a:r>
              <a:rPr lang="en-BR" sz="1300" b="1"/>
              <a:t>T</a:t>
            </a:r>
            <a:r>
              <a:rPr lang="en-BR" sz="1300" baseline="-25000"/>
              <a:t>i</a:t>
            </a:r>
            <a:r>
              <a:rPr lang="en-BR" sz="1300"/>
              <a:t> = (</a:t>
            </a:r>
            <a:r>
              <a:rPr lang="en-BR" sz="1300" b="1"/>
              <a:t>v</a:t>
            </a:r>
            <a:r>
              <a:rPr lang="en-BR" sz="1300" baseline="-25000"/>
              <a:t>i+1</a:t>
            </a:r>
            <a:r>
              <a:rPr lang="en-BR" sz="1300"/>
              <a:t> - </a:t>
            </a:r>
            <a:r>
              <a:rPr lang="en-BR" sz="1300" b="1"/>
              <a:t>v</a:t>
            </a:r>
            <a:r>
              <a:rPr lang="en-BR" sz="1300" baseline="-25000"/>
              <a:t>i-1</a:t>
            </a:r>
            <a:r>
              <a:rPr lang="en-BR" sz="1300"/>
              <a:t>) / 2</a:t>
            </a:r>
            <a:endParaRPr sz="1300"/>
          </a:p>
          <a:p>
            <a:pPr marL="381000" marR="381000" lvl="0" indent="0" algn="l" rtl="0">
              <a:lnSpc>
                <a:spcPct val="115000"/>
              </a:lnSpc>
              <a:spcBef>
                <a:spcPts val="1200"/>
              </a:spcBef>
              <a:spcAft>
                <a:spcPts val="0"/>
              </a:spcAft>
              <a:buClr>
                <a:schemeClr val="dk1"/>
              </a:buClr>
              <a:buSzPts val="1100"/>
              <a:buFont typeface="Arial"/>
              <a:buNone/>
            </a:pPr>
            <a:endParaRPr sz="600"/>
          </a:p>
          <a:p>
            <a:pPr marL="0" lvl="0" indent="0" algn="l" rtl="0">
              <a:lnSpc>
                <a:spcPct val="115000"/>
              </a:lnSpc>
              <a:spcBef>
                <a:spcPts val="1200"/>
              </a:spcBef>
              <a:spcAft>
                <a:spcPts val="0"/>
              </a:spcAft>
              <a:buClr>
                <a:schemeClr val="dk1"/>
              </a:buClr>
              <a:buSzPts val="1100"/>
              <a:buFont typeface="Arial"/>
              <a:buNone/>
            </a:pPr>
            <a:r>
              <a:rPr lang="en-BR" sz="1300"/>
              <a:t>If the interpolator is not closed, and the first and last velocity vectors are not specified by the author:</a:t>
            </a:r>
            <a:endParaRPr sz="1300"/>
          </a:p>
          <a:p>
            <a:pPr marL="381000" marR="381000" lvl="0" indent="0" algn="l" rtl="0">
              <a:lnSpc>
                <a:spcPct val="115000"/>
              </a:lnSpc>
              <a:spcBef>
                <a:spcPts val="1200"/>
              </a:spcBef>
              <a:spcAft>
                <a:spcPts val="1200"/>
              </a:spcAft>
              <a:buNone/>
            </a:pPr>
            <a:r>
              <a:rPr lang="en-BR" sz="1300" b="1"/>
              <a:t>T</a:t>
            </a:r>
            <a:r>
              <a:rPr lang="en-BR" sz="1300" baseline="30000"/>
              <a:t>0</a:t>
            </a:r>
            <a:r>
              <a:rPr lang="en-BR" sz="1300" baseline="-25000"/>
              <a:t>0</a:t>
            </a:r>
            <a:r>
              <a:rPr lang="en-BR" sz="1300"/>
              <a:t> = </a:t>
            </a:r>
            <a:r>
              <a:rPr lang="en-BR" sz="1300" b="1"/>
              <a:t>T</a:t>
            </a:r>
            <a:r>
              <a:rPr lang="en-BR" sz="1300" baseline="30000"/>
              <a:t>1</a:t>
            </a:r>
            <a:r>
              <a:rPr lang="en-BR" sz="1300" baseline="-25000"/>
              <a:t>0</a:t>
            </a:r>
            <a:r>
              <a:rPr lang="en-BR" sz="1300"/>
              <a:t> = </a:t>
            </a:r>
            <a:r>
              <a:rPr lang="en-BR" sz="1300" b="1"/>
              <a:t>T</a:t>
            </a:r>
            <a:r>
              <a:rPr lang="en-BR" sz="1300" baseline="30000"/>
              <a:t>0</a:t>
            </a:r>
            <a:r>
              <a:rPr lang="en-BR" sz="1300" baseline="-25000"/>
              <a:t>N-1</a:t>
            </a:r>
            <a:r>
              <a:rPr lang="en-BR" sz="1300"/>
              <a:t> = </a:t>
            </a:r>
            <a:r>
              <a:rPr lang="en-BR" sz="1300" b="1"/>
              <a:t>T</a:t>
            </a:r>
            <a:r>
              <a:rPr lang="en-BR" sz="1300" baseline="30000"/>
              <a:t>1</a:t>
            </a:r>
            <a:r>
              <a:rPr lang="en-BR" sz="1300" baseline="-25000"/>
              <a:t>N-1</a:t>
            </a:r>
            <a:r>
              <a:rPr lang="en-BR" sz="1300"/>
              <a:t> = 0</a:t>
            </a:r>
            <a:endParaRPr sz="1800">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pic>
        <p:nvPicPr>
          <p:cNvPr id="528" name="Google Shape;528;p63"/>
          <p:cNvPicPr preferRelativeResize="0"/>
          <p:nvPr/>
        </p:nvPicPr>
        <p:blipFill>
          <a:blip r:embed="rId3">
            <a:alphaModFix/>
          </a:blip>
          <a:stretch>
            <a:fillRect/>
          </a:stretch>
        </p:blipFill>
        <p:spPr>
          <a:xfrm>
            <a:off x="5179625" y="715675"/>
            <a:ext cx="3503749" cy="1943450"/>
          </a:xfrm>
          <a:prstGeom prst="rect">
            <a:avLst/>
          </a:prstGeom>
          <a:noFill/>
          <a:ln>
            <a:noFill/>
          </a:ln>
        </p:spPr>
      </p:pic>
      <p:sp>
        <p:nvSpPr>
          <p:cNvPr id="529" name="Google Shape;529;p63"/>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Exemplo X3D</a:t>
            </a:r>
            <a:endParaRPr/>
          </a:p>
        </p:txBody>
      </p:sp>
      <p:sp>
        <p:nvSpPr>
          <p:cNvPr id="530" name="Google Shape;530;p63"/>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BR"/>
              <a:t>12</a:t>
            </a:fld>
            <a:endParaRPr/>
          </a:p>
        </p:txBody>
      </p:sp>
      <p:sp>
        <p:nvSpPr>
          <p:cNvPr id="531" name="Google Shape;531;p63"/>
          <p:cNvSpPr txBox="1"/>
          <p:nvPr/>
        </p:nvSpPr>
        <p:spPr>
          <a:xfrm>
            <a:off x="51300" y="594550"/>
            <a:ext cx="7227000" cy="2872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BR" sz="900" b="1">
                <a:solidFill>
                  <a:srgbClr val="800000"/>
                </a:solidFill>
                <a:highlight>
                  <a:srgbClr val="FFFFFF"/>
                </a:highlight>
                <a:latin typeface="Courier New"/>
                <a:ea typeface="Courier New"/>
                <a:cs typeface="Courier New"/>
                <a:sym typeface="Courier New"/>
              </a:rPr>
              <a:t>   &lt;TimeSensor</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DEF</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'relogio'</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cycleInterval</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'8'</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loop</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'true'</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endParaRPr sz="900" b="1">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&lt;SplinePositionInterpolator</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DEF</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"move"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closed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"false"</a:t>
            </a:r>
            <a:endParaRPr sz="900" b="1">
              <a:solidFill>
                <a:srgbClr val="0000FF"/>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key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     0.00     0.2     0.4      0.6    0.8     1.00"</a:t>
            </a:r>
            <a:endParaRPr sz="900" b="1">
              <a:solidFill>
                <a:srgbClr val="0000FF"/>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keyValue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"-5 -1 0  -3 1 0  -1 -1 0  1 1 0  3 -1 0  5 1 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endParaRPr sz="900" b="1">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DEF</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'esfera'</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&lt;Sphere/&gt;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&lt;Material</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diffuseColor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'0.0 1.0 1.0'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900" b="1">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&lt;ROUTE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'relogio'</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'fraction_changed'</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'move'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'set_fraction'</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&lt;ROUTE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'move'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'value_changed'</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'esfera'</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'translation'</a:t>
            </a:r>
            <a:r>
              <a:rPr lang="en-BR" sz="900" b="1">
                <a:solidFill>
                  <a:srgbClr val="800000"/>
                </a:solidFill>
                <a:highlight>
                  <a:srgbClr val="FFFFFF"/>
                </a:highlight>
                <a:latin typeface="Courier New"/>
                <a:ea typeface="Courier New"/>
                <a:cs typeface="Courier New"/>
                <a:sym typeface="Courier New"/>
              </a:rPr>
              <a:t>/&gt;</a:t>
            </a:r>
            <a:endParaRPr sz="900" b="1">
              <a:solidFill>
                <a:schemeClr val="dk1"/>
              </a:solidFill>
              <a:highlight>
                <a:srgbClr val="FFFFFF"/>
              </a:highlight>
              <a:latin typeface="Courier New"/>
              <a:ea typeface="Courier New"/>
              <a:cs typeface="Courier New"/>
              <a:sym typeface="Courier New"/>
            </a:endParaRPr>
          </a:p>
        </p:txBody>
      </p:sp>
      <p:grpSp>
        <p:nvGrpSpPr>
          <p:cNvPr id="532" name="Google Shape;532;p63"/>
          <p:cNvGrpSpPr/>
          <p:nvPr/>
        </p:nvGrpSpPr>
        <p:grpSpPr>
          <a:xfrm>
            <a:off x="4912775" y="237000"/>
            <a:ext cx="2483395" cy="1362636"/>
            <a:chOff x="5919396" y="237002"/>
            <a:chExt cx="2197500" cy="1362636"/>
          </a:xfrm>
        </p:grpSpPr>
        <p:cxnSp>
          <p:nvCxnSpPr>
            <p:cNvPr id="533" name="Google Shape;533;p63"/>
            <p:cNvCxnSpPr/>
            <p:nvPr/>
          </p:nvCxnSpPr>
          <p:spPr>
            <a:xfrm>
              <a:off x="6844095" y="528938"/>
              <a:ext cx="903300" cy="1070700"/>
            </a:xfrm>
            <a:prstGeom prst="straightConnector1">
              <a:avLst/>
            </a:prstGeom>
            <a:noFill/>
            <a:ln w="9525" cap="flat" cmpd="sng">
              <a:solidFill>
                <a:srgbClr val="FF0000"/>
              </a:solidFill>
              <a:prstDash val="solid"/>
              <a:round/>
              <a:headEnd type="none" w="med" len="med"/>
              <a:tailEnd type="triangle" w="med" len="med"/>
            </a:ln>
          </p:spPr>
        </p:cxnSp>
        <p:sp>
          <p:nvSpPr>
            <p:cNvPr id="534" name="Google Shape;534;p63"/>
            <p:cNvSpPr txBox="1"/>
            <p:nvPr/>
          </p:nvSpPr>
          <p:spPr>
            <a:xfrm>
              <a:off x="5919396" y="237002"/>
              <a:ext cx="2197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BR" sz="1200">
                  <a:solidFill>
                    <a:srgbClr val="FF0000"/>
                  </a:solidFill>
                  <a:latin typeface="Calibri"/>
                  <a:ea typeface="Calibri"/>
                  <a:cs typeface="Calibri"/>
                  <a:sym typeface="Calibri"/>
                </a:rPr>
                <a:t>Qual a posição no meio (t=0.5)?</a:t>
              </a:r>
              <a:endParaRPr>
                <a:solidFill>
                  <a:srgbClr val="FF0000"/>
                </a:solidFill>
              </a:endParaRPr>
            </a:p>
          </p:txBody>
        </p:sp>
      </p:grpSp>
      <p:sp>
        <p:nvSpPr>
          <p:cNvPr id="535" name="Google Shape;535;p63"/>
          <p:cNvSpPr txBox="1"/>
          <p:nvPr/>
        </p:nvSpPr>
        <p:spPr>
          <a:xfrm>
            <a:off x="335025" y="3658900"/>
            <a:ext cx="7967400" cy="1806900"/>
          </a:xfrm>
          <a:prstGeom prst="rect">
            <a:avLst/>
          </a:prstGeom>
          <a:noFill/>
          <a:ln>
            <a:noFill/>
          </a:ln>
        </p:spPr>
        <p:txBody>
          <a:bodyPr spcFirstLastPara="1" wrap="square" lIns="91425" tIns="91425" rIns="91425" bIns="91425" anchor="t" anchorCtr="0">
            <a:spAutoFit/>
          </a:bodyPr>
          <a:lstStyle/>
          <a:p>
            <a:pPr marL="0" lvl="0" indent="0" algn="l" rtl="0">
              <a:spcBef>
                <a:spcPts val="400"/>
              </a:spcBef>
              <a:spcAft>
                <a:spcPts val="0"/>
              </a:spcAft>
              <a:buNone/>
            </a:pPr>
            <a:r>
              <a:rPr lang="en-BR" b="1">
                <a:solidFill>
                  <a:schemeClr val="dk1"/>
                </a:solidFill>
                <a:highlight>
                  <a:srgbClr val="FFFFFF"/>
                </a:highlight>
                <a:latin typeface="Verdana"/>
                <a:ea typeface="Verdana"/>
                <a:cs typeface="Verdana"/>
                <a:sym typeface="Verdana"/>
              </a:rPr>
              <a:t>s</a:t>
            </a:r>
            <a:r>
              <a:rPr lang="en-BR">
                <a:solidFill>
                  <a:schemeClr val="dk1"/>
                </a:solidFill>
                <a:highlight>
                  <a:srgbClr val="FFFFFF"/>
                </a:highlight>
                <a:latin typeface="Verdana"/>
                <a:ea typeface="Verdana"/>
                <a:cs typeface="Verdana"/>
                <a:sym typeface="Verdana"/>
              </a:rPr>
              <a:t> = (t - t</a:t>
            </a:r>
            <a:r>
              <a:rPr lang="en-BR" baseline="-25000">
                <a:solidFill>
                  <a:schemeClr val="dk1"/>
                </a:solidFill>
                <a:highlight>
                  <a:srgbClr val="FFFFFF"/>
                </a:highlight>
                <a:latin typeface="Verdana"/>
                <a:ea typeface="Verdana"/>
                <a:cs typeface="Verdana"/>
                <a:sym typeface="Verdana"/>
              </a:rPr>
              <a:t>i</a:t>
            </a:r>
            <a:r>
              <a:rPr lang="en-BR">
                <a:solidFill>
                  <a:schemeClr val="dk1"/>
                </a:solidFill>
                <a:highlight>
                  <a:srgbClr val="FFFFFF"/>
                </a:highlight>
                <a:latin typeface="Verdana"/>
                <a:ea typeface="Verdana"/>
                <a:cs typeface="Verdana"/>
                <a:sym typeface="Verdana"/>
              </a:rPr>
              <a:t>) / (t</a:t>
            </a:r>
            <a:r>
              <a:rPr lang="en-BR" baseline="-25000">
                <a:solidFill>
                  <a:schemeClr val="dk1"/>
                </a:solidFill>
                <a:highlight>
                  <a:srgbClr val="FFFFFF"/>
                </a:highlight>
                <a:latin typeface="Verdana"/>
                <a:ea typeface="Verdana"/>
                <a:cs typeface="Verdana"/>
                <a:sym typeface="Verdana"/>
              </a:rPr>
              <a:t>i+1</a:t>
            </a:r>
            <a:r>
              <a:rPr lang="en-BR">
                <a:solidFill>
                  <a:schemeClr val="dk1"/>
                </a:solidFill>
                <a:highlight>
                  <a:srgbClr val="FFFFFF"/>
                </a:highlight>
                <a:latin typeface="Verdana"/>
                <a:ea typeface="Verdana"/>
                <a:cs typeface="Verdana"/>
                <a:sym typeface="Verdana"/>
              </a:rPr>
              <a:t> - t</a:t>
            </a:r>
            <a:r>
              <a:rPr lang="en-BR" baseline="-25000">
                <a:solidFill>
                  <a:schemeClr val="dk1"/>
                </a:solidFill>
                <a:highlight>
                  <a:srgbClr val="FFFFFF"/>
                </a:highlight>
                <a:latin typeface="Verdana"/>
                <a:ea typeface="Verdana"/>
                <a:cs typeface="Verdana"/>
                <a:sym typeface="Verdana"/>
              </a:rPr>
              <a:t>i</a:t>
            </a:r>
            <a:r>
              <a:rPr lang="en-BR">
                <a:solidFill>
                  <a:schemeClr val="dk1"/>
                </a:solidFill>
                <a:highlight>
                  <a:srgbClr val="FFFFFF"/>
                </a:highlight>
                <a:latin typeface="Verdana"/>
                <a:ea typeface="Verdana"/>
                <a:cs typeface="Verdana"/>
                <a:sym typeface="Verdana"/>
              </a:rPr>
              <a:t>) = (0.5 - 0.4) / (0.6 - 0.4) = 0.1 / 0.2 = 0.5</a:t>
            </a:r>
            <a:endParaRPr>
              <a:solidFill>
                <a:schemeClr val="dk1"/>
              </a:solidFill>
              <a:highlight>
                <a:srgbClr val="FFFFFF"/>
              </a:highlight>
              <a:latin typeface="Verdana"/>
              <a:ea typeface="Verdana"/>
              <a:cs typeface="Verdana"/>
              <a:sym typeface="Verdana"/>
            </a:endParaRPr>
          </a:p>
          <a:p>
            <a:pPr marL="0" lvl="0" indent="0" algn="l" rtl="0">
              <a:spcBef>
                <a:spcPts val="400"/>
              </a:spcBef>
              <a:spcAft>
                <a:spcPts val="0"/>
              </a:spcAft>
              <a:buNone/>
            </a:pPr>
            <a:endParaRPr>
              <a:solidFill>
                <a:schemeClr val="dk1"/>
              </a:solidFill>
              <a:highlight>
                <a:srgbClr val="FFFFFF"/>
              </a:highlight>
              <a:latin typeface="Verdana"/>
              <a:ea typeface="Verdana"/>
              <a:cs typeface="Verdana"/>
              <a:sym typeface="Verdana"/>
            </a:endParaRPr>
          </a:p>
          <a:p>
            <a:pPr marL="0" marR="381000" lvl="0" indent="0" algn="l" rtl="0">
              <a:lnSpc>
                <a:spcPct val="115000"/>
              </a:lnSpc>
              <a:spcBef>
                <a:spcPts val="1200"/>
              </a:spcBef>
              <a:spcAft>
                <a:spcPts val="0"/>
              </a:spcAft>
              <a:buNone/>
            </a:pPr>
            <a:r>
              <a:rPr lang="en-BR" b="1">
                <a:solidFill>
                  <a:schemeClr val="dk1"/>
                </a:solidFill>
                <a:latin typeface="Verdana"/>
                <a:ea typeface="Verdana"/>
                <a:cs typeface="Verdana"/>
                <a:sym typeface="Verdana"/>
              </a:rPr>
              <a:t>T</a:t>
            </a:r>
            <a:r>
              <a:rPr lang="en-BR" baseline="-25000">
                <a:solidFill>
                  <a:schemeClr val="dk1"/>
                </a:solidFill>
                <a:latin typeface="Verdana"/>
                <a:ea typeface="Verdana"/>
                <a:cs typeface="Verdana"/>
                <a:sym typeface="Verdana"/>
              </a:rPr>
              <a:t>i</a:t>
            </a:r>
            <a:r>
              <a:rPr lang="en-BR">
                <a:solidFill>
                  <a:schemeClr val="dk1"/>
                </a:solidFill>
                <a:latin typeface="Verdana"/>
                <a:ea typeface="Verdana"/>
                <a:cs typeface="Verdana"/>
                <a:sym typeface="Verdana"/>
              </a:rPr>
              <a:t> = (</a:t>
            </a:r>
            <a:r>
              <a:rPr lang="en-BR" b="1">
                <a:solidFill>
                  <a:schemeClr val="dk1"/>
                </a:solidFill>
                <a:latin typeface="Verdana"/>
                <a:ea typeface="Verdana"/>
                <a:cs typeface="Verdana"/>
                <a:sym typeface="Verdana"/>
              </a:rPr>
              <a:t>v</a:t>
            </a:r>
            <a:r>
              <a:rPr lang="en-BR" baseline="-25000">
                <a:solidFill>
                  <a:schemeClr val="dk1"/>
                </a:solidFill>
                <a:latin typeface="Verdana"/>
                <a:ea typeface="Verdana"/>
                <a:cs typeface="Verdana"/>
                <a:sym typeface="Verdana"/>
              </a:rPr>
              <a:t>i+1</a:t>
            </a:r>
            <a:r>
              <a:rPr lang="en-BR">
                <a:solidFill>
                  <a:schemeClr val="dk1"/>
                </a:solidFill>
                <a:latin typeface="Verdana"/>
                <a:ea typeface="Verdana"/>
                <a:cs typeface="Verdana"/>
                <a:sym typeface="Verdana"/>
              </a:rPr>
              <a:t> - </a:t>
            </a:r>
            <a:r>
              <a:rPr lang="en-BR" b="1">
                <a:solidFill>
                  <a:schemeClr val="dk1"/>
                </a:solidFill>
                <a:latin typeface="Verdana"/>
                <a:ea typeface="Verdana"/>
                <a:cs typeface="Verdana"/>
                <a:sym typeface="Verdana"/>
              </a:rPr>
              <a:t>v</a:t>
            </a:r>
            <a:r>
              <a:rPr lang="en-BR" baseline="-25000">
                <a:solidFill>
                  <a:schemeClr val="dk1"/>
                </a:solidFill>
                <a:latin typeface="Verdana"/>
                <a:ea typeface="Verdana"/>
                <a:cs typeface="Verdana"/>
                <a:sym typeface="Verdana"/>
              </a:rPr>
              <a:t>i-1</a:t>
            </a:r>
            <a:r>
              <a:rPr lang="en-BR">
                <a:solidFill>
                  <a:schemeClr val="dk1"/>
                </a:solidFill>
                <a:latin typeface="Verdana"/>
                <a:ea typeface="Verdana"/>
                <a:cs typeface="Verdana"/>
                <a:sym typeface="Verdana"/>
              </a:rPr>
              <a:t>) / 2:</a:t>
            </a:r>
            <a:endParaRPr>
              <a:solidFill>
                <a:schemeClr val="dk1"/>
              </a:solidFill>
              <a:latin typeface="Verdana"/>
              <a:ea typeface="Verdana"/>
              <a:cs typeface="Verdana"/>
              <a:sym typeface="Verdana"/>
            </a:endParaRPr>
          </a:p>
          <a:p>
            <a:pPr marL="381000" marR="381000" lvl="0" indent="0" algn="l" rtl="0">
              <a:lnSpc>
                <a:spcPct val="115000"/>
              </a:lnSpc>
              <a:spcBef>
                <a:spcPts val="1200"/>
              </a:spcBef>
              <a:spcAft>
                <a:spcPts val="0"/>
              </a:spcAft>
              <a:buNone/>
            </a:pPr>
            <a:r>
              <a:rPr lang="en-BR" sz="1300" b="1">
                <a:solidFill>
                  <a:schemeClr val="dk1"/>
                </a:solidFill>
                <a:latin typeface="Verdana"/>
                <a:ea typeface="Verdana"/>
                <a:cs typeface="Verdana"/>
                <a:sym typeface="Verdana"/>
              </a:rPr>
              <a:t>T</a:t>
            </a:r>
            <a:r>
              <a:rPr lang="en-BR" sz="1300" baseline="-25000">
                <a:solidFill>
                  <a:schemeClr val="dk1"/>
                </a:solidFill>
                <a:latin typeface="Verdana"/>
                <a:ea typeface="Verdana"/>
                <a:cs typeface="Verdana"/>
                <a:sym typeface="Verdana"/>
              </a:rPr>
              <a:t>2</a:t>
            </a:r>
            <a:r>
              <a:rPr lang="en-BR" sz="1300">
                <a:solidFill>
                  <a:schemeClr val="dk1"/>
                </a:solidFill>
                <a:latin typeface="Verdana"/>
                <a:ea typeface="Verdana"/>
                <a:cs typeface="Verdana"/>
                <a:sym typeface="Verdana"/>
              </a:rPr>
              <a:t> = (</a:t>
            </a:r>
            <a:r>
              <a:rPr lang="en-BR" sz="1300" b="1">
                <a:solidFill>
                  <a:schemeClr val="dk1"/>
                </a:solidFill>
                <a:latin typeface="Verdana"/>
                <a:ea typeface="Verdana"/>
                <a:cs typeface="Verdana"/>
                <a:sym typeface="Verdana"/>
              </a:rPr>
              <a:t>v</a:t>
            </a:r>
            <a:r>
              <a:rPr lang="en-BR" sz="1300" baseline="-25000">
                <a:solidFill>
                  <a:schemeClr val="dk1"/>
                </a:solidFill>
                <a:latin typeface="Verdana"/>
                <a:ea typeface="Verdana"/>
                <a:cs typeface="Verdana"/>
                <a:sym typeface="Verdana"/>
              </a:rPr>
              <a:t>3</a:t>
            </a:r>
            <a:r>
              <a:rPr lang="en-BR" sz="1300">
                <a:solidFill>
                  <a:schemeClr val="dk1"/>
                </a:solidFill>
                <a:latin typeface="Verdana"/>
                <a:ea typeface="Verdana"/>
                <a:cs typeface="Verdana"/>
                <a:sym typeface="Verdana"/>
              </a:rPr>
              <a:t> - </a:t>
            </a:r>
            <a:r>
              <a:rPr lang="en-BR" sz="1300" b="1">
                <a:solidFill>
                  <a:schemeClr val="dk1"/>
                </a:solidFill>
                <a:latin typeface="Verdana"/>
                <a:ea typeface="Verdana"/>
                <a:cs typeface="Verdana"/>
                <a:sym typeface="Verdana"/>
              </a:rPr>
              <a:t>v</a:t>
            </a:r>
            <a:r>
              <a:rPr lang="en-BR" sz="1300" baseline="-25000">
                <a:solidFill>
                  <a:schemeClr val="dk1"/>
                </a:solidFill>
                <a:latin typeface="Verdana"/>
                <a:ea typeface="Verdana"/>
                <a:cs typeface="Verdana"/>
                <a:sym typeface="Verdana"/>
              </a:rPr>
              <a:t>1</a:t>
            </a:r>
            <a:r>
              <a:rPr lang="en-BR" sz="1300">
                <a:solidFill>
                  <a:schemeClr val="dk1"/>
                </a:solidFill>
                <a:latin typeface="Verdana"/>
                <a:ea typeface="Verdana"/>
                <a:cs typeface="Verdana"/>
                <a:sym typeface="Verdana"/>
              </a:rPr>
              <a:t>) / 2 = ( (1, 1, 0) - (-3, 1, 0) ) / 2 = (4, 0, 0) / 2 = (2, 0, 0)</a:t>
            </a:r>
            <a:endParaRPr sz="1300">
              <a:solidFill>
                <a:schemeClr val="dk1"/>
              </a:solidFill>
              <a:latin typeface="Verdana"/>
              <a:ea typeface="Verdana"/>
              <a:cs typeface="Verdana"/>
              <a:sym typeface="Verdana"/>
            </a:endParaRPr>
          </a:p>
          <a:p>
            <a:pPr marL="381000" marR="381000" lvl="0" indent="0" algn="l" rtl="0">
              <a:lnSpc>
                <a:spcPct val="115000"/>
              </a:lnSpc>
              <a:spcBef>
                <a:spcPts val="1200"/>
              </a:spcBef>
              <a:spcAft>
                <a:spcPts val="1200"/>
              </a:spcAft>
              <a:buNone/>
            </a:pPr>
            <a:r>
              <a:rPr lang="en-BR" sz="1300" b="1">
                <a:solidFill>
                  <a:schemeClr val="dk1"/>
                </a:solidFill>
                <a:latin typeface="Verdana"/>
                <a:ea typeface="Verdana"/>
                <a:cs typeface="Verdana"/>
                <a:sym typeface="Verdana"/>
              </a:rPr>
              <a:t>T</a:t>
            </a:r>
            <a:r>
              <a:rPr lang="en-BR" sz="1300" baseline="-25000">
                <a:solidFill>
                  <a:schemeClr val="dk1"/>
                </a:solidFill>
                <a:latin typeface="Verdana"/>
                <a:ea typeface="Verdana"/>
                <a:cs typeface="Verdana"/>
                <a:sym typeface="Verdana"/>
              </a:rPr>
              <a:t>3</a:t>
            </a:r>
            <a:r>
              <a:rPr lang="en-BR" sz="1300">
                <a:solidFill>
                  <a:schemeClr val="dk1"/>
                </a:solidFill>
                <a:latin typeface="Verdana"/>
                <a:ea typeface="Verdana"/>
                <a:cs typeface="Verdana"/>
                <a:sym typeface="Verdana"/>
              </a:rPr>
              <a:t> = (</a:t>
            </a:r>
            <a:r>
              <a:rPr lang="en-BR" sz="1300" b="1">
                <a:solidFill>
                  <a:schemeClr val="dk1"/>
                </a:solidFill>
                <a:latin typeface="Verdana"/>
                <a:ea typeface="Verdana"/>
                <a:cs typeface="Verdana"/>
                <a:sym typeface="Verdana"/>
              </a:rPr>
              <a:t>v</a:t>
            </a:r>
            <a:r>
              <a:rPr lang="en-BR" sz="1300" baseline="-25000">
                <a:solidFill>
                  <a:schemeClr val="dk1"/>
                </a:solidFill>
                <a:latin typeface="Verdana"/>
                <a:ea typeface="Verdana"/>
                <a:cs typeface="Verdana"/>
                <a:sym typeface="Verdana"/>
              </a:rPr>
              <a:t>4</a:t>
            </a:r>
            <a:r>
              <a:rPr lang="en-BR" sz="1300">
                <a:solidFill>
                  <a:schemeClr val="dk1"/>
                </a:solidFill>
                <a:latin typeface="Verdana"/>
                <a:ea typeface="Verdana"/>
                <a:cs typeface="Verdana"/>
                <a:sym typeface="Verdana"/>
              </a:rPr>
              <a:t> - </a:t>
            </a:r>
            <a:r>
              <a:rPr lang="en-BR" sz="1300" b="1">
                <a:solidFill>
                  <a:schemeClr val="dk1"/>
                </a:solidFill>
                <a:latin typeface="Verdana"/>
                <a:ea typeface="Verdana"/>
                <a:cs typeface="Verdana"/>
                <a:sym typeface="Verdana"/>
              </a:rPr>
              <a:t>v</a:t>
            </a:r>
            <a:r>
              <a:rPr lang="en-BR" sz="1300" baseline="-25000">
                <a:solidFill>
                  <a:schemeClr val="dk1"/>
                </a:solidFill>
                <a:latin typeface="Verdana"/>
                <a:ea typeface="Verdana"/>
                <a:cs typeface="Verdana"/>
                <a:sym typeface="Verdana"/>
              </a:rPr>
              <a:t>2</a:t>
            </a:r>
            <a:r>
              <a:rPr lang="en-BR" sz="1300">
                <a:solidFill>
                  <a:schemeClr val="dk1"/>
                </a:solidFill>
                <a:latin typeface="Verdana"/>
                <a:ea typeface="Verdana"/>
                <a:cs typeface="Verdana"/>
                <a:sym typeface="Verdana"/>
              </a:rPr>
              <a:t>) / 2 = ( (3, -1, 0) - (-1, -1, 0) ) / 2 = (4, 0, 0) / 2 = (2, 0, 0)</a:t>
            </a:r>
            <a:endParaRPr>
              <a:solidFill>
                <a:schemeClr val="dk1"/>
              </a:solidFill>
              <a:highlight>
                <a:srgbClr val="FFFFFF"/>
              </a:highlight>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
                                        </p:tgtEl>
                                        <p:attrNameLst>
                                          <p:attrName>style.visibility</p:attrName>
                                        </p:attrNameLst>
                                      </p:cBhvr>
                                      <p:to>
                                        <p:strVal val="visible"/>
                                      </p:to>
                                    </p:set>
                                    <p:animEffect transition="in" filter="fade">
                                      <p:cBhvr>
                                        <p:cTn id="7" dur="1000"/>
                                        <p:tgtEl>
                                          <p:spTgt spid="5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5">
                                            <p:txEl>
                                              <p:pRg st="0" end="0"/>
                                            </p:txEl>
                                          </p:spTgt>
                                        </p:tgtEl>
                                        <p:attrNameLst>
                                          <p:attrName>style.visibility</p:attrName>
                                        </p:attrNameLst>
                                      </p:cBhvr>
                                      <p:to>
                                        <p:strVal val="visible"/>
                                      </p:to>
                                    </p:set>
                                    <p:animEffect transition="in" filter="fade">
                                      <p:cBhvr>
                                        <p:cTn id="12" dur="1000"/>
                                        <p:tgtEl>
                                          <p:spTgt spid="5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5">
                                            <p:txEl>
                                              <p:pRg st="1" end="1"/>
                                            </p:txEl>
                                          </p:spTgt>
                                        </p:tgtEl>
                                        <p:attrNameLst>
                                          <p:attrName>style.visibility</p:attrName>
                                        </p:attrNameLst>
                                      </p:cBhvr>
                                      <p:to>
                                        <p:strVal val="visible"/>
                                      </p:to>
                                    </p:set>
                                    <p:animEffect transition="in" filter="fade">
                                      <p:cBhvr>
                                        <p:cTn id="17" dur="1000"/>
                                        <p:tgtEl>
                                          <p:spTgt spid="5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5">
                                            <p:txEl>
                                              <p:pRg st="2" end="2"/>
                                            </p:txEl>
                                          </p:spTgt>
                                        </p:tgtEl>
                                        <p:attrNameLst>
                                          <p:attrName>style.visibility</p:attrName>
                                        </p:attrNameLst>
                                      </p:cBhvr>
                                      <p:to>
                                        <p:strVal val="visible"/>
                                      </p:to>
                                    </p:set>
                                    <p:animEffect transition="in" filter="fade">
                                      <p:cBhvr>
                                        <p:cTn id="22" dur="1000"/>
                                        <p:tgtEl>
                                          <p:spTgt spid="53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5">
                                            <p:txEl>
                                              <p:pRg st="3" end="3"/>
                                            </p:txEl>
                                          </p:spTgt>
                                        </p:tgtEl>
                                        <p:attrNameLst>
                                          <p:attrName>style.visibility</p:attrName>
                                        </p:attrNameLst>
                                      </p:cBhvr>
                                      <p:to>
                                        <p:strVal val="visible"/>
                                      </p:to>
                                    </p:set>
                                    <p:animEffect transition="in" filter="fade">
                                      <p:cBhvr>
                                        <p:cTn id="27" dur="1000"/>
                                        <p:tgtEl>
                                          <p:spTgt spid="53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5">
                                            <p:txEl>
                                              <p:pRg st="4" end="4"/>
                                            </p:txEl>
                                          </p:spTgt>
                                        </p:tgtEl>
                                        <p:attrNameLst>
                                          <p:attrName>style.visibility</p:attrName>
                                        </p:attrNameLst>
                                      </p:cBhvr>
                                      <p:to>
                                        <p:strVal val="visible"/>
                                      </p:to>
                                    </p:set>
                                    <p:animEffect transition="in" filter="fade">
                                      <p:cBhvr>
                                        <p:cTn id="32" dur="1000"/>
                                        <p:tgtEl>
                                          <p:spTgt spid="5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pic>
        <p:nvPicPr>
          <p:cNvPr id="541" name="Google Shape;541;p64"/>
          <p:cNvPicPr preferRelativeResize="0"/>
          <p:nvPr/>
        </p:nvPicPr>
        <p:blipFill>
          <a:blip r:embed="rId3">
            <a:alphaModFix/>
          </a:blip>
          <a:stretch>
            <a:fillRect/>
          </a:stretch>
        </p:blipFill>
        <p:spPr>
          <a:xfrm>
            <a:off x="5179625" y="715675"/>
            <a:ext cx="3503749" cy="1943450"/>
          </a:xfrm>
          <a:prstGeom prst="rect">
            <a:avLst/>
          </a:prstGeom>
          <a:noFill/>
          <a:ln>
            <a:noFill/>
          </a:ln>
        </p:spPr>
      </p:pic>
      <p:sp>
        <p:nvSpPr>
          <p:cNvPr id="542" name="Google Shape;542;p64"/>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Exemplo X3D</a:t>
            </a:r>
            <a:endParaRPr/>
          </a:p>
        </p:txBody>
      </p:sp>
      <p:sp>
        <p:nvSpPr>
          <p:cNvPr id="543" name="Google Shape;543;p64"/>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BR"/>
              <a:t>13</a:t>
            </a:fld>
            <a:endParaRPr/>
          </a:p>
        </p:txBody>
      </p:sp>
      <p:sp>
        <p:nvSpPr>
          <p:cNvPr id="544" name="Google Shape;544;p64"/>
          <p:cNvSpPr txBox="1"/>
          <p:nvPr/>
        </p:nvSpPr>
        <p:spPr>
          <a:xfrm>
            <a:off x="51300" y="594550"/>
            <a:ext cx="7227000" cy="2872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BR" sz="900" b="1">
                <a:solidFill>
                  <a:srgbClr val="800000"/>
                </a:solidFill>
                <a:highlight>
                  <a:srgbClr val="FFFFFF"/>
                </a:highlight>
                <a:latin typeface="Courier New"/>
                <a:ea typeface="Courier New"/>
                <a:cs typeface="Courier New"/>
                <a:sym typeface="Courier New"/>
              </a:rPr>
              <a:t>   &lt;TimeSensor</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DEF</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'relogio'</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cycleInterval</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'8'</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loop</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'true'</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endParaRPr sz="900" b="1">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&lt;SplinePositionInterpolator</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DEF</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"move"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closed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"false"</a:t>
            </a:r>
            <a:endParaRPr sz="900" b="1">
              <a:solidFill>
                <a:srgbClr val="0000FF"/>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key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     0.00     0.2     0.4      0.6    0.8     1.00"</a:t>
            </a:r>
            <a:endParaRPr sz="900" b="1">
              <a:solidFill>
                <a:srgbClr val="0000FF"/>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keyValue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"-5 -1 0  -3 1 0  -1 -1 0  1 1 0  3 -1 0  5 1 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endParaRPr sz="900" b="1">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DEF</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'esfera'</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&lt;Sphere/&gt;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&lt;Material</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diffuseColor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'0.0 1.0 1.0'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900" b="1">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&lt;ROUTE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'relogio'</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'fraction_changed'</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'move'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'set_fraction'</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&lt;ROUTE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'move'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'value_changed'</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'esfera'</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'translation'</a:t>
            </a:r>
            <a:r>
              <a:rPr lang="en-BR" sz="900" b="1">
                <a:solidFill>
                  <a:srgbClr val="800000"/>
                </a:solidFill>
                <a:highlight>
                  <a:srgbClr val="FFFFFF"/>
                </a:highlight>
                <a:latin typeface="Courier New"/>
                <a:ea typeface="Courier New"/>
                <a:cs typeface="Courier New"/>
                <a:sym typeface="Courier New"/>
              </a:rPr>
              <a:t>/&gt;</a:t>
            </a:r>
            <a:endParaRPr sz="900" b="1">
              <a:solidFill>
                <a:schemeClr val="dk1"/>
              </a:solidFill>
              <a:highlight>
                <a:srgbClr val="FFFFFF"/>
              </a:highlight>
              <a:latin typeface="Courier New"/>
              <a:ea typeface="Courier New"/>
              <a:cs typeface="Courier New"/>
              <a:sym typeface="Courier New"/>
            </a:endParaRPr>
          </a:p>
        </p:txBody>
      </p:sp>
      <p:grpSp>
        <p:nvGrpSpPr>
          <p:cNvPr id="545" name="Google Shape;545;p64"/>
          <p:cNvGrpSpPr/>
          <p:nvPr/>
        </p:nvGrpSpPr>
        <p:grpSpPr>
          <a:xfrm>
            <a:off x="4912775" y="237000"/>
            <a:ext cx="2483395" cy="1362636"/>
            <a:chOff x="5919396" y="237002"/>
            <a:chExt cx="2197500" cy="1362636"/>
          </a:xfrm>
        </p:grpSpPr>
        <p:cxnSp>
          <p:nvCxnSpPr>
            <p:cNvPr id="546" name="Google Shape;546;p64"/>
            <p:cNvCxnSpPr/>
            <p:nvPr/>
          </p:nvCxnSpPr>
          <p:spPr>
            <a:xfrm>
              <a:off x="6844095" y="528938"/>
              <a:ext cx="903300" cy="1070700"/>
            </a:xfrm>
            <a:prstGeom prst="straightConnector1">
              <a:avLst/>
            </a:prstGeom>
            <a:noFill/>
            <a:ln w="9525" cap="flat" cmpd="sng">
              <a:solidFill>
                <a:srgbClr val="FF0000"/>
              </a:solidFill>
              <a:prstDash val="solid"/>
              <a:round/>
              <a:headEnd type="none" w="med" len="med"/>
              <a:tailEnd type="triangle" w="med" len="med"/>
            </a:ln>
          </p:spPr>
        </p:cxnSp>
        <p:sp>
          <p:nvSpPr>
            <p:cNvPr id="547" name="Google Shape;547;p64"/>
            <p:cNvSpPr txBox="1"/>
            <p:nvPr/>
          </p:nvSpPr>
          <p:spPr>
            <a:xfrm>
              <a:off x="5919396" y="237002"/>
              <a:ext cx="2197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BR" sz="1200">
                  <a:solidFill>
                    <a:srgbClr val="FF0000"/>
                  </a:solidFill>
                  <a:latin typeface="Calibri"/>
                  <a:ea typeface="Calibri"/>
                  <a:cs typeface="Calibri"/>
                  <a:sym typeface="Calibri"/>
                </a:rPr>
                <a:t>Qual a posição no meio (t=0.5)?</a:t>
              </a:r>
              <a:endParaRPr>
                <a:solidFill>
                  <a:srgbClr val="FF0000"/>
                </a:solidFill>
              </a:endParaRPr>
            </a:p>
          </p:txBody>
        </p:sp>
      </p:grpSp>
      <p:pic>
        <p:nvPicPr>
          <p:cNvPr id="548" name="Google Shape;548;p64" descr="{&quot;font&quot;:{&quot;family&quot;:&quot;Arial&quot;,&quot;color&quot;:&quot;#000000&quot;,&quot;size&quot;:12},&quot;backgroundColorModified&quot;:null,&quot;code&quot;:&quot;$$S=\\begin{bmatrix}\n{0.125}\\\\\n{0.25}\\\\\n{0.5}\\\\\n{1}\\\\\n\\end{bmatrix}^{T}$$&quot;,&quot;aid&quot;:null,&quot;backgroundColor&quot;:&quot;#FFFFFF&quot;,&quot;type&quot;:&quot;$$&quot;,&quot;id&quot;:&quot;2&quot;,&quot;ts&quot;:1634773041551,&quot;cs&quot;:&quot;L0DNntMm6C1SXyfqnTA11Q==&quot;,&quot;size&quot;:{&quot;width&quot;:113.33333333333333,&quot;height&quot;:101.5}}"/>
          <p:cNvPicPr preferRelativeResize="0"/>
          <p:nvPr/>
        </p:nvPicPr>
        <p:blipFill>
          <a:blip r:embed="rId4">
            <a:alphaModFix/>
          </a:blip>
          <a:stretch>
            <a:fillRect/>
          </a:stretch>
        </p:blipFill>
        <p:spPr>
          <a:xfrm>
            <a:off x="348175" y="3654525"/>
            <a:ext cx="1079500" cy="966788"/>
          </a:xfrm>
          <a:prstGeom prst="rect">
            <a:avLst/>
          </a:prstGeom>
          <a:noFill/>
          <a:ln>
            <a:noFill/>
          </a:ln>
        </p:spPr>
      </p:pic>
      <p:pic>
        <p:nvPicPr>
          <p:cNvPr id="549" name="Google Shape;549;p64" descr="{&quot;type&quot;:&quot;$$&quot;,&quot;backgroundColorModified&quot;:false,&quot;font&quot;:{&quot;color&quot;:&quot;#000000&quot;,&quot;family&quot;:&quot;Arial&quot;,&quot;size&quot;:12},&quot;backgroundColor&quot;:&quot;#FFFFFF&quot;,&quot;id&quot;:&quot;3&quot;,&quot;aid&quot;:null,&quot;code&quot;:&quot;$$H=\\begin{bmatrix}\n{2}&amp;{-2}&amp;{1}&amp;{1}\\\\\n{-3}&amp;{3}&amp;{-2}&amp;{-1}\\\\\n{0}&amp;{0}&amp;{1}&amp;{0}\\\\\n{1}&amp;{0}&amp;{0}&amp;{0}\\\\\n\\end{bmatrix}$$&quot;,&quot;ts&quot;:1634774566274,&quot;cs&quot;:&quot;Zrd3auadByoiB8Vy0Ql6IQ==&quot;,&quot;size&quot;:{&quot;width&quot;:212.5,&quot;height&quot;:97.66666666666669}}"/>
          <p:cNvPicPr preferRelativeResize="0"/>
          <p:nvPr/>
        </p:nvPicPr>
        <p:blipFill>
          <a:blip r:embed="rId5">
            <a:alphaModFix/>
          </a:blip>
          <a:stretch>
            <a:fillRect/>
          </a:stretch>
        </p:blipFill>
        <p:spPr>
          <a:xfrm>
            <a:off x="1504275" y="3672792"/>
            <a:ext cx="2024063" cy="930275"/>
          </a:xfrm>
          <a:prstGeom prst="rect">
            <a:avLst/>
          </a:prstGeom>
          <a:noFill/>
          <a:ln>
            <a:noFill/>
          </a:ln>
        </p:spPr>
      </p:pic>
      <p:pic>
        <p:nvPicPr>
          <p:cNvPr id="550" name="Google Shape;550;p64" descr="{&quot;id&quot;:&quot;4&quot;,&quot;code&quot;:&quot;$$C=\\begin{bmatrix}\n{-1}&amp;{-1}&amp;{0}\\\\\n{1}&amp;{1}&amp;{0}\\\\\n{2}&amp;{0}&amp;{0}\\\\\n{2}&amp;{0}&amp;{0}\\\\\n\\end{bmatrix}$$&quot;,&quot;backgroundColorModified&quot;:false,&quot;backgroundColor&quot;:&quot;#FFFFFF&quot;,&quot;font&quot;:{&quot;family&quot;:&quot;Arial&quot;,&quot;size&quot;:12,&quot;color&quot;:&quot;#000000&quot;},&quot;aid&quot;:null,&quot;type&quot;:&quot;$$&quot;,&quot;ts&quot;:1634774702802,&quot;cs&quot;:&quot;lXdQj8WtYA6MSHApMZVcwQ==&quot;,&quot;size&quot;:{&quot;width&quot;:152.33333333333334,&quot;height&quot;:97.66666666666667}}"/>
          <p:cNvPicPr preferRelativeResize="0"/>
          <p:nvPr/>
        </p:nvPicPr>
        <p:blipFill>
          <a:blip r:embed="rId6">
            <a:alphaModFix/>
          </a:blip>
          <a:stretch>
            <a:fillRect/>
          </a:stretch>
        </p:blipFill>
        <p:spPr>
          <a:xfrm>
            <a:off x="3810000" y="3672787"/>
            <a:ext cx="1450975" cy="930275"/>
          </a:xfrm>
          <a:prstGeom prst="rect">
            <a:avLst/>
          </a:prstGeom>
          <a:noFill/>
          <a:ln>
            <a:noFill/>
          </a:ln>
        </p:spPr>
      </p:pic>
      <p:sp>
        <p:nvSpPr>
          <p:cNvPr id="551" name="Google Shape;551;p64"/>
          <p:cNvSpPr txBox="1"/>
          <p:nvPr/>
        </p:nvSpPr>
        <p:spPr>
          <a:xfrm>
            <a:off x="348175" y="4907000"/>
            <a:ext cx="3000000" cy="431100"/>
          </a:xfrm>
          <a:prstGeom prst="rect">
            <a:avLst/>
          </a:prstGeom>
          <a:noFill/>
          <a:ln>
            <a:noFill/>
          </a:ln>
        </p:spPr>
        <p:txBody>
          <a:bodyPr spcFirstLastPara="1" wrap="square" lIns="91425" tIns="91425" rIns="91425" bIns="91425" anchor="t" anchorCtr="0">
            <a:spAutoFit/>
          </a:bodyPr>
          <a:lstStyle/>
          <a:p>
            <a:pPr marL="0" lvl="0" indent="0" algn="l" rtl="0">
              <a:spcBef>
                <a:spcPts val="400"/>
              </a:spcBef>
              <a:spcAft>
                <a:spcPts val="0"/>
              </a:spcAft>
              <a:buNone/>
            </a:pPr>
            <a:r>
              <a:rPr lang="en-BR" sz="1600" b="1">
                <a:solidFill>
                  <a:schemeClr val="dk1"/>
                </a:solidFill>
                <a:highlight>
                  <a:srgbClr val="FFFFFF"/>
                </a:highlight>
                <a:latin typeface="Verdana"/>
                <a:ea typeface="Verdana"/>
                <a:cs typeface="Verdana"/>
                <a:sym typeface="Verdana"/>
              </a:rPr>
              <a:t>v</a:t>
            </a:r>
            <a:r>
              <a:rPr lang="en-BR" sz="1500" baseline="-25000">
                <a:solidFill>
                  <a:schemeClr val="dk1"/>
                </a:solidFill>
                <a:highlight>
                  <a:srgbClr val="FFFFFF"/>
                </a:highlight>
                <a:latin typeface="Verdana"/>
                <a:ea typeface="Verdana"/>
                <a:cs typeface="Verdana"/>
                <a:sym typeface="Verdana"/>
              </a:rPr>
              <a:t>s</a:t>
            </a:r>
            <a:r>
              <a:rPr lang="en-BR" sz="1600">
                <a:solidFill>
                  <a:schemeClr val="dk1"/>
                </a:solidFill>
                <a:highlight>
                  <a:srgbClr val="FFFFFF"/>
                </a:highlight>
                <a:latin typeface="Verdana"/>
                <a:ea typeface="Verdana"/>
                <a:cs typeface="Verdana"/>
                <a:sym typeface="Verdana"/>
              </a:rPr>
              <a:t> = </a:t>
            </a:r>
            <a:r>
              <a:rPr lang="en-BR" sz="1600" b="1">
                <a:solidFill>
                  <a:schemeClr val="dk1"/>
                </a:solidFill>
                <a:highlight>
                  <a:srgbClr val="FFFFFF"/>
                </a:highlight>
                <a:latin typeface="Verdana"/>
                <a:ea typeface="Verdana"/>
                <a:cs typeface="Verdana"/>
                <a:sym typeface="Verdana"/>
              </a:rPr>
              <a:t>S</a:t>
            </a:r>
            <a:r>
              <a:rPr lang="en-BR" sz="1500" baseline="30000">
                <a:solidFill>
                  <a:schemeClr val="dk1"/>
                </a:solidFill>
                <a:highlight>
                  <a:srgbClr val="FFFFFF"/>
                </a:highlight>
                <a:latin typeface="Verdana"/>
                <a:ea typeface="Verdana"/>
                <a:cs typeface="Verdana"/>
                <a:sym typeface="Verdana"/>
              </a:rPr>
              <a:t>T</a:t>
            </a:r>
            <a:r>
              <a:rPr lang="en-BR" sz="1600">
                <a:solidFill>
                  <a:schemeClr val="dk1"/>
                </a:solidFill>
                <a:highlight>
                  <a:srgbClr val="FFFFFF"/>
                </a:highlight>
                <a:latin typeface="Verdana"/>
                <a:ea typeface="Verdana"/>
                <a:cs typeface="Verdana"/>
                <a:sym typeface="Verdana"/>
              </a:rPr>
              <a:t> </a:t>
            </a:r>
            <a:r>
              <a:rPr lang="en-BR" sz="1600" b="1">
                <a:solidFill>
                  <a:schemeClr val="dk1"/>
                </a:solidFill>
                <a:highlight>
                  <a:srgbClr val="FFFFFF"/>
                </a:highlight>
                <a:latin typeface="Verdana"/>
                <a:ea typeface="Verdana"/>
                <a:cs typeface="Verdana"/>
                <a:sym typeface="Verdana"/>
              </a:rPr>
              <a:t>H C</a:t>
            </a:r>
            <a:endParaRPr sz="2100">
              <a:solidFill>
                <a:schemeClr val="dk1"/>
              </a:solidFill>
              <a:highlight>
                <a:srgbClr val="FFFFFF"/>
              </a:highlight>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8"/>
                                        </p:tgtEl>
                                        <p:attrNameLst>
                                          <p:attrName>style.visibility</p:attrName>
                                        </p:attrNameLst>
                                      </p:cBhvr>
                                      <p:to>
                                        <p:strVal val="visible"/>
                                      </p:to>
                                    </p:set>
                                    <p:animEffect transition="in" filter="fade">
                                      <p:cBhvr>
                                        <p:cTn id="7" dur="1000"/>
                                        <p:tgtEl>
                                          <p:spTgt spid="5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9"/>
                                        </p:tgtEl>
                                        <p:attrNameLst>
                                          <p:attrName>style.visibility</p:attrName>
                                        </p:attrNameLst>
                                      </p:cBhvr>
                                      <p:to>
                                        <p:strVal val="visible"/>
                                      </p:to>
                                    </p:set>
                                    <p:animEffect transition="in" filter="fade">
                                      <p:cBhvr>
                                        <p:cTn id="12" dur="1000"/>
                                        <p:tgtEl>
                                          <p:spTgt spid="5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0"/>
                                        </p:tgtEl>
                                        <p:attrNameLst>
                                          <p:attrName>style.visibility</p:attrName>
                                        </p:attrNameLst>
                                      </p:cBhvr>
                                      <p:to>
                                        <p:strVal val="visible"/>
                                      </p:to>
                                    </p:set>
                                    <p:animEffect transition="in" filter="fade">
                                      <p:cBhvr>
                                        <p:cTn id="17" dur="1000"/>
                                        <p:tgtEl>
                                          <p:spTgt spid="5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1"/>
                                        </p:tgtEl>
                                        <p:attrNameLst>
                                          <p:attrName>style.visibility</p:attrName>
                                        </p:attrNameLst>
                                      </p:cBhvr>
                                      <p:to>
                                        <p:strVal val="visible"/>
                                      </p:to>
                                    </p:set>
                                    <p:animEffect transition="in" filter="fade">
                                      <p:cBhvr>
                                        <p:cTn id="22" dur="1000"/>
                                        <p:tgtEl>
                                          <p:spTgt spid="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pic>
        <p:nvPicPr>
          <p:cNvPr id="557" name="Google Shape;557;p65"/>
          <p:cNvPicPr preferRelativeResize="0"/>
          <p:nvPr/>
        </p:nvPicPr>
        <p:blipFill>
          <a:blip r:embed="rId3">
            <a:alphaModFix/>
          </a:blip>
          <a:stretch>
            <a:fillRect/>
          </a:stretch>
        </p:blipFill>
        <p:spPr>
          <a:xfrm>
            <a:off x="5179625" y="715675"/>
            <a:ext cx="3503749" cy="1943450"/>
          </a:xfrm>
          <a:prstGeom prst="rect">
            <a:avLst/>
          </a:prstGeom>
          <a:noFill/>
          <a:ln>
            <a:noFill/>
          </a:ln>
        </p:spPr>
      </p:pic>
      <p:sp>
        <p:nvSpPr>
          <p:cNvPr id="558" name="Google Shape;558;p65"/>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Exemplo X3D</a:t>
            </a:r>
            <a:endParaRPr/>
          </a:p>
        </p:txBody>
      </p:sp>
      <p:sp>
        <p:nvSpPr>
          <p:cNvPr id="559" name="Google Shape;559;p65"/>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BR"/>
              <a:t>14</a:t>
            </a:fld>
            <a:endParaRPr/>
          </a:p>
        </p:txBody>
      </p:sp>
      <p:sp>
        <p:nvSpPr>
          <p:cNvPr id="560" name="Google Shape;560;p65"/>
          <p:cNvSpPr txBox="1"/>
          <p:nvPr/>
        </p:nvSpPr>
        <p:spPr>
          <a:xfrm>
            <a:off x="51300" y="594550"/>
            <a:ext cx="7227000" cy="2872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BR" sz="900" b="1">
                <a:solidFill>
                  <a:srgbClr val="800000"/>
                </a:solidFill>
                <a:highlight>
                  <a:srgbClr val="FFFFFF"/>
                </a:highlight>
                <a:latin typeface="Courier New"/>
                <a:ea typeface="Courier New"/>
                <a:cs typeface="Courier New"/>
                <a:sym typeface="Courier New"/>
              </a:rPr>
              <a:t>   &lt;TimeSensor</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DEF</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'relogio'</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cycleInterval</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'8'</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loop</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'true'</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endParaRPr sz="900" b="1">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&lt;SplinePositionInterpolator</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DEF</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"move"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closed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"false"</a:t>
            </a:r>
            <a:endParaRPr sz="900" b="1">
              <a:solidFill>
                <a:srgbClr val="0000FF"/>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key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     0.00     0.2     0.4      0.6    0.8     1.00"</a:t>
            </a:r>
            <a:endParaRPr sz="900" b="1">
              <a:solidFill>
                <a:srgbClr val="0000FF"/>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keyValue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"-5 -1 0  -3 1 0  -1 -1 0  1 1 0  3 -1 0  5 1 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endParaRPr sz="900" b="1">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DEF</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'esfera'</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&lt;Sphere/&gt;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&lt;Material</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diffuseColor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'0.0 1.0 1.0'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900" b="1">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&lt;ROUTE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'relogio'</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'fraction_changed'</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'move'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'set_fraction'</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&lt;ROUTE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'move'</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fromField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'value_changed'</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toNode</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'esfera'</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toField</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'translation'</a:t>
            </a:r>
            <a:r>
              <a:rPr lang="en-BR" sz="900" b="1">
                <a:solidFill>
                  <a:srgbClr val="800000"/>
                </a:solidFill>
                <a:highlight>
                  <a:srgbClr val="FFFFFF"/>
                </a:highlight>
                <a:latin typeface="Courier New"/>
                <a:ea typeface="Courier New"/>
                <a:cs typeface="Courier New"/>
                <a:sym typeface="Courier New"/>
              </a:rPr>
              <a:t>/&gt;</a:t>
            </a:r>
            <a:endParaRPr sz="900" b="1">
              <a:solidFill>
                <a:schemeClr val="dk1"/>
              </a:solidFill>
              <a:highlight>
                <a:srgbClr val="FFFFFF"/>
              </a:highlight>
              <a:latin typeface="Courier New"/>
              <a:ea typeface="Courier New"/>
              <a:cs typeface="Courier New"/>
              <a:sym typeface="Courier New"/>
            </a:endParaRPr>
          </a:p>
        </p:txBody>
      </p:sp>
      <p:grpSp>
        <p:nvGrpSpPr>
          <p:cNvPr id="561" name="Google Shape;561;p65"/>
          <p:cNvGrpSpPr/>
          <p:nvPr/>
        </p:nvGrpSpPr>
        <p:grpSpPr>
          <a:xfrm>
            <a:off x="4912775" y="237000"/>
            <a:ext cx="2483395" cy="1362636"/>
            <a:chOff x="5919396" y="237002"/>
            <a:chExt cx="2197500" cy="1362636"/>
          </a:xfrm>
        </p:grpSpPr>
        <p:cxnSp>
          <p:nvCxnSpPr>
            <p:cNvPr id="562" name="Google Shape;562;p65"/>
            <p:cNvCxnSpPr/>
            <p:nvPr/>
          </p:nvCxnSpPr>
          <p:spPr>
            <a:xfrm>
              <a:off x="6844095" y="528938"/>
              <a:ext cx="903300" cy="1070700"/>
            </a:xfrm>
            <a:prstGeom prst="straightConnector1">
              <a:avLst/>
            </a:prstGeom>
            <a:noFill/>
            <a:ln w="9525" cap="flat" cmpd="sng">
              <a:solidFill>
                <a:srgbClr val="FF0000"/>
              </a:solidFill>
              <a:prstDash val="solid"/>
              <a:round/>
              <a:headEnd type="none" w="med" len="med"/>
              <a:tailEnd type="triangle" w="med" len="med"/>
            </a:ln>
          </p:spPr>
        </p:cxnSp>
        <p:sp>
          <p:nvSpPr>
            <p:cNvPr id="563" name="Google Shape;563;p65"/>
            <p:cNvSpPr txBox="1"/>
            <p:nvPr/>
          </p:nvSpPr>
          <p:spPr>
            <a:xfrm>
              <a:off x="5919396" y="237002"/>
              <a:ext cx="2197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BR" sz="1200">
                  <a:solidFill>
                    <a:srgbClr val="FF0000"/>
                  </a:solidFill>
                  <a:latin typeface="Calibri"/>
                  <a:ea typeface="Calibri"/>
                  <a:cs typeface="Calibri"/>
                  <a:sym typeface="Calibri"/>
                </a:rPr>
                <a:t>Qual a posição no meio (t=0.5)?</a:t>
              </a:r>
              <a:endParaRPr>
                <a:solidFill>
                  <a:srgbClr val="FF0000"/>
                </a:solidFill>
              </a:endParaRPr>
            </a:p>
          </p:txBody>
        </p:sp>
      </p:grpSp>
      <p:pic>
        <p:nvPicPr>
          <p:cNvPr id="564" name="Google Shape;564;p65" descr="{&quot;type&quot;:&quot;$$&quot;,&quot;font&quot;:{&quot;color&quot;:&quot;#000000&quot;,&quot;family&quot;:&quot;Arial&quot;,&quot;size&quot;:12},&quot;aid&quot;:null,&quot;backgroundColor&quot;:&quot;#FFFFFF&quot;,&quot;id&quot;:&quot;3&quot;,&quot;backgroundColorModified&quot;:false,&quot;code&quot;:&quot;$$\\text{V}_{s}=\\begin{bmatrix}\n{0.125}&amp;{0.25}&amp;{0.5}&amp;{1}\\\\\n\\end{bmatrix}\\begin{bmatrix}\n{2}&amp;{-2}&amp;{1}&amp;{1}\\\\\n{-3}&amp;{3}&amp;{-2}&amp;{-1}\\\\\n{0}&amp;{0}&amp;{1}&amp;{0}\\\\\n{1}&amp;{0}&amp;{0}&amp;{0}\\\\\n\\end{bmatrix}\\cdot\\begin{bmatrix}\n{-1}&amp;{-1}&amp;{0}\\\\\n{1}&amp;{1}&amp;{0}\\\\\n{2}&amp;{0}&amp;{0}\\\\\n{2}&amp;{0}&amp;{0}\\\\\n\\end{bmatrix}$$&quot;,&quot;ts&quot;:1634774888642,&quot;cs&quot;:&quot;pnh+EZUno2d3yE/SpWzIwg==&quot;,&quot;size&quot;:{&quot;width&quot;:527.5,&quot;height&quot;:98}}"/>
          <p:cNvPicPr preferRelativeResize="0"/>
          <p:nvPr/>
        </p:nvPicPr>
        <p:blipFill>
          <a:blip r:embed="rId4">
            <a:alphaModFix/>
          </a:blip>
          <a:stretch>
            <a:fillRect/>
          </a:stretch>
        </p:blipFill>
        <p:spPr>
          <a:xfrm>
            <a:off x="407250" y="3923638"/>
            <a:ext cx="5024438" cy="933450"/>
          </a:xfrm>
          <a:prstGeom prst="rect">
            <a:avLst/>
          </a:prstGeom>
          <a:noFill/>
          <a:ln>
            <a:noFill/>
          </a:ln>
        </p:spPr>
      </p:pic>
      <p:pic>
        <p:nvPicPr>
          <p:cNvPr id="565" name="Google Shape;565;p65" descr="{&quot;backgroundColorModified&quot;:null,&quot;type&quot;:&quot;$$&quot;,&quot;font&quot;:{&quot;color&quot;:&quot;#000000&quot;,&quot;family&quot;:&quot;Arial&quot;,&quot;size&quot;:12},&quot;backgroundColor&quot;:&quot;#FFFFFF&quot;,&quot;aid&quot;:null,&quot;id&quot;:&quot;5&quot;,&quot;code&quot;:&quot;$$=\\begin{bmatrix}\n{0}&amp;{0}&amp;{0}\\\\\n\\end{bmatrix}$$&quot;,&quot;ts&quot;:1634775038668,&quot;cs&quot;:&quot;Kctgp3IpcR82ExkIabTQfg==&quot;,&quot;size&quot;:{&quot;width&quot;:92.83333333333333,&quot;height&quot;:18.833333333333332}}"/>
          <p:cNvPicPr preferRelativeResize="0"/>
          <p:nvPr/>
        </p:nvPicPr>
        <p:blipFill>
          <a:blip r:embed="rId5">
            <a:alphaModFix/>
          </a:blip>
          <a:stretch>
            <a:fillRect/>
          </a:stretch>
        </p:blipFill>
        <p:spPr>
          <a:xfrm>
            <a:off x="5603325" y="4300675"/>
            <a:ext cx="884238" cy="17938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4"/>
                                        </p:tgtEl>
                                        <p:attrNameLst>
                                          <p:attrName>style.visibility</p:attrName>
                                        </p:attrNameLst>
                                      </p:cBhvr>
                                      <p:to>
                                        <p:strVal val="visible"/>
                                      </p:to>
                                    </p:set>
                                    <p:animEffect transition="in" filter="fade">
                                      <p:cBhvr>
                                        <p:cTn id="7" dur="1000"/>
                                        <p:tgtEl>
                                          <p:spTgt spid="5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5"/>
                                        </p:tgtEl>
                                        <p:attrNameLst>
                                          <p:attrName>style.visibility</p:attrName>
                                        </p:attrNameLst>
                                      </p:cBhvr>
                                      <p:to>
                                        <p:strVal val="visible"/>
                                      </p:to>
                                    </p:set>
                                    <p:animEffect transition="in" filter="fade">
                                      <p:cBhvr>
                                        <p:cTn id="12" dur="1000"/>
                                        <p:tgtEl>
                                          <p:spTgt spid="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1"/>
          <p:cNvSpPr txBox="1">
            <a:spLocks noGrp="1"/>
          </p:cNvSpPr>
          <p:nvPr>
            <p:ph type="title"/>
          </p:nvPr>
        </p:nvSpPr>
        <p:spPr>
          <a:xfrm>
            <a:off x="84172" y="113717"/>
            <a:ext cx="8428200" cy="516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00026"/>
              </a:buClr>
              <a:buSzPts val="2600"/>
              <a:buFont typeface="Verdana"/>
              <a:buNone/>
            </a:pPr>
            <a:r>
              <a:rPr lang="en-BR"/>
              <a:t>Funções para Coordenadas de Textura</a:t>
            </a:r>
            <a:endParaRPr/>
          </a:p>
        </p:txBody>
      </p:sp>
      <p:sp>
        <p:nvSpPr>
          <p:cNvPr id="522" name="Google Shape;522;p51"/>
          <p:cNvSpPr txBox="1">
            <a:spLocks noGrp="1"/>
          </p:cNvSpPr>
          <p:nvPr>
            <p:ph type="body" idx="1"/>
          </p:nvPr>
        </p:nvSpPr>
        <p:spPr>
          <a:xfrm>
            <a:off x="390548" y="838986"/>
            <a:ext cx="8428200" cy="523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000"/>
              <a:buFont typeface="Verdana"/>
              <a:buNone/>
            </a:pPr>
            <a:r>
              <a:rPr lang="en-BR"/>
              <a:t>Exemplo: Projeção Planar</a:t>
            </a:r>
            <a:endParaRPr/>
          </a:p>
        </p:txBody>
      </p:sp>
      <p:sp>
        <p:nvSpPr>
          <p:cNvPr id="523" name="Google Shape;523;p51"/>
          <p:cNvSpPr txBox="1">
            <a:spLocks noGrp="1"/>
          </p:cNvSpPr>
          <p:nvPr>
            <p:ph type="sldNum" idx="12"/>
          </p:nvPr>
        </p:nvSpPr>
        <p:spPr>
          <a:xfrm>
            <a:off x="0" y="5410729"/>
            <a:ext cx="474900" cy="30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BR"/>
              <a:t>15</a:t>
            </a:fld>
            <a:endParaRPr/>
          </a:p>
        </p:txBody>
      </p:sp>
      <p:sp>
        <p:nvSpPr>
          <p:cNvPr id="524" name="Google Shape;524;p51"/>
          <p:cNvSpPr/>
          <p:nvPr/>
        </p:nvSpPr>
        <p:spPr>
          <a:xfrm>
            <a:off x="285900" y="4618208"/>
            <a:ext cx="85722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BR" sz="1400" b="1">
                <a:solidFill>
                  <a:schemeClr val="dk1"/>
                </a:solidFill>
                <a:latin typeface="Arial"/>
                <a:ea typeface="Arial"/>
                <a:cs typeface="Arial"/>
                <a:sym typeface="Arial"/>
              </a:rPr>
              <a:t>Rosalee Wolfe</a:t>
            </a:r>
            <a:endParaRPr/>
          </a:p>
          <a:p>
            <a:pPr marL="0" marR="0" lvl="0" indent="0" algn="ctr" rtl="0">
              <a:spcBef>
                <a:spcPts val="0"/>
              </a:spcBef>
              <a:spcAft>
                <a:spcPts val="0"/>
              </a:spcAft>
              <a:buNone/>
            </a:pPr>
            <a:r>
              <a:rPr lang="en-BR" sz="1400">
                <a:solidFill>
                  <a:schemeClr val="dk1"/>
                </a:solidFill>
                <a:latin typeface="Arial"/>
                <a:ea typeface="Arial"/>
                <a:cs typeface="Arial"/>
                <a:sym typeface="Arial"/>
              </a:rPr>
              <a:t>http://www.siggraph.org/education/materials/HyperGraph/mapping/r_wolfe/r_wolfe_mapping_1.htm </a:t>
            </a:r>
            <a:endParaRPr/>
          </a:p>
        </p:txBody>
      </p:sp>
      <p:pic>
        <p:nvPicPr>
          <p:cNvPr id="525" name="Google Shape;525;p51" descr="page95image7214368"/>
          <p:cNvPicPr preferRelativeResize="0"/>
          <p:nvPr/>
        </p:nvPicPr>
        <p:blipFill rotWithShape="1">
          <a:blip r:embed="rId3">
            <a:alphaModFix/>
          </a:blip>
          <a:srcRect/>
          <a:stretch/>
        </p:blipFill>
        <p:spPr>
          <a:xfrm>
            <a:off x="390548" y="1656585"/>
            <a:ext cx="3957055" cy="2635398"/>
          </a:xfrm>
          <a:prstGeom prst="rect">
            <a:avLst/>
          </a:prstGeom>
          <a:noFill/>
          <a:ln>
            <a:noFill/>
          </a:ln>
        </p:spPr>
      </p:pic>
      <p:pic>
        <p:nvPicPr>
          <p:cNvPr id="526" name="Google Shape;526;p51" descr="page95image7218944"/>
          <p:cNvPicPr preferRelativeResize="0"/>
          <p:nvPr/>
        </p:nvPicPr>
        <p:blipFill rotWithShape="1">
          <a:blip r:embed="rId4">
            <a:alphaModFix/>
          </a:blip>
          <a:srcRect/>
          <a:stretch/>
        </p:blipFill>
        <p:spPr>
          <a:xfrm>
            <a:off x="4719528" y="1636037"/>
            <a:ext cx="3957054" cy="26512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52"/>
          <p:cNvSpPr txBox="1">
            <a:spLocks noGrp="1"/>
          </p:cNvSpPr>
          <p:nvPr>
            <p:ph type="title"/>
          </p:nvPr>
        </p:nvSpPr>
        <p:spPr>
          <a:xfrm>
            <a:off x="84172" y="113717"/>
            <a:ext cx="8428200" cy="516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00026"/>
              </a:buClr>
              <a:buSzPts val="2600"/>
              <a:buFont typeface="Verdana"/>
              <a:buNone/>
            </a:pPr>
            <a:r>
              <a:rPr lang="en-BR"/>
              <a:t>Funções para Coordenadas de Textura</a:t>
            </a:r>
            <a:endParaRPr/>
          </a:p>
        </p:txBody>
      </p:sp>
      <p:sp>
        <p:nvSpPr>
          <p:cNvPr id="532" name="Google Shape;532;p52"/>
          <p:cNvSpPr txBox="1">
            <a:spLocks noGrp="1"/>
          </p:cNvSpPr>
          <p:nvPr>
            <p:ph type="body" idx="1"/>
          </p:nvPr>
        </p:nvSpPr>
        <p:spPr>
          <a:xfrm>
            <a:off x="390548" y="838986"/>
            <a:ext cx="8428200" cy="523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000"/>
              <a:buFont typeface="Verdana"/>
              <a:buNone/>
            </a:pPr>
            <a:r>
              <a:rPr lang="en-BR"/>
              <a:t>Exemplo: Projeção Esférica</a:t>
            </a:r>
            <a:endParaRPr/>
          </a:p>
        </p:txBody>
      </p:sp>
      <p:sp>
        <p:nvSpPr>
          <p:cNvPr id="533" name="Google Shape;533;p52"/>
          <p:cNvSpPr txBox="1">
            <a:spLocks noGrp="1"/>
          </p:cNvSpPr>
          <p:nvPr>
            <p:ph type="sldNum" idx="12"/>
          </p:nvPr>
        </p:nvSpPr>
        <p:spPr>
          <a:xfrm>
            <a:off x="0" y="5410729"/>
            <a:ext cx="474900" cy="30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BR"/>
              <a:t>16</a:t>
            </a:fld>
            <a:endParaRPr/>
          </a:p>
        </p:txBody>
      </p:sp>
      <p:sp>
        <p:nvSpPr>
          <p:cNvPr id="534" name="Google Shape;534;p52"/>
          <p:cNvSpPr/>
          <p:nvPr/>
        </p:nvSpPr>
        <p:spPr>
          <a:xfrm>
            <a:off x="285900" y="4618208"/>
            <a:ext cx="85722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BR" sz="1400" b="1">
                <a:solidFill>
                  <a:schemeClr val="dk1"/>
                </a:solidFill>
                <a:latin typeface="Arial"/>
                <a:ea typeface="Arial"/>
                <a:cs typeface="Arial"/>
                <a:sym typeface="Arial"/>
              </a:rPr>
              <a:t>Rosalee Wolfe</a:t>
            </a:r>
            <a:endParaRPr/>
          </a:p>
          <a:p>
            <a:pPr marL="0" marR="0" lvl="0" indent="0" algn="ctr" rtl="0">
              <a:spcBef>
                <a:spcPts val="0"/>
              </a:spcBef>
              <a:spcAft>
                <a:spcPts val="0"/>
              </a:spcAft>
              <a:buNone/>
            </a:pPr>
            <a:r>
              <a:rPr lang="en-BR" sz="1400">
                <a:solidFill>
                  <a:schemeClr val="dk1"/>
                </a:solidFill>
                <a:latin typeface="Arial"/>
                <a:ea typeface="Arial"/>
                <a:cs typeface="Arial"/>
                <a:sym typeface="Arial"/>
              </a:rPr>
              <a:t>http://www.siggraph.org/education/materials/HyperGraph/mapping/r_wolfe/r_wolfe_mapping_1.htm </a:t>
            </a:r>
            <a:endParaRPr/>
          </a:p>
        </p:txBody>
      </p:sp>
      <p:pic>
        <p:nvPicPr>
          <p:cNvPr id="535" name="Google Shape;535;p52" descr="page96image6924448"/>
          <p:cNvPicPr preferRelativeResize="0"/>
          <p:nvPr/>
        </p:nvPicPr>
        <p:blipFill rotWithShape="1">
          <a:blip r:embed="rId3">
            <a:alphaModFix/>
          </a:blip>
          <a:srcRect/>
          <a:stretch/>
        </p:blipFill>
        <p:spPr>
          <a:xfrm>
            <a:off x="390547" y="1624312"/>
            <a:ext cx="3957053" cy="2638035"/>
          </a:xfrm>
          <a:prstGeom prst="rect">
            <a:avLst/>
          </a:prstGeom>
          <a:noFill/>
          <a:ln>
            <a:noFill/>
          </a:ln>
        </p:spPr>
      </p:pic>
      <p:pic>
        <p:nvPicPr>
          <p:cNvPr id="536" name="Google Shape;536;p52" descr="page96image6919872"/>
          <p:cNvPicPr preferRelativeResize="0"/>
          <p:nvPr/>
        </p:nvPicPr>
        <p:blipFill rotWithShape="1">
          <a:blip r:embed="rId4">
            <a:alphaModFix/>
          </a:blip>
          <a:srcRect/>
          <a:stretch/>
        </p:blipFill>
        <p:spPr>
          <a:xfrm>
            <a:off x="4719528" y="1633399"/>
            <a:ext cx="3957055" cy="26380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53"/>
          <p:cNvSpPr txBox="1">
            <a:spLocks noGrp="1"/>
          </p:cNvSpPr>
          <p:nvPr>
            <p:ph type="title"/>
          </p:nvPr>
        </p:nvSpPr>
        <p:spPr>
          <a:xfrm>
            <a:off x="84172" y="113717"/>
            <a:ext cx="8428200" cy="516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00026"/>
              </a:buClr>
              <a:buSzPts val="2600"/>
              <a:buFont typeface="Verdana"/>
              <a:buNone/>
            </a:pPr>
            <a:r>
              <a:rPr lang="en-BR"/>
              <a:t>Funções para Coordenadas de Textura</a:t>
            </a:r>
            <a:endParaRPr/>
          </a:p>
        </p:txBody>
      </p:sp>
      <p:sp>
        <p:nvSpPr>
          <p:cNvPr id="542" name="Google Shape;542;p53"/>
          <p:cNvSpPr txBox="1">
            <a:spLocks noGrp="1"/>
          </p:cNvSpPr>
          <p:nvPr>
            <p:ph type="body" idx="1"/>
          </p:nvPr>
        </p:nvSpPr>
        <p:spPr>
          <a:xfrm>
            <a:off x="390548" y="838986"/>
            <a:ext cx="8428200" cy="523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000"/>
              <a:buFont typeface="Verdana"/>
              <a:buNone/>
            </a:pPr>
            <a:r>
              <a:rPr lang="en-BR"/>
              <a:t>Exemplo: Projeção Cúbica</a:t>
            </a:r>
            <a:endParaRPr/>
          </a:p>
        </p:txBody>
      </p:sp>
      <p:sp>
        <p:nvSpPr>
          <p:cNvPr id="543" name="Google Shape;543;p53"/>
          <p:cNvSpPr txBox="1">
            <a:spLocks noGrp="1"/>
          </p:cNvSpPr>
          <p:nvPr>
            <p:ph type="sldNum" idx="12"/>
          </p:nvPr>
        </p:nvSpPr>
        <p:spPr>
          <a:xfrm>
            <a:off x="0" y="5410729"/>
            <a:ext cx="474900" cy="30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BR"/>
              <a:t>17</a:t>
            </a:fld>
            <a:endParaRPr/>
          </a:p>
        </p:txBody>
      </p:sp>
      <p:sp>
        <p:nvSpPr>
          <p:cNvPr id="544" name="Google Shape;544;p53"/>
          <p:cNvSpPr/>
          <p:nvPr/>
        </p:nvSpPr>
        <p:spPr>
          <a:xfrm>
            <a:off x="285900" y="4618208"/>
            <a:ext cx="85722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BR" sz="1400" b="1">
                <a:solidFill>
                  <a:schemeClr val="dk1"/>
                </a:solidFill>
                <a:latin typeface="Arial"/>
                <a:ea typeface="Arial"/>
                <a:cs typeface="Arial"/>
                <a:sym typeface="Arial"/>
              </a:rPr>
              <a:t>Rosalee Wolfe</a:t>
            </a:r>
            <a:endParaRPr/>
          </a:p>
          <a:p>
            <a:pPr marL="0" marR="0" lvl="0" indent="0" algn="ctr" rtl="0">
              <a:spcBef>
                <a:spcPts val="0"/>
              </a:spcBef>
              <a:spcAft>
                <a:spcPts val="0"/>
              </a:spcAft>
              <a:buNone/>
            </a:pPr>
            <a:r>
              <a:rPr lang="en-BR" sz="1400">
                <a:solidFill>
                  <a:schemeClr val="dk1"/>
                </a:solidFill>
                <a:latin typeface="Arial"/>
                <a:ea typeface="Arial"/>
                <a:cs typeface="Arial"/>
                <a:sym typeface="Arial"/>
              </a:rPr>
              <a:t>http://www.siggraph.org/education/materials/HyperGraph/mapping/r_wolfe/r_wolfe_mapping_1.htm </a:t>
            </a:r>
            <a:endParaRPr/>
          </a:p>
        </p:txBody>
      </p:sp>
      <p:pic>
        <p:nvPicPr>
          <p:cNvPr id="545" name="Google Shape;545;p53" descr="page97image7255872"/>
          <p:cNvPicPr preferRelativeResize="0"/>
          <p:nvPr/>
        </p:nvPicPr>
        <p:blipFill rotWithShape="1">
          <a:blip r:embed="rId3">
            <a:alphaModFix/>
          </a:blip>
          <a:srcRect/>
          <a:stretch/>
        </p:blipFill>
        <p:spPr>
          <a:xfrm>
            <a:off x="390547" y="1629330"/>
            <a:ext cx="3949527" cy="2633017"/>
          </a:xfrm>
          <a:prstGeom prst="rect">
            <a:avLst/>
          </a:prstGeom>
          <a:noFill/>
          <a:ln>
            <a:noFill/>
          </a:ln>
        </p:spPr>
      </p:pic>
      <p:pic>
        <p:nvPicPr>
          <p:cNvPr id="546" name="Google Shape;546;p53" descr="page97image7244224"/>
          <p:cNvPicPr preferRelativeResize="0"/>
          <p:nvPr/>
        </p:nvPicPr>
        <p:blipFill rotWithShape="1">
          <a:blip r:embed="rId4">
            <a:alphaModFix/>
          </a:blip>
          <a:srcRect/>
          <a:stretch/>
        </p:blipFill>
        <p:spPr>
          <a:xfrm>
            <a:off x="4719528" y="1633399"/>
            <a:ext cx="3957055" cy="263803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54"/>
          <p:cNvSpPr txBox="1">
            <a:spLocks noGrp="1"/>
          </p:cNvSpPr>
          <p:nvPr>
            <p:ph type="title"/>
          </p:nvPr>
        </p:nvSpPr>
        <p:spPr>
          <a:xfrm>
            <a:off x="84172" y="113717"/>
            <a:ext cx="8428200" cy="516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00026"/>
              </a:buClr>
              <a:buSzPts val="2600"/>
              <a:buFont typeface="Verdana"/>
              <a:buNone/>
            </a:pPr>
            <a:r>
              <a:rPr lang="en-BR"/>
              <a:t>Funções para Coordenadas de Textura</a:t>
            </a:r>
            <a:endParaRPr/>
          </a:p>
        </p:txBody>
      </p:sp>
      <p:sp>
        <p:nvSpPr>
          <p:cNvPr id="552" name="Google Shape;552;p54"/>
          <p:cNvSpPr txBox="1">
            <a:spLocks noGrp="1"/>
          </p:cNvSpPr>
          <p:nvPr>
            <p:ph type="body" idx="1"/>
          </p:nvPr>
        </p:nvSpPr>
        <p:spPr>
          <a:xfrm>
            <a:off x="390548" y="838986"/>
            <a:ext cx="8428200" cy="523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000"/>
              <a:buFont typeface="Verdana"/>
              <a:buNone/>
            </a:pPr>
            <a:r>
              <a:rPr lang="en-BR"/>
              <a:t>Exemplo: Funções nas coordenadas do objeto e do mundo</a:t>
            </a:r>
            <a:endParaRPr/>
          </a:p>
        </p:txBody>
      </p:sp>
      <p:sp>
        <p:nvSpPr>
          <p:cNvPr id="553" name="Google Shape;553;p54"/>
          <p:cNvSpPr txBox="1">
            <a:spLocks noGrp="1"/>
          </p:cNvSpPr>
          <p:nvPr>
            <p:ph type="sldNum" idx="12"/>
          </p:nvPr>
        </p:nvSpPr>
        <p:spPr>
          <a:xfrm>
            <a:off x="0" y="5410729"/>
            <a:ext cx="474900" cy="30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BR"/>
              <a:t>18</a:t>
            </a:fld>
            <a:endParaRPr/>
          </a:p>
        </p:txBody>
      </p:sp>
      <p:sp>
        <p:nvSpPr>
          <p:cNvPr id="554" name="Google Shape;554;p54"/>
          <p:cNvSpPr/>
          <p:nvPr/>
        </p:nvSpPr>
        <p:spPr>
          <a:xfrm>
            <a:off x="285900" y="4618208"/>
            <a:ext cx="85722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BR" sz="1400" b="1">
                <a:solidFill>
                  <a:schemeClr val="dk1"/>
                </a:solidFill>
                <a:latin typeface="Arial"/>
                <a:ea typeface="Arial"/>
                <a:cs typeface="Arial"/>
                <a:sym typeface="Arial"/>
              </a:rPr>
              <a:t>Rosalee Wolfe</a:t>
            </a:r>
            <a:endParaRPr/>
          </a:p>
          <a:p>
            <a:pPr marL="0" marR="0" lvl="0" indent="0" algn="ctr" rtl="0">
              <a:spcBef>
                <a:spcPts val="0"/>
              </a:spcBef>
              <a:spcAft>
                <a:spcPts val="0"/>
              </a:spcAft>
              <a:buNone/>
            </a:pPr>
            <a:r>
              <a:rPr lang="en-BR" sz="1400">
                <a:solidFill>
                  <a:schemeClr val="dk1"/>
                </a:solidFill>
                <a:latin typeface="Arial"/>
                <a:ea typeface="Arial"/>
                <a:cs typeface="Arial"/>
                <a:sym typeface="Arial"/>
              </a:rPr>
              <a:t>http://www.siggraph.org/education/materials/HyperGraph/mapping/r_wolfe/r_wolfe_mapping_1.htm </a:t>
            </a:r>
            <a:endParaRPr/>
          </a:p>
        </p:txBody>
      </p:sp>
      <p:pic>
        <p:nvPicPr>
          <p:cNvPr id="555" name="Google Shape;555;p54" descr="page98image7264768"/>
          <p:cNvPicPr preferRelativeResize="0"/>
          <p:nvPr/>
        </p:nvPicPr>
        <p:blipFill rotWithShape="1">
          <a:blip r:embed="rId3">
            <a:alphaModFix/>
          </a:blip>
          <a:srcRect/>
          <a:stretch/>
        </p:blipFill>
        <p:spPr>
          <a:xfrm>
            <a:off x="1836064" y="1362206"/>
            <a:ext cx="5537200" cy="3175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55"/>
          <p:cNvSpPr txBox="1">
            <a:spLocks noGrp="1"/>
          </p:cNvSpPr>
          <p:nvPr>
            <p:ph type="title"/>
          </p:nvPr>
        </p:nvSpPr>
        <p:spPr>
          <a:xfrm>
            <a:off x="84172" y="113717"/>
            <a:ext cx="8428200" cy="516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00026"/>
              </a:buClr>
              <a:buSzPts val="2600"/>
              <a:buFont typeface="Verdana"/>
              <a:buNone/>
            </a:pPr>
            <a:r>
              <a:rPr lang="en-BR"/>
              <a:t>Funções para Coordenadas de Textura</a:t>
            </a:r>
            <a:endParaRPr/>
          </a:p>
        </p:txBody>
      </p:sp>
      <p:sp>
        <p:nvSpPr>
          <p:cNvPr id="561" name="Google Shape;561;p55"/>
          <p:cNvSpPr txBox="1">
            <a:spLocks noGrp="1"/>
          </p:cNvSpPr>
          <p:nvPr>
            <p:ph type="body" idx="1"/>
          </p:nvPr>
        </p:nvSpPr>
        <p:spPr>
          <a:xfrm>
            <a:off x="246580" y="838986"/>
            <a:ext cx="8572200" cy="523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000"/>
              <a:buFont typeface="Verdana"/>
              <a:buNone/>
            </a:pPr>
            <a:r>
              <a:rPr lang="en-BR"/>
              <a:t>Superfícies Complexas: Use projeções diferentes para cada parte</a:t>
            </a:r>
            <a:endParaRPr/>
          </a:p>
        </p:txBody>
      </p:sp>
      <p:sp>
        <p:nvSpPr>
          <p:cNvPr id="562" name="Google Shape;562;p55"/>
          <p:cNvSpPr txBox="1">
            <a:spLocks noGrp="1"/>
          </p:cNvSpPr>
          <p:nvPr>
            <p:ph type="sldNum" idx="12"/>
          </p:nvPr>
        </p:nvSpPr>
        <p:spPr>
          <a:xfrm>
            <a:off x="0" y="5410729"/>
            <a:ext cx="474900" cy="30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BR"/>
              <a:t>19</a:t>
            </a:fld>
            <a:endParaRPr/>
          </a:p>
        </p:txBody>
      </p:sp>
      <p:sp>
        <p:nvSpPr>
          <p:cNvPr id="563" name="Google Shape;563;p55"/>
          <p:cNvSpPr/>
          <p:nvPr/>
        </p:nvSpPr>
        <p:spPr>
          <a:xfrm>
            <a:off x="285900" y="4618208"/>
            <a:ext cx="85722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BR" sz="1400" b="1">
                <a:solidFill>
                  <a:schemeClr val="dk1"/>
                </a:solidFill>
                <a:latin typeface="Arial"/>
                <a:ea typeface="Arial"/>
                <a:cs typeface="Arial"/>
                <a:sym typeface="Arial"/>
              </a:rPr>
              <a:t>Rosalee Wolfe</a:t>
            </a:r>
            <a:endParaRPr/>
          </a:p>
          <a:p>
            <a:pPr marL="0" marR="0" lvl="0" indent="0" algn="ctr" rtl="0">
              <a:spcBef>
                <a:spcPts val="0"/>
              </a:spcBef>
              <a:spcAft>
                <a:spcPts val="0"/>
              </a:spcAft>
              <a:buNone/>
            </a:pPr>
            <a:r>
              <a:rPr lang="en-BR" sz="1400">
                <a:solidFill>
                  <a:schemeClr val="dk1"/>
                </a:solidFill>
                <a:latin typeface="Arial"/>
                <a:ea typeface="Arial"/>
                <a:cs typeface="Arial"/>
                <a:sym typeface="Arial"/>
              </a:rPr>
              <a:t>http://www.siggraph.org/education/materials/HyperGraph/mapping/r_wolfe/r_wolfe_mapping_1.htm </a:t>
            </a:r>
            <a:endParaRPr/>
          </a:p>
        </p:txBody>
      </p:sp>
      <p:pic>
        <p:nvPicPr>
          <p:cNvPr id="564" name="Google Shape;564;p55" descr="page99image7216656"/>
          <p:cNvPicPr preferRelativeResize="0"/>
          <p:nvPr/>
        </p:nvPicPr>
        <p:blipFill rotWithShape="1">
          <a:blip r:embed="rId3">
            <a:alphaModFix/>
          </a:blip>
          <a:srcRect/>
          <a:stretch/>
        </p:blipFill>
        <p:spPr>
          <a:xfrm>
            <a:off x="1434032" y="1359540"/>
            <a:ext cx="5728512" cy="32586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3"/>
          <p:cNvSpPr txBox="1">
            <a:spLocks noGrp="1"/>
          </p:cNvSpPr>
          <p:nvPr>
            <p:ph type="title"/>
          </p:nvPr>
        </p:nvSpPr>
        <p:spPr>
          <a:xfrm>
            <a:off x="84172" y="113717"/>
            <a:ext cx="8428200" cy="516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00026"/>
              </a:buClr>
              <a:buSzPts val="2667"/>
              <a:buFont typeface="Verdana"/>
              <a:buNone/>
            </a:pPr>
            <a:r>
              <a:rPr lang="en-BR"/>
              <a:t>Revisão</a:t>
            </a:r>
            <a:endParaRPr/>
          </a:p>
        </p:txBody>
      </p:sp>
      <p:sp>
        <p:nvSpPr>
          <p:cNvPr id="422" name="Google Shape;422;p53"/>
          <p:cNvSpPr txBox="1">
            <a:spLocks noGrp="1"/>
          </p:cNvSpPr>
          <p:nvPr>
            <p:ph type="body" idx="1"/>
          </p:nvPr>
        </p:nvSpPr>
        <p:spPr>
          <a:xfrm>
            <a:off x="390548" y="838985"/>
            <a:ext cx="8428232" cy="4496159"/>
          </a:xfrm>
          <a:prstGeom prst="rect">
            <a:avLst/>
          </a:prstGeom>
          <a:noFill/>
          <a:ln>
            <a:noFill/>
          </a:ln>
        </p:spPr>
        <p:txBody>
          <a:bodyPr spcFirstLastPara="1" wrap="square" lIns="91425" tIns="45700" rIns="91425" bIns="45700" anchor="t" anchorCtr="0">
            <a:normAutofit/>
          </a:bodyPr>
          <a:lstStyle/>
          <a:p>
            <a:pPr marL="342900" lvl="0" indent="-342900" algn="l" rtl="0">
              <a:spcBef>
                <a:spcPts val="480"/>
              </a:spcBef>
              <a:spcAft>
                <a:spcPts val="0"/>
              </a:spcAft>
              <a:buClr>
                <a:schemeClr val="dk1"/>
              </a:buClr>
              <a:buSzPts val="2400"/>
              <a:buFont typeface="Arial"/>
              <a:buChar char="•"/>
            </a:pPr>
            <a:r>
              <a:rPr lang="en-BR" sz="2400"/>
              <a:t>Iluminação</a:t>
            </a:r>
            <a:endParaRPr sz="2400"/>
          </a:p>
          <a:p>
            <a:pPr marL="342900" lvl="0" indent="-342900" algn="l" rtl="0">
              <a:spcBef>
                <a:spcPts val="480"/>
              </a:spcBef>
              <a:spcAft>
                <a:spcPts val="0"/>
              </a:spcAft>
              <a:buSzPts val="2400"/>
              <a:buChar char="•"/>
            </a:pPr>
            <a:r>
              <a:rPr lang="en-BR" sz="2400"/>
              <a:t>Interpolação</a:t>
            </a:r>
            <a:endParaRPr sz="2400"/>
          </a:p>
          <a:p>
            <a:pPr marL="0" lvl="0" indent="0" algn="l" rtl="0">
              <a:spcBef>
                <a:spcPts val="480"/>
              </a:spcBef>
              <a:spcAft>
                <a:spcPts val="0"/>
              </a:spcAft>
              <a:buClr>
                <a:schemeClr val="dk1"/>
              </a:buClr>
              <a:buSzPts val="2400"/>
              <a:buFont typeface="Verdana"/>
              <a:buNone/>
            </a:pPr>
            <a:endParaRPr sz="2400"/>
          </a:p>
        </p:txBody>
      </p:sp>
      <p:sp>
        <p:nvSpPr>
          <p:cNvPr id="423" name="Google Shape;423;p53"/>
          <p:cNvSpPr txBox="1">
            <a:spLocks noGrp="1"/>
          </p:cNvSpPr>
          <p:nvPr>
            <p:ph type="sldNum" idx="12"/>
          </p:nvPr>
        </p:nvSpPr>
        <p:spPr>
          <a:xfrm>
            <a:off x="0" y="5410729"/>
            <a:ext cx="475013" cy="30427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B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56"/>
          <p:cNvSpPr txBox="1">
            <a:spLocks noGrp="1"/>
          </p:cNvSpPr>
          <p:nvPr>
            <p:ph type="title"/>
          </p:nvPr>
        </p:nvSpPr>
        <p:spPr>
          <a:xfrm>
            <a:off x="84172" y="113717"/>
            <a:ext cx="8428200" cy="516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00026"/>
              </a:buClr>
              <a:buSzPts val="2600"/>
              <a:buFont typeface="Verdana"/>
              <a:buNone/>
            </a:pPr>
            <a:r>
              <a:rPr lang="en-BR"/>
              <a:t>Criar boas coordenadas de superfície é dificil</a:t>
            </a:r>
            <a:endParaRPr/>
          </a:p>
        </p:txBody>
      </p:sp>
      <p:sp>
        <p:nvSpPr>
          <p:cNvPr id="570" name="Google Shape;570;p56"/>
          <p:cNvSpPr txBox="1">
            <a:spLocks noGrp="1"/>
          </p:cNvSpPr>
          <p:nvPr>
            <p:ph type="body" idx="1"/>
          </p:nvPr>
        </p:nvSpPr>
        <p:spPr>
          <a:xfrm>
            <a:off x="390548" y="838985"/>
            <a:ext cx="8428200" cy="4496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000"/>
              <a:buFont typeface="Verdana"/>
              <a:buNone/>
            </a:pPr>
            <a:r>
              <a:rPr lang="en-BR"/>
              <a:t>Finding cuts </a:t>
            </a:r>
            <a:endParaRPr/>
          </a:p>
          <a:p>
            <a:pPr marL="0" lvl="0" indent="0" algn="l" rtl="0">
              <a:spcBef>
                <a:spcPts val="400"/>
              </a:spcBef>
              <a:spcAft>
                <a:spcPts val="0"/>
              </a:spcAft>
              <a:buClr>
                <a:schemeClr val="dk1"/>
              </a:buClr>
              <a:buSzPts val="2000"/>
              <a:buFont typeface="Verdana"/>
              <a:buNone/>
            </a:pPr>
            <a:endParaRPr/>
          </a:p>
          <a:p>
            <a:pPr marL="0" lvl="0" indent="0" algn="l" rtl="0">
              <a:spcBef>
                <a:spcPts val="400"/>
              </a:spcBef>
              <a:spcAft>
                <a:spcPts val="0"/>
              </a:spcAft>
              <a:buClr>
                <a:schemeClr val="dk1"/>
              </a:buClr>
              <a:buSzPts val="2000"/>
              <a:buFont typeface="Verdana"/>
              <a:buNone/>
            </a:pPr>
            <a:endParaRPr/>
          </a:p>
          <a:p>
            <a:pPr marL="0" lvl="0" indent="0" algn="l" rtl="0">
              <a:spcBef>
                <a:spcPts val="400"/>
              </a:spcBef>
              <a:spcAft>
                <a:spcPts val="0"/>
              </a:spcAft>
              <a:buClr>
                <a:schemeClr val="dk1"/>
              </a:buClr>
              <a:buSzPts val="2000"/>
              <a:buFont typeface="Verdana"/>
              <a:buNone/>
            </a:pPr>
            <a:endParaRPr/>
          </a:p>
          <a:p>
            <a:pPr marL="0" lvl="0" indent="0" algn="l" rtl="0">
              <a:spcBef>
                <a:spcPts val="400"/>
              </a:spcBef>
              <a:spcAft>
                <a:spcPts val="0"/>
              </a:spcAft>
              <a:buClr>
                <a:schemeClr val="dk1"/>
              </a:buClr>
              <a:buSzPts val="2000"/>
              <a:buFont typeface="Verdana"/>
              <a:buNone/>
            </a:pPr>
            <a:endParaRPr/>
          </a:p>
          <a:p>
            <a:pPr marL="0" lvl="0" indent="0" algn="l" rtl="0">
              <a:spcBef>
                <a:spcPts val="400"/>
              </a:spcBef>
              <a:spcAft>
                <a:spcPts val="0"/>
              </a:spcAft>
              <a:buClr>
                <a:schemeClr val="dk1"/>
              </a:buClr>
              <a:buSzPts val="2000"/>
              <a:buFont typeface="Verdana"/>
              <a:buNone/>
            </a:pPr>
            <a:endParaRPr/>
          </a:p>
          <a:p>
            <a:pPr marL="0" lvl="0" indent="0" algn="l" rtl="0">
              <a:spcBef>
                <a:spcPts val="400"/>
              </a:spcBef>
              <a:spcAft>
                <a:spcPts val="0"/>
              </a:spcAft>
              <a:buClr>
                <a:schemeClr val="dk1"/>
              </a:buClr>
              <a:buSzPts val="2000"/>
              <a:buFont typeface="Verdana"/>
              <a:buNone/>
            </a:pPr>
            <a:r>
              <a:rPr lang="en-BR"/>
              <a:t>Texture atlases </a:t>
            </a:r>
            <a:endParaRPr/>
          </a:p>
          <a:p>
            <a:pPr marL="0" lvl="0" indent="0" algn="l" rtl="0">
              <a:spcBef>
                <a:spcPts val="400"/>
              </a:spcBef>
              <a:spcAft>
                <a:spcPts val="0"/>
              </a:spcAft>
              <a:buClr>
                <a:schemeClr val="dk1"/>
              </a:buClr>
              <a:buSzPts val="2000"/>
              <a:buFont typeface="Verdana"/>
              <a:buNone/>
            </a:pPr>
            <a:endParaRPr/>
          </a:p>
        </p:txBody>
      </p:sp>
      <p:sp>
        <p:nvSpPr>
          <p:cNvPr id="571" name="Google Shape;571;p56"/>
          <p:cNvSpPr txBox="1">
            <a:spLocks noGrp="1"/>
          </p:cNvSpPr>
          <p:nvPr>
            <p:ph type="sldNum" idx="12"/>
          </p:nvPr>
        </p:nvSpPr>
        <p:spPr>
          <a:xfrm>
            <a:off x="0" y="5410729"/>
            <a:ext cx="474900" cy="30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BR"/>
              <a:t>20</a:t>
            </a:fld>
            <a:endParaRPr/>
          </a:p>
        </p:txBody>
      </p:sp>
      <p:pic>
        <p:nvPicPr>
          <p:cNvPr id="572" name="Google Shape;572;p56" descr="page100image7212704"/>
          <p:cNvPicPr preferRelativeResize="0"/>
          <p:nvPr/>
        </p:nvPicPr>
        <p:blipFill rotWithShape="1">
          <a:blip r:embed="rId3">
            <a:alphaModFix/>
          </a:blip>
          <a:srcRect/>
          <a:stretch/>
        </p:blipFill>
        <p:spPr>
          <a:xfrm>
            <a:off x="2037688" y="1153292"/>
            <a:ext cx="1651000" cy="1866900"/>
          </a:xfrm>
          <a:prstGeom prst="rect">
            <a:avLst/>
          </a:prstGeom>
          <a:noFill/>
          <a:ln>
            <a:noFill/>
          </a:ln>
        </p:spPr>
      </p:pic>
      <p:pic>
        <p:nvPicPr>
          <p:cNvPr id="573" name="Google Shape;573;p56" descr="page100image7215200"/>
          <p:cNvPicPr preferRelativeResize="0"/>
          <p:nvPr/>
        </p:nvPicPr>
        <p:blipFill rotWithShape="1">
          <a:blip r:embed="rId4">
            <a:alphaModFix/>
          </a:blip>
          <a:srcRect/>
          <a:stretch/>
        </p:blipFill>
        <p:spPr>
          <a:xfrm>
            <a:off x="3793565" y="1153292"/>
            <a:ext cx="2010508" cy="1866900"/>
          </a:xfrm>
          <a:prstGeom prst="rect">
            <a:avLst/>
          </a:prstGeom>
          <a:noFill/>
          <a:ln>
            <a:noFill/>
          </a:ln>
        </p:spPr>
      </p:pic>
      <p:pic>
        <p:nvPicPr>
          <p:cNvPr id="574" name="Google Shape;574;p56" descr="page100image7221856"/>
          <p:cNvPicPr preferRelativeResize="0"/>
          <p:nvPr/>
        </p:nvPicPr>
        <p:blipFill rotWithShape="1">
          <a:blip r:embed="rId5">
            <a:alphaModFix/>
          </a:blip>
          <a:srcRect/>
          <a:stretch/>
        </p:blipFill>
        <p:spPr>
          <a:xfrm>
            <a:off x="6251886" y="838985"/>
            <a:ext cx="1928983" cy="2183754"/>
          </a:xfrm>
          <a:prstGeom prst="rect">
            <a:avLst/>
          </a:prstGeom>
          <a:noFill/>
          <a:ln>
            <a:noFill/>
          </a:ln>
        </p:spPr>
      </p:pic>
      <p:pic>
        <p:nvPicPr>
          <p:cNvPr id="575" name="Google Shape;575;p56" descr="page100image7212288"/>
          <p:cNvPicPr preferRelativeResize="0"/>
          <p:nvPr/>
        </p:nvPicPr>
        <p:blipFill rotWithShape="1">
          <a:blip r:embed="rId6">
            <a:alphaModFix/>
          </a:blip>
          <a:srcRect/>
          <a:stretch/>
        </p:blipFill>
        <p:spPr>
          <a:xfrm>
            <a:off x="1285439" y="3419315"/>
            <a:ext cx="7026761" cy="1516705"/>
          </a:xfrm>
          <a:prstGeom prst="rect">
            <a:avLst/>
          </a:prstGeom>
          <a:noFill/>
          <a:ln>
            <a:noFill/>
          </a:ln>
        </p:spPr>
      </p:pic>
      <p:sp>
        <p:nvSpPr>
          <p:cNvPr id="576" name="Google Shape;576;p56"/>
          <p:cNvSpPr/>
          <p:nvPr/>
        </p:nvSpPr>
        <p:spPr>
          <a:xfrm>
            <a:off x="1075764" y="5138857"/>
            <a:ext cx="73152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BR" sz="1200" b="1">
                <a:solidFill>
                  <a:schemeClr val="dk1"/>
                </a:solidFill>
                <a:latin typeface="Arial"/>
                <a:ea typeface="Arial"/>
                <a:cs typeface="Arial"/>
                <a:sym typeface="Arial"/>
              </a:rPr>
              <a:t>Levy et al: Least Squares Conformal Maps</a:t>
            </a:r>
            <a:br>
              <a:rPr lang="en-BR" sz="1200" b="1">
                <a:solidFill>
                  <a:schemeClr val="dk1"/>
                </a:solidFill>
                <a:latin typeface="Arial"/>
                <a:ea typeface="Arial"/>
                <a:cs typeface="Arial"/>
                <a:sym typeface="Arial"/>
              </a:rPr>
            </a:br>
            <a:r>
              <a:rPr lang="en-BR" sz="1200" b="1">
                <a:solidFill>
                  <a:schemeClr val="dk1"/>
                </a:solidFill>
                <a:latin typeface="Arial"/>
                <a:ea typeface="Arial"/>
                <a:cs typeface="Arial"/>
                <a:sym typeface="Arial"/>
              </a:rPr>
              <a:t>for Automatic Texture Atlas Generation, SIGGRAPH, 2002 </a:t>
            </a:r>
            <a:endParaRPr sz="12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A01C-B037-432C-97F3-C20F26267D95}"/>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A0E84C1E-184F-F931-65E8-168BE1398C4B}"/>
              </a:ext>
            </a:extLst>
          </p:cNvPr>
          <p:cNvSpPr>
            <a:spLocks noGrp="1"/>
          </p:cNvSpPr>
          <p:nvPr>
            <p:ph type="body" idx="1"/>
          </p:nvPr>
        </p:nvSpPr>
        <p:spPr/>
        <p:txBody>
          <a:bodyPr/>
          <a:lstStyle/>
          <a:p>
            <a:r>
              <a:rPr lang="pt-BR" dirty="0" err="1"/>
              <a:t>Environment</a:t>
            </a:r>
            <a:r>
              <a:rPr lang="pt-BR" dirty="0"/>
              <a:t> Map, Cube Map. Falar.</a:t>
            </a:r>
          </a:p>
          <a:p>
            <a:endParaRPr lang="pt-BR" dirty="0"/>
          </a:p>
          <a:p>
            <a:endParaRPr lang="pt-BR" dirty="0"/>
          </a:p>
          <a:p>
            <a:r>
              <a:rPr lang="pt-BR" dirty="0"/>
              <a:t>Fazer clipping (</a:t>
            </a:r>
            <a:r>
              <a:rPr lang="pt-BR" dirty="0" err="1"/>
              <a:t>frustum</a:t>
            </a:r>
            <a:r>
              <a:rPr lang="pt-BR" dirty="0"/>
              <a:t> </a:t>
            </a:r>
            <a:r>
              <a:rPr lang="pt-BR" dirty="0" err="1"/>
              <a:t>culling</a:t>
            </a:r>
            <a:r>
              <a:rPr lang="pt-BR" dirty="0"/>
              <a:t>)</a:t>
            </a:r>
          </a:p>
          <a:p>
            <a:endParaRPr lang="pt-BR" dirty="0"/>
          </a:p>
          <a:p>
            <a:endParaRPr lang="pt-BR" dirty="0"/>
          </a:p>
          <a:p>
            <a:r>
              <a:rPr lang="pt-BR" dirty="0"/>
              <a:t>FOG?</a:t>
            </a:r>
          </a:p>
        </p:txBody>
      </p:sp>
      <p:sp>
        <p:nvSpPr>
          <p:cNvPr id="4" name="Slide Number Placeholder 3">
            <a:extLst>
              <a:ext uri="{FF2B5EF4-FFF2-40B4-BE49-F238E27FC236}">
                <a16:creationId xmlns:a16="http://schemas.microsoft.com/office/drawing/2014/main" id="{B5662515-15F9-B061-07AB-856F09AEDAF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BR" smtClean="0"/>
              <a:t>21</a:t>
            </a:fld>
            <a:endParaRPr lang="en-BR"/>
          </a:p>
        </p:txBody>
      </p:sp>
    </p:spTree>
    <p:extLst>
      <p:ext uri="{BB962C8B-B14F-4D97-AF65-F5344CB8AC3E}">
        <p14:creationId xmlns:p14="http://schemas.microsoft.com/office/powerpoint/2010/main" val="1532427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6011-9BD2-FBB8-9D23-D2B3745020CF}"/>
              </a:ext>
            </a:extLst>
          </p:cNvPr>
          <p:cNvSpPr>
            <a:spLocks noGrp="1"/>
          </p:cNvSpPr>
          <p:nvPr>
            <p:ph type="title"/>
          </p:nvPr>
        </p:nvSpPr>
        <p:spPr/>
        <p:txBody>
          <a:bodyPr/>
          <a:lstStyle/>
          <a:p>
            <a:r>
              <a:rPr lang="pt-BR" dirty="0"/>
              <a:t>top-</a:t>
            </a:r>
            <a:r>
              <a:rPr lang="pt-BR" dirty="0" err="1"/>
              <a:t>left</a:t>
            </a:r>
            <a:r>
              <a:rPr lang="pt-BR" dirty="0"/>
              <a:t> </a:t>
            </a:r>
            <a:r>
              <a:rPr lang="pt-BR" dirty="0" err="1"/>
              <a:t>rule</a:t>
            </a:r>
            <a:endParaRPr lang="pt-BR" dirty="0"/>
          </a:p>
        </p:txBody>
      </p:sp>
      <p:sp>
        <p:nvSpPr>
          <p:cNvPr id="3" name="Text Placeholder 2">
            <a:extLst>
              <a:ext uri="{FF2B5EF4-FFF2-40B4-BE49-F238E27FC236}">
                <a16:creationId xmlns:a16="http://schemas.microsoft.com/office/drawing/2014/main" id="{0E2AF614-BA06-53DA-1462-AFC8E09821F4}"/>
              </a:ext>
            </a:extLst>
          </p:cNvPr>
          <p:cNvSpPr>
            <a:spLocks noGrp="1"/>
          </p:cNvSpPr>
          <p:nvPr>
            <p:ph type="body" idx="1"/>
          </p:nvPr>
        </p:nvSpPr>
        <p:spPr/>
        <p:txBody>
          <a:bodyPr/>
          <a:lstStyle/>
          <a:p>
            <a:endParaRPr lang="pt-BR"/>
          </a:p>
        </p:txBody>
      </p:sp>
      <p:sp>
        <p:nvSpPr>
          <p:cNvPr id="4" name="Slide Number Placeholder 3">
            <a:extLst>
              <a:ext uri="{FF2B5EF4-FFF2-40B4-BE49-F238E27FC236}">
                <a16:creationId xmlns:a16="http://schemas.microsoft.com/office/drawing/2014/main" id="{BB10F3D3-8ECB-152A-50C4-C3907138ACE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22</a:t>
            </a:fld>
            <a:endParaRPr lang="pt-BR"/>
          </a:p>
        </p:txBody>
      </p:sp>
      <p:pic>
        <p:nvPicPr>
          <p:cNvPr id="2050" name="Picture 2">
            <a:extLst>
              <a:ext uri="{FF2B5EF4-FFF2-40B4-BE49-F238E27FC236}">
                <a16:creationId xmlns:a16="http://schemas.microsoft.com/office/drawing/2014/main" id="{4E6B8E2A-877C-C782-2B82-4D987B5AF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9525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141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A5E2-D6FC-6B59-FBBE-C900F14E5E70}"/>
              </a:ext>
            </a:extLst>
          </p:cNvPr>
          <p:cNvSpPr>
            <a:spLocks noGrp="1"/>
          </p:cNvSpPr>
          <p:nvPr>
            <p:ph type="title"/>
          </p:nvPr>
        </p:nvSpPr>
        <p:spPr/>
        <p:txBody>
          <a:bodyPr/>
          <a:lstStyle/>
          <a:p>
            <a:endParaRPr lang="pt-BR" dirty="0"/>
          </a:p>
        </p:txBody>
      </p:sp>
      <p:sp>
        <p:nvSpPr>
          <p:cNvPr id="3" name="Text Placeholder 2">
            <a:extLst>
              <a:ext uri="{FF2B5EF4-FFF2-40B4-BE49-F238E27FC236}">
                <a16:creationId xmlns:a16="http://schemas.microsoft.com/office/drawing/2014/main" id="{13DA5ABC-497E-0D62-45DF-89BBB364B8D8}"/>
              </a:ext>
            </a:extLst>
          </p:cNvPr>
          <p:cNvSpPr>
            <a:spLocks noGrp="1"/>
          </p:cNvSpPr>
          <p:nvPr>
            <p:ph type="body" idx="1"/>
          </p:nvPr>
        </p:nvSpPr>
        <p:spPr>
          <a:xfrm>
            <a:off x="237450" y="1013594"/>
            <a:ext cx="8428232" cy="3917824"/>
          </a:xfrm>
        </p:spPr>
        <p:txBody>
          <a:bodyPr>
            <a:normAutofit lnSpcReduction="10000"/>
          </a:bodyPr>
          <a:lstStyle/>
          <a:p>
            <a:pPr algn="l"/>
            <a:r>
              <a:rPr lang="en-US" b="0" i="0" dirty="0">
                <a:solidFill>
                  <a:srgbClr val="333333"/>
                </a:solidFill>
                <a:effectLst/>
                <a:latin typeface="system-ui"/>
              </a:rPr>
              <a:t>What the top-left rule says though, is that the pixel or point is considered to overlap a triangle if it is either inside the triangle or lies on either a triangle's top edge or any edge that is considered to be a left edge. What is a top and theft edge? If you look at Figure 19, you can easily see what we mean by the top and left edges.</a:t>
            </a:r>
          </a:p>
          <a:p>
            <a:pPr algn="l">
              <a:buFont typeface="Arial" panose="020B0604020202020204" pitchFamily="34" charset="0"/>
              <a:buChar char="•"/>
            </a:pPr>
            <a:r>
              <a:rPr lang="en-US" b="0" i="0" dirty="0">
                <a:solidFill>
                  <a:srgbClr val="333333"/>
                </a:solidFill>
                <a:effectLst/>
                <a:latin typeface="system-ui"/>
              </a:rPr>
              <a:t>A top edge is an edge that is perfectly horizontal and whose defining vertices are above the third one. Technically this means that the y-coordinates of the vector V[(X+1)%3]-V[X] are equal to 0 and that its x-coordinates are positive (greater than 0).</a:t>
            </a:r>
          </a:p>
          <a:p>
            <a:pPr algn="l">
              <a:buFont typeface="Arial" panose="020B0604020202020204" pitchFamily="34" charset="0"/>
              <a:buChar char="•"/>
            </a:pPr>
            <a:r>
              <a:rPr lang="en-US" b="0" i="0" dirty="0">
                <a:solidFill>
                  <a:srgbClr val="333333"/>
                </a:solidFill>
                <a:effectLst/>
                <a:latin typeface="system-ui"/>
              </a:rPr>
              <a:t>A left edge is essentially an edge that is going up. Keep in mind that in our case, vertices are defined in clockwise order. An edge is considered to go up if its respective vector V[(X+1)%3]-V[X] (where X can either be 0, 1, 2) has a positive y-coordinate.</a:t>
            </a:r>
          </a:p>
          <a:p>
            <a:endParaRPr lang="pt-BR" dirty="0"/>
          </a:p>
        </p:txBody>
      </p:sp>
      <p:sp>
        <p:nvSpPr>
          <p:cNvPr id="4" name="Slide Number Placeholder 3">
            <a:extLst>
              <a:ext uri="{FF2B5EF4-FFF2-40B4-BE49-F238E27FC236}">
                <a16:creationId xmlns:a16="http://schemas.microsoft.com/office/drawing/2014/main" id="{C9607376-D5B8-868D-7707-88E51AA6D3A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23</a:t>
            </a:fld>
            <a:endParaRPr lang="pt-BR"/>
          </a:p>
        </p:txBody>
      </p:sp>
      <p:sp>
        <p:nvSpPr>
          <p:cNvPr id="6" name="TextBox 5">
            <a:extLst>
              <a:ext uri="{FF2B5EF4-FFF2-40B4-BE49-F238E27FC236}">
                <a16:creationId xmlns:a16="http://schemas.microsoft.com/office/drawing/2014/main" id="{CB5302F0-68E9-8B3D-8899-84CA89E6F373}"/>
              </a:ext>
            </a:extLst>
          </p:cNvPr>
          <p:cNvSpPr txBox="1"/>
          <p:nvPr/>
        </p:nvSpPr>
        <p:spPr>
          <a:xfrm>
            <a:off x="474900" y="5363012"/>
            <a:ext cx="7827852" cy="261610"/>
          </a:xfrm>
          <a:prstGeom prst="rect">
            <a:avLst/>
          </a:prstGeom>
          <a:noFill/>
        </p:spPr>
        <p:txBody>
          <a:bodyPr wrap="square">
            <a:spAutoFit/>
          </a:bodyPr>
          <a:lstStyle/>
          <a:p>
            <a:r>
              <a:rPr lang="pt-BR" sz="1100" dirty="0"/>
              <a:t>https://</a:t>
            </a:r>
            <a:r>
              <a:rPr lang="pt-BR" sz="1100" dirty="0" err="1"/>
              <a:t>www.scratchapixel.com</a:t>
            </a:r>
            <a:r>
              <a:rPr lang="pt-BR" sz="1100" dirty="0"/>
              <a:t>/</a:t>
            </a:r>
            <a:r>
              <a:rPr lang="pt-BR" sz="1100" dirty="0" err="1"/>
              <a:t>lessons</a:t>
            </a:r>
            <a:r>
              <a:rPr lang="pt-BR" sz="1100" dirty="0"/>
              <a:t>/3d-basic-rendering/</a:t>
            </a:r>
            <a:r>
              <a:rPr lang="pt-BR" sz="1100" dirty="0" err="1"/>
              <a:t>rasterization-practical-implementation</a:t>
            </a:r>
            <a:r>
              <a:rPr lang="pt-BR" sz="1100" dirty="0"/>
              <a:t>/</a:t>
            </a:r>
            <a:r>
              <a:rPr lang="pt-BR" sz="1100" dirty="0" err="1"/>
              <a:t>rasterization-stage.html</a:t>
            </a:r>
            <a:endParaRPr lang="pt-BR" sz="1100" dirty="0"/>
          </a:p>
        </p:txBody>
      </p:sp>
    </p:spTree>
    <p:extLst>
      <p:ext uri="{BB962C8B-B14F-4D97-AF65-F5344CB8AC3E}">
        <p14:creationId xmlns:p14="http://schemas.microsoft.com/office/powerpoint/2010/main" val="2440665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B765-78BC-A3A9-20E4-54F504FA8768}"/>
              </a:ext>
            </a:extLst>
          </p:cNvPr>
          <p:cNvSpPr>
            <a:spLocks noGrp="1"/>
          </p:cNvSpPr>
          <p:nvPr>
            <p:ph type="title"/>
          </p:nvPr>
        </p:nvSpPr>
        <p:spPr/>
        <p:txBody>
          <a:bodyPr/>
          <a:lstStyle/>
          <a:p>
            <a:r>
              <a:rPr lang="pt-BR" dirty="0"/>
              <a:t>top-</a:t>
            </a:r>
            <a:r>
              <a:rPr lang="pt-BR" dirty="0" err="1"/>
              <a:t>left</a:t>
            </a:r>
            <a:r>
              <a:rPr lang="pt-BR" dirty="0"/>
              <a:t> </a:t>
            </a:r>
            <a:r>
              <a:rPr lang="pt-BR" dirty="0" err="1"/>
              <a:t>rule</a:t>
            </a:r>
            <a:endParaRPr lang="pt-BR" dirty="0"/>
          </a:p>
        </p:txBody>
      </p:sp>
      <p:sp>
        <p:nvSpPr>
          <p:cNvPr id="3" name="Text Placeholder 2">
            <a:extLst>
              <a:ext uri="{FF2B5EF4-FFF2-40B4-BE49-F238E27FC236}">
                <a16:creationId xmlns:a16="http://schemas.microsoft.com/office/drawing/2014/main" id="{A5F2D676-751F-9A1C-2D24-A25BC0906A74}"/>
              </a:ext>
            </a:extLst>
          </p:cNvPr>
          <p:cNvSpPr>
            <a:spLocks noGrp="1"/>
          </p:cNvSpPr>
          <p:nvPr>
            <p:ph type="body" idx="1"/>
          </p:nvPr>
        </p:nvSpPr>
        <p:spPr/>
        <p:txBody>
          <a:bodyPr>
            <a:normAutofit fontScale="47500" lnSpcReduction="20000"/>
          </a:bodyPr>
          <a:lstStyle/>
          <a:p>
            <a:r>
              <a:rPr lang="pt-BR"/>
              <a:t>// Does it </a:t>
            </a:r>
            <a:r>
              <a:rPr lang="pt-BR" err="1"/>
              <a:t>pass</a:t>
            </a:r>
            <a:r>
              <a:rPr lang="pt-BR"/>
              <a:t> </a:t>
            </a:r>
            <a:r>
              <a:rPr lang="pt-BR" err="1"/>
              <a:t>the</a:t>
            </a:r>
            <a:r>
              <a:rPr lang="pt-BR"/>
              <a:t> top-</a:t>
            </a:r>
            <a:r>
              <a:rPr lang="pt-BR" err="1"/>
              <a:t>left</a:t>
            </a:r>
            <a:r>
              <a:rPr lang="pt-BR"/>
              <a:t> </a:t>
            </a:r>
            <a:r>
              <a:rPr lang="pt-BR" err="1"/>
              <a:t>rule</a:t>
            </a:r>
            <a:r>
              <a:rPr lang="pt-BR"/>
              <a:t>?</a:t>
            </a:r>
          </a:p>
          <a:p>
            <a:r>
              <a:rPr lang="pt-BR"/>
              <a:t>Vec2f v0 = { ... };</a:t>
            </a:r>
          </a:p>
          <a:p>
            <a:r>
              <a:rPr lang="pt-BR"/>
              <a:t>Vec2f v1 = { ... };</a:t>
            </a:r>
          </a:p>
          <a:p>
            <a:r>
              <a:rPr lang="pt-BR"/>
              <a:t>Vec2f v2 = { ... };</a:t>
            </a:r>
          </a:p>
          <a:p>
            <a:endParaRPr lang="pt-BR"/>
          </a:p>
          <a:p>
            <a:r>
              <a:rPr lang="pt-BR" err="1"/>
              <a:t>float</a:t>
            </a:r>
            <a:r>
              <a:rPr lang="pt-BR"/>
              <a:t> w0 = </a:t>
            </a:r>
            <a:r>
              <a:rPr lang="pt-BR" err="1"/>
              <a:t>edgeFunction</a:t>
            </a:r>
            <a:r>
              <a:rPr lang="pt-BR"/>
              <a:t>(v1, v2, </a:t>
            </a:r>
            <a:r>
              <a:rPr lang="pt-BR" err="1"/>
              <a:t>p</a:t>
            </a:r>
            <a:r>
              <a:rPr lang="pt-BR"/>
              <a:t>); </a:t>
            </a:r>
          </a:p>
          <a:p>
            <a:r>
              <a:rPr lang="pt-BR" err="1"/>
              <a:t>float</a:t>
            </a:r>
            <a:r>
              <a:rPr lang="pt-BR"/>
              <a:t> w1 = </a:t>
            </a:r>
            <a:r>
              <a:rPr lang="pt-BR" err="1"/>
              <a:t>edgeFunction</a:t>
            </a:r>
            <a:r>
              <a:rPr lang="pt-BR"/>
              <a:t>(v2, v0, </a:t>
            </a:r>
            <a:r>
              <a:rPr lang="pt-BR" err="1"/>
              <a:t>p</a:t>
            </a:r>
            <a:r>
              <a:rPr lang="pt-BR"/>
              <a:t>); </a:t>
            </a:r>
          </a:p>
          <a:p>
            <a:r>
              <a:rPr lang="pt-BR" err="1"/>
              <a:t>float</a:t>
            </a:r>
            <a:r>
              <a:rPr lang="pt-BR"/>
              <a:t> w2 = </a:t>
            </a:r>
            <a:r>
              <a:rPr lang="pt-BR" err="1"/>
              <a:t>edgeFunction</a:t>
            </a:r>
            <a:r>
              <a:rPr lang="pt-BR"/>
              <a:t>(v0, v1, </a:t>
            </a:r>
            <a:r>
              <a:rPr lang="pt-BR" err="1"/>
              <a:t>p</a:t>
            </a:r>
            <a:r>
              <a:rPr lang="pt-BR"/>
              <a:t>); </a:t>
            </a:r>
          </a:p>
          <a:p>
            <a:endParaRPr lang="pt-BR"/>
          </a:p>
          <a:p>
            <a:r>
              <a:rPr lang="pt-BR"/>
              <a:t>Vec2f edge0 = v2 - v1;</a:t>
            </a:r>
          </a:p>
          <a:p>
            <a:r>
              <a:rPr lang="pt-BR"/>
              <a:t>Vec2f edge1 = v0 - v2;</a:t>
            </a:r>
          </a:p>
          <a:p>
            <a:r>
              <a:rPr lang="pt-BR"/>
              <a:t>Vec2f edge2 = v1 - v0;</a:t>
            </a:r>
          </a:p>
          <a:p>
            <a:endParaRPr lang="pt-BR"/>
          </a:p>
          <a:p>
            <a:r>
              <a:rPr lang="pt-BR" err="1"/>
              <a:t>bool</a:t>
            </a:r>
            <a:r>
              <a:rPr lang="pt-BR"/>
              <a:t> </a:t>
            </a:r>
            <a:r>
              <a:rPr lang="pt-BR" err="1"/>
              <a:t>overlaps</a:t>
            </a:r>
            <a:r>
              <a:rPr lang="pt-BR"/>
              <a:t> = </a:t>
            </a:r>
            <a:r>
              <a:rPr lang="pt-BR" err="1"/>
              <a:t>true</a:t>
            </a:r>
            <a:r>
              <a:rPr lang="pt-BR"/>
              <a:t>;</a:t>
            </a:r>
          </a:p>
          <a:p>
            <a:endParaRPr lang="pt-BR"/>
          </a:p>
          <a:p>
            <a:r>
              <a:rPr lang="pt-BR"/>
              <a:t>// </a:t>
            </a:r>
            <a:r>
              <a:rPr lang="pt-BR" err="1"/>
              <a:t>If</a:t>
            </a:r>
            <a:r>
              <a:rPr lang="pt-BR"/>
              <a:t> </a:t>
            </a:r>
            <a:r>
              <a:rPr lang="pt-BR" err="1"/>
              <a:t>the</a:t>
            </a:r>
            <a:r>
              <a:rPr lang="pt-BR"/>
              <a:t> point </a:t>
            </a:r>
            <a:r>
              <a:rPr lang="pt-BR" err="1"/>
              <a:t>is</a:t>
            </a:r>
            <a:r>
              <a:rPr lang="pt-BR"/>
              <a:t> </a:t>
            </a:r>
            <a:r>
              <a:rPr lang="pt-BR" err="1"/>
              <a:t>on</a:t>
            </a:r>
            <a:r>
              <a:rPr lang="pt-BR"/>
              <a:t> </a:t>
            </a:r>
            <a:r>
              <a:rPr lang="pt-BR" err="1"/>
              <a:t>the</a:t>
            </a:r>
            <a:r>
              <a:rPr lang="pt-BR"/>
              <a:t> </a:t>
            </a:r>
            <a:r>
              <a:rPr lang="pt-BR" err="1"/>
              <a:t>edge</a:t>
            </a:r>
            <a:r>
              <a:rPr lang="pt-BR"/>
              <a:t>, </a:t>
            </a:r>
            <a:r>
              <a:rPr lang="pt-BR" err="1"/>
              <a:t>test</a:t>
            </a:r>
            <a:r>
              <a:rPr lang="pt-BR"/>
              <a:t> </a:t>
            </a:r>
            <a:r>
              <a:rPr lang="pt-BR" err="1"/>
              <a:t>if</a:t>
            </a:r>
            <a:r>
              <a:rPr lang="pt-BR"/>
              <a:t> it </a:t>
            </a:r>
            <a:r>
              <a:rPr lang="pt-BR" err="1"/>
              <a:t>is</a:t>
            </a:r>
            <a:r>
              <a:rPr lang="pt-BR"/>
              <a:t> a top </a:t>
            </a:r>
            <a:r>
              <a:rPr lang="pt-BR" err="1"/>
              <a:t>or</a:t>
            </a:r>
            <a:r>
              <a:rPr lang="pt-BR"/>
              <a:t> </a:t>
            </a:r>
            <a:r>
              <a:rPr lang="pt-BR" err="1"/>
              <a:t>left</a:t>
            </a:r>
            <a:r>
              <a:rPr lang="pt-BR"/>
              <a:t> </a:t>
            </a:r>
            <a:r>
              <a:rPr lang="pt-BR" err="1"/>
              <a:t>edge</a:t>
            </a:r>
            <a:r>
              <a:rPr lang="pt-BR"/>
              <a:t>, </a:t>
            </a:r>
          </a:p>
          <a:p>
            <a:r>
              <a:rPr lang="pt-BR"/>
              <a:t>// </a:t>
            </a:r>
            <a:r>
              <a:rPr lang="pt-BR" err="1"/>
              <a:t>otherwise</a:t>
            </a:r>
            <a:r>
              <a:rPr lang="pt-BR"/>
              <a:t> </a:t>
            </a:r>
            <a:r>
              <a:rPr lang="pt-BR" err="1"/>
              <a:t>test</a:t>
            </a:r>
            <a:r>
              <a:rPr lang="pt-BR"/>
              <a:t> </a:t>
            </a:r>
            <a:r>
              <a:rPr lang="pt-BR" err="1"/>
              <a:t>if</a:t>
            </a:r>
            <a:r>
              <a:rPr lang="pt-BR"/>
              <a:t>  </a:t>
            </a:r>
            <a:r>
              <a:rPr lang="pt-BR" err="1"/>
              <a:t>the</a:t>
            </a:r>
            <a:r>
              <a:rPr lang="pt-BR"/>
              <a:t> </a:t>
            </a:r>
            <a:r>
              <a:rPr lang="pt-BR" err="1"/>
              <a:t>edge</a:t>
            </a:r>
            <a:r>
              <a:rPr lang="pt-BR"/>
              <a:t> </a:t>
            </a:r>
            <a:r>
              <a:rPr lang="pt-BR" err="1"/>
              <a:t>function</a:t>
            </a:r>
            <a:r>
              <a:rPr lang="pt-BR"/>
              <a:t> </a:t>
            </a:r>
            <a:r>
              <a:rPr lang="pt-BR" err="1"/>
              <a:t>is</a:t>
            </a:r>
            <a:r>
              <a:rPr lang="pt-BR"/>
              <a:t> positive</a:t>
            </a:r>
          </a:p>
          <a:p>
            <a:r>
              <a:rPr lang="pt-BR" err="1"/>
              <a:t>overlaps</a:t>
            </a:r>
            <a:r>
              <a:rPr lang="pt-BR"/>
              <a:t> &amp;= (w0 == 0 ? ((edge0.y == 0 &amp;&amp; edge0.x &gt; 0) ||  edge0.y &gt; 0) : (w0 &gt; 0));</a:t>
            </a:r>
          </a:p>
          <a:p>
            <a:r>
              <a:rPr lang="pt-BR" err="1"/>
              <a:t>overlaps</a:t>
            </a:r>
            <a:r>
              <a:rPr lang="pt-BR"/>
              <a:t> &amp;= (w1 == 0 ? ((edge1.y == 0 &amp;&amp; edge1.x &gt; 0) ||  edge1.y &gt; 0) : (w1 &gt; 0));</a:t>
            </a:r>
          </a:p>
          <a:p>
            <a:r>
              <a:rPr lang="pt-BR" err="1"/>
              <a:t>overlaps</a:t>
            </a:r>
            <a:r>
              <a:rPr lang="pt-BR"/>
              <a:t> &amp;= (w1 == 0 ? ((edge2.y == 0 &amp;&amp; edge2.x &gt; 0) ||  edge2.y &gt; 0) : (w2 &gt; 0));</a:t>
            </a:r>
          </a:p>
          <a:p>
            <a:endParaRPr lang="pt-BR"/>
          </a:p>
          <a:p>
            <a:r>
              <a:rPr lang="pt-BR" err="1"/>
              <a:t>if</a:t>
            </a:r>
            <a:r>
              <a:rPr lang="pt-BR"/>
              <a:t> (</a:t>
            </a:r>
            <a:r>
              <a:rPr lang="pt-BR" err="1"/>
              <a:t>overlaps</a:t>
            </a:r>
            <a:r>
              <a:rPr lang="pt-BR"/>
              <a:t>) {</a:t>
            </a:r>
          </a:p>
          <a:p>
            <a:r>
              <a:rPr lang="pt-BR"/>
              <a:t>    // pixel </a:t>
            </a:r>
            <a:r>
              <a:rPr lang="pt-BR" err="1"/>
              <a:t>overlap</a:t>
            </a:r>
            <a:r>
              <a:rPr lang="pt-BR"/>
              <a:t> </a:t>
            </a:r>
            <a:r>
              <a:rPr lang="pt-BR" err="1"/>
              <a:t>the</a:t>
            </a:r>
            <a:r>
              <a:rPr lang="pt-BR"/>
              <a:t> </a:t>
            </a:r>
            <a:r>
              <a:rPr lang="pt-BR" err="1"/>
              <a:t>triangle</a:t>
            </a:r>
            <a:endParaRPr lang="pt-BR"/>
          </a:p>
          <a:p>
            <a:r>
              <a:rPr lang="pt-BR"/>
              <a:t>    ...</a:t>
            </a:r>
          </a:p>
          <a:p>
            <a:r>
              <a:rPr lang="pt-BR"/>
              <a:t>}</a:t>
            </a:r>
          </a:p>
          <a:p>
            <a:endParaRPr lang="pt-BR"/>
          </a:p>
        </p:txBody>
      </p:sp>
      <p:sp>
        <p:nvSpPr>
          <p:cNvPr id="4" name="Slide Number Placeholder 3">
            <a:extLst>
              <a:ext uri="{FF2B5EF4-FFF2-40B4-BE49-F238E27FC236}">
                <a16:creationId xmlns:a16="http://schemas.microsoft.com/office/drawing/2014/main" id="{A83E91E4-ED76-9D93-B3DB-0C094970332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24</a:t>
            </a:fld>
            <a:endParaRPr lang="pt-BR"/>
          </a:p>
        </p:txBody>
      </p:sp>
    </p:spTree>
    <p:extLst>
      <p:ext uri="{BB962C8B-B14F-4D97-AF65-F5344CB8AC3E}">
        <p14:creationId xmlns:p14="http://schemas.microsoft.com/office/powerpoint/2010/main" val="3123813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B4860-AAD6-96C3-18F5-221CB260372D}"/>
              </a:ext>
            </a:extLst>
          </p:cNvPr>
          <p:cNvSpPr>
            <a:spLocks noGrp="1"/>
          </p:cNvSpPr>
          <p:nvPr>
            <p:ph type="title"/>
          </p:nvPr>
        </p:nvSpPr>
        <p:spPr/>
        <p:txBody>
          <a:bodyPr/>
          <a:lstStyle/>
          <a:p>
            <a:r>
              <a:rPr lang="pt-BR"/>
              <a:t>Transparência</a:t>
            </a:r>
          </a:p>
        </p:txBody>
      </p:sp>
      <p:sp>
        <p:nvSpPr>
          <p:cNvPr id="3" name="Text Placeholder 2">
            <a:extLst>
              <a:ext uri="{FF2B5EF4-FFF2-40B4-BE49-F238E27FC236}">
                <a16:creationId xmlns:a16="http://schemas.microsoft.com/office/drawing/2014/main" id="{09948E33-B283-C4D4-6C63-437049AD8B2C}"/>
              </a:ext>
            </a:extLst>
          </p:cNvPr>
          <p:cNvSpPr>
            <a:spLocks noGrp="1"/>
          </p:cNvSpPr>
          <p:nvPr>
            <p:ph type="body" idx="1"/>
          </p:nvPr>
        </p:nvSpPr>
        <p:spPr/>
        <p:txBody>
          <a:bodyPr/>
          <a:lstStyle/>
          <a:p>
            <a:endParaRPr lang="pt-BR"/>
          </a:p>
        </p:txBody>
      </p:sp>
      <p:sp>
        <p:nvSpPr>
          <p:cNvPr id="4" name="Slide Number Placeholder 3">
            <a:extLst>
              <a:ext uri="{FF2B5EF4-FFF2-40B4-BE49-F238E27FC236}">
                <a16:creationId xmlns:a16="http://schemas.microsoft.com/office/drawing/2014/main" id="{98EAF4DA-9F53-6F93-2F2D-BDC90D9E9FA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25</a:t>
            </a:fld>
            <a:endParaRPr lang="pt-BR"/>
          </a:p>
        </p:txBody>
      </p:sp>
      <p:pic>
        <p:nvPicPr>
          <p:cNvPr id="1026" name="Picture 2">
            <a:extLst>
              <a:ext uri="{FF2B5EF4-FFF2-40B4-BE49-F238E27FC236}">
                <a16:creationId xmlns:a16="http://schemas.microsoft.com/office/drawing/2014/main" id="{C7A56EF5-7E7A-9FFF-B603-06D454FA5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48" y="952500"/>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3D1CB39-AFFA-105F-20C6-991CB5452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454" y="1216121"/>
            <a:ext cx="3136392" cy="328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661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1" name="Google Shape;571;p66"/>
          <p:cNvSpPr txBox="1">
            <a:spLocks noGrp="1"/>
          </p:cNvSpPr>
          <p:nvPr>
            <p:ph type="body" idx="1"/>
          </p:nvPr>
        </p:nvSpPr>
        <p:spPr>
          <a:xfrm>
            <a:off x="955687" y="1402663"/>
            <a:ext cx="7343700" cy="595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en-BR"/>
              <a:t>Computação Gráfica</a:t>
            </a:r>
            <a:endParaRPr/>
          </a:p>
        </p:txBody>
      </p:sp>
      <p:sp>
        <p:nvSpPr>
          <p:cNvPr id="572" name="Google Shape;572;p66"/>
          <p:cNvSpPr txBox="1">
            <a:spLocks noGrp="1"/>
          </p:cNvSpPr>
          <p:nvPr>
            <p:ph type="body" idx="2"/>
          </p:nvPr>
        </p:nvSpPr>
        <p:spPr>
          <a:xfrm>
            <a:off x="1567650" y="4312337"/>
            <a:ext cx="6119700" cy="8446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2333"/>
              <a:buFont typeface="Verdana"/>
              <a:buNone/>
            </a:pPr>
            <a:r>
              <a:rPr lang="en-BR" sz="2333" dirty="0"/>
              <a:t>Luciano Soares</a:t>
            </a:r>
            <a:endParaRPr dirty="0"/>
          </a:p>
          <a:p>
            <a:pPr marL="0" lvl="0" indent="0" algn="ctr" rtl="0">
              <a:spcBef>
                <a:spcPts val="467"/>
              </a:spcBef>
              <a:spcAft>
                <a:spcPts val="0"/>
              </a:spcAft>
              <a:buClr>
                <a:schemeClr val="lt1"/>
              </a:buClr>
              <a:buSzPts val="2333"/>
              <a:buFont typeface="Verdana"/>
              <a:buNone/>
            </a:pPr>
            <a:r>
              <a:rPr lang="en-BR" sz="2333" dirty="0"/>
              <a:t>&lt;lpsoares@insper.edu.br&gt;</a:t>
            </a:r>
            <a:endParaRPr sz="233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4"/>
          <p:cNvSpPr txBox="1">
            <a:spLocks noGrp="1"/>
          </p:cNvSpPr>
          <p:nvPr>
            <p:ph type="body" idx="1"/>
          </p:nvPr>
        </p:nvSpPr>
        <p:spPr>
          <a:xfrm>
            <a:off x="390550" y="838974"/>
            <a:ext cx="8428200" cy="4740300"/>
          </a:xfrm>
          <a:prstGeom prst="rect">
            <a:avLst/>
          </a:prstGeom>
        </p:spPr>
        <p:txBody>
          <a:bodyPr spcFirstLastPara="1" wrap="square" lIns="91425" tIns="45700" rIns="91425" bIns="45700" anchor="t" anchorCtr="0">
            <a:normAutofit lnSpcReduction="10000"/>
          </a:bodyPr>
          <a:lstStyle/>
          <a:p>
            <a:pPr marL="0" lvl="0" indent="0" algn="l" rtl="0">
              <a:spcBef>
                <a:spcPts val="400"/>
              </a:spcBef>
              <a:spcAft>
                <a:spcPts val="0"/>
              </a:spcAft>
              <a:buNone/>
            </a:pPr>
            <a:r>
              <a:rPr lang="en-BR" sz="1200" b="1">
                <a:highlight>
                  <a:srgbClr val="FFFFFF"/>
                </a:highlight>
              </a:rPr>
              <a:t>I</a:t>
            </a:r>
            <a:r>
              <a:rPr lang="en-BR" sz="1700" b="1" baseline="-25000">
                <a:highlight>
                  <a:srgbClr val="FFFFFF"/>
                </a:highlight>
              </a:rPr>
              <a:t>rgb</a:t>
            </a:r>
            <a:r>
              <a:rPr lang="en-BR" sz="1200">
                <a:highlight>
                  <a:srgbClr val="FFFFFF"/>
                </a:highlight>
              </a:rPr>
              <a:t> = O</a:t>
            </a:r>
            <a:r>
              <a:rPr lang="en-BR" sz="1800" baseline="-25000">
                <a:highlight>
                  <a:srgbClr val="FFFFFF"/>
                </a:highlight>
              </a:rPr>
              <a:t>E</a:t>
            </a:r>
            <a:r>
              <a:rPr lang="en-BR" sz="1100" baseline="-25000">
                <a:highlight>
                  <a:srgbClr val="FFFFFF"/>
                </a:highlight>
              </a:rPr>
              <a:t> </a:t>
            </a:r>
            <a:r>
              <a:rPr lang="en-BR" sz="1700" baseline="-25000">
                <a:highlight>
                  <a:srgbClr val="FFFFFF"/>
                </a:highlight>
              </a:rPr>
              <a:t>rgb</a:t>
            </a:r>
            <a:r>
              <a:rPr lang="en-BR" sz="1200">
                <a:highlight>
                  <a:srgbClr val="FFFFFF"/>
                </a:highlight>
              </a:rPr>
              <a:t> + SUM( I</a:t>
            </a:r>
            <a:r>
              <a:rPr lang="en-BR" sz="1800" baseline="-25000">
                <a:highlight>
                  <a:srgbClr val="FFFFFF"/>
                </a:highlight>
              </a:rPr>
              <a:t>L</a:t>
            </a:r>
            <a:r>
              <a:rPr lang="en-BR" sz="1700" baseline="-25000">
                <a:highlight>
                  <a:srgbClr val="FFFFFF"/>
                </a:highlight>
              </a:rPr>
              <a:t>rgb </a:t>
            </a:r>
            <a:r>
              <a:rPr lang="en-BR" sz="1200">
                <a:highlight>
                  <a:srgbClr val="FFFFFF"/>
                </a:highlight>
              </a:rPr>
              <a:t>× (ambient</a:t>
            </a:r>
            <a:r>
              <a:rPr lang="en-BR" sz="1800" baseline="-25000">
                <a:highlight>
                  <a:srgbClr val="FFFFFF"/>
                </a:highlight>
              </a:rPr>
              <a:t>i</a:t>
            </a:r>
            <a:r>
              <a:rPr lang="en-BR" sz="1200">
                <a:highlight>
                  <a:srgbClr val="FFFFFF"/>
                </a:highlight>
              </a:rPr>
              <a:t> + diffuse</a:t>
            </a:r>
            <a:r>
              <a:rPr lang="en-BR" sz="1800" baseline="-25000">
                <a:highlight>
                  <a:srgbClr val="FFFFFF"/>
                </a:highlight>
              </a:rPr>
              <a:t>i</a:t>
            </a:r>
            <a:r>
              <a:rPr lang="en-BR" sz="1200">
                <a:highlight>
                  <a:srgbClr val="FFFFFF"/>
                </a:highlight>
              </a:rPr>
              <a:t> + specular</a:t>
            </a:r>
            <a:r>
              <a:rPr lang="en-BR" sz="1100" baseline="-25000">
                <a:highlight>
                  <a:srgbClr val="FFFFFF"/>
                </a:highlight>
              </a:rPr>
              <a:t> </a:t>
            </a:r>
            <a:r>
              <a:rPr lang="en-BR" sz="1800" baseline="-25000">
                <a:highlight>
                  <a:srgbClr val="FFFFFF"/>
                </a:highlight>
              </a:rPr>
              <a:t>i</a:t>
            </a:r>
            <a:r>
              <a:rPr lang="en-BR" sz="1200">
                <a:highlight>
                  <a:srgbClr val="FFFFFF"/>
                </a:highlight>
              </a:rPr>
              <a:t>))</a:t>
            </a:r>
            <a:endParaRPr sz="1200">
              <a:highlight>
                <a:srgbClr val="FFFFFF"/>
              </a:highlight>
            </a:endParaRPr>
          </a:p>
          <a:p>
            <a:pPr marL="0" lvl="0" indent="0" algn="l" rtl="0">
              <a:lnSpc>
                <a:spcPct val="115000"/>
              </a:lnSpc>
              <a:spcBef>
                <a:spcPts val="1000"/>
              </a:spcBef>
              <a:spcAft>
                <a:spcPts val="0"/>
              </a:spcAft>
              <a:buClr>
                <a:schemeClr val="dk1"/>
              </a:buClr>
              <a:buSzPts val="1100"/>
              <a:buFont typeface="Arial"/>
              <a:buNone/>
            </a:pPr>
            <a:endParaRPr sz="1200"/>
          </a:p>
          <a:p>
            <a:pPr marL="0" lvl="0" indent="0" algn="l" rtl="0">
              <a:lnSpc>
                <a:spcPct val="115000"/>
              </a:lnSpc>
              <a:spcBef>
                <a:spcPts val="1000"/>
              </a:spcBef>
              <a:spcAft>
                <a:spcPts val="0"/>
              </a:spcAft>
              <a:buClr>
                <a:schemeClr val="dk1"/>
              </a:buClr>
              <a:buSzPts val="1100"/>
              <a:buFont typeface="Arial"/>
              <a:buNone/>
            </a:pPr>
            <a:r>
              <a:rPr lang="en-BR" sz="1200" b="1">
                <a:highlight>
                  <a:srgbClr val="FFFFFF"/>
                </a:highlight>
              </a:rPr>
              <a:t>ambient</a:t>
            </a:r>
            <a:r>
              <a:rPr lang="en-BR" sz="1800" b="1" baseline="-25000">
                <a:highlight>
                  <a:srgbClr val="FFFFFF"/>
                </a:highlight>
              </a:rPr>
              <a:t>i</a:t>
            </a:r>
            <a:r>
              <a:rPr lang="en-BR" sz="1200">
                <a:highlight>
                  <a:srgbClr val="FFFFFF"/>
                </a:highlight>
              </a:rPr>
              <a:t> = I</a:t>
            </a:r>
            <a:r>
              <a:rPr lang="en-BR" sz="1800" baseline="-25000">
                <a:highlight>
                  <a:srgbClr val="FFFFFF"/>
                </a:highlight>
              </a:rPr>
              <a:t>ia</a:t>
            </a:r>
            <a:r>
              <a:rPr lang="en-BR" sz="1200">
                <a:highlight>
                  <a:srgbClr val="FFFFFF"/>
                </a:highlight>
              </a:rPr>
              <a:t> × O</a:t>
            </a:r>
            <a:r>
              <a:rPr lang="en-BR" sz="1800" baseline="-25000">
                <a:highlight>
                  <a:srgbClr val="FFFFFF"/>
                </a:highlight>
              </a:rPr>
              <a:t>D</a:t>
            </a:r>
            <a:r>
              <a:rPr lang="en-BR" sz="1700" baseline="-25000">
                <a:highlight>
                  <a:srgbClr val="FFFFFF"/>
                </a:highlight>
              </a:rPr>
              <a:t>rgb</a:t>
            </a:r>
            <a:r>
              <a:rPr lang="en-BR" sz="1200">
                <a:highlight>
                  <a:srgbClr val="FFFFFF"/>
                </a:highlight>
              </a:rPr>
              <a:t> × O</a:t>
            </a:r>
            <a:r>
              <a:rPr lang="en-BR" sz="1800" baseline="-25000">
                <a:highlight>
                  <a:srgbClr val="FFFFFF"/>
                </a:highlight>
              </a:rPr>
              <a:t>a</a:t>
            </a:r>
            <a:endParaRPr sz="1800" baseline="-25000">
              <a:highlight>
                <a:srgbClr val="FFFFFF"/>
              </a:highlight>
            </a:endParaRPr>
          </a:p>
          <a:p>
            <a:pPr marL="0" lvl="0" indent="0" algn="l" rtl="0">
              <a:lnSpc>
                <a:spcPct val="115000"/>
              </a:lnSpc>
              <a:spcBef>
                <a:spcPts val="100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1000"/>
              </a:spcBef>
              <a:spcAft>
                <a:spcPts val="0"/>
              </a:spcAft>
              <a:buNone/>
            </a:pPr>
            <a:r>
              <a:rPr lang="en-BR" sz="1200" b="1">
                <a:highlight>
                  <a:srgbClr val="FFFFFF"/>
                </a:highlight>
              </a:rPr>
              <a:t>diffuse</a:t>
            </a:r>
            <a:r>
              <a:rPr lang="en-BR" sz="1800" b="1" baseline="-25000">
                <a:highlight>
                  <a:srgbClr val="FFFFFF"/>
                </a:highlight>
              </a:rPr>
              <a:t>i</a:t>
            </a:r>
            <a:r>
              <a:rPr lang="en-BR" sz="1200">
                <a:highlight>
                  <a:srgbClr val="FFFFFF"/>
                </a:highlight>
              </a:rPr>
              <a:t> = I</a:t>
            </a:r>
            <a:r>
              <a:rPr lang="en-BR" sz="1800" baseline="-25000">
                <a:highlight>
                  <a:srgbClr val="FFFFFF"/>
                </a:highlight>
              </a:rPr>
              <a:t>i</a:t>
            </a:r>
            <a:r>
              <a:rPr lang="en-BR" sz="1200">
                <a:highlight>
                  <a:srgbClr val="FFFFFF"/>
                </a:highlight>
              </a:rPr>
              <a:t> × O</a:t>
            </a:r>
            <a:r>
              <a:rPr lang="en-BR" sz="1800" baseline="-25000">
                <a:highlight>
                  <a:srgbClr val="FFFFFF"/>
                </a:highlight>
              </a:rPr>
              <a:t>D</a:t>
            </a:r>
            <a:r>
              <a:rPr lang="en-BR" sz="1700" baseline="-25000">
                <a:highlight>
                  <a:srgbClr val="FFFFFF"/>
                </a:highlight>
              </a:rPr>
              <a:t>rgb</a:t>
            </a:r>
            <a:r>
              <a:rPr lang="en-BR" sz="1200">
                <a:highlight>
                  <a:srgbClr val="FFFFFF"/>
                </a:highlight>
              </a:rPr>
              <a:t> × ( </a:t>
            </a:r>
            <a:r>
              <a:rPr lang="en-BR" sz="1400" b="1">
                <a:highlight>
                  <a:srgbClr val="FFFFFF"/>
                </a:highlight>
              </a:rPr>
              <a:t>N</a:t>
            </a:r>
            <a:r>
              <a:rPr lang="en-BR" sz="1200">
                <a:highlight>
                  <a:srgbClr val="FFFFFF"/>
                </a:highlight>
              </a:rPr>
              <a:t> · </a:t>
            </a:r>
            <a:r>
              <a:rPr lang="en-BR" sz="1400" b="1">
                <a:highlight>
                  <a:srgbClr val="FFFFFF"/>
                </a:highlight>
              </a:rPr>
              <a:t>L</a:t>
            </a:r>
            <a:r>
              <a:rPr lang="en-BR" sz="1200">
                <a:highlight>
                  <a:srgbClr val="FFFFFF"/>
                </a:highlight>
              </a:rPr>
              <a:t> )</a:t>
            </a:r>
            <a:endParaRPr sz="1200">
              <a:highlight>
                <a:srgbClr val="FFFFFF"/>
              </a:highlight>
            </a:endParaRPr>
          </a:p>
          <a:p>
            <a:pPr marL="0" lvl="0" indent="0" algn="l" rtl="0">
              <a:spcBef>
                <a:spcPts val="1000"/>
              </a:spcBef>
              <a:spcAft>
                <a:spcPts val="0"/>
              </a:spcAft>
              <a:buNone/>
            </a:pPr>
            <a:endParaRPr sz="1200">
              <a:highlight>
                <a:srgbClr val="FFFFFF"/>
              </a:highlight>
            </a:endParaRPr>
          </a:p>
          <a:p>
            <a:pPr marL="0" lvl="0" indent="0" algn="l" rtl="0">
              <a:spcBef>
                <a:spcPts val="1000"/>
              </a:spcBef>
              <a:spcAft>
                <a:spcPts val="0"/>
              </a:spcAft>
              <a:buClr>
                <a:schemeClr val="dk1"/>
              </a:buClr>
              <a:buSzPts val="1100"/>
              <a:buFont typeface="Arial"/>
              <a:buNone/>
            </a:pPr>
            <a:r>
              <a:rPr lang="en-BR" sz="1200" b="1">
                <a:highlight>
                  <a:srgbClr val="FFFFFF"/>
                </a:highlight>
              </a:rPr>
              <a:t>specular</a:t>
            </a:r>
            <a:r>
              <a:rPr lang="en-BR" sz="1100" b="1" baseline="-25000">
                <a:highlight>
                  <a:srgbClr val="FFFFFF"/>
                </a:highlight>
              </a:rPr>
              <a:t> </a:t>
            </a:r>
            <a:r>
              <a:rPr lang="en-BR" sz="1800" b="1" baseline="-25000">
                <a:highlight>
                  <a:srgbClr val="FFFFFF"/>
                </a:highlight>
              </a:rPr>
              <a:t>i</a:t>
            </a:r>
            <a:r>
              <a:rPr lang="en-BR" sz="1200">
                <a:highlight>
                  <a:srgbClr val="FFFFFF"/>
                </a:highlight>
              </a:rPr>
              <a:t> = I</a:t>
            </a:r>
            <a:r>
              <a:rPr lang="en-BR" sz="1800" baseline="-25000">
                <a:highlight>
                  <a:srgbClr val="FFFFFF"/>
                </a:highlight>
              </a:rPr>
              <a:t>i</a:t>
            </a:r>
            <a:r>
              <a:rPr lang="en-BR" sz="1200">
                <a:highlight>
                  <a:srgbClr val="FFFFFF"/>
                </a:highlight>
              </a:rPr>
              <a:t> × O</a:t>
            </a:r>
            <a:r>
              <a:rPr lang="en-BR" sz="1800" baseline="-25000">
                <a:highlight>
                  <a:srgbClr val="FFFFFF"/>
                </a:highlight>
              </a:rPr>
              <a:t>S</a:t>
            </a:r>
            <a:r>
              <a:rPr lang="en-BR" sz="1700" baseline="-25000">
                <a:highlight>
                  <a:srgbClr val="FFFFFF"/>
                </a:highlight>
              </a:rPr>
              <a:t>rgb</a:t>
            </a:r>
            <a:r>
              <a:rPr lang="en-BR" sz="1200">
                <a:highlight>
                  <a:srgbClr val="FFFFFF"/>
                </a:highlight>
              </a:rPr>
              <a:t> × ( </a:t>
            </a:r>
            <a:r>
              <a:rPr lang="en-BR" sz="1400" b="1">
                <a:highlight>
                  <a:srgbClr val="FFFFFF"/>
                </a:highlight>
              </a:rPr>
              <a:t>N</a:t>
            </a:r>
            <a:r>
              <a:rPr lang="en-BR" sz="1200">
                <a:highlight>
                  <a:srgbClr val="FFFFFF"/>
                </a:highlight>
              </a:rPr>
              <a:t> · ((</a:t>
            </a:r>
            <a:r>
              <a:rPr lang="en-BR" sz="1400" b="1">
                <a:highlight>
                  <a:srgbClr val="FFFFFF"/>
                </a:highlight>
              </a:rPr>
              <a:t>L</a:t>
            </a:r>
            <a:r>
              <a:rPr lang="en-BR" sz="1200">
                <a:highlight>
                  <a:srgbClr val="FFFFFF"/>
                </a:highlight>
              </a:rPr>
              <a:t> + </a:t>
            </a:r>
            <a:r>
              <a:rPr lang="en-BR" sz="1000" b="1">
                <a:highlight>
                  <a:srgbClr val="FFFFFF"/>
                </a:highlight>
              </a:rPr>
              <a:t>V</a:t>
            </a:r>
            <a:r>
              <a:rPr lang="en-BR" sz="1200">
                <a:highlight>
                  <a:srgbClr val="FFFFFF"/>
                </a:highlight>
              </a:rPr>
              <a:t>) / |</a:t>
            </a:r>
            <a:r>
              <a:rPr lang="en-BR" sz="1400" b="1">
                <a:highlight>
                  <a:srgbClr val="FFFFFF"/>
                </a:highlight>
              </a:rPr>
              <a:t>L</a:t>
            </a:r>
            <a:r>
              <a:rPr lang="en-BR" sz="1200">
                <a:highlight>
                  <a:srgbClr val="FFFFFF"/>
                </a:highlight>
              </a:rPr>
              <a:t> + </a:t>
            </a:r>
            <a:r>
              <a:rPr lang="en-BR" sz="1000" b="1">
                <a:highlight>
                  <a:srgbClr val="FFFFFF"/>
                </a:highlight>
              </a:rPr>
              <a:t>V</a:t>
            </a:r>
            <a:r>
              <a:rPr lang="en-BR" sz="1200">
                <a:highlight>
                  <a:srgbClr val="FFFFFF"/>
                </a:highlight>
              </a:rPr>
              <a:t>|))</a:t>
            </a:r>
            <a:r>
              <a:rPr lang="en-BR" sz="1100" baseline="30000">
                <a:highlight>
                  <a:srgbClr val="FFFFFF"/>
                </a:highlight>
              </a:rPr>
              <a:t>shininess × 128</a:t>
            </a:r>
            <a:endParaRPr sz="1200">
              <a:highlight>
                <a:srgbClr val="FFFFFF"/>
              </a:highlight>
            </a:endParaRPr>
          </a:p>
          <a:p>
            <a:pPr marL="0" lvl="0" indent="0" algn="l" rtl="0">
              <a:spcBef>
                <a:spcPts val="1000"/>
              </a:spcBef>
              <a:spcAft>
                <a:spcPts val="0"/>
              </a:spcAft>
              <a:buNone/>
            </a:pPr>
            <a:endParaRPr sz="1200">
              <a:highlight>
                <a:srgbClr val="FFFFFF"/>
              </a:highlight>
            </a:endParaRPr>
          </a:p>
          <a:p>
            <a:pPr marL="0" lvl="0" indent="0" algn="l" rtl="0">
              <a:spcBef>
                <a:spcPts val="1000"/>
              </a:spcBef>
              <a:spcAft>
                <a:spcPts val="0"/>
              </a:spcAft>
              <a:buNone/>
            </a:pPr>
            <a:r>
              <a:rPr lang="en-BR" sz="1200" b="1">
                <a:highlight>
                  <a:srgbClr val="FFFFFF"/>
                </a:highlight>
              </a:rPr>
              <a:t>I</a:t>
            </a:r>
            <a:r>
              <a:rPr lang="en-BR" sz="1100" b="1" baseline="-25000">
                <a:highlight>
                  <a:srgbClr val="FFFFFF"/>
                </a:highlight>
              </a:rPr>
              <a:t> </a:t>
            </a:r>
            <a:r>
              <a:rPr lang="en-BR" sz="1800" b="1" baseline="-25000">
                <a:highlight>
                  <a:srgbClr val="FFFFFF"/>
                </a:highlight>
              </a:rPr>
              <a:t>L</a:t>
            </a:r>
            <a:r>
              <a:rPr lang="en-BR" sz="1700" b="1" baseline="-25000">
                <a:highlight>
                  <a:srgbClr val="FFFFFF"/>
                </a:highlight>
              </a:rPr>
              <a:t>rgb</a:t>
            </a:r>
            <a:r>
              <a:rPr lang="en-BR" sz="1200">
                <a:highlight>
                  <a:srgbClr val="FFFFFF"/>
                </a:highlight>
              </a:rPr>
              <a:t> = light </a:t>
            </a:r>
            <a:r>
              <a:rPr lang="en-BR" sz="1200" i="1">
                <a:highlight>
                  <a:srgbClr val="FFFFFF"/>
                </a:highlight>
              </a:rPr>
              <a:t>color      </a:t>
            </a:r>
            <a:r>
              <a:rPr lang="en-BR" sz="1200" b="1" i="1">
                <a:highlight>
                  <a:srgbClr val="FFFFFF"/>
                </a:highlight>
              </a:rPr>
              <a:t> </a:t>
            </a:r>
            <a:r>
              <a:rPr lang="en-BR" sz="1200" b="1">
                <a:highlight>
                  <a:srgbClr val="FFFFFF"/>
                </a:highlight>
              </a:rPr>
              <a:t>I</a:t>
            </a:r>
            <a:r>
              <a:rPr lang="en-BR" sz="1800" b="1" baseline="-25000">
                <a:highlight>
                  <a:srgbClr val="FFFFFF"/>
                </a:highlight>
              </a:rPr>
              <a:t>i</a:t>
            </a:r>
            <a:r>
              <a:rPr lang="en-BR" sz="1200">
                <a:highlight>
                  <a:srgbClr val="FFFFFF"/>
                </a:highlight>
              </a:rPr>
              <a:t> = light </a:t>
            </a:r>
            <a:r>
              <a:rPr lang="en-BR" sz="1200" i="1">
                <a:highlight>
                  <a:srgbClr val="FFFFFF"/>
                </a:highlight>
              </a:rPr>
              <a:t>intensity      </a:t>
            </a:r>
            <a:r>
              <a:rPr lang="en-BR" sz="1200" b="1" i="1">
                <a:highlight>
                  <a:srgbClr val="FFFFFF"/>
                </a:highlight>
              </a:rPr>
              <a:t>  </a:t>
            </a:r>
            <a:r>
              <a:rPr lang="en-BR" sz="1200" b="1">
                <a:highlight>
                  <a:srgbClr val="FFFFFF"/>
                </a:highlight>
              </a:rPr>
              <a:t>I</a:t>
            </a:r>
            <a:r>
              <a:rPr lang="en-BR" sz="1800" b="1" baseline="-25000">
                <a:highlight>
                  <a:srgbClr val="FFFFFF"/>
                </a:highlight>
              </a:rPr>
              <a:t>ia</a:t>
            </a:r>
            <a:r>
              <a:rPr lang="en-BR" sz="1200">
                <a:highlight>
                  <a:srgbClr val="FFFFFF"/>
                </a:highlight>
              </a:rPr>
              <a:t> = light </a:t>
            </a:r>
            <a:r>
              <a:rPr lang="en-BR" sz="1200" i="1">
                <a:highlight>
                  <a:srgbClr val="FFFFFF"/>
                </a:highlight>
              </a:rPr>
              <a:t>ambientIntensity</a:t>
            </a:r>
            <a:endParaRPr sz="1200" i="1">
              <a:highlight>
                <a:srgbClr val="FFFFFF"/>
              </a:highlight>
            </a:endParaRPr>
          </a:p>
          <a:p>
            <a:pPr marL="0" lvl="0" indent="0" algn="l" rtl="0">
              <a:spcBef>
                <a:spcPts val="1000"/>
              </a:spcBef>
              <a:spcAft>
                <a:spcPts val="0"/>
              </a:spcAft>
              <a:buNone/>
            </a:pPr>
            <a:r>
              <a:rPr lang="en-BR" sz="1200" b="1">
                <a:highlight>
                  <a:srgbClr val="FFFFFF"/>
                </a:highlight>
              </a:rPr>
              <a:t>O</a:t>
            </a:r>
            <a:r>
              <a:rPr lang="en-BR" sz="1800" b="1" baseline="-25000">
                <a:highlight>
                  <a:srgbClr val="FFFFFF"/>
                </a:highlight>
              </a:rPr>
              <a:t>E</a:t>
            </a:r>
            <a:r>
              <a:rPr lang="en-BR" sz="1700" b="1" baseline="-25000">
                <a:highlight>
                  <a:srgbClr val="FFFFFF"/>
                </a:highlight>
              </a:rPr>
              <a:t>rgb</a:t>
            </a:r>
            <a:r>
              <a:rPr lang="en-BR" sz="1200">
                <a:highlight>
                  <a:srgbClr val="FFFFFF"/>
                </a:highlight>
              </a:rPr>
              <a:t> = material </a:t>
            </a:r>
            <a:r>
              <a:rPr lang="en-BR" sz="1200" i="1">
                <a:highlight>
                  <a:srgbClr val="FFFFFF"/>
                </a:highlight>
              </a:rPr>
              <a:t>emissiveColor        </a:t>
            </a:r>
            <a:r>
              <a:rPr lang="en-BR" sz="1200" b="1">
                <a:highlight>
                  <a:srgbClr val="FFFFFF"/>
                </a:highlight>
              </a:rPr>
              <a:t>O</a:t>
            </a:r>
            <a:r>
              <a:rPr lang="en-BR" sz="1800" b="1" baseline="-25000">
                <a:highlight>
                  <a:srgbClr val="FFFFFF"/>
                </a:highlight>
              </a:rPr>
              <a:t>D</a:t>
            </a:r>
            <a:r>
              <a:rPr lang="en-BR" sz="1700" b="1" baseline="-25000">
                <a:highlight>
                  <a:srgbClr val="FFFFFF"/>
                </a:highlight>
              </a:rPr>
              <a:t>rgb</a:t>
            </a:r>
            <a:r>
              <a:rPr lang="en-BR" sz="1200">
                <a:highlight>
                  <a:srgbClr val="FFFFFF"/>
                </a:highlight>
              </a:rPr>
              <a:t> = material diffuse colour       </a:t>
            </a:r>
            <a:r>
              <a:rPr lang="en-BR" sz="1200" b="1">
                <a:highlight>
                  <a:srgbClr val="FFFFFF"/>
                </a:highlight>
              </a:rPr>
              <a:t>O</a:t>
            </a:r>
            <a:r>
              <a:rPr lang="en-BR" sz="1800" b="1" baseline="-25000">
                <a:highlight>
                  <a:srgbClr val="FFFFFF"/>
                </a:highlight>
              </a:rPr>
              <a:t>S</a:t>
            </a:r>
            <a:r>
              <a:rPr lang="en-BR" sz="1700" b="1" baseline="-25000">
                <a:highlight>
                  <a:srgbClr val="FFFFFF"/>
                </a:highlight>
              </a:rPr>
              <a:t>rgb</a:t>
            </a:r>
            <a:r>
              <a:rPr lang="en-BR" sz="1200">
                <a:highlight>
                  <a:srgbClr val="FFFFFF"/>
                </a:highlight>
              </a:rPr>
              <a:t> = material </a:t>
            </a:r>
            <a:r>
              <a:rPr lang="en-BR" sz="1200" i="1">
                <a:highlight>
                  <a:srgbClr val="FFFFFF"/>
                </a:highlight>
              </a:rPr>
              <a:t>specularColor</a:t>
            </a:r>
            <a:endParaRPr sz="1200" i="1">
              <a:highlight>
                <a:srgbClr val="FFFFFF"/>
              </a:highlight>
            </a:endParaRPr>
          </a:p>
          <a:p>
            <a:pPr marL="0" lvl="0" indent="0" algn="l" rtl="0">
              <a:spcBef>
                <a:spcPts val="1000"/>
              </a:spcBef>
              <a:spcAft>
                <a:spcPts val="0"/>
              </a:spcAft>
              <a:buNone/>
            </a:pPr>
            <a:r>
              <a:rPr lang="en-BR" sz="1200" b="1">
                <a:highlight>
                  <a:srgbClr val="FFFFFF"/>
                </a:highlight>
              </a:rPr>
              <a:t>O</a:t>
            </a:r>
            <a:r>
              <a:rPr lang="en-BR" sz="1800" b="1" baseline="-25000">
                <a:highlight>
                  <a:srgbClr val="FFFFFF"/>
                </a:highlight>
              </a:rPr>
              <a:t>a</a:t>
            </a:r>
            <a:r>
              <a:rPr lang="en-BR" sz="1200">
                <a:highlight>
                  <a:srgbClr val="FFFFFF"/>
                </a:highlight>
              </a:rPr>
              <a:t> = material </a:t>
            </a:r>
            <a:r>
              <a:rPr lang="en-BR" sz="1200" i="1">
                <a:highlight>
                  <a:srgbClr val="FFFFFF"/>
                </a:highlight>
              </a:rPr>
              <a:t>ambientIntensity</a:t>
            </a:r>
            <a:endParaRPr sz="1200" i="1">
              <a:highlight>
                <a:srgbClr val="FFFFFF"/>
              </a:highlight>
            </a:endParaRPr>
          </a:p>
          <a:p>
            <a:pPr marL="0" lvl="0" indent="0" algn="l" rtl="0">
              <a:lnSpc>
                <a:spcPct val="115000"/>
              </a:lnSpc>
              <a:spcBef>
                <a:spcPts val="1000"/>
              </a:spcBef>
              <a:spcAft>
                <a:spcPts val="0"/>
              </a:spcAft>
              <a:buNone/>
            </a:pPr>
            <a:r>
              <a:rPr lang="en-BR" sz="1400" b="1">
                <a:highlight>
                  <a:srgbClr val="FFFFFF"/>
                </a:highlight>
              </a:rPr>
              <a:t>L</a:t>
            </a:r>
            <a:r>
              <a:rPr lang="en-BR" sz="1200">
                <a:highlight>
                  <a:srgbClr val="FFFFFF"/>
                </a:highlight>
              </a:rPr>
              <a:t> = direction of light source</a:t>
            </a:r>
            <a:endParaRPr sz="1200">
              <a:highlight>
                <a:srgbClr val="FFFFFF"/>
              </a:highlight>
            </a:endParaRPr>
          </a:p>
          <a:p>
            <a:pPr marL="0" lvl="0" indent="0" algn="l" rtl="0">
              <a:lnSpc>
                <a:spcPct val="115000"/>
              </a:lnSpc>
              <a:spcBef>
                <a:spcPts val="1000"/>
              </a:spcBef>
              <a:spcAft>
                <a:spcPts val="0"/>
              </a:spcAft>
              <a:buNone/>
            </a:pPr>
            <a:r>
              <a:rPr lang="en-BR" sz="1400" b="1">
                <a:highlight>
                  <a:srgbClr val="FFFFFF"/>
                </a:highlight>
              </a:rPr>
              <a:t>N</a:t>
            </a:r>
            <a:r>
              <a:rPr lang="en-BR" sz="1200">
                <a:highlight>
                  <a:srgbClr val="FFFFFF"/>
                </a:highlight>
              </a:rPr>
              <a:t> = normalized normal vector at this point on geometry</a:t>
            </a:r>
            <a:endParaRPr sz="1000" b="1"/>
          </a:p>
          <a:p>
            <a:pPr marL="0" lvl="0" indent="0" algn="l" rtl="0">
              <a:lnSpc>
                <a:spcPct val="115000"/>
              </a:lnSpc>
              <a:spcBef>
                <a:spcPts val="1000"/>
              </a:spcBef>
              <a:spcAft>
                <a:spcPts val="1000"/>
              </a:spcAft>
              <a:buClr>
                <a:schemeClr val="dk1"/>
              </a:buClr>
              <a:buSzPts val="1100"/>
              <a:buFont typeface="Arial"/>
              <a:buNone/>
            </a:pPr>
            <a:r>
              <a:rPr lang="en-BR" sz="1000" b="1"/>
              <a:t>V</a:t>
            </a:r>
            <a:r>
              <a:rPr lang="en-BR" sz="1200"/>
              <a:t> = normalized vector from point on geometry to viewer's position</a:t>
            </a:r>
            <a:endParaRPr sz="1200" i="1">
              <a:highlight>
                <a:srgbClr val="FFFFFF"/>
              </a:highlight>
            </a:endParaRPr>
          </a:p>
        </p:txBody>
      </p:sp>
      <p:sp>
        <p:nvSpPr>
          <p:cNvPr id="430" name="Google Shape;430;p54"/>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Equação de Cores (padrão X3D simplificado)</a:t>
            </a:r>
            <a:endParaRPr/>
          </a:p>
        </p:txBody>
      </p:sp>
      <p:sp>
        <p:nvSpPr>
          <p:cNvPr id="431" name="Google Shape;431;p54"/>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BR"/>
              <a:t>3</a:t>
            </a:fld>
            <a:endParaRPr/>
          </a:p>
        </p:txBody>
      </p:sp>
      <p:sp>
        <p:nvSpPr>
          <p:cNvPr id="432" name="Google Shape;432;p54"/>
          <p:cNvSpPr txBox="1"/>
          <p:nvPr/>
        </p:nvSpPr>
        <p:spPr>
          <a:xfrm>
            <a:off x="806950" y="5408925"/>
            <a:ext cx="75954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BR" sz="800" u="sng">
                <a:solidFill>
                  <a:schemeClr val="hlink"/>
                </a:solidFill>
                <a:hlinkClick r:id="rId3"/>
              </a:rPr>
              <a:t>https://www.web3d.org/documents/specifications/19775-1/V3.3/Part01/components/lighting.html</a:t>
            </a:r>
            <a:r>
              <a:rPr lang="en-BR" sz="800"/>
              <a:t> </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5"/>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Iluminação/Reflexão Ambiente</a:t>
            </a:r>
            <a:endParaRPr/>
          </a:p>
        </p:txBody>
      </p:sp>
      <p:sp>
        <p:nvSpPr>
          <p:cNvPr id="439" name="Google Shape;439;p55"/>
          <p:cNvSpPr txBox="1">
            <a:spLocks noGrp="1"/>
          </p:cNvSpPr>
          <p:nvPr>
            <p:ph type="body" idx="1"/>
          </p:nvPr>
        </p:nvSpPr>
        <p:spPr>
          <a:xfrm>
            <a:off x="390548" y="838985"/>
            <a:ext cx="8428200" cy="4496100"/>
          </a:xfrm>
          <a:prstGeom prst="rect">
            <a:avLst/>
          </a:prstGeom>
        </p:spPr>
        <p:txBody>
          <a:bodyPr spcFirstLastPara="1" wrap="square" lIns="91425" tIns="45700" rIns="91425" bIns="45700" anchor="t" anchorCtr="0">
            <a:normAutofit/>
          </a:bodyPr>
          <a:lstStyle/>
          <a:p>
            <a:pPr marL="0" lvl="0" indent="0" algn="l" rtl="0">
              <a:spcBef>
                <a:spcPts val="400"/>
              </a:spcBef>
              <a:spcAft>
                <a:spcPts val="0"/>
              </a:spcAft>
              <a:buNone/>
            </a:pPr>
            <a:r>
              <a:rPr lang="en-BR"/>
              <a:t>A iluminação ambiente (AmbientLight) resulta da dispersão e reflexão da luz originalmente emitida diretamente por fontes de luz. A quantidade de luz ambiente está associada às luzes individuais na cena. Esta é uma aproximação grosseira de como a reflexão ambiental realmente ocorre na natureza.</a:t>
            </a:r>
            <a:endParaRPr/>
          </a:p>
        </p:txBody>
      </p:sp>
      <p:sp>
        <p:nvSpPr>
          <p:cNvPr id="440" name="Google Shape;440;p55"/>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BR"/>
              <a:t>4</a:t>
            </a:fld>
            <a:endParaRPr/>
          </a:p>
        </p:txBody>
      </p:sp>
      <p:pic>
        <p:nvPicPr>
          <p:cNvPr id="441" name="Google Shape;441;p55"/>
          <p:cNvPicPr preferRelativeResize="0"/>
          <p:nvPr/>
        </p:nvPicPr>
        <p:blipFill>
          <a:blip r:embed="rId3">
            <a:alphaModFix/>
          </a:blip>
          <a:stretch>
            <a:fillRect/>
          </a:stretch>
        </p:blipFill>
        <p:spPr>
          <a:xfrm>
            <a:off x="4739075" y="2614501"/>
            <a:ext cx="3707100" cy="2552600"/>
          </a:xfrm>
          <a:prstGeom prst="rect">
            <a:avLst/>
          </a:prstGeom>
          <a:noFill/>
          <a:ln>
            <a:noFill/>
          </a:ln>
        </p:spPr>
      </p:pic>
      <p:sp>
        <p:nvSpPr>
          <p:cNvPr id="442" name="Google Shape;442;p55"/>
          <p:cNvSpPr txBox="1"/>
          <p:nvPr/>
        </p:nvSpPr>
        <p:spPr>
          <a:xfrm>
            <a:off x="2224150" y="5401275"/>
            <a:ext cx="61674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BR" sz="900">
                <a:solidFill>
                  <a:schemeClr val="dk1"/>
                </a:solidFill>
                <a:latin typeface="Calibri"/>
                <a:ea typeface="Calibri"/>
                <a:cs typeface="Calibri"/>
                <a:sym typeface="Calibri"/>
              </a:rPr>
              <a:t>fonte: https://flylib.com/books/en/2.451.1.18/1/ e https://learnopengl.com/Lighting/Basic-Lighting</a:t>
            </a:r>
            <a:endParaRPr sz="1100"/>
          </a:p>
        </p:txBody>
      </p:sp>
      <p:pic>
        <p:nvPicPr>
          <p:cNvPr id="443" name="Google Shape;443;p55"/>
          <p:cNvPicPr preferRelativeResize="0"/>
          <p:nvPr/>
        </p:nvPicPr>
        <p:blipFill rotWithShape="1">
          <a:blip r:embed="rId4">
            <a:alphaModFix/>
          </a:blip>
          <a:srcRect l="2510" t="8475" r="1667" b="5650"/>
          <a:stretch/>
        </p:blipFill>
        <p:spPr>
          <a:xfrm>
            <a:off x="532950" y="2614500"/>
            <a:ext cx="3643975" cy="2552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6"/>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Iluminação/Reflexão Difusa</a:t>
            </a:r>
            <a:endParaRPr/>
          </a:p>
        </p:txBody>
      </p:sp>
      <p:sp>
        <p:nvSpPr>
          <p:cNvPr id="450" name="Google Shape;450;p56"/>
          <p:cNvSpPr txBox="1">
            <a:spLocks noGrp="1"/>
          </p:cNvSpPr>
          <p:nvPr>
            <p:ph type="body" idx="1"/>
          </p:nvPr>
        </p:nvSpPr>
        <p:spPr>
          <a:xfrm>
            <a:off x="390548" y="838985"/>
            <a:ext cx="8428200" cy="4496100"/>
          </a:xfrm>
          <a:prstGeom prst="rect">
            <a:avLst/>
          </a:prstGeom>
        </p:spPr>
        <p:txBody>
          <a:bodyPr spcFirstLastPara="1" wrap="square" lIns="91425" tIns="45700" rIns="91425" bIns="45700" anchor="t" anchorCtr="0">
            <a:normAutofit/>
          </a:bodyPr>
          <a:lstStyle/>
          <a:p>
            <a:pPr marL="0" lvl="0" indent="0" algn="l" rtl="0">
              <a:spcBef>
                <a:spcPts val="400"/>
              </a:spcBef>
              <a:spcAft>
                <a:spcPts val="0"/>
              </a:spcAft>
              <a:buNone/>
            </a:pPr>
            <a:r>
              <a:rPr lang="en-BR"/>
              <a:t>A iluminação difusa (DiffuseLight) espalha a luz de forma uniforme, assim não depende do ponto de vista, porém depende da sua relação com a normal da superfície.</a:t>
            </a:r>
            <a:endParaRPr/>
          </a:p>
        </p:txBody>
      </p:sp>
      <p:sp>
        <p:nvSpPr>
          <p:cNvPr id="451" name="Google Shape;451;p56"/>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BR"/>
              <a:t>5</a:t>
            </a:fld>
            <a:endParaRPr/>
          </a:p>
        </p:txBody>
      </p:sp>
      <p:pic>
        <p:nvPicPr>
          <p:cNvPr id="452" name="Google Shape;452;p56"/>
          <p:cNvPicPr preferRelativeResize="0"/>
          <p:nvPr/>
        </p:nvPicPr>
        <p:blipFill rotWithShape="1">
          <a:blip r:embed="rId3">
            <a:alphaModFix/>
          </a:blip>
          <a:srcRect/>
          <a:stretch/>
        </p:blipFill>
        <p:spPr>
          <a:xfrm>
            <a:off x="257075" y="2752224"/>
            <a:ext cx="1691000" cy="2219437"/>
          </a:xfrm>
          <a:prstGeom prst="rect">
            <a:avLst/>
          </a:prstGeom>
          <a:noFill/>
          <a:ln>
            <a:noFill/>
          </a:ln>
        </p:spPr>
      </p:pic>
      <p:pic>
        <p:nvPicPr>
          <p:cNvPr id="453" name="Google Shape;453;p56"/>
          <p:cNvPicPr preferRelativeResize="0"/>
          <p:nvPr/>
        </p:nvPicPr>
        <p:blipFill rotWithShape="1">
          <a:blip r:embed="rId4">
            <a:alphaModFix/>
          </a:blip>
          <a:srcRect/>
          <a:stretch/>
        </p:blipFill>
        <p:spPr>
          <a:xfrm>
            <a:off x="2455490" y="2553099"/>
            <a:ext cx="1256779" cy="2464593"/>
          </a:xfrm>
          <a:prstGeom prst="rect">
            <a:avLst/>
          </a:prstGeom>
          <a:noFill/>
          <a:ln>
            <a:noFill/>
          </a:ln>
        </p:spPr>
      </p:pic>
      <p:pic>
        <p:nvPicPr>
          <p:cNvPr id="454" name="Google Shape;454;p56"/>
          <p:cNvPicPr preferRelativeResize="0"/>
          <p:nvPr/>
        </p:nvPicPr>
        <p:blipFill>
          <a:blip r:embed="rId5">
            <a:alphaModFix/>
          </a:blip>
          <a:stretch>
            <a:fillRect/>
          </a:stretch>
        </p:blipFill>
        <p:spPr>
          <a:xfrm>
            <a:off x="4219700" y="2600687"/>
            <a:ext cx="4217400" cy="2369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7"/>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Iluminação/Reflexão Especular</a:t>
            </a:r>
            <a:endParaRPr/>
          </a:p>
        </p:txBody>
      </p:sp>
      <p:sp>
        <p:nvSpPr>
          <p:cNvPr id="461" name="Google Shape;461;p57"/>
          <p:cNvSpPr txBox="1">
            <a:spLocks noGrp="1"/>
          </p:cNvSpPr>
          <p:nvPr>
            <p:ph type="body" idx="1"/>
          </p:nvPr>
        </p:nvSpPr>
        <p:spPr>
          <a:xfrm>
            <a:off x="390548" y="838985"/>
            <a:ext cx="8428200" cy="4496100"/>
          </a:xfrm>
          <a:prstGeom prst="rect">
            <a:avLst/>
          </a:prstGeom>
        </p:spPr>
        <p:txBody>
          <a:bodyPr spcFirstLastPara="1" wrap="square" lIns="91425" tIns="45700" rIns="91425" bIns="45700" anchor="t" anchorCtr="0">
            <a:normAutofit/>
          </a:bodyPr>
          <a:lstStyle/>
          <a:p>
            <a:pPr marL="0" lvl="0" indent="0" algn="l" rtl="0">
              <a:spcBef>
                <a:spcPts val="400"/>
              </a:spcBef>
              <a:spcAft>
                <a:spcPts val="0"/>
              </a:spcAft>
              <a:buNone/>
            </a:pPr>
            <a:r>
              <a:rPr lang="en-BR"/>
              <a:t>A iluminação especular (SpecularLight) possui uma maior reflexividade, assim dependendo do ponto de vista é possível ver pontos mais iluminados.</a:t>
            </a:r>
            <a:endParaRPr/>
          </a:p>
        </p:txBody>
      </p:sp>
      <p:sp>
        <p:nvSpPr>
          <p:cNvPr id="462" name="Google Shape;462;p57"/>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BR"/>
              <a:t>6</a:t>
            </a:fld>
            <a:endParaRPr/>
          </a:p>
        </p:txBody>
      </p:sp>
      <p:pic>
        <p:nvPicPr>
          <p:cNvPr id="463" name="Google Shape;463;p57"/>
          <p:cNvPicPr preferRelativeResize="0"/>
          <p:nvPr/>
        </p:nvPicPr>
        <p:blipFill rotWithShape="1">
          <a:blip r:embed="rId3">
            <a:alphaModFix/>
          </a:blip>
          <a:srcRect/>
          <a:stretch/>
        </p:blipFill>
        <p:spPr>
          <a:xfrm>
            <a:off x="475012" y="1977886"/>
            <a:ext cx="3340301" cy="3357257"/>
          </a:xfrm>
          <a:prstGeom prst="rect">
            <a:avLst/>
          </a:prstGeom>
          <a:noFill/>
          <a:ln>
            <a:noFill/>
          </a:ln>
        </p:spPr>
      </p:pic>
      <p:pic>
        <p:nvPicPr>
          <p:cNvPr id="464" name="Google Shape;464;p57"/>
          <p:cNvPicPr preferRelativeResize="0"/>
          <p:nvPr/>
        </p:nvPicPr>
        <p:blipFill>
          <a:blip r:embed="rId4">
            <a:alphaModFix/>
          </a:blip>
          <a:stretch>
            <a:fillRect/>
          </a:stretch>
        </p:blipFill>
        <p:spPr>
          <a:xfrm>
            <a:off x="4848800" y="2190850"/>
            <a:ext cx="3075325" cy="307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8"/>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Resultado Final</a:t>
            </a:r>
            <a:endParaRPr/>
          </a:p>
        </p:txBody>
      </p:sp>
      <p:sp>
        <p:nvSpPr>
          <p:cNvPr id="471" name="Google Shape;471;p58"/>
          <p:cNvSpPr txBox="1">
            <a:spLocks noGrp="1"/>
          </p:cNvSpPr>
          <p:nvPr>
            <p:ph type="body" idx="1"/>
          </p:nvPr>
        </p:nvSpPr>
        <p:spPr>
          <a:xfrm>
            <a:off x="390550" y="838983"/>
            <a:ext cx="8428200" cy="694500"/>
          </a:xfrm>
          <a:prstGeom prst="rect">
            <a:avLst/>
          </a:prstGeom>
        </p:spPr>
        <p:txBody>
          <a:bodyPr spcFirstLastPara="1" wrap="square" lIns="91425" tIns="45700" rIns="91425" bIns="45700" anchor="t" anchorCtr="0">
            <a:normAutofit/>
          </a:bodyPr>
          <a:lstStyle/>
          <a:p>
            <a:pPr marL="0" lvl="0" indent="0" algn="l" rtl="0">
              <a:spcBef>
                <a:spcPts val="400"/>
              </a:spcBef>
              <a:spcAft>
                <a:spcPts val="1000"/>
              </a:spcAft>
              <a:buClr>
                <a:schemeClr val="dk1"/>
              </a:buClr>
              <a:buSzPts val="1100"/>
              <a:buFont typeface="Arial"/>
              <a:buNone/>
            </a:pPr>
            <a:r>
              <a:rPr lang="en-BR" b="1">
                <a:highlight>
                  <a:srgbClr val="FFFFFF"/>
                </a:highlight>
              </a:rPr>
              <a:t>I</a:t>
            </a:r>
            <a:r>
              <a:rPr lang="en-BR" sz="2500" b="1" baseline="-25000">
                <a:highlight>
                  <a:srgbClr val="FFFFFF"/>
                </a:highlight>
              </a:rPr>
              <a:t>rgb</a:t>
            </a:r>
            <a:r>
              <a:rPr lang="en-BR">
                <a:highlight>
                  <a:srgbClr val="FFFFFF"/>
                </a:highlight>
              </a:rPr>
              <a:t> = O</a:t>
            </a:r>
            <a:r>
              <a:rPr lang="en-BR" sz="2600" baseline="-25000">
                <a:highlight>
                  <a:srgbClr val="FFFFFF"/>
                </a:highlight>
              </a:rPr>
              <a:t>E</a:t>
            </a:r>
            <a:r>
              <a:rPr lang="en-BR" sz="1900" baseline="-25000">
                <a:highlight>
                  <a:srgbClr val="FFFFFF"/>
                </a:highlight>
              </a:rPr>
              <a:t> </a:t>
            </a:r>
            <a:r>
              <a:rPr lang="en-BR" sz="2500" baseline="-25000">
                <a:highlight>
                  <a:srgbClr val="FFFFFF"/>
                </a:highlight>
              </a:rPr>
              <a:t>rgb</a:t>
            </a:r>
            <a:r>
              <a:rPr lang="en-BR">
                <a:highlight>
                  <a:srgbClr val="FFFFFF"/>
                </a:highlight>
              </a:rPr>
              <a:t> + SUM( I</a:t>
            </a:r>
            <a:r>
              <a:rPr lang="en-BR" sz="2600" baseline="-25000">
                <a:highlight>
                  <a:srgbClr val="FFFFFF"/>
                </a:highlight>
              </a:rPr>
              <a:t>L</a:t>
            </a:r>
            <a:r>
              <a:rPr lang="en-BR" sz="2500" baseline="-25000">
                <a:highlight>
                  <a:srgbClr val="FFFFFF"/>
                </a:highlight>
              </a:rPr>
              <a:t>rgb </a:t>
            </a:r>
            <a:r>
              <a:rPr lang="en-BR">
                <a:highlight>
                  <a:srgbClr val="FFFFFF"/>
                </a:highlight>
              </a:rPr>
              <a:t>× (ambient</a:t>
            </a:r>
            <a:r>
              <a:rPr lang="en-BR" sz="2600" baseline="-25000">
                <a:highlight>
                  <a:srgbClr val="FFFFFF"/>
                </a:highlight>
              </a:rPr>
              <a:t>i</a:t>
            </a:r>
            <a:r>
              <a:rPr lang="en-BR">
                <a:highlight>
                  <a:srgbClr val="FFFFFF"/>
                </a:highlight>
              </a:rPr>
              <a:t> + diffuse</a:t>
            </a:r>
            <a:r>
              <a:rPr lang="en-BR" sz="2600" baseline="-25000">
                <a:highlight>
                  <a:srgbClr val="FFFFFF"/>
                </a:highlight>
              </a:rPr>
              <a:t>i</a:t>
            </a:r>
            <a:r>
              <a:rPr lang="en-BR">
                <a:highlight>
                  <a:srgbClr val="FFFFFF"/>
                </a:highlight>
              </a:rPr>
              <a:t> + specular</a:t>
            </a:r>
            <a:r>
              <a:rPr lang="en-BR" sz="1900" baseline="-25000">
                <a:highlight>
                  <a:srgbClr val="FFFFFF"/>
                </a:highlight>
              </a:rPr>
              <a:t> </a:t>
            </a:r>
            <a:r>
              <a:rPr lang="en-BR" sz="2600" baseline="-25000">
                <a:highlight>
                  <a:srgbClr val="FFFFFF"/>
                </a:highlight>
              </a:rPr>
              <a:t>i</a:t>
            </a:r>
            <a:r>
              <a:rPr lang="en-BR">
                <a:highlight>
                  <a:srgbClr val="FFFFFF"/>
                </a:highlight>
              </a:rPr>
              <a:t>))</a:t>
            </a:r>
            <a:endParaRPr sz="2800"/>
          </a:p>
        </p:txBody>
      </p:sp>
      <p:sp>
        <p:nvSpPr>
          <p:cNvPr id="472" name="Google Shape;472;p58"/>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BR"/>
              <a:t>7</a:t>
            </a:fld>
            <a:endParaRPr/>
          </a:p>
        </p:txBody>
      </p:sp>
      <p:pic>
        <p:nvPicPr>
          <p:cNvPr id="473" name="Google Shape;473;p58"/>
          <p:cNvPicPr preferRelativeResize="0"/>
          <p:nvPr/>
        </p:nvPicPr>
        <p:blipFill>
          <a:blip r:embed="rId3">
            <a:alphaModFix/>
          </a:blip>
          <a:stretch>
            <a:fillRect/>
          </a:stretch>
        </p:blipFill>
        <p:spPr>
          <a:xfrm>
            <a:off x="588513" y="1720738"/>
            <a:ext cx="7769226" cy="2273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9"/>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Exemplo X3D</a:t>
            </a:r>
            <a:endParaRPr/>
          </a:p>
        </p:txBody>
      </p:sp>
      <p:sp>
        <p:nvSpPr>
          <p:cNvPr id="480" name="Google Shape;480;p59"/>
          <p:cNvSpPr txBox="1">
            <a:spLocks noGrp="1"/>
          </p:cNvSpPr>
          <p:nvPr>
            <p:ph type="body" idx="1"/>
          </p:nvPr>
        </p:nvSpPr>
        <p:spPr>
          <a:xfrm>
            <a:off x="390550" y="3002275"/>
            <a:ext cx="8428200" cy="2643900"/>
          </a:xfrm>
          <a:prstGeom prst="rect">
            <a:avLst/>
          </a:prstGeom>
        </p:spPr>
        <p:txBody>
          <a:bodyPr spcFirstLastPara="1" wrap="square" lIns="91425" tIns="45700" rIns="91425" bIns="45700" anchor="t" anchorCtr="0">
            <a:normAutofit/>
          </a:bodyPr>
          <a:lstStyle/>
          <a:p>
            <a:pPr marL="0" lvl="0" indent="0" algn="l" rtl="0">
              <a:spcBef>
                <a:spcPts val="400"/>
              </a:spcBef>
              <a:spcAft>
                <a:spcPts val="0"/>
              </a:spcAft>
              <a:buClr>
                <a:schemeClr val="dk1"/>
              </a:buClr>
              <a:buSzPts val="1100"/>
              <a:buFont typeface="Arial"/>
              <a:buNone/>
            </a:pPr>
            <a:r>
              <a:rPr lang="en-BR" sz="1200" b="1">
                <a:highlight>
                  <a:srgbClr val="FFFFFF"/>
                </a:highlight>
              </a:rPr>
              <a:t>I</a:t>
            </a:r>
            <a:r>
              <a:rPr lang="en-BR" sz="1100" b="1" baseline="-25000">
                <a:highlight>
                  <a:srgbClr val="FFFFFF"/>
                </a:highlight>
              </a:rPr>
              <a:t> </a:t>
            </a:r>
            <a:r>
              <a:rPr lang="en-BR" sz="1800" b="1" baseline="-25000">
                <a:highlight>
                  <a:srgbClr val="FFFFFF"/>
                </a:highlight>
              </a:rPr>
              <a:t>L</a:t>
            </a:r>
            <a:r>
              <a:rPr lang="en-BR" sz="1700" b="1" baseline="-25000">
                <a:highlight>
                  <a:srgbClr val="FFFFFF"/>
                </a:highlight>
              </a:rPr>
              <a:t>rgb</a:t>
            </a:r>
            <a:r>
              <a:rPr lang="en-BR" sz="1200">
                <a:highlight>
                  <a:srgbClr val="FFFFFF"/>
                </a:highlight>
              </a:rPr>
              <a:t> = (1.0, 1.0, 1.0)</a:t>
            </a:r>
            <a:r>
              <a:rPr lang="en-BR" sz="1200" i="1">
                <a:highlight>
                  <a:srgbClr val="FFFFFF"/>
                </a:highlight>
              </a:rPr>
              <a:t>      </a:t>
            </a:r>
            <a:r>
              <a:rPr lang="en-BR" sz="1200" b="1" i="1">
                <a:highlight>
                  <a:srgbClr val="FFFFFF"/>
                </a:highlight>
              </a:rPr>
              <a:t> </a:t>
            </a:r>
            <a:r>
              <a:rPr lang="en-BR" sz="1200" b="1">
                <a:highlight>
                  <a:srgbClr val="FFFFFF"/>
                </a:highlight>
              </a:rPr>
              <a:t>I</a:t>
            </a:r>
            <a:r>
              <a:rPr lang="en-BR" sz="1800" b="1" baseline="-25000">
                <a:highlight>
                  <a:srgbClr val="FFFFFF"/>
                </a:highlight>
              </a:rPr>
              <a:t>i</a:t>
            </a:r>
            <a:r>
              <a:rPr lang="en-BR" sz="1200">
                <a:highlight>
                  <a:srgbClr val="FFFFFF"/>
                </a:highlight>
              </a:rPr>
              <a:t> = 1.0</a:t>
            </a:r>
            <a:r>
              <a:rPr lang="en-BR" sz="1200" i="1">
                <a:highlight>
                  <a:srgbClr val="FFFFFF"/>
                </a:highlight>
              </a:rPr>
              <a:t>      </a:t>
            </a:r>
            <a:r>
              <a:rPr lang="en-BR" sz="1200" b="1" i="1">
                <a:highlight>
                  <a:srgbClr val="FFFFFF"/>
                </a:highlight>
              </a:rPr>
              <a:t>  </a:t>
            </a:r>
            <a:r>
              <a:rPr lang="en-BR" sz="1200" b="1">
                <a:highlight>
                  <a:srgbClr val="FFFFFF"/>
                </a:highlight>
              </a:rPr>
              <a:t>I</a:t>
            </a:r>
            <a:r>
              <a:rPr lang="en-BR" sz="1800" b="1" baseline="-25000">
                <a:highlight>
                  <a:srgbClr val="FFFFFF"/>
                </a:highlight>
              </a:rPr>
              <a:t>ia</a:t>
            </a:r>
            <a:r>
              <a:rPr lang="en-BR" sz="1200">
                <a:highlight>
                  <a:srgbClr val="FFFFFF"/>
                </a:highlight>
              </a:rPr>
              <a:t> = 0.0</a:t>
            </a:r>
            <a:endParaRPr sz="1200">
              <a:highlight>
                <a:srgbClr val="FFFFFF"/>
              </a:highlight>
            </a:endParaRPr>
          </a:p>
          <a:p>
            <a:pPr marL="0" lvl="0" indent="0" algn="l" rtl="0">
              <a:spcBef>
                <a:spcPts val="1000"/>
              </a:spcBef>
              <a:spcAft>
                <a:spcPts val="0"/>
              </a:spcAft>
              <a:buClr>
                <a:schemeClr val="dk1"/>
              </a:buClr>
              <a:buSzPts val="1100"/>
              <a:buFont typeface="Arial"/>
              <a:buNone/>
            </a:pPr>
            <a:r>
              <a:rPr lang="en-BR" sz="1200" b="1">
                <a:highlight>
                  <a:srgbClr val="FFFFFF"/>
                </a:highlight>
              </a:rPr>
              <a:t>O</a:t>
            </a:r>
            <a:r>
              <a:rPr lang="en-BR" sz="1800" b="1" baseline="-25000">
                <a:highlight>
                  <a:srgbClr val="FFFFFF"/>
                </a:highlight>
              </a:rPr>
              <a:t>E</a:t>
            </a:r>
            <a:r>
              <a:rPr lang="en-BR" sz="1700" b="1" baseline="-25000">
                <a:highlight>
                  <a:srgbClr val="FFFFFF"/>
                </a:highlight>
              </a:rPr>
              <a:t>rgb</a:t>
            </a:r>
            <a:r>
              <a:rPr lang="en-BR" sz="1200">
                <a:highlight>
                  <a:srgbClr val="FFFFFF"/>
                </a:highlight>
              </a:rPr>
              <a:t> = (0.0, 0.0, 0.0)</a:t>
            </a:r>
            <a:r>
              <a:rPr lang="en-BR" sz="1200" i="1">
                <a:highlight>
                  <a:srgbClr val="FFFFFF"/>
                </a:highlight>
              </a:rPr>
              <a:t>      </a:t>
            </a:r>
            <a:r>
              <a:rPr lang="en-BR" sz="1200" b="1">
                <a:highlight>
                  <a:srgbClr val="FFFFFF"/>
                </a:highlight>
              </a:rPr>
              <a:t>O</a:t>
            </a:r>
            <a:r>
              <a:rPr lang="en-BR" sz="1800" b="1" baseline="-25000">
                <a:highlight>
                  <a:srgbClr val="FFFFFF"/>
                </a:highlight>
              </a:rPr>
              <a:t>D</a:t>
            </a:r>
            <a:r>
              <a:rPr lang="en-BR" sz="1700" b="1" baseline="-25000">
                <a:highlight>
                  <a:srgbClr val="FFFFFF"/>
                </a:highlight>
              </a:rPr>
              <a:t>rgb</a:t>
            </a:r>
            <a:r>
              <a:rPr lang="en-BR" sz="1200">
                <a:highlight>
                  <a:srgbClr val="FFFFFF"/>
                </a:highlight>
              </a:rPr>
              <a:t> = (1.0, 1.0, 0.0)</a:t>
            </a:r>
            <a:r>
              <a:rPr lang="en-BR" sz="1200" i="1">
                <a:highlight>
                  <a:srgbClr val="FFFFFF"/>
                </a:highlight>
              </a:rPr>
              <a:t> </a:t>
            </a:r>
            <a:r>
              <a:rPr lang="en-BR" sz="1200">
                <a:highlight>
                  <a:srgbClr val="FFFFFF"/>
                </a:highlight>
              </a:rPr>
              <a:t>       </a:t>
            </a:r>
            <a:r>
              <a:rPr lang="en-BR" sz="1200" b="1">
                <a:highlight>
                  <a:srgbClr val="FFFFFF"/>
                </a:highlight>
              </a:rPr>
              <a:t>O</a:t>
            </a:r>
            <a:r>
              <a:rPr lang="en-BR" sz="1800" b="1" baseline="-25000">
                <a:highlight>
                  <a:srgbClr val="FFFFFF"/>
                </a:highlight>
              </a:rPr>
              <a:t>S</a:t>
            </a:r>
            <a:r>
              <a:rPr lang="en-BR" sz="1700" b="1" baseline="-25000">
                <a:highlight>
                  <a:srgbClr val="FFFFFF"/>
                </a:highlight>
              </a:rPr>
              <a:t>rgb</a:t>
            </a:r>
            <a:r>
              <a:rPr lang="en-BR" sz="1200">
                <a:highlight>
                  <a:srgbClr val="FFFFFF"/>
                </a:highlight>
              </a:rPr>
              <a:t> = (1.0, 1.0, 1.0)</a:t>
            </a:r>
            <a:r>
              <a:rPr lang="en-BR" sz="1200" i="1">
                <a:highlight>
                  <a:srgbClr val="FFFFFF"/>
                </a:highlight>
              </a:rPr>
              <a:t>      </a:t>
            </a:r>
            <a:r>
              <a:rPr lang="en-BR" sz="1200" b="1">
                <a:highlight>
                  <a:srgbClr val="FFFFFF"/>
                </a:highlight>
              </a:rPr>
              <a:t>O</a:t>
            </a:r>
            <a:r>
              <a:rPr lang="en-BR" sz="1800" b="1" baseline="-25000">
                <a:highlight>
                  <a:srgbClr val="FFFFFF"/>
                </a:highlight>
              </a:rPr>
              <a:t>a</a:t>
            </a:r>
            <a:r>
              <a:rPr lang="en-BR" sz="1200">
                <a:highlight>
                  <a:srgbClr val="FFFFFF"/>
                </a:highlight>
              </a:rPr>
              <a:t> = 0.2</a:t>
            </a:r>
            <a:endParaRPr sz="1200" i="1">
              <a:highlight>
                <a:srgbClr val="FFFFFF"/>
              </a:highlight>
            </a:endParaRPr>
          </a:p>
          <a:p>
            <a:pPr marL="0" lvl="0" indent="0" algn="l" rtl="0">
              <a:lnSpc>
                <a:spcPct val="115000"/>
              </a:lnSpc>
              <a:spcBef>
                <a:spcPts val="1000"/>
              </a:spcBef>
              <a:spcAft>
                <a:spcPts val="0"/>
              </a:spcAft>
              <a:buNone/>
            </a:pPr>
            <a:endParaRPr sz="1400" b="1">
              <a:highlight>
                <a:srgbClr val="FFFFFF"/>
              </a:highlight>
            </a:endParaRPr>
          </a:p>
          <a:p>
            <a:pPr marL="0" lvl="0" indent="0" algn="l" rtl="0">
              <a:lnSpc>
                <a:spcPct val="115000"/>
              </a:lnSpc>
              <a:spcBef>
                <a:spcPts val="1000"/>
              </a:spcBef>
              <a:spcAft>
                <a:spcPts val="0"/>
              </a:spcAft>
              <a:buClr>
                <a:schemeClr val="dk1"/>
              </a:buClr>
              <a:buSzPts val="1100"/>
              <a:buFont typeface="Arial"/>
              <a:buNone/>
            </a:pPr>
            <a:r>
              <a:rPr lang="en-BR" sz="1400" b="1">
                <a:highlight>
                  <a:srgbClr val="FFFFFF"/>
                </a:highlight>
              </a:rPr>
              <a:t>L</a:t>
            </a:r>
            <a:r>
              <a:rPr lang="en-BR" sz="1200">
                <a:highlight>
                  <a:srgbClr val="FFFFFF"/>
                </a:highlight>
              </a:rPr>
              <a:t> = (0.0, 0.8, 0.6)</a:t>
            </a:r>
            <a:endParaRPr sz="1200">
              <a:highlight>
                <a:srgbClr val="FFFFFF"/>
              </a:highlight>
            </a:endParaRPr>
          </a:p>
          <a:p>
            <a:pPr marL="0" lvl="0" indent="0" algn="l" rtl="0">
              <a:lnSpc>
                <a:spcPct val="115000"/>
              </a:lnSpc>
              <a:spcBef>
                <a:spcPts val="1000"/>
              </a:spcBef>
              <a:spcAft>
                <a:spcPts val="0"/>
              </a:spcAft>
              <a:buClr>
                <a:schemeClr val="dk1"/>
              </a:buClr>
              <a:buSzPts val="1100"/>
              <a:buFont typeface="Arial"/>
              <a:buNone/>
            </a:pPr>
            <a:r>
              <a:rPr lang="en-BR" sz="1400" b="1">
                <a:highlight>
                  <a:srgbClr val="FFFFFF"/>
                </a:highlight>
              </a:rPr>
              <a:t>N</a:t>
            </a:r>
            <a:r>
              <a:rPr lang="en-BR" sz="1200">
                <a:highlight>
                  <a:srgbClr val="FFFFFF"/>
                </a:highlight>
              </a:rPr>
              <a:t> = (0.0, 0.0, 1.0)</a:t>
            </a:r>
            <a:endParaRPr sz="1000" b="1"/>
          </a:p>
          <a:p>
            <a:pPr marL="0" lvl="0" indent="0" algn="l" rtl="0">
              <a:lnSpc>
                <a:spcPct val="115000"/>
              </a:lnSpc>
              <a:spcBef>
                <a:spcPts val="1000"/>
              </a:spcBef>
              <a:spcAft>
                <a:spcPts val="0"/>
              </a:spcAft>
              <a:buNone/>
            </a:pPr>
            <a:r>
              <a:rPr lang="en-BR" sz="1000" b="1"/>
              <a:t>V</a:t>
            </a:r>
            <a:r>
              <a:rPr lang="en-BR" sz="1200"/>
              <a:t> = </a:t>
            </a:r>
            <a:r>
              <a:rPr lang="en-BR" sz="1200">
                <a:highlight>
                  <a:srgbClr val="FFFFFF"/>
                </a:highlight>
              </a:rPr>
              <a:t>(0.0, 0.0, 1.0)*  [Supondo no meio da tela]</a:t>
            </a:r>
            <a:endParaRPr sz="1200">
              <a:highlight>
                <a:srgbClr val="FFFFFF"/>
              </a:highlight>
            </a:endParaRPr>
          </a:p>
          <a:p>
            <a:pPr marL="0" lvl="0" indent="0" algn="l" rtl="0">
              <a:lnSpc>
                <a:spcPct val="115000"/>
              </a:lnSpc>
              <a:spcBef>
                <a:spcPts val="1000"/>
              </a:spcBef>
              <a:spcAft>
                <a:spcPts val="1000"/>
              </a:spcAft>
              <a:buNone/>
            </a:pPr>
            <a:r>
              <a:rPr lang="en-BR" sz="900">
                <a:highlight>
                  <a:srgbClr val="FFFFFF"/>
                </a:highlight>
              </a:rPr>
              <a:t>*(essa é uma aproximação, mas podem usar no projeto se desejarem)</a:t>
            </a:r>
            <a:endParaRPr sz="900">
              <a:highlight>
                <a:srgbClr val="FFFFFF"/>
              </a:highlight>
            </a:endParaRPr>
          </a:p>
        </p:txBody>
      </p:sp>
      <p:sp>
        <p:nvSpPr>
          <p:cNvPr id="481" name="Google Shape;481;p59"/>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BR"/>
              <a:t>8</a:t>
            </a:fld>
            <a:endParaRPr/>
          </a:p>
        </p:txBody>
      </p:sp>
      <p:sp>
        <p:nvSpPr>
          <p:cNvPr id="482" name="Google Shape;482;p59"/>
          <p:cNvSpPr txBox="1"/>
          <p:nvPr/>
        </p:nvSpPr>
        <p:spPr>
          <a:xfrm>
            <a:off x="51300" y="594550"/>
            <a:ext cx="7227000" cy="21240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&lt;Viewpoint</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position</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 0 10"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&lt;NavigationInfo</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headlight</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'false'</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endParaRPr sz="900" b="1">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&lt;DirectionalLight</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direction</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"0 -0.8 -0.6" </a:t>
            </a:r>
            <a:r>
              <a:rPr lang="en-BR" sz="900" b="1">
                <a:solidFill>
                  <a:srgbClr val="FF0000"/>
                </a:solidFill>
                <a:highlight>
                  <a:srgbClr val="FFFFFF"/>
                </a:highlight>
                <a:latin typeface="Courier New"/>
                <a:ea typeface="Courier New"/>
                <a:cs typeface="Courier New"/>
                <a:sym typeface="Courier New"/>
              </a:rPr>
              <a:t>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 1 1"</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intensity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 </a:t>
            </a:r>
            <a:r>
              <a:rPr lang="en-BR" sz="900" b="1">
                <a:solidFill>
                  <a:srgbClr val="FF0000"/>
                </a:solidFill>
                <a:highlight>
                  <a:srgbClr val="FFFFFF"/>
                </a:highlight>
                <a:latin typeface="Courier New"/>
                <a:ea typeface="Courier New"/>
                <a:cs typeface="Courier New"/>
                <a:sym typeface="Courier New"/>
              </a:rPr>
              <a:t>ambientIntensity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900" b="1">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&lt;Box/&gt;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&lt;Material</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specularColor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'1.0 1.0 1.0'</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diffuseColor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'1.0 1.0 0.0'</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shininess</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'0.2'</a:t>
            </a:r>
            <a:endParaRPr sz="900" b="1">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rgbClr val="800000"/>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ambientIntensity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"0.2"</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emissiveColor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 0 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&lt;/Transform&gt;</a:t>
            </a:r>
            <a:endParaRPr sz="900" b="1">
              <a:solidFill>
                <a:srgbClr val="800000"/>
              </a:solidFill>
              <a:highlight>
                <a:srgbClr val="FFFFFF"/>
              </a:highlight>
              <a:latin typeface="Courier New"/>
              <a:ea typeface="Courier New"/>
              <a:cs typeface="Courier New"/>
              <a:sym typeface="Courier New"/>
            </a:endParaRPr>
          </a:p>
        </p:txBody>
      </p:sp>
      <p:pic>
        <p:nvPicPr>
          <p:cNvPr id="483" name="Google Shape;483;p59"/>
          <p:cNvPicPr preferRelativeResize="0"/>
          <p:nvPr/>
        </p:nvPicPr>
        <p:blipFill>
          <a:blip r:embed="rId3">
            <a:alphaModFix/>
          </a:blip>
          <a:stretch>
            <a:fillRect/>
          </a:stretch>
        </p:blipFill>
        <p:spPr>
          <a:xfrm>
            <a:off x="6874075" y="793000"/>
            <a:ext cx="1686800" cy="1741200"/>
          </a:xfrm>
          <a:prstGeom prst="rect">
            <a:avLst/>
          </a:prstGeom>
          <a:noFill/>
          <a:ln>
            <a:noFill/>
          </a:ln>
        </p:spPr>
      </p:pic>
      <p:sp>
        <p:nvSpPr>
          <p:cNvPr id="484" name="Google Shape;484;p59"/>
          <p:cNvSpPr txBox="1"/>
          <p:nvPr/>
        </p:nvSpPr>
        <p:spPr>
          <a:xfrm>
            <a:off x="4848050" y="4030575"/>
            <a:ext cx="4260000" cy="1463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BR" b="1">
                <a:solidFill>
                  <a:schemeClr val="dk1"/>
                </a:solidFill>
                <a:highlight>
                  <a:srgbClr val="FFFFFF"/>
                </a:highlight>
                <a:latin typeface="Verdana"/>
                <a:ea typeface="Verdana"/>
                <a:cs typeface="Verdana"/>
                <a:sym typeface="Verdana"/>
              </a:rPr>
              <a:t>N</a:t>
            </a:r>
            <a:r>
              <a:rPr lang="en-BR" sz="1200">
                <a:solidFill>
                  <a:schemeClr val="dk1"/>
                </a:solidFill>
                <a:highlight>
                  <a:srgbClr val="FFFFFF"/>
                </a:highlight>
                <a:latin typeface="Verdana"/>
                <a:ea typeface="Verdana"/>
                <a:cs typeface="Verdana"/>
                <a:sym typeface="Verdana"/>
              </a:rPr>
              <a:t> · </a:t>
            </a:r>
            <a:r>
              <a:rPr lang="en-BR" b="1">
                <a:solidFill>
                  <a:schemeClr val="dk1"/>
                </a:solidFill>
                <a:highlight>
                  <a:srgbClr val="FFFFFF"/>
                </a:highlight>
                <a:latin typeface="Verdana"/>
                <a:ea typeface="Verdana"/>
                <a:cs typeface="Verdana"/>
                <a:sym typeface="Verdana"/>
              </a:rPr>
              <a:t>L</a:t>
            </a:r>
            <a:r>
              <a:rPr lang="en-BR" sz="1200">
                <a:solidFill>
                  <a:schemeClr val="dk1"/>
                </a:solidFill>
                <a:highlight>
                  <a:srgbClr val="FFFFFF"/>
                </a:highlight>
                <a:latin typeface="Verdana"/>
                <a:ea typeface="Verdana"/>
                <a:cs typeface="Verdana"/>
                <a:sym typeface="Verdana"/>
              </a:rPr>
              <a:t> = 0.6</a:t>
            </a:r>
            <a:endParaRPr sz="1200">
              <a:solidFill>
                <a:schemeClr val="dk1"/>
              </a:solidFill>
              <a:highlight>
                <a:srgbClr val="FFFFFF"/>
              </a:highlight>
              <a:latin typeface="Verdana"/>
              <a:ea typeface="Verdana"/>
              <a:cs typeface="Verdana"/>
              <a:sym typeface="Verdana"/>
            </a:endParaRPr>
          </a:p>
          <a:p>
            <a:pPr marL="0" lvl="0" indent="0" algn="l" rtl="0">
              <a:spcBef>
                <a:spcPts val="1000"/>
              </a:spcBef>
              <a:spcAft>
                <a:spcPts val="0"/>
              </a:spcAft>
              <a:buNone/>
            </a:pPr>
            <a:r>
              <a:rPr lang="en-BR" sz="1200">
                <a:solidFill>
                  <a:schemeClr val="dk1"/>
                </a:solidFill>
                <a:highlight>
                  <a:srgbClr val="FFFFFF"/>
                </a:highlight>
                <a:latin typeface="Verdana"/>
                <a:ea typeface="Verdana"/>
                <a:cs typeface="Verdana"/>
                <a:sym typeface="Verdana"/>
              </a:rPr>
              <a:t>(</a:t>
            </a:r>
            <a:r>
              <a:rPr lang="en-BR" b="1">
                <a:solidFill>
                  <a:schemeClr val="dk1"/>
                </a:solidFill>
                <a:highlight>
                  <a:srgbClr val="FFFFFF"/>
                </a:highlight>
                <a:latin typeface="Verdana"/>
                <a:ea typeface="Verdana"/>
                <a:cs typeface="Verdana"/>
                <a:sym typeface="Verdana"/>
              </a:rPr>
              <a:t>L</a:t>
            </a:r>
            <a:r>
              <a:rPr lang="en-BR" sz="1200">
                <a:solidFill>
                  <a:schemeClr val="dk1"/>
                </a:solidFill>
                <a:highlight>
                  <a:srgbClr val="FFFFFF"/>
                </a:highlight>
                <a:latin typeface="Verdana"/>
                <a:ea typeface="Verdana"/>
                <a:cs typeface="Verdana"/>
                <a:sym typeface="Verdana"/>
              </a:rPr>
              <a:t> + </a:t>
            </a:r>
            <a:r>
              <a:rPr lang="en-BR" sz="1000" b="1">
                <a:solidFill>
                  <a:schemeClr val="dk1"/>
                </a:solidFill>
                <a:highlight>
                  <a:srgbClr val="FFFFFF"/>
                </a:highlight>
                <a:latin typeface="Verdana"/>
                <a:ea typeface="Verdana"/>
                <a:cs typeface="Verdana"/>
                <a:sym typeface="Verdana"/>
              </a:rPr>
              <a:t>V</a:t>
            </a:r>
            <a:r>
              <a:rPr lang="en-BR" sz="1200">
                <a:solidFill>
                  <a:schemeClr val="dk1"/>
                </a:solidFill>
                <a:highlight>
                  <a:srgbClr val="FFFFFF"/>
                </a:highlight>
                <a:latin typeface="Verdana"/>
                <a:ea typeface="Verdana"/>
                <a:cs typeface="Verdana"/>
                <a:sym typeface="Verdana"/>
              </a:rPr>
              <a:t>) / |</a:t>
            </a:r>
            <a:r>
              <a:rPr lang="en-BR" b="1">
                <a:solidFill>
                  <a:schemeClr val="dk1"/>
                </a:solidFill>
                <a:highlight>
                  <a:srgbClr val="FFFFFF"/>
                </a:highlight>
                <a:latin typeface="Verdana"/>
                <a:ea typeface="Verdana"/>
                <a:cs typeface="Verdana"/>
                <a:sym typeface="Verdana"/>
              </a:rPr>
              <a:t>L</a:t>
            </a:r>
            <a:r>
              <a:rPr lang="en-BR" sz="1200">
                <a:solidFill>
                  <a:schemeClr val="dk1"/>
                </a:solidFill>
                <a:highlight>
                  <a:srgbClr val="FFFFFF"/>
                </a:highlight>
                <a:latin typeface="Verdana"/>
                <a:ea typeface="Verdana"/>
                <a:cs typeface="Verdana"/>
                <a:sym typeface="Verdana"/>
              </a:rPr>
              <a:t> + </a:t>
            </a:r>
            <a:r>
              <a:rPr lang="en-BR" sz="1000" b="1">
                <a:solidFill>
                  <a:schemeClr val="dk1"/>
                </a:solidFill>
                <a:highlight>
                  <a:srgbClr val="FFFFFF"/>
                </a:highlight>
                <a:latin typeface="Verdana"/>
                <a:ea typeface="Verdana"/>
                <a:cs typeface="Verdana"/>
                <a:sym typeface="Verdana"/>
              </a:rPr>
              <a:t>V</a:t>
            </a:r>
            <a:r>
              <a:rPr lang="en-BR" sz="1200">
                <a:solidFill>
                  <a:schemeClr val="dk1"/>
                </a:solidFill>
                <a:highlight>
                  <a:srgbClr val="FFFFFF"/>
                </a:highlight>
                <a:latin typeface="Verdana"/>
                <a:ea typeface="Verdana"/>
                <a:cs typeface="Verdana"/>
                <a:sym typeface="Verdana"/>
              </a:rPr>
              <a:t>| = (0.0, 0.8, 1.6)/1.79</a:t>
            </a:r>
            <a:endParaRPr sz="1200">
              <a:solidFill>
                <a:schemeClr val="dk1"/>
              </a:solidFill>
              <a:highlight>
                <a:srgbClr val="FFFFFF"/>
              </a:highlight>
              <a:latin typeface="Verdana"/>
              <a:ea typeface="Verdana"/>
              <a:cs typeface="Verdana"/>
              <a:sym typeface="Verdana"/>
            </a:endParaRPr>
          </a:p>
          <a:p>
            <a:pPr marL="0" lvl="0" indent="0" algn="l" rtl="0">
              <a:spcBef>
                <a:spcPts val="1000"/>
              </a:spcBef>
              <a:spcAft>
                <a:spcPts val="0"/>
              </a:spcAft>
              <a:buNone/>
            </a:pPr>
            <a:r>
              <a:rPr lang="en-BR" sz="1200">
                <a:solidFill>
                  <a:schemeClr val="dk1"/>
                </a:solidFill>
                <a:highlight>
                  <a:srgbClr val="FFFFFF"/>
                </a:highlight>
                <a:latin typeface="Verdana"/>
                <a:ea typeface="Verdana"/>
                <a:cs typeface="Verdana"/>
                <a:sym typeface="Verdana"/>
              </a:rPr>
              <a:t>(</a:t>
            </a:r>
            <a:r>
              <a:rPr lang="en-BR" b="1">
                <a:solidFill>
                  <a:schemeClr val="dk1"/>
                </a:solidFill>
                <a:highlight>
                  <a:srgbClr val="FFFFFF"/>
                </a:highlight>
                <a:latin typeface="Verdana"/>
                <a:ea typeface="Verdana"/>
                <a:cs typeface="Verdana"/>
                <a:sym typeface="Verdana"/>
              </a:rPr>
              <a:t>L</a:t>
            </a:r>
            <a:r>
              <a:rPr lang="en-BR" sz="1200">
                <a:solidFill>
                  <a:schemeClr val="dk1"/>
                </a:solidFill>
                <a:highlight>
                  <a:srgbClr val="FFFFFF"/>
                </a:highlight>
                <a:latin typeface="Verdana"/>
                <a:ea typeface="Verdana"/>
                <a:cs typeface="Verdana"/>
                <a:sym typeface="Verdana"/>
              </a:rPr>
              <a:t> + </a:t>
            </a:r>
            <a:r>
              <a:rPr lang="en-BR" sz="1000" b="1">
                <a:solidFill>
                  <a:schemeClr val="dk1"/>
                </a:solidFill>
                <a:highlight>
                  <a:srgbClr val="FFFFFF"/>
                </a:highlight>
                <a:latin typeface="Verdana"/>
                <a:ea typeface="Verdana"/>
                <a:cs typeface="Verdana"/>
                <a:sym typeface="Verdana"/>
              </a:rPr>
              <a:t>V</a:t>
            </a:r>
            <a:r>
              <a:rPr lang="en-BR" sz="1200">
                <a:solidFill>
                  <a:schemeClr val="dk1"/>
                </a:solidFill>
                <a:highlight>
                  <a:srgbClr val="FFFFFF"/>
                </a:highlight>
                <a:latin typeface="Verdana"/>
                <a:ea typeface="Verdana"/>
                <a:cs typeface="Verdana"/>
                <a:sym typeface="Verdana"/>
              </a:rPr>
              <a:t>) / |</a:t>
            </a:r>
            <a:r>
              <a:rPr lang="en-BR" b="1">
                <a:solidFill>
                  <a:schemeClr val="dk1"/>
                </a:solidFill>
                <a:highlight>
                  <a:srgbClr val="FFFFFF"/>
                </a:highlight>
                <a:latin typeface="Verdana"/>
                <a:ea typeface="Verdana"/>
                <a:cs typeface="Verdana"/>
                <a:sym typeface="Verdana"/>
              </a:rPr>
              <a:t>L</a:t>
            </a:r>
            <a:r>
              <a:rPr lang="en-BR" sz="1200">
                <a:solidFill>
                  <a:schemeClr val="dk1"/>
                </a:solidFill>
                <a:highlight>
                  <a:srgbClr val="FFFFFF"/>
                </a:highlight>
                <a:latin typeface="Verdana"/>
                <a:ea typeface="Verdana"/>
                <a:cs typeface="Verdana"/>
                <a:sym typeface="Verdana"/>
              </a:rPr>
              <a:t> + </a:t>
            </a:r>
            <a:r>
              <a:rPr lang="en-BR" sz="1000" b="1">
                <a:solidFill>
                  <a:schemeClr val="dk1"/>
                </a:solidFill>
                <a:highlight>
                  <a:srgbClr val="FFFFFF"/>
                </a:highlight>
                <a:latin typeface="Verdana"/>
                <a:ea typeface="Verdana"/>
                <a:cs typeface="Verdana"/>
                <a:sym typeface="Verdana"/>
              </a:rPr>
              <a:t>V</a:t>
            </a:r>
            <a:r>
              <a:rPr lang="en-BR" sz="1200">
                <a:solidFill>
                  <a:schemeClr val="dk1"/>
                </a:solidFill>
                <a:highlight>
                  <a:srgbClr val="FFFFFF"/>
                </a:highlight>
                <a:latin typeface="Verdana"/>
                <a:ea typeface="Verdana"/>
                <a:cs typeface="Verdana"/>
                <a:sym typeface="Verdana"/>
              </a:rPr>
              <a:t>| = (0.0, 0.45, 0.90)</a:t>
            </a:r>
            <a:endParaRPr sz="1200">
              <a:solidFill>
                <a:schemeClr val="dk1"/>
              </a:solidFill>
              <a:highlight>
                <a:srgbClr val="FFFFFF"/>
              </a:highlight>
              <a:latin typeface="Verdana"/>
              <a:ea typeface="Verdana"/>
              <a:cs typeface="Verdana"/>
              <a:sym typeface="Verdana"/>
            </a:endParaRPr>
          </a:p>
          <a:p>
            <a:pPr marL="0" lvl="0" indent="0" algn="l" rtl="0">
              <a:spcBef>
                <a:spcPts val="1000"/>
              </a:spcBef>
              <a:spcAft>
                <a:spcPts val="1000"/>
              </a:spcAft>
              <a:buNone/>
            </a:pPr>
            <a:r>
              <a:rPr lang="en-BR" b="1">
                <a:solidFill>
                  <a:schemeClr val="dk1"/>
                </a:solidFill>
                <a:highlight>
                  <a:srgbClr val="FFFFFF"/>
                </a:highlight>
                <a:latin typeface="Verdana"/>
                <a:ea typeface="Verdana"/>
                <a:cs typeface="Verdana"/>
                <a:sym typeface="Verdana"/>
              </a:rPr>
              <a:t>N</a:t>
            </a:r>
            <a:r>
              <a:rPr lang="en-BR" sz="1200">
                <a:solidFill>
                  <a:schemeClr val="dk1"/>
                </a:solidFill>
                <a:highlight>
                  <a:srgbClr val="FFFFFF"/>
                </a:highlight>
                <a:latin typeface="Verdana"/>
                <a:ea typeface="Verdana"/>
                <a:cs typeface="Verdana"/>
                <a:sym typeface="Verdana"/>
              </a:rPr>
              <a:t> · ((</a:t>
            </a:r>
            <a:r>
              <a:rPr lang="en-BR" b="1">
                <a:solidFill>
                  <a:schemeClr val="dk1"/>
                </a:solidFill>
                <a:highlight>
                  <a:srgbClr val="FFFFFF"/>
                </a:highlight>
                <a:latin typeface="Verdana"/>
                <a:ea typeface="Verdana"/>
                <a:cs typeface="Verdana"/>
                <a:sym typeface="Verdana"/>
              </a:rPr>
              <a:t>L</a:t>
            </a:r>
            <a:r>
              <a:rPr lang="en-BR" sz="1200">
                <a:solidFill>
                  <a:schemeClr val="dk1"/>
                </a:solidFill>
                <a:highlight>
                  <a:srgbClr val="FFFFFF"/>
                </a:highlight>
                <a:latin typeface="Verdana"/>
                <a:ea typeface="Verdana"/>
                <a:cs typeface="Verdana"/>
                <a:sym typeface="Verdana"/>
              </a:rPr>
              <a:t> + </a:t>
            </a:r>
            <a:r>
              <a:rPr lang="en-BR" sz="1000" b="1">
                <a:solidFill>
                  <a:schemeClr val="dk1"/>
                </a:solidFill>
                <a:highlight>
                  <a:srgbClr val="FFFFFF"/>
                </a:highlight>
                <a:latin typeface="Verdana"/>
                <a:ea typeface="Verdana"/>
                <a:cs typeface="Verdana"/>
                <a:sym typeface="Verdana"/>
              </a:rPr>
              <a:t>V</a:t>
            </a:r>
            <a:r>
              <a:rPr lang="en-BR" sz="1200">
                <a:solidFill>
                  <a:schemeClr val="dk1"/>
                </a:solidFill>
                <a:highlight>
                  <a:srgbClr val="FFFFFF"/>
                </a:highlight>
                <a:latin typeface="Verdana"/>
                <a:ea typeface="Verdana"/>
                <a:cs typeface="Verdana"/>
                <a:sym typeface="Verdana"/>
              </a:rPr>
              <a:t>) / |</a:t>
            </a:r>
            <a:r>
              <a:rPr lang="en-BR" b="1">
                <a:solidFill>
                  <a:schemeClr val="dk1"/>
                </a:solidFill>
                <a:highlight>
                  <a:srgbClr val="FFFFFF"/>
                </a:highlight>
                <a:latin typeface="Verdana"/>
                <a:ea typeface="Verdana"/>
                <a:cs typeface="Verdana"/>
                <a:sym typeface="Verdana"/>
              </a:rPr>
              <a:t>L</a:t>
            </a:r>
            <a:r>
              <a:rPr lang="en-BR" sz="1200">
                <a:solidFill>
                  <a:schemeClr val="dk1"/>
                </a:solidFill>
                <a:highlight>
                  <a:srgbClr val="FFFFFF"/>
                </a:highlight>
                <a:latin typeface="Verdana"/>
                <a:ea typeface="Verdana"/>
                <a:cs typeface="Verdana"/>
                <a:sym typeface="Verdana"/>
              </a:rPr>
              <a:t> + </a:t>
            </a:r>
            <a:r>
              <a:rPr lang="en-BR" sz="1000" b="1">
                <a:solidFill>
                  <a:schemeClr val="dk1"/>
                </a:solidFill>
                <a:highlight>
                  <a:srgbClr val="FFFFFF"/>
                </a:highlight>
                <a:latin typeface="Verdana"/>
                <a:ea typeface="Verdana"/>
                <a:cs typeface="Verdana"/>
                <a:sym typeface="Verdana"/>
              </a:rPr>
              <a:t>V</a:t>
            </a:r>
            <a:r>
              <a:rPr lang="en-BR" sz="1200">
                <a:solidFill>
                  <a:schemeClr val="dk1"/>
                </a:solidFill>
                <a:highlight>
                  <a:srgbClr val="FFFFFF"/>
                </a:highlight>
                <a:latin typeface="Verdana"/>
                <a:ea typeface="Verdana"/>
                <a:cs typeface="Verdana"/>
                <a:sym typeface="Verdana"/>
              </a:rPr>
              <a:t>|)) = 0.9</a:t>
            </a:r>
            <a:endParaRPr/>
          </a:p>
        </p:txBody>
      </p:sp>
      <p:grpSp>
        <p:nvGrpSpPr>
          <p:cNvPr id="485" name="Google Shape;485;p59"/>
          <p:cNvGrpSpPr/>
          <p:nvPr/>
        </p:nvGrpSpPr>
        <p:grpSpPr>
          <a:xfrm>
            <a:off x="6076319" y="236999"/>
            <a:ext cx="1753126" cy="1441539"/>
            <a:chOff x="6076319" y="236999"/>
            <a:chExt cx="1753126" cy="1441539"/>
          </a:xfrm>
        </p:grpSpPr>
        <p:sp>
          <p:nvSpPr>
            <p:cNvPr id="486" name="Google Shape;486;p59"/>
            <p:cNvSpPr/>
            <p:nvPr/>
          </p:nvSpPr>
          <p:spPr>
            <a:xfrm>
              <a:off x="7665345" y="1599638"/>
              <a:ext cx="164100" cy="78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7" name="Google Shape;487;p59"/>
            <p:cNvCxnSpPr>
              <a:endCxn id="486" idx="0"/>
            </p:cNvCxnSpPr>
            <p:nvPr/>
          </p:nvCxnSpPr>
          <p:spPr>
            <a:xfrm>
              <a:off x="6844095" y="528938"/>
              <a:ext cx="903300" cy="1070700"/>
            </a:xfrm>
            <a:prstGeom prst="straightConnector1">
              <a:avLst/>
            </a:prstGeom>
            <a:noFill/>
            <a:ln w="9525" cap="flat" cmpd="sng">
              <a:solidFill>
                <a:srgbClr val="FF0000"/>
              </a:solidFill>
              <a:prstDash val="solid"/>
              <a:round/>
              <a:headEnd type="none" w="med" len="med"/>
              <a:tailEnd type="triangle" w="med" len="med"/>
            </a:ln>
          </p:spPr>
        </p:cxnSp>
        <p:sp>
          <p:nvSpPr>
            <p:cNvPr id="488" name="Google Shape;488;p59"/>
            <p:cNvSpPr txBox="1"/>
            <p:nvPr/>
          </p:nvSpPr>
          <p:spPr>
            <a:xfrm>
              <a:off x="6076319" y="236999"/>
              <a:ext cx="1556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BR" sz="1200">
                  <a:solidFill>
                    <a:srgbClr val="FF0000"/>
                  </a:solidFill>
                  <a:latin typeface="Calibri"/>
                  <a:ea typeface="Calibri"/>
                  <a:cs typeface="Calibri"/>
                  <a:sym typeface="Calibri"/>
                </a:rPr>
                <a:t>Qual a cor do pixel?</a:t>
              </a:r>
              <a:endParaRPr>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5"/>
                                        </p:tgtEl>
                                        <p:attrNameLst>
                                          <p:attrName>style.visibility</p:attrName>
                                        </p:attrNameLst>
                                      </p:cBhvr>
                                      <p:to>
                                        <p:strVal val="visible"/>
                                      </p:to>
                                    </p:set>
                                    <p:animEffect transition="in" filter="fade">
                                      <p:cBhvr>
                                        <p:cTn id="7" dur="1000"/>
                                        <p:tgtEl>
                                          <p:spTgt spid="4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0">
                                            <p:txEl>
                                              <p:pRg st="0" end="0"/>
                                            </p:txEl>
                                          </p:spTgt>
                                        </p:tgtEl>
                                        <p:attrNameLst>
                                          <p:attrName>style.visibility</p:attrName>
                                        </p:attrNameLst>
                                      </p:cBhvr>
                                      <p:to>
                                        <p:strVal val="visible"/>
                                      </p:to>
                                    </p:set>
                                    <p:animEffect transition="in" filter="fade">
                                      <p:cBhvr>
                                        <p:cTn id="12" dur="1000"/>
                                        <p:tgtEl>
                                          <p:spTgt spid="48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0">
                                            <p:txEl>
                                              <p:pRg st="1" end="1"/>
                                            </p:txEl>
                                          </p:spTgt>
                                        </p:tgtEl>
                                        <p:attrNameLst>
                                          <p:attrName>style.visibility</p:attrName>
                                        </p:attrNameLst>
                                      </p:cBhvr>
                                      <p:to>
                                        <p:strVal val="visible"/>
                                      </p:to>
                                    </p:set>
                                    <p:animEffect transition="in" filter="fade">
                                      <p:cBhvr>
                                        <p:cTn id="17" dur="1000"/>
                                        <p:tgtEl>
                                          <p:spTgt spid="48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0">
                                            <p:txEl>
                                              <p:pRg st="2" end="2"/>
                                            </p:txEl>
                                          </p:spTgt>
                                        </p:tgtEl>
                                        <p:attrNameLst>
                                          <p:attrName>style.visibility</p:attrName>
                                        </p:attrNameLst>
                                      </p:cBhvr>
                                      <p:to>
                                        <p:strVal val="visible"/>
                                      </p:to>
                                    </p:set>
                                    <p:animEffect transition="in" filter="fade">
                                      <p:cBhvr>
                                        <p:cTn id="22" dur="1000"/>
                                        <p:tgtEl>
                                          <p:spTgt spid="48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0">
                                            <p:txEl>
                                              <p:pRg st="3" end="3"/>
                                            </p:txEl>
                                          </p:spTgt>
                                        </p:tgtEl>
                                        <p:attrNameLst>
                                          <p:attrName>style.visibility</p:attrName>
                                        </p:attrNameLst>
                                      </p:cBhvr>
                                      <p:to>
                                        <p:strVal val="visible"/>
                                      </p:to>
                                    </p:set>
                                    <p:animEffect transition="in" filter="fade">
                                      <p:cBhvr>
                                        <p:cTn id="27" dur="1000"/>
                                        <p:tgtEl>
                                          <p:spTgt spid="48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0">
                                            <p:txEl>
                                              <p:pRg st="4" end="4"/>
                                            </p:txEl>
                                          </p:spTgt>
                                        </p:tgtEl>
                                        <p:attrNameLst>
                                          <p:attrName>style.visibility</p:attrName>
                                        </p:attrNameLst>
                                      </p:cBhvr>
                                      <p:to>
                                        <p:strVal val="visible"/>
                                      </p:to>
                                    </p:set>
                                    <p:animEffect transition="in" filter="fade">
                                      <p:cBhvr>
                                        <p:cTn id="32" dur="1000"/>
                                        <p:tgtEl>
                                          <p:spTgt spid="48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80">
                                            <p:txEl>
                                              <p:pRg st="5" end="5"/>
                                            </p:txEl>
                                          </p:spTgt>
                                        </p:tgtEl>
                                        <p:attrNameLst>
                                          <p:attrName>style.visibility</p:attrName>
                                        </p:attrNameLst>
                                      </p:cBhvr>
                                      <p:to>
                                        <p:strVal val="visible"/>
                                      </p:to>
                                    </p:set>
                                    <p:animEffect transition="in" filter="fade">
                                      <p:cBhvr>
                                        <p:cTn id="37" dur="1000"/>
                                        <p:tgtEl>
                                          <p:spTgt spid="48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80">
                                            <p:txEl>
                                              <p:pRg st="6" end="6"/>
                                            </p:txEl>
                                          </p:spTgt>
                                        </p:tgtEl>
                                        <p:attrNameLst>
                                          <p:attrName>style.visibility</p:attrName>
                                        </p:attrNameLst>
                                      </p:cBhvr>
                                      <p:to>
                                        <p:strVal val="visible"/>
                                      </p:to>
                                    </p:set>
                                    <p:animEffect transition="in" filter="fade">
                                      <p:cBhvr>
                                        <p:cTn id="42" dur="1000"/>
                                        <p:tgtEl>
                                          <p:spTgt spid="48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84">
                                            <p:txEl>
                                              <p:pRg st="0" end="0"/>
                                            </p:txEl>
                                          </p:spTgt>
                                        </p:tgtEl>
                                        <p:attrNameLst>
                                          <p:attrName>style.visibility</p:attrName>
                                        </p:attrNameLst>
                                      </p:cBhvr>
                                      <p:to>
                                        <p:strVal val="visible"/>
                                      </p:to>
                                    </p:set>
                                    <p:animEffect transition="in" filter="fade">
                                      <p:cBhvr>
                                        <p:cTn id="47" dur="1000"/>
                                        <p:tgtEl>
                                          <p:spTgt spid="48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84">
                                            <p:txEl>
                                              <p:pRg st="1" end="1"/>
                                            </p:txEl>
                                          </p:spTgt>
                                        </p:tgtEl>
                                        <p:attrNameLst>
                                          <p:attrName>style.visibility</p:attrName>
                                        </p:attrNameLst>
                                      </p:cBhvr>
                                      <p:to>
                                        <p:strVal val="visible"/>
                                      </p:to>
                                    </p:set>
                                    <p:animEffect transition="in" filter="fade">
                                      <p:cBhvr>
                                        <p:cTn id="52" dur="1000"/>
                                        <p:tgtEl>
                                          <p:spTgt spid="484">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84">
                                            <p:txEl>
                                              <p:pRg st="2" end="2"/>
                                            </p:txEl>
                                          </p:spTgt>
                                        </p:tgtEl>
                                        <p:attrNameLst>
                                          <p:attrName>style.visibility</p:attrName>
                                        </p:attrNameLst>
                                      </p:cBhvr>
                                      <p:to>
                                        <p:strVal val="visible"/>
                                      </p:to>
                                    </p:set>
                                    <p:animEffect transition="in" filter="fade">
                                      <p:cBhvr>
                                        <p:cTn id="57" dur="1000"/>
                                        <p:tgtEl>
                                          <p:spTgt spid="484">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84">
                                            <p:txEl>
                                              <p:pRg st="3" end="3"/>
                                            </p:txEl>
                                          </p:spTgt>
                                        </p:tgtEl>
                                        <p:attrNameLst>
                                          <p:attrName>style.visibility</p:attrName>
                                        </p:attrNameLst>
                                      </p:cBhvr>
                                      <p:to>
                                        <p:strVal val="visible"/>
                                      </p:to>
                                    </p:set>
                                    <p:animEffect transition="in" filter="fade">
                                      <p:cBhvr>
                                        <p:cTn id="62" dur="1000"/>
                                        <p:tgtEl>
                                          <p:spTgt spid="4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0"/>
          <p:cNvSpPr txBox="1">
            <a:spLocks noGrp="1"/>
          </p:cNvSpPr>
          <p:nvPr>
            <p:ph type="title"/>
          </p:nvPr>
        </p:nvSpPr>
        <p:spPr>
          <a:xfrm>
            <a:off x="84172" y="113717"/>
            <a:ext cx="8428200" cy="516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BR"/>
              <a:t>Exemplo X3D</a:t>
            </a:r>
            <a:endParaRPr/>
          </a:p>
        </p:txBody>
      </p:sp>
      <p:sp>
        <p:nvSpPr>
          <p:cNvPr id="495" name="Google Shape;495;p60"/>
          <p:cNvSpPr txBox="1">
            <a:spLocks noGrp="1"/>
          </p:cNvSpPr>
          <p:nvPr>
            <p:ph type="body" idx="1"/>
          </p:nvPr>
        </p:nvSpPr>
        <p:spPr>
          <a:xfrm>
            <a:off x="390550" y="3002280"/>
            <a:ext cx="8428200" cy="2332800"/>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en-BR" sz="1200" b="1">
                <a:highlight>
                  <a:srgbClr val="FFFFFF"/>
                </a:highlight>
              </a:rPr>
              <a:t>ambient</a:t>
            </a:r>
            <a:r>
              <a:rPr lang="en-BR" sz="1800" b="1" baseline="-25000">
                <a:highlight>
                  <a:srgbClr val="FFFFFF"/>
                </a:highlight>
              </a:rPr>
              <a:t>i</a:t>
            </a:r>
            <a:r>
              <a:rPr lang="en-BR" sz="1200">
                <a:highlight>
                  <a:srgbClr val="FFFFFF"/>
                </a:highlight>
              </a:rPr>
              <a:t> = I</a:t>
            </a:r>
            <a:r>
              <a:rPr lang="en-BR" sz="1800" baseline="-25000">
                <a:highlight>
                  <a:srgbClr val="FFFFFF"/>
                </a:highlight>
              </a:rPr>
              <a:t>ia</a:t>
            </a:r>
            <a:r>
              <a:rPr lang="en-BR" sz="1200">
                <a:highlight>
                  <a:srgbClr val="FFFFFF"/>
                </a:highlight>
              </a:rPr>
              <a:t> × O</a:t>
            </a:r>
            <a:r>
              <a:rPr lang="en-BR" sz="1800" baseline="-25000">
                <a:highlight>
                  <a:srgbClr val="FFFFFF"/>
                </a:highlight>
              </a:rPr>
              <a:t>D</a:t>
            </a:r>
            <a:r>
              <a:rPr lang="en-BR" sz="1700" baseline="-25000">
                <a:highlight>
                  <a:srgbClr val="FFFFFF"/>
                </a:highlight>
              </a:rPr>
              <a:t>rgb</a:t>
            </a:r>
            <a:r>
              <a:rPr lang="en-BR" sz="1200">
                <a:highlight>
                  <a:srgbClr val="FFFFFF"/>
                </a:highlight>
              </a:rPr>
              <a:t> × O</a:t>
            </a:r>
            <a:r>
              <a:rPr lang="en-BR" sz="1800" baseline="-25000">
                <a:highlight>
                  <a:srgbClr val="FFFFFF"/>
                </a:highlight>
              </a:rPr>
              <a:t>a </a:t>
            </a:r>
            <a:r>
              <a:rPr lang="en-BR" sz="1200" baseline="-25000">
                <a:highlight>
                  <a:srgbClr val="FFFFFF"/>
                </a:highlight>
              </a:rPr>
              <a:t> </a:t>
            </a:r>
            <a:r>
              <a:rPr lang="en-BR" sz="1200"/>
              <a:t>= 0.0 x </a:t>
            </a:r>
            <a:r>
              <a:rPr lang="en-BR" sz="1200">
                <a:highlight>
                  <a:srgbClr val="FFFFFF"/>
                </a:highlight>
              </a:rPr>
              <a:t>(1.0, 1.0, 0.0) x 0.2 = (0.0, 0.0, 0.0)</a:t>
            </a:r>
            <a:endParaRPr sz="1200"/>
          </a:p>
          <a:p>
            <a:pPr marL="0" lvl="0" indent="0" algn="l" rtl="0">
              <a:spcBef>
                <a:spcPts val="1000"/>
              </a:spcBef>
              <a:spcAft>
                <a:spcPts val="0"/>
              </a:spcAft>
              <a:buNone/>
            </a:pPr>
            <a:endParaRPr sz="1200" b="1">
              <a:highlight>
                <a:srgbClr val="FFFFFF"/>
              </a:highlight>
            </a:endParaRPr>
          </a:p>
          <a:p>
            <a:pPr marL="0" lvl="0" indent="0" algn="l" rtl="0">
              <a:spcBef>
                <a:spcPts val="1000"/>
              </a:spcBef>
              <a:spcAft>
                <a:spcPts val="0"/>
              </a:spcAft>
              <a:buNone/>
            </a:pPr>
            <a:r>
              <a:rPr lang="en-BR" sz="1200" b="1">
                <a:highlight>
                  <a:srgbClr val="FFFFFF"/>
                </a:highlight>
              </a:rPr>
              <a:t>diffuse</a:t>
            </a:r>
            <a:r>
              <a:rPr lang="en-BR" sz="1800" b="1" baseline="-25000">
                <a:highlight>
                  <a:srgbClr val="FFFFFF"/>
                </a:highlight>
              </a:rPr>
              <a:t>i</a:t>
            </a:r>
            <a:r>
              <a:rPr lang="en-BR" sz="1200">
                <a:highlight>
                  <a:srgbClr val="FFFFFF"/>
                </a:highlight>
              </a:rPr>
              <a:t> = I</a:t>
            </a:r>
            <a:r>
              <a:rPr lang="en-BR" sz="1800" baseline="-25000">
                <a:highlight>
                  <a:srgbClr val="FFFFFF"/>
                </a:highlight>
              </a:rPr>
              <a:t>i</a:t>
            </a:r>
            <a:r>
              <a:rPr lang="en-BR" sz="1200">
                <a:highlight>
                  <a:srgbClr val="FFFFFF"/>
                </a:highlight>
              </a:rPr>
              <a:t> × O</a:t>
            </a:r>
            <a:r>
              <a:rPr lang="en-BR" sz="1800" baseline="-25000">
                <a:highlight>
                  <a:srgbClr val="FFFFFF"/>
                </a:highlight>
              </a:rPr>
              <a:t>D</a:t>
            </a:r>
            <a:r>
              <a:rPr lang="en-BR" sz="1700" baseline="-25000">
                <a:highlight>
                  <a:srgbClr val="FFFFFF"/>
                </a:highlight>
              </a:rPr>
              <a:t>rgb</a:t>
            </a:r>
            <a:r>
              <a:rPr lang="en-BR" sz="1200">
                <a:highlight>
                  <a:srgbClr val="FFFFFF"/>
                </a:highlight>
              </a:rPr>
              <a:t> × ( </a:t>
            </a:r>
            <a:r>
              <a:rPr lang="en-BR" sz="1400" b="1">
                <a:highlight>
                  <a:srgbClr val="FFFFFF"/>
                </a:highlight>
              </a:rPr>
              <a:t>N</a:t>
            </a:r>
            <a:r>
              <a:rPr lang="en-BR" sz="1200">
                <a:highlight>
                  <a:srgbClr val="FFFFFF"/>
                </a:highlight>
              </a:rPr>
              <a:t> · </a:t>
            </a:r>
            <a:r>
              <a:rPr lang="en-BR" sz="1400" b="1">
                <a:highlight>
                  <a:srgbClr val="FFFFFF"/>
                </a:highlight>
              </a:rPr>
              <a:t>L</a:t>
            </a:r>
            <a:r>
              <a:rPr lang="en-BR" sz="1200">
                <a:highlight>
                  <a:srgbClr val="FFFFFF"/>
                </a:highlight>
              </a:rPr>
              <a:t> ) = 1.0 x</a:t>
            </a:r>
            <a:r>
              <a:rPr lang="en-BR" sz="1200"/>
              <a:t> </a:t>
            </a:r>
            <a:r>
              <a:rPr lang="en-BR" sz="1200">
                <a:highlight>
                  <a:srgbClr val="FFFFFF"/>
                </a:highlight>
              </a:rPr>
              <a:t>(1.0, 1.0, 0.0) x 0.6 = </a:t>
            </a:r>
            <a:r>
              <a:rPr lang="en-BR" sz="1200"/>
              <a:t> </a:t>
            </a:r>
            <a:r>
              <a:rPr lang="en-BR" sz="1200">
                <a:highlight>
                  <a:srgbClr val="FFFFFF"/>
                </a:highlight>
              </a:rPr>
              <a:t>(0.6, 0.6, 0.0)</a:t>
            </a:r>
            <a:endParaRPr sz="1200">
              <a:highlight>
                <a:srgbClr val="FFFFFF"/>
              </a:highlight>
            </a:endParaRPr>
          </a:p>
          <a:p>
            <a:pPr marL="0" lvl="0" indent="0" algn="l" rtl="0">
              <a:spcBef>
                <a:spcPts val="1000"/>
              </a:spcBef>
              <a:spcAft>
                <a:spcPts val="0"/>
              </a:spcAft>
              <a:buNone/>
            </a:pPr>
            <a:endParaRPr sz="1200">
              <a:highlight>
                <a:srgbClr val="FFFFFF"/>
              </a:highlight>
            </a:endParaRPr>
          </a:p>
          <a:p>
            <a:pPr marL="0" lvl="0" indent="0" algn="l" rtl="0">
              <a:spcBef>
                <a:spcPts val="1000"/>
              </a:spcBef>
              <a:spcAft>
                <a:spcPts val="0"/>
              </a:spcAft>
              <a:buNone/>
            </a:pPr>
            <a:r>
              <a:rPr lang="en-BR" sz="1200" b="1">
                <a:highlight>
                  <a:srgbClr val="FFFFFF"/>
                </a:highlight>
              </a:rPr>
              <a:t>specular</a:t>
            </a:r>
            <a:r>
              <a:rPr lang="en-BR" sz="1100" b="1" baseline="-25000">
                <a:highlight>
                  <a:srgbClr val="FFFFFF"/>
                </a:highlight>
              </a:rPr>
              <a:t> </a:t>
            </a:r>
            <a:r>
              <a:rPr lang="en-BR" sz="1800" b="1" baseline="-25000">
                <a:highlight>
                  <a:srgbClr val="FFFFFF"/>
                </a:highlight>
              </a:rPr>
              <a:t>i</a:t>
            </a:r>
            <a:r>
              <a:rPr lang="en-BR" sz="1200">
                <a:highlight>
                  <a:srgbClr val="FFFFFF"/>
                </a:highlight>
              </a:rPr>
              <a:t> = I</a:t>
            </a:r>
            <a:r>
              <a:rPr lang="en-BR" sz="1800" baseline="-25000">
                <a:highlight>
                  <a:srgbClr val="FFFFFF"/>
                </a:highlight>
              </a:rPr>
              <a:t>i</a:t>
            </a:r>
            <a:r>
              <a:rPr lang="en-BR" sz="1200">
                <a:highlight>
                  <a:srgbClr val="FFFFFF"/>
                </a:highlight>
              </a:rPr>
              <a:t> × O</a:t>
            </a:r>
            <a:r>
              <a:rPr lang="en-BR" sz="1800" baseline="-25000">
                <a:highlight>
                  <a:srgbClr val="FFFFFF"/>
                </a:highlight>
              </a:rPr>
              <a:t>S</a:t>
            </a:r>
            <a:r>
              <a:rPr lang="en-BR" sz="1700" baseline="-25000">
                <a:highlight>
                  <a:srgbClr val="FFFFFF"/>
                </a:highlight>
              </a:rPr>
              <a:t>rgb</a:t>
            </a:r>
            <a:r>
              <a:rPr lang="en-BR" sz="1200">
                <a:highlight>
                  <a:srgbClr val="FFFFFF"/>
                </a:highlight>
              </a:rPr>
              <a:t> × ( </a:t>
            </a:r>
            <a:r>
              <a:rPr lang="en-BR" sz="1400" b="1">
                <a:highlight>
                  <a:srgbClr val="FFFFFF"/>
                </a:highlight>
              </a:rPr>
              <a:t>N</a:t>
            </a:r>
            <a:r>
              <a:rPr lang="en-BR" sz="1200">
                <a:highlight>
                  <a:srgbClr val="FFFFFF"/>
                </a:highlight>
              </a:rPr>
              <a:t> · ((</a:t>
            </a:r>
            <a:r>
              <a:rPr lang="en-BR" sz="1400" b="1">
                <a:highlight>
                  <a:srgbClr val="FFFFFF"/>
                </a:highlight>
              </a:rPr>
              <a:t>L</a:t>
            </a:r>
            <a:r>
              <a:rPr lang="en-BR" sz="1200">
                <a:highlight>
                  <a:srgbClr val="FFFFFF"/>
                </a:highlight>
              </a:rPr>
              <a:t> + </a:t>
            </a:r>
            <a:r>
              <a:rPr lang="en-BR" sz="1000" b="1">
                <a:highlight>
                  <a:srgbClr val="FFFFFF"/>
                </a:highlight>
              </a:rPr>
              <a:t>V</a:t>
            </a:r>
            <a:r>
              <a:rPr lang="en-BR" sz="1200">
                <a:highlight>
                  <a:srgbClr val="FFFFFF"/>
                </a:highlight>
              </a:rPr>
              <a:t>) / |</a:t>
            </a:r>
            <a:r>
              <a:rPr lang="en-BR" sz="1400" b="1">
                <a:highlight>
                  <a:srgbClr val="FFFFFF"/>
                </a:highlight>
              </a:rPr>
              <a:t>L</a:t>
            </a:r>
            <a:r>
              <a:rPr lang="en-BR" sz="1200">
                <a:highlight>
                  <a:srgbClr val="FFFFFF"/>
                </a:highlight>
              </a:rPr>
              <a:t> + </a:t>
            </a:r>
            <a:r>
              <a:rPr lang="en-BR" sz="1000" b="1">
                <a:highlight>
                  <a:srgbClr val="FFFFFF"/>
                </a:highlight>
              </a:rPr>
              <a:t>V</a:t>
            </a:r>
            <a:r>
              <a:rPr lang="en-BR" sz="1200">
                <a:highlight>
                  <a:srgbClr val="FFFFFF"/>
                </a:highlight>
              </a:rPr>
              <a:t>|))</a:t>
            </a:r>
            <a:r>
              <a:rPr lang="en-BR" sz="1100" baseline="30000">
                <a:highlight>
                  <a:srgbClr val="FFFFFF"/>
                </a:highlight>
              </a:rPr>
              <a:t>shininess × 128</a:t>
            </a:r>
            <a:endParaRPr sz="1200">
              <a:highlight>
                <a:srgbClr val="FFFFFF"/>
              </a:highlight>
            </a:endParaRPr>
          </a:p>
          <a:p>
            <a:pPr marL="0" lvl="0" indent="0" algn="l" rtl="0">
              <a:lnSpc>
                <a:spcPct val="115000"/>
              </a:lnSpc>
              <a:spcBef>
                <a:spcPts val="1000"/>
              </a:spcBef>
              <a:spcAft>
                <a:spcPts val="1000"/>
              </a:spcAft>
              <a:buNone/>
            </a:pPr>
            <a:r>
              <a:rPr lang="en-BR" sz="1200"/>
              <a:t>                = 1.0 x </a:t>
            </a:r>
            <a:r>
              <a:rPr lang="en-BR" sz="1200">
                <a:highlight>
                  <a:srgbClr val="FFFFFF"/>
                </a:highlight>
              </a:rPr>
              <a:t>(1.0, 1.0, 1.0) x 0.9</a:t>
            </a:r>
            <a:r>
              <a:rPr lang="en-BR" sz="1100" baseline="30000">
                <a:highlight>
                  <a:srgbClr val="FFFFFF"/>
                </a:highlight>
              </a:rPr>
              <a:t>25.6</a:t>
            </a:r>
            <a:r>
              <a:rPr lang="en-BR" sz="1200">
                <a:highlight>
                  <a:srgbClr val="FFFFFF"/>
                </a:highlight>
              </a:rPr>
              <a:t> = (0.07, 0.07, 0.07)</a:t>
            </a:r>
            <a:endParaRPr sz="1200">
              <a:highlight>
                <a:srgbClr val="FFFFFF"/>
              </a:highlight>
            </a:endParaRPr>
          </a:p>
        </p:txBody>
      </p:sp>
      <p:sp>
        <p:nvSpPr>
          <p:cNvPr id="496" name="Google Shape;496;p60"/>
          <p:cNvSpPr txBox="1">
            <a:spLocks noGrp="1"/>
          </p:cNvSpPr>
          <p:nvPr>
            <p:ph type="sldNum" idx="12"/>
          </p:nvPr>
        </p:nvSpPr>
        <p:spPr>
          <a:xfrm>
            <a:off x="0" y="5410729"/>
            <a:ext cx="474900" cy="30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BR"/>
              <a:t>9</a:t>
            </a:fld>
            <a:endParaRPr/>
          </a:p>
        </p:txBody>
      </p:sp>
      <p:sp>
        <p:nvSpPr>
          <p:cNvPr id="497" name="Google Shape;497;p60"/>
          <p:cNvSpPr txBox="1"/>
          <p:nvPr/>
        </p:nvSpPr>
        <p:spPr>
          <a:xfrm>
            <a:off x="51300" y="594550"/>
            <a:ext cx="7227000" cy="21240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&lt;Viewpoint</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position</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 0 10"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&lt;NavigationInfo</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headlight</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'false'</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endParaRPr sz="900" b="1">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&lt;DirectionalLight</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direction</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"0 -0.8 -0.6" </a:t>
            </a:r>
            <a:r>
              <a:rPr lang="en-BR" sz="900" b="1">
                <a:solidFill>
                  <a:srgbClr val="FF0000"/>
                </a:solidFill>
                <a:highlight>
                  <a:srgbClr val="FFFFFF"/>
                </a:highlight>
                <a:latin typeface="Courier New"/>
                <a:ea typeface="Courier New"/>
                <a:cs typeface="Courier New"/>
                <a:sym typeface="Courier New"/>
              </a:rPr>
              <a:t>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 1 1"</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intensity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 </a:t>
            </a:r>
            <a:r>
              <a:rPr lang="en-BR" sz="900" b="1">
                <a:solidFill>
                  <a:srgbClr val="FF0000"/>
                </a:solidFill>
                <a:highlight>
                  <a:srgbClr val="FFFFFF"/>
                </a:highlight>
                <a:latin typeface="Courier New"/>
                <a:ea typeface="Courier New"/>
                <a:cs typeface="Courier New"/>
                <a:sym typeface="Courier New"/>
              </a:rPr>
              <a:t>ambientIntensity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900" b="1">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&lt;Box/&gt;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&lt;Material</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specularColor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'1.0 1.0 1.0'</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diffuseColor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'1.0 1.0 0.0'</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shininess</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'0.2'</a:t>
            </a:r>
            <a:endParaRPr sz="900" b="1">
              <a:solidFill>
                <a:srgbClr val="0000FF"/>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rgbClr val="800000"/>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ambientIntensity</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"0.2"</a:t>
            </a:r>
            <a:r>
              <a:rPr lang="en-BR" sz="900" b="1">
                <a:solidFill>
                  <a:schemeClr val="dk1"/>
                </a:solidFill>
                <a:highlight>
                  <a:srgbClr val="FFFFFF"/>
                </a:highlight>
                <a:latin typeface="Courier New"/>
                <a:ea typeface="Courier New"/>
                <a:cs typeface="Courier New"/>
                <a:sym typeface="Courier New"/>
              </a:rPr>
              <a:t> </a:t>
            </a:r>
            <a:r>
              <a:rPr lang="en-BR" sz="900" b="1">
                <a:solidFill>
                  <a:srgbClr val="FF0000"/>
                </a:solidFill>
                <a:highlight>
                  <a:srgbClr val="FFFFFF"/>
                </a:highlight>
                <a:latin typeface="Courier New"/>
                <a:ea typeface="Courier New"/>
                <a:cs typeface="Courier New"/>
                <a:sym typeface="Courier New"/>
              </a:rPr>
              <a:t>emissiveColor</a:t>
            </a:r>
            <a:r>
              <a:rPr lang="en-BR" sz="900" b="1">
                <a:solidFill>
                  <a:schemeClr val="dk1"/>
                </a:solidFill>
                <a:highlight>
                  <a:srgbClr val="FFFFFF"/>
                </a:highlight>
                <a:latin typeface="Courier New"/>
                <a:ea typeface="Courier New"/>
                <a:cs typeface="Courier New"/>
                <a:sym typeface="Courier New"/>
              </a:rPr>
              <a:t>=</a:t>
            </a:r>
            <a:r>
              <a:rPr lang="en-BR" sz="900" b="1">
                <a:solidFill>
                  <a:srgbClr val="0000FF"/>
                </a:solidFill>
                <a:highlight>
                  <a:srgbClr val="FFFFFF"/>
                </a:highlight>
                <a:latin typeface="Courier New"/>
                <a:ea typeface="Courier New"/>
                <a:cs typeface="Courier New"/>
                <a:sym typeface="Courier New"/>
              </a:rPr>
              <a:t>"0 0 0"</a:t>
            </a:r>
            <a:r>
              <a:rPr lang="en-BR" sz="900" b="1">
                <a:solidFill>
                  <a:srgbClr val="800000"/>
                </a:solidFill>
                <a:highlight>
                  <a:srgbClr val="FFFFFF"/>
                </a:highlight>
                <a:latin typeface="Courier New"/>
                <a:ea typeface="Courier New"/>
                <a:cs typeface="Courier New"/>
                <a:sym typeface="Courier New"/>
              </a:rPr>
              <a:t>/&gt;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&lt;/Appearance&gt;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&lt;/Shape&gt;</a:t>
            </a:r>
            <a:endParaRPr sz="900" b="1">
              <a:solidFill>
                <a:srgbClr val="800000"/>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BR" sz="900" b="1">
                <a:solidFill>
                  <a:schemeClr val="dk1"/>
                </a:solidFill>
                <a:highlight>
                  <a:srgbClr val="FFFFFF"/>
                </a:highlight>
                <a:latin typeface="Courier New"/>
                <a:ea typeface="Courier New"/>
                <a:cs typeface="Courier New"/>
                <a:sym typeface="Courier New"/>
              </a:rPr>
              <a:t>   </a:t>
            </a:r>
            <a:r>
              <a:rPr lang="en-BR" sz="900" b="1">
                <a:solidFill>
                  <a:srgbClr val="800000"/>
                </a:solidFill>
                <a:highlight>
                  <a:srgbClr val="FFFFFF"/>
                </a:highlight>
                <a:latin typeface="Courier New"/>
                <a:ea typeface="Courier New"/>
                <a:cs typeface="Courier New"/>
                <a:sym typeface="Courier New"/>
              </a:rPr>
              <a:t>&lt;/Transform&gt;</a:t>
            </a:r>
            <a:endParaRPr sz="900" b="1">
              <a:solidFill>
                <a:srgbClr val="800000"/>
              </a:solidFill>
              <a:highlight>
                <a:srgbClr val="FFFFFF"/>
              </a:highlight>
              <a:latin typeface="Courier New"/>
              <a:ea typeface="Courier New"/>
              <a:cs typeface="Courier New"/>
              <a:sym typeface="Courier New"/>
            </a:endParaRPr>
          </a:p>
        </p:txBody>
      </p:sp>
      <p:pic>
        <p:nvPicPr>
          <p:cNvPr id="498" name="Google Shape;498;p60"/>
          <p:cNvPicPr preferRelativeResize="0"/>
          <p:nvPr/>
        </p:nvPicPr>
        <p:blipFill>
          <a:blip r:embed="rId3">
            <a:alphaModFix/>
          </a:blip>
          <a:stretch>
            <a:fillRect/>
          </a:stretch>
        </p:blipFill>
        <p:spPr>
          <a:xfrm>
            <a:off x="6874075" y="793000"/>
            <a:ext cx="1686800" cy="1741200"/>
          </a:xfrm>
          <a:prstGeom prst="rect">
            <a:avLst/>
          </a:prstGeom>
          <a:noFill/>
          <a:ln>
            <a:noFill/>
          </a:ln>
        </p:spPr>
      </p:pic>
      <p:sp>
        <p:nvSpPr>
          <p:cNvPr id="499" name="Google Shape;499;p60"/>
          <p:cNvSpPr/>
          <p:nvPr/>
        </p:nvSpPr>
        <p:spPr>
          <a:xfrm>
            <a:off x="7665345" y="1599638"/>
            <a:ext cx="164100" cy="78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5">
                                            <p:txEl>
                                              <p:pRg st="0" end="0"/>
                                            </p:txEl>
                                          </p:spTgt>
                                        </p:tgtEl>
                                        <p:attrNameLst>
                                          <p:attrName>style.visibility</p:attrName>
                                        </p:attrNameLst>
                                      </p:cBhvr>
                                      <p:to>
                                        <p:strVal val="visible"/>
                                      </p:to>
                                    </p:set>
                                    <p:animEffect transition="in" filter="fade">
                                      <p:cBhvr>
                                        <p:cTn id="7" dur="1000"/>
                                        <p:tgtEl>
                                          <p:spTgt spid="4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5">
                                            <p:txEl>
                                              <p:pRg st="1" end="1"/>
                                            </p:txEl>
                                          </p:spTgt>
                                        </p:tgtEl>
                                        <p:attrNameLst>
                                          <p:attrName>style.visibility</p:attrName>
                                        </p:attrNameLst>
                                      </p:cBhvr>
                                      <p:to>
                                        <p:strVal val="visible"/>
                                      </p:to>
                                    </p:set>
                                    <p:animEffect transition="in" filter="fade">
                                      <p:cBhvr>
                                        <p:cTn id="12" dur="1000"/>
                                        <p:tgtEl>
                                          <p:spTgt spid="4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5">
                                            <p:txEl>
                                              <p:pRg st="2" end="2"/>
                                            </p:txEl>
                                          </p:spTgt>
                                        </p:tgtEl>
                                        <p:attrNameLst>
                                          <p:attrName>style.visibility</p:attrName>
                                        </p:attrNameLst>
                                      </p:cBhvr>
                                      <p:to>
                                        <p:strVal val="visible"/>
                                      </p:to>
                                    </p:set>
                                    <p:animEffect transition="in" filter="fade">
                                      <p:cBhvr>
                                        <p:cTn id="17" dur="1000"/>
                                        <p:tgtEl>
                                          <p:spTgt spid="4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5">
                                            <p:txEl>
                                              <p:pRg st="3" end="3"/>
                                            </p:txEl>
                                          </p:spTgt>
                                        </p:tgtEl>
                                        <p:attrNameLst>
                                          <p:attrName>style.visibility</p:attrName>
                                        </p:attrNameLst>
                                      </p:cBhvr>
                                      <p:to>
                                        <p:strVal val="visible"/>
                                      </p:to>
                                    </p:set>
                                    <p:animEffect transition="in" filter="fade">
                                      <p:cBhvr>
                                        <p:cTn id="22" dur="1000"/>
                                        <p:tgtEl>
                                          <p:spTgt spid="4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5">
                                            <p:txEl>
                                              <p:pRg st="4" end="4"/>
                                            </p:txEl>
                                          </p:spTgt>
                                        </p:tgtEl>
                                        <p:attrNameLst>
                                          <p:attrName>style.visibility</p:attrName>
                                        </p:attrNameLst>
                                      </p:cBhvr>
                                      <p:to>
                                        <p:strVal val="visible"/>
                                      </p:to>
                                    </p:set>
                                    <p:animEffect transition="in" filter="fade">
                                      <p:cBhvr>
                                        <p:cTn id="27" dur="1000"/>
                                        <p:tgtEl>
                                          <p:spTgt spid="4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95">
                                            <p:txEl>
                                              <p:pRg st="5" end="5"/>
                                            </p:txEl>
                                          </p:spTgt>
                                        </p:tgtEl>
                                        <p:attrNameLst>
                                          <p:attrName>style.visibility</p:attrName>
                                        </p:attrNameLst>
                                      </p:cBhvr>
                                      <p:to>
                                        <p:strVal val="visible"/>
                                      </p:to>
                                    </p:set>
                                    <p:animEffect transition="in" filter="fade">
                                      <p:cBhvr>
                                        <p:cTn id="32" dur="1000"/>
                                        <p:tgtEl>
                                          <p:spTgt spid="4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ersonalizar design">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2517</Words>
  <Application>Microsoft Macintosh PowerPoint</Application>
  <PresentationFormat>On-screen Show (16:10)</PresentationFormat>
  <Paragraphs>280</Paragraphs>
  <Slides>26</Slides>
  <Notes>21</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Courier New</vt:lpstr>
      <vt:lpstr>system-ui</vt:lpstr>
      <vt:lpstr>Verdana</vt:lpstr>
      <vt:lpstr>Personalizar design</vt:lpstr>
      <vt:lpstr>PowerPoint Presentation</vt:lpstr>
      <vt:lpstr>Revisão</vt:lpstr>
      <vt:lpstr>Equação de Cores (padrão X3D simplificado)</vt:lpstr>
      <vt:lpstr>Iluminação/Reflexão Ambiente</vt:lpstr>
      <vt:lpstr>Iluminação/Reflexão Difusa</vt:lpstr>
      <vt:lpstr>Iluminação/Reflexão Especular</vt:lpstr>
      <vt:lpstr>Resultado Final</vt:lpstr>
      <vt:lpstr>Exemplo X3D</vt:lpstr>
      <vt:lpstr>Exemplo X3D</vt:lpstr>
      <vt:lpstr>Exemplo X3D</vt:lpstr>
      <vt:lpstr>Hermite spline interpolation (X3D simplificado)</vt:lpstr>
      <vt:lpstr>Exemplo X3D</vt:lpstr>
      <vt:lpstr>Exemplo X3D</vt:lpstr>
      <vt:lpstr>Exemplo X3D</vt:lpstr>
      <vt:lpstr>Funções para Coordenadas de Textura</vt:lpstr>
      <vt:lpstr>Funções para Coordenadas de Textura</vt:lpstr>
      <vt:lpstr>Funções para Coordenadas de Textura</vt:lpstr>
      <vt:lpstr>Funções para Coordenadas de Textura</vt:lpstr>
      <vt:lpstr>Funções para Coordenadas de Textura</vt:lpstr>
      <vt:lpstr>Criar boas coordenadas de superfície é dificil</vt:lpstr>
      <vt:lpstr>PowerPoint Presentation</vt:lpstr>
      <vt:lpstr>top-left rule</vt:lpstr>
      <vt:lpstr>PowerPoint Presentation</vt:lpstr>
      <vt:lpstr>top-left rule</vt:lpstr>
      <vt:lpstr>Transparência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Luciano Pereira Soares</cp:lastModifiedBy>
  <cp:revision>8</cp:revision>
  <dcterms:modified xsi:type="dcterms:W3CDTF">2023-03-21T00:14:03Z</dcterms:modified>
</cp:coreProperties>
</file>