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35"/>
  </p:notesMasterIdLst>
  <p:sldIdLst>
    <p:sldId id="256" r:id="rId2"/>
    <p:sldId id="277" r:id="rId3"/>
    <p:sldId id="324" r:id="rId4"/>
    <p:sldId id="325" r:id="rId5"/>
    <p:sldId id="323" r:id="rId6"/>
    <p:sldId id="322" r:id="rId7"/>
    <p:sldId id="327" r:id="rId8"/>
    <p:sldId id="328" r:id="rId9"/>
    <p:sldId id="329" r:id="rId10"/>
    <p:sldId id="330" r:id="rId11"/>
    <p:sldId id="331" r:id="rId12"/>
    <p:sldId id="332" r:id="rId13"/>
    <p:sldId id="318" r:id="rId14"/>
    <p:sldId id="333" r:id="rId15"/>
    <p:sldId id="334" r:id="rId16"/>
    <p:sldId id="335" r:id="rId17"/>
    <p:sldId id="336" r:id="rId18"/>
    <p:sldId id="337" r:id="rId19"/>
    <p:sldId id="338" r:id="rId20"/>
    <p:sldId id="339" r:id="rId21"/>
    <p:sldId id="340" r:id="rId22"/>
    <p:sldId id="341" r:id="rId23"/>
    <p:sldId id="285" r:id="rId24"/>
    <p:sldId id="343" r:id="rId25"/>
    <p:sldId id="344" r:id="rId26"/>
    <p:sldId id="345" r:id="rId27"/>
    <p:sldId id="346" r:id="rId28"/>
    <p:sldId id="347" r:id="rId29"/>
    <p:sldId id="348" r:id="rId30"/>
    <p:sldId id="284" r:id="rId31"/>
    <p:sldId id="342" r:id="rId32"/>
    <p:sldId id="280" r:id="rId33"/>
    <p:sldId id="268" r:id="rId34"/>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10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3</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4345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4</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2311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5</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4555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123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iquilezles.org/articles/distfunctions2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youtube.com/playlist?list=PL0EpikNmjs2AUFqRi3vmpkrO3j-zWuoyq"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inspirnathan.com/posts/49-shadertoy-tutorial-part-3" TargetMode="External"/><Relationship Id="rId2" Type="http://schemas.openxmlformats.org/officeDocument/2006/relationships/hyperlink" Target="https://www.shadertoy.com/" TargetMode="External"/><Relationship Id="rId1" Type="http://schemas.openxmlformats.org/officeDocument/2006/relationships/slideLayout" Target="../slideLayouts/slideLayout2.xml"/><Relationship Id="rId5" Type="http://schemas.openxmlformats.org/officeDocument/2006/relationships/hyperlink" Target="https://thebookofshaders.com/" TargetMode="External"/><Relationship Id="rId4" Type="http://schemas.openxmlformats.org/officeDocument/2006/relationships/hyperlink" Target="https://iquilezles.org/"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dirty="0"/>
              <a:t>Aula 21: SDF (</a:t>
            </a:r>
            <a:r>
              <a:rPr lang="en-US" dirty="0"/>
              <a:t>Signed Distance Function</a:t>
            </a:r>
            <a:r>
              <a:rPr lang="pt-BR" dirty="0"/>
              <a:t>)</a:t>
            </a:r>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2C48-9DA8-29FE-37E7-3F2EE230B0FD}"/>
              </a:ext>
            </a:extLst>
          </p:cNvPr>
          <p:cNvSpPr>
            <a:spLocks noGrp="1"/>
          </p:cNvSpPr>
          <p:nvPr>
            <p:ph type="title"/>
          </p:nvPr>
        </p:nvSpPr>
        <p:spPr/>
        <p:txBody>
          <a:bodyPr/>
          <a:lstStyle/>
          <a:p>
            <a:r>
              <a:rPr lang="pt-BR" dirty="0"/>
              <a:t>Exemplo Completo</a:t>
            </a:r>
          </a:p>
        </p:txBody>
      </p:sp>
      <p:sp>
        <p:nvSpPr>
          <p:cNvPr id="4" name="Slide Number Placeholder 3">
            <a:extLst>
              <a:ext uri="{FF2B5EF4-FFF2-40B4-BE49-F238E27FC236}">
                <a16:creationId xmlns:a16="http://schemas.microsoft.com/office/drawing/2014/main" id="{08270012-2343-B5F1-EBEA-97B7A35DFD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sp>
        <p:nvSpPr>
          <p:cNvPr id="5" name="TextBox 4">
            <a:extLst>
              <a:ext uri="{FF2B5EF4-FFF2-40B4-BE49-F238E27FC236}">
                <a16:creationId xmlns:a16="http://schemas.microsoft.com/office/drawing/2014/main" id="{0B3C0111-051E-0D0A-94BD-681E5F5B200B}"/>
              </a:ext>
            </a:extLst>
          </p:cNvPr>
          <p:cNvSpPr txBox="1"/>
          <p:nvPr/>
        </p:nvSpPr>
        <p:spPr>
          <a:xfrm>
            <a:off x="1256157" y="725863"/>
            <a:ext cx="6631686" cy="2862322"/>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sdfSquare(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size,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c.x;</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c.y;</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max</a:t>
            </a:r>
            <a:r>
              <a:rPr lang="en-US" sz="1200" noProof="1">
                <a:solidFill>
                  <a:srgbClr val="DADADA"/>
                </a:solidFill>
                <a:latin typeface="Menlo" panose="020B0609030804020204" pitchFamily="49" charset="0"/>
              </a:rPr>
              <a:t>(</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(x), </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size;  </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 </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sdfSquare(uv,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pic>
        <p:nvPicPr>
          <p:cNvPr id="6" name="Picture 2">
            <a:extLst>
              <a:ext uri="{FF2B5EF4-FFF2-40B4-BE49-F238E27FC236}">
                <a16:creationId xmlns:a16="http://schemas.microsoft.com/office/drawing/2014/main" id="{F634956E-9678-975A-0730-12F65ACE6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7" y="3684393"/>
            <a:ext cx="3181145"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2C28EA-3B1E-8176-D0A2-C1912B996A1D}"/>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17584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Transformando objetos (Rotação)</a:t>
            </a:r>
          </a:p>
        </p:txBody>
      </p:sp>
      <p:sp>
        <p:nvSpPr>
          <p:cNvPr id="3" name="Text Placeholder 2">
            <a:extLst>
              <a:ext uri="{FF2B5EF4-FFF2-40B4-BE49-F238E27FC236}">
                <a16:creationId xmlns:a16="http://schemas.microsoft.com/office/drawing/2014/main" id="{944BED9B-1CFB-A387-A580-C9FD58B48DD1}"/>
              </a:ext>
            </a:extLst>
          </p:cNvPr>
          <p:cNvSpPr>
            <a:spLocks noGrp="1"/>
          </p:cNvSpPr>
          <p:nvPr>
            <p:ph type="body" idx="1"/>
          </p:nvPr>
        </p:nvSpPr>
        <p:spPr/>
        <p:txBody>
          <a:bodyPr/>
          <a:lstStyle/>
          <a:p>
            <a:r>
              <a:rPr lang="pt-BR" dirty="0"/>
              <a:t>Podemos aplicar a matriz de rotação em um objeto.</a:t>
            </a:r>
          </a:p>
          <a:p>
            <a:endParaRPr lang="pt-BR" dirty="0"/>
          </a:p>
          <a:p>
            <a:endParaRPr lang="pt-BR" dirty="0"/>
          </a:p>
          <a:p>
            <a:endParaRPr lang="pt-BR" dirty="0"/>
          </a:p>
          <a:p>
            <a:endParaRPr lang="pt-BR" dirty="0"/>
          </a:p>
          <a:p>
            <a:endParaRPr lang="pt-BR" dirty="0"/>
          </a:p>
          <a:p>
            <a:endParaRPr lang="pt-BR" dirty="0"/>
          </a:p>
          <a:p>
            <a:r>
              <a:rPr lang="pt-BR" dirty="0"/>
              <a:t>Cuidado que as matrizes no GLSL são </a:t>
            </a:r>
            <a:r>
              <a:rPr lang="pt-BR" i="1" dirty="0" err="1"/>
              <a:t>column-first</a:t>
            </a:r>
            <a:r>
              <a:rPr lang="pt-BR" dirty="0"/>
              <a:t> </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pic>
        <p:nvPicPr>
          <p:cNvPr id="5" name="Picture 2" descr="Equation for rotation matrix. R equals a two by two matrix. Top-left: cosine of theta. Top-right: negative sine of theta. Bottom-left: sine of theta. Bottom-right: cosine of theta.">
            <a:extLst>
              <a:ext uri="{FF2B5EF4-FFF2-40B4-BE49-F238E27FC236}">
                <a16:creationId xmlns:a16="http://schemas.microsoft.com/office/drawing/2014/main" id="{D7B710B4-3BA3-548C-67D0-6EE33F04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145" y="1464601"/>
            <a:ext cx="3336286" cy="1392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853802-BC77-4DC1-4A8D-687BF68D791E}"/>
              </a:ext>
            </a:extLst>
          </p:cNvPr>
          <p:cNvSpPr txBox="1"/>
          <p:nvPr/>
        </p:nvSpPr>
        <p:spPr>
          <a:xfrm>
            <a:off x="1288821" y="4035029"/>
            <a:ext cx="6631686" cy="738664"/>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rotate(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th) {</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mat2</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27538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Exemplo com rotação animada</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sp>
        <p:nvSpPr>
          <p:cNvPr id="9" name="TextBox 8">
            <a:extLst>
              <a:ext uri="{FF2B5EF4-FFF2-40B4-BE49-F238E27FC236}">
                <a16:creationId xmlns:a16="http://schemas.microsoft.com/office/drawing/2014/main" id="{3E8D90D2-5A9B-1B00-551F-B6EB79A0F9AA}"/>
              </a:ext>
            </a:extLst>
          </p:cNvPr>
          <p:cNvSpPr txBox="1"/>
          <p:nvPr/>
        </p:nvSpPr>
        <p:spPr>
          <a:xfrm>
            <a:off x="1256157" y="688155"/>
            <a:ext cx="6631686" cy="3162404"/>
          </a:xfrm>
          <a:prstGeom prst="rect">
            <a:avLst/>
          </a:prstGeom>
          <a:solidFill>
            <a:schemeClr val="tx1"/>
          </a:solidFill>
        </p:spPr>
        <p:txBody>
          <a:bodyPr wrap="square">
            <a:spAutoFit/>
          </a:bodyPr>
          <a:lstStyle/>
          <a:p>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th) {</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mat2</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a:t>
            </a:r>
          </a:p>
          <a:p>
            <a:r>
              <a:rPr lang="en-US" sz="1050" b="0" noProof="1">
                <a:solidFill>
                  <a:srgbClr val="DADADA"/>
                </a:solidFill>
                <a:effectLst/>
                <a:latin typeface="Menlo" panose="020B0609030804020204" pitchFamily="49" charset="0"/>
              </a:rPr>
              <a:t>}</a:t>
            </a:r>
          </a:p>
          <a:p>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 sdfSquare(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size,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c) {</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c.x;</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c.y;</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rotated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(x,y), iTime);</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DCDCAA"/>
                </a:solidFill>
                <a:effectLst/>
                <a:latin typeface="Menlo" panose="020B0609030804020204" pitchFamily="49" charset="0"/>
              </a:rPr>
              <a:t>max</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(rotated.x), </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size;</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&gt;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br>
              <a:rPr lang="en-US" sz="1050" b="0" noProof="1">
                <a:solidFill>
                  <a:srgbClr val="DADADA"/>
                </a:solidFill>
                <a:effectLst/>
                <a:latin typeface="Menlo" panose="020B0609030804020204" pitchFamily="49" charset="0"/>
              </a:rPr>
            </a:br>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void</a:t>
            </a:r>
            <a:r>
              <a:rPr lang="en-US" sz="1050" b="0" noProof="1">
                <a:solidFill>
                  <a:srgbClr val="DADADA"/>
                </a:solidFill>
                <a:effectLst/>
                <a:latin typeface="Menlo" panose="020B0609030804020204" pitchFamily="49" charset="0"/>
              </a:rPr>
              <a:t> mainImage( </a:t>
            </a:r>
            <a:r>
              <a:rPr lang="en-US" sz="1050" b="0" noProof="1">
                <a:solidFill>
                  <a:srgbClr val="569CD6"/>
                </a:solidFill>
                <a:effectLst/>
                <a:latin typeface="Menlo" panose="020B0609030804020204" pitchFamily="49" charset="0"/>
              </a:rPr>
              <a:t>out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 fragColor, </a:t>
            </a:r>
            <a:r>
              <a:rPr lang="en-US" sz="1050" b="0" noProof="1">
                <a:solidFill>
                  <a:srgbClr val="569CD6"/>
                </a:solidFill>
                <a:effectLst/>
                <a:latin typeface="Menlo" panose="020B0609030804020204" pitchFamily="49" charset="0"/>
              </a:rPr>
              <a:t>in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fragCoord ) {</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fragCoord</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iResolution.xy;</a:t>
            </a:r>
          </a:p>
          <a:p>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0.5</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iResolution.x</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iResolution.y;</a:t>
            </a:r>
          </a:p>
          <a:p>
            <a:r>
              <a:rPr lang="en-US" sz="1050" b="0" noProof="1">
                <a:solidFill>
                  <a:srgbClr val="569CD6"/>
                </a:solidFill>
                <a:effectLst/>
                <a:latin typeface="Menlo" panose="020B0609030804020204" pitchFamily="49" charset="0"/>
              </a:rPr>
              <a:t>    vec3</a:t>
            </a:r>
            <a:r>
              <a:rPr lang="en-US" sz="1050" b="0" noProof="1">
                <a:solidFill>
                  <a:srgbClr val="DADADA"/>
                </a:solidFill>
                <a:effectLst/>
                <a:latin typeface="Menlo" panose="020B0609030804020204" pitchFamily="49" charset="0"/>
              </a:rPr>
              <a:t> col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sdfSquare(uv, </a:t>
            </a:r>
            <a:r>
              <a:rPr lang="en-US" sz="1050" b="0" noProof="1">
                <a:solidFill>
                  <a:srgbClr val="B5CEA8"/>
                </a:solidFill>
                <a:effectLst/>
                <a:latin typeface="Menlo" panose="020B0609030804020204" pitchFamily="49" charset="0"/>
              </a:rPr>
              <a:t>0.2</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fragColor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(col,</a:t>
            </a:r>
            <a:r>
              <a:rPr lang="en-US" sz="1050" b="0" noProof="1">
                <a:solidFill>
                  <a:srgbClr val="B5CEA8"/>
                </a:solidFill>
                <a:effectLst/>
                <a:latin typeface="Menlo" panose="020B0609030804020204" pitchFamily="49" charset="0"/>
              </a:rPr>
              <a:t>1.0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p>
        </p:txBody>
      </p:sp>
      <p:pic>
        <p:nvPicPr>
          <p:cNvPr id="6146" name="Picture 2">
            <a:extLst>
              <a:ext uri="{FF2B5EF4-FFF2-40B4-BE49-F238E27FC236}">
                <a16:creationId xmlns:a16="http://schemas.microsoft.com/office/drawing/2014/main" id="{E4BF5723-7340-31BC-6146-DBEB32083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029" y="3909059"/>
            <a:ext cx="2736298" cy="1539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6A8799-82A1-5643-725A-0EB50587E0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427387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mix (LERP)</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462232" y="902333"/>
            <a:ext cx="5020294" cy="1615827"/>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a:t>
            </a:r>
          </a:p>
          <a:p>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interpolatedValue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uv.x);</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(interpolatedValue);</a:t>
            </a:r>
          </a:p>
          <a:p>
            <a:endParaRPr lang="en-US" sz="1100" b="0" noProof="1">
              <a:solidFill>
                <a:srgbClr val="DADADA"/>
              </a:solidFill>
              <a:effectLst/>
              <a:latin typeface="Menlo" panose="020B0609030804020204" pitchFamily="49" charset="0"/>
            </a:endParaRPr>
          </a:p>
          <a:p>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p:txBody>
      </p:sp>
      <p:pic>
        <p:nvPicPr>
          <p:cNvPr id="7170" name="Picture 2">
            <a:extLst>
              <a:ext uri="{FF2B5EF4-FFF2-40B4-BE49-F238E27FC236}">
                <a16:creationId xmlns:a16="http://schemas.microsoft.com/office/drawing/2014/main" id="{C145294A-7B61-EEE7-5575-6A85EF79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566" y="2829503"/>
            <a:ext cx="3525625" cy="19831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DBCF4A-355D-097E-45FE-E0E3C29E6C91}"/>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8307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a:t>
            </a:r>
            <a:r>
              <a:rPr lang="pt-BR" dirty="0" err="1"/>
              <a:t>smoothstep</a:t>
            </a:r>
            <a:r>
              <a:rPr lang="pt-BR" dirty="0"/>
              <a:t> (</a:t>
            </a:r>
            <a:r>
              <a:rPr lang="pt-BR" dirty="0" err="1"/>
              <a:t>Hermite</a:t>
            </a:r>
            <a:r>
              <a:rPr lang="pt-BR" dirty="0"/>
              <a:t>)</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37506" y="838985"/>
            <a:ext cx="5020294" cy="4401205"/>
          </a:xfrm>
          <a:prstGeom prst="rect">
            <a:avLst/>
          </a:prstGeom>
          <a:solidFill>
            <a:schemeClr val="tx1"/>
          </a:solidFill>
        </p:spPr>
        <p:txBody>
          <a:bodyPr wrap="square">
            <a:spAutoFit/>
          </a:bodyPr>
          <a:lstStyle/>
          <a:p>
            <a:r>
              <a:rPr lang="en-US" sz="1000" b="0" noProof="1">
                <a:solidFill>
                  <a:srgbClr val="569CD6"/>
                </a:solidFill>
                <a:effectLst/>
                <a:latin typeface="Menlo" panose="020B0609030804020204" pitchFamily="49" charset="0"/>
              </a:rPr>
              <a:t>#define</a:t>
            </a:r>
            <a:r>
              <a:rPr lang="en-US" sz="1000" b="0" noProof="1">
                <a:solidFill>
                  <a:srgbClr val="DADADA"/>
                </a:solidFill>
                <a:effectLst/>
                <a:latin typeface="Menlo" panose="020B0609030804020204" pitchFamily="49" charset="0"/>
              </a:rPr>
              <a:t> diameter </a:t>
            </a:r>
            <a:r>
              <a:rPr lang="en-US" sz="1000" b="0" noProof="1">
                <a:solidFill>
                  <a:srgbClr val="B5CEA8"/>
                </a:solidFill>
                <a:effectLst/>
                <a:latin typeface="Menlo" panose="020B0609030804020204" pitchFamily="49" charset="0"/>
              </a:rPr>
              <a:t>0.01</a:t>
            </a:r>
            <a:endParaRPr lang="en-US" sz="1000" b="0" noProof="1">
              <a:solidFill>
                <a:srgbClr val="DADADA"/>
              </a:solidFill>
              <a:effectLst/>
              <a:latin typeface="Menlo" panose="020B0609030804020204" pitchFamily="49" charset="0"/>
            </a:endParaRP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smooth_step(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edge0,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edge1,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x ) {</a:t>
            </a: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clamp</a:t>
            </a:r>
            <a:r>
              <a:rPr lang="en-US" sz="1000" b="0" noProof="1">
                <a:solidFill>
                  <a:srgbClr val="DADADA"/>
                </a:solidFill>
                <a:effectLst/>
                <a:latin typeface="Menlo" panose="020B0609030804020204" pitchFamily="49" charset="0"/>
              </a:rPr>
              <a:t>((x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(edge1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57A64A"/>
                </a:solidFill>
                <a:effectLst/>
                <a:latin typeface="Menlo" panose="020B0609030804020204" pitchFamily="49" charset="0"/>
              </a:rPr>
              <a:t>    //float v = p * p * (3.0 - 2.0 * p); // smoothstep formula. </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v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smoothstep</a:t>
            </a:r>
            <a:r>
              <a:rPr lang="en-US" sz="1000" b="0" noProof="1">
                <a:solidFill>
                  <a:srgbClr val="DADADA"/>
                </a:solidFill>
                <a:effectLst/>
                <a:latin typeface="Menlo" panose="020B0609030804020204" pitchFamily="49" charset="0"/>
              </a:rPr>
              <a:t>( edge0, edge1, x ); </a:t>
            </a:r>
            <a:r>
              <a:rPr lang="en-US" sz="1000" b="0" noProof="1">
                <a:solidFill>
                  <a:srgbClr val="57A64A"/>
                </a:solidFill>
                <a:effectLst/>
                <a:latin typeface="Menlo" panose="020B0609030804020204" pitchFamily="49" charset="0"/>
              </a:rPr>
              <a:t>// built-in</a:t>
            </a:r>
            <a:endParaRPr lang="en-US" sz="1000" b="0" noProof="1">
              <a:solidFill>
                <a:srgbClr val="DADADA"/>
              </a:solidFill>
              <a:effectLst/>
              <a:latin typeface="Menlo" panose="020B0609030804020204" pitchFamily="49" charset="0"/>
            </a:endParaRP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v;</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plot(</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st,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a:t>
            </a:r>
          </a:p>
          <a:p>
            <a:r>
              <a:rPr lang="en-US" sz="1000" b="0" noProof="1">
                <a:solidFill>
                  <a:srgbClr val="DADADA"/>
                </a:solidFill>
                <a:effectLst/>
                <a:latin typeface="Menlo" panose="020B0609030804020204" pitchFamily="49" charset="0"/>
              </a:rPr>
              <a:t>{</a:t>
            </a: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smooth_step(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y , st.y)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p>
          <a:p>
            <a:r>
              <a:rPr lang="en-US" sz="1000" b="0" noProof="1">
                <a:solidFill>
                  <a:srgbClr val="DADADA"/>
                </a:solidFill>
                <a:effectLst/>
                <a:latin typeface="Menlo" panose="020B0609030804020204" pitchFamily="49" charset="0"/>
              </a:rPr>
              <a:t>    smooth_step( y ,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st.y);</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void</a:t>
            </a:r>
            <a:r>
              <a:rPr lang="en-US" sz="1000" b="0" noProof="1">
                <a:solidFill>
                  <a:srgbClr val="DADADA"/>
                </a:solidFill>
                <a:effectLst/>
                <a:latin typeface="Menlo" panose="020B0609030804020204" pitchFamily="49" charset="0"/>
              </a:rPr>
              <a:t> mainImage( </a:t>
            </a:r>
            <a:r>
              <a:rPr lang="en-US" sz="1000" b="0" noProof="1">
                <a:solidFill>
                  <a:srgbClr val="569CD6"/>
                </a:solidFill>
                <a:effectLst/>
                <a:latin typeface="Menlo" panose="020B0609030804020204" pitchFamily="49" charset="0"/>
              </a:rPr>
              <a:t>out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 fragColor, </a:t>
            </a:r>
            <a:r>
              <a:rPr lang="en-US" sz="1000" b="0" noProof="1">
                <a:solidFill>
                  <a:srgbClr val="569CD6"/>
                </a:solidFill>
                <a:effectLst/>
                <a:latin typeface="Menlo" panose="020B0609030804020204" pitchFamily="49" charset="0"/>
              </a:rPr>
              <a:t>in</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fragCoord ){</a:t>
            </a:r>
          </a:p>
          <a:p>
            <a:r>
              <a:rPr lang="en-US" sz="1000" b="0" noProof="1">
                <a:solidFill>
                  <a:srgbClr val="569CD6"/>
                </a:solidFill>
                <a:effectLst/>
                <a:latin typeface="Menlo" panose="020B0609030804020204" pitchFamily="49" charset="0"/>
              </a:rPr>
              <a:t>    vec2</a:t>
            </a:r>
            <a:r>
              <a:rPr lang="en-US" sz="1000" b="0" noProof="1">
                <a:solidFill>
                  <a:srgbClr val="DADADA"/>
                </a:solidFill>
                <a:effectLst/>
                <a:latin typeface="Menlo" panose="020B0609030804020204" pitchFamily="49" charset="0"/>
              </a:rPr>
              <a:t> st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fragCoord.xy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iResolution.xy;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smooth_step(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 st.x );</a:t>
            </a:r>
          </a:p>
          <a:p>
            <a:r>
              <a:rPr lang="en-US" sz="1000" b="0" noProof="1">
                <a:solidFill>
                  <a:srgbClr val="57A64A"/>
                </a:solidFill>
                <a:effectLst/>
                <a:latin typeface="Menlo" panose="020B0609030804020204" pitchFamily="49" charset="0"/>
              </a:rPr>
              <a:t>    // grey gradient</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vec3</a:t>
            </a:r>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7A64A"/>
                </a:solidFill>
                <a:effectLst/>
                <a:latin typeface="Menlo" panose="020B0609030804020204" pitchFamily="49" charset="0"/>
              </a:rPr>
              <a:t>// draw smoothstep curve in green</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percent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plot(st,y);</a:t>
            </a:r>
          </a:p>
          <a:p>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percent)</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percent</a:t>
            </a:r>
            <a:r>
              <a:rPr lang="en-US" sz="1000" b="0" noProof="1">
                <a:solidFill>
                  <a:srgbClr val="B4B4B4"/>
                </a:solidFill>
                <a:effectLst/>
                <a:latin typeface="Menlo" panose="020B0609030804020204" pitchFamily="49" charset="0"/>
              </a:rPr>
              <a:t>*</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fragColor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(color,</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DADADA"/>
                </a:solidFill>
                <a:effectLst/>
                <a:latin typeface="Menlo" panose="020B0609030804020204" pitchFamily="49" charset="0"/>
              </a:rPr>
              <a:t>}</a:t>
            </a:r>
          </a:p>
        </p:txBody>
      </p:sp>
      <p:sp>
        <p:nvSpPr>
          <p:cNvPr id="10" name="TextBox 9">
            <a:extLst>
              <a:ext uri="{FF2B5EF4-FFF2-40B4-BE49-F238E27FC236}">
                <a16:creationId xmlns:a16="http://schemas.microsoft.com/office/drawing/2014/main" id="{F08F6F34-BBFD-B745-AAEC-DE0314110491}"/>
              </a:ext>
            </a:extLst>
          </p:cNvPr>
          <p:cNvSpPr txBox="1"/>
          <p:nvPr/>
        </p:nvSpPr>
        <p:spPr>
          <a:xfrm>
            <a:off x="390548" y="5228733"/>
            <a:ext cx="4585716" cy="307777"/>
          </a:xfrm>
          <a:prstGeom prst="rect">
            <a:avLst/>
          </a:prstGeom>
          <a:noFill/>
        </p:spPr>
        <p:txBody>
          <a:bodyPr wrap="square">
            <a:spAutoFit/>
          </a:bodyPr>
          <a:lstStyle/>
          <a:p>
            <a:r>
              <a:rPr lang="pt-BR" dirty="0"/>
              <a:t>https://</a:t>
            </a:r>
            <a:r>
              <a:rPr lang="pt-BR" dirty="0" err="1"/>
              <a:t>www.shadertoy.com</a:t>
            </a:r>
            <a:r>
              <a:rPr lang="pt-BR" dirty="0"/>
              <a:t>/</a:t>
            </a:r>
            <a:r>
              <a:rPr lang="pt-BR" dirty="0" err="1"/>
              <a:t>view</a:t>
            </a:r>
            <a:r>
              <a:rPr lang="pt-BR" dirty="0"/>
              <a:t>/</a:t>
            </a:r>
            <a:r>
              <a:rPr lang="pt-BR" dirty="0" err="1"/>
              <a:t>lsVSRD</a:t>
            </a:r>
            <a:endParaRPr lang="pt-BR" dirty="0"/>
          </a:p>
        </p:txBody>
      </p:sp>
      <p:pic>
        <p:nvPicPr>
          <p:cNvPr id="2050" name="Picture 2">
            <a:extLst>
              <a:ext uri="{FF2B5EF4-FFF2-40B4-BE49-F238E27FC236}">
                <a16:creationId xmlns:a16="http://schemas.microsoft.com/office/drawing/2014/main" id="{287BE9DE-6EC4-DF71-283A-529AFACE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712" y="2167478"/>
            <a:ext cx="3100832" cy="17442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26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7D1-FAE1-AA23-C4D6-39A514EDA568}"/>
              </a:ext>
            </a:extLst>
          </p:cNvPr>
          <p:cNvSpPr>
            <a:spLocks noGrp="1"/>
          </p:cNvSpPr>
          <p:nvPr>
            <p:ph type="title"/>
          </p:nvPr>
        </p:nvSpPr>
        <p:spPr/>
        <p:txBody>
          <a:bodyPr/>
          <a:lstStyle/>
          <a:p>
            <a:r>
              <a:rPr lang="pt-BR" dirty="0"/>
              <a:t>Atividade: Faça um degrade para fundo de tela</a:t>
            </a:r>
          </a:p>
        </p:txBody>
      </p:sp>
      <p:sp>
        <p:nvSpPr>
          <p:cNvPr id="3" name="Text Placeholder 2">
            <a:extLst>
              <a:ext uri="{FF2B5EF4-FFF2-40B4-BE49-F238E27FC236}">
                <a16:creationId xmlns:a16="http://schemas.microsoft.com/office/drawing/2014/main" id="{A1F1FBFC-C71D-8586-75BC-09386A48BB31}"/>
              </a:ext>
            </a:extLst>
          </p:cNvPr>
          <p:cNvSpPr>
            <a:spLocks noGrp="1"/>
          </p:cNvSpPr>
          <p:nvPr>
            <p:ph type="body" idx="1"/>
          </p:nvPr>
        </p:nvSpPr>
        <p:spPr/>
        <p:txBody>
          <a:bodyPr/>
          <a:lstStyle/>
          <a:p>
            <a:r>
              <a:rPr lang="pt-BR" dirty="0"/>
              <a:t>Usando os conceitos aprendidos em aula, faça um degrade</a:t>
            </a:r>
          </a:p>
        </p:txBody>
      </p:sp>
      <p:sp>
        <p:nvSpPr>
          <p:cNvPr id="4" name="Slide Number Placeholder 3">
            <a:extLst>
              <a:ext uri="{FF2B5EF4-FFF2-40B4-BE49-F238E27FC236}">
                <a16:creationId xmlns:a16="http://schemas.microsoft.com/office/drawing/2014/main" id="{AB72C1C7-4119-AD9A-3B55-B3207923FB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pic>
        <p:nvPicPr>
          <p:cNvPr id="8194" name="Picture 2">
            <a:extLst>
              <a:ext uri="{FF2B5EF4-FFF2-40B4-BE49-F238E27FC236}">
                <a16:creationId xmlns:a16="http://schemas.microsoft.com/office/drawing/2014/main" id="{E6F932EF-C91B-79EC-370B-77C720B9E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568" y="1371525"/>
            <a:ext cx="4270342" cy="24020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8A959C-C31E-56A3-C934-4688352A3827}"/>
              </a:ext>
            </a:extLst>
          </p:cNvPr>
          <p:cNvSpPr txBox="1"/>
          <p:nvPr/>
        </p:nvSpPr>
        <p:spPr>
          <a:xfrm>
            <a:off x="738679" y="3938635"/>
            <a:ext cx="7412120" cy="1600438"/>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void</a:t>
            </a:r>
            <a:r>
              <a:rPr lang="en-US" noProof="1">
                <a:solidFill>
                  <a:srgbClr val="DADADA"/>
                </a:solidFill>
                <a:latin typeface="Menlo" panose="020B0609030804020204" pitchFamily="49" charset="0"/>
              </a:rPr>
              <a:t> mainImage( </a:t>
            </a:r>
            <a:r>
              <a:rPr lang="en-US" noProof="1">
                <a:solidFill>
                  <a:srgbClr val="569CD6"/>
                </a:solidFill>
                <a:latin typeface="Menlo" panose="020B0609030804020204" pitchFamily="49" charset="0"/>
              </a:rPr>
              <a:t>out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 fragColor, </a:t>
            </a:r>
            <a:r>
              <a:rPr lang="en-US" noProof="1">
                <a:solidFill>
                  <a:srgbClr val="569CD6"/>
                </a:solidFill>
                <a:latin typeface="Menlo" panose="020B0609030804020204" pitchFamily="49" charset="0"/>
              </a:rPr>
              <a:t>in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fragCoord ) {</a:t>
            </a:r>
          </a:p>
          <a:p>
            <a:r>
              <a:rPr lang="en-US" noProof="1">
                <a:solidFill>
                  <a:srgbClr val="569CD6"/>
                </a:solidFill>
                <a:latin typeface="Menlo" panose="020B0609030804020204" pitchFamily="49" charset="0"/>
              </a:rPr>
              <a:t>    vec2</a:t>
            </a:r>
            <a:r>
              <a:rPr lang="en-US" noProof="1">
                <a:solidFill>
                  <a:srgbClr val="DADADA"/>
                </a:solidFill>
                <a:latin typeface="Menlo" panose="020B0609030804020204" pitchFamily="49" charset="0"/>
              </a:rPr>
              <a:t> uv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fragCoord</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iResolution.xy;</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gradientStartColor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0.6</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0.3</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0.0</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gradientEndColor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0.2</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0.8</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1</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col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mix</a:t>
            </a:r>
            <a:r>
              <a:rPr lang="en-US" noProof="1">
                <a:solidFill>
                  <a:srgbClr val="DADADA"/>
                </a:solidFill>
                <a:latin typeface="Menlo" panose="020B0609030804020204" pitchFamily="49" charset="0"/>
              </a:rPr>
              <a:t>(gradientStartColor, gradientEndColor, uv.y);</a:t>
            </a:r>
          </a:p>
          <a:p>
            <a:r>
              <a:rPr lang="en-US" noProof="1">
                <a:solidFill>
                  <a:srgbClr val="DADADA"/>
                </a:solidFill>
                <a:latin typeface="Menlo" panose="020B0609030804020204" pitchFamily="49" charset="0"/>
              </a:rPr>
              <a:t>    fragColor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(col,</a:t>
            </a:r>
            <a:r>
              <a:rPr lang="en-US" noProof="1">
                <a:solidFill>
                  <a:srgbClr val="B5CEA8"/>
                </a:solidFill>
                <a:latin typeface="Menlo" panose="020B0609030804020204" pitchFamily="49" charset="0"/>
              </a:rPr>
              <a:t>1.0</a:t>
            </a:r>
            <a:r>
              <a:rPr lang="en-US" noProof="1">
                <a:solidFill>
                  <a:srgbClr val="DADADA"/>
                </a:solidFill>
                <a:latin typeface="Menlo" panose="020B0609030804020204" pitchFamily="49" charset="0"/>
              </a:rPr>
              <a:t>);</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9062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Organizando código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6" y="629655"/>
            <a:ext cx="5020294" cy="5001369"/>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sdfCircle(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length</a:t>
            </a:r>
            <a:r>
              <a:rPr lang="en-US" sz="1100" b="0" noProof="1">
                <a:solidFill>
                  <a:srgbClr val="DADADA"/>
                </a:solidFill>
                <a:effectLst/>
                <a:latin typeface="Menlo" panose="020B0609030804020204" pitchFamily="49" charset="0"/>
              </a:rPr>
              <a:t>(uv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 </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sdfSquare(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size,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c.x;</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c.y;</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max</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(x), </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size;</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drawScene(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circle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sdfCircle(uv, </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square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sdfSquare(uv, </a:t>
            </a:r>
            <a:r>
              <a:rPr lang="en-US" sz="1100" b="0" noProof="1">
                <a:solidFill>
                  <a:srgbClr val="B5CEA8"/>
                </a:solidFill>
                <a:effectLst/>
                <a:latin typeface="Menlo" panose="020B0609030804020204" pitchFamily="49" charset="0"/>
              </a:rPr>
              <a:t>0.07</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circle));</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square));</a:t>
            </a:r>
          </a:p>
          <a:p>
            <a:endParaRPr lang="en-US" sz="1100" b="0" noProof="1">
              <a:solidFill>
                <a:srgbClr val="DADADA"/>
              </a:solidFill>
              <a:effectLst/>
              <a:latin typeface="Menlo" panose="020B0609030804020204" pitchFamily="49" charset="0"/>
            </a:endParaRP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col;</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0.5</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iResolution.x</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drawScene(uv);</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9218" name="Picture 2">
            <a:extLst>
              <a:ext uri="{FF2B5EF4-FFF2-40B4-BE49-F238E27FC236}">
                <a16:creationId xmlns:a16="http://schemas.microsoft.com/office/drawing/2014/main" id="{D043F1A1-0BDA-FFEA-787B-30AA4DD92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339" y="1882120"/>
            <a:ext cx="3468016" cy="19507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13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Combinando formas</a:t>
            </a:r>
          </a:p>
        </p:txBody>
      </p:sp>
      <p:sp>
        <p:nvSpPr>
          <p:cNvPr id="3" name="Text Placeholder 2">
            <a:extLst>
              <a:ext uri="{FF2B5EF4-FFF2-40B4-BE49-F238E27FC236}">
                <a16:creationId xmlns:a16="http://schemas.microsoft.com/office/drawing/2014/main" id="{F77AA7DB-58FD-EF75-8A77-67102E409BB5}"/>
              </a:ext>
            </a:extLst>
          </p:cNvPr>
          <p:cNvSpPr>
            <a:spLocks noGrp="1"/>
          </p:cNvSpPr>
          <p:nvPr>
            <p:ph type="body" idx="1"/>
          </p:nvPr>
        </p:nvSpPr>
        <p:spPr/>
        <p:txBody>
          <a:bodyPr/>
          <a:lstStyle/>
          <a:p>
            <a:r>
              <a:rPr lang="pt-BR" dirty="0"/>
              <a:t>Um dos truques interessantes do SDF é poder combinar as formas de diversas formas.</a:t>
            </a:r>
          </a:p>
          <a:p>
            <a:r>
              <a:rPr lang="pt-BR" dirty="0"/>
              <a:t>Aqui veremos as principais possibilidades.</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spTree>
    <p:extLst>
      <p:ext uri="{BB962C8B-B14F-4D97-AF65-F5344CB8AC3E}">
        <p14:creationId xmlns:p14="http://schemas.microsoft.com/office/powerpoint/2010/main" val="335085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União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min</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10242" name="Picture 2">
            <a:extLst>
              <a:ext uri="{FF2B5EF4-FFF2-40B4-BE49-F238E27FC236}">
                <a16:creationId xmlns:a16="http://schemas.microsoft.com/office/drawing/2014/main" id="{38A2B5FB-59A7-6223-2CCE-036A1C8D7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0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Intersecção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19</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397D27EA-5753-4EBE-82F0-8D186DA81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1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Em matemática, a Função de Distância com Sinal (</a:t>
            </a:r>
            <a:r>
              <a:rPr lang="pt-BR" dirty="0" err="1"/>
              <a:t>Signed</a:t>
            </a:r>
            <a:r>
              <a:rPr lang="pt-BR" dirty="0"/>
              <a:t> </a:t>
            </a:r>
            <a:r>
              <a:rPr lang="pt-BR" dirty="0" err="1"/>
              <a:t>Distance</a:t>
            </a:r>
            <a:r>
              <a:rPr lang="pt-BR" dirty="0"/>
              <a:t> </a:t>
            </a:r>
            <a:r>
              <a:rPr lang="pt-BR" dirty="0" err="1"/>
              <a:t>Function</a:t>
            </a:r>
            <a:r>
              <a:rPr lang="pt-BR" dirty="0"/>
              <a:t>) é a distância ortogonal de um determinado ponto </a:t>
            </a:r>
            <a:r>
              <a:rPr lang="pt-BR" dirty="0" err="1"/>
              <a:t>x</a:t>
            </a:r>
            <a:r>
              <a:rPr lang="pt-BR" dirty="0"/>
              <a:t> ao limite de um conjunto </a:t>
            </a:r>
            <a:r>
              <a:rPr lang="el-GR" dirty="0"/>
              <a:t>Ω </a:t>
            </a:r>
            <a:r>
              <a:rPr lang="pt-BR" dirty="0"/>
              <a:t>em um espaço métrico, com o sinal determinado por </a:t>
            </a:r>
            <a:r>
              <a:rPr lang="pt-BR" dirty="0" err="1"/>
              <a:t>x</a:t>
            </a:r>
            <a:r>
              <a:rPr lang="pt-BR" dirty="0"/>
              <a:t> estar ou não no interior de </a:t>
            </a:r>
            <a:r>
              <a:rPr lang="el-GR" dirty="0"/>
              <a:t>Ω.</a:t>
            </a:r>
            <a:endParaRPr lang="pt-BR" dirty="0"/>
          </a:p>
          <a:p>
            <a:r>
              <a:rPr lang="pt-BR" dirty="0"/>
              <a:t>A função tem valores positivos nos pontos </a:t>
            </a:r>
            <a:r>
              <a:rPr lang="pt-BR" dirty="0" err="1"/>
              <a:t>x</a:t>
            </a:r>
            <a:r>
              <a:rPr lang="pt-BR" dirty="0"/>
              <a:t> dentro de </a:t>
            </a:r>
            <a:r>
              <a:rPr lang="el-GR" dirty="0"/>
              <a:t>Ω, </a:t>
            </a:r>
            <a:r>
              <a:rPr lang="pt-BR" dirty="0"/>
              <a:t>diminui em valor quando </a:t>
            </a:r>
            <a:r>
              <a:rPr lang="pt-BR" dirty="0" err="1"/>
              <a:t>x</a:t>
            </a:r>
            <a:r>
              <a:rPr lang="pt-BR" dirty="0"/>
              <a:t> se aproxima do limite de </a:t>
            </a:r>
            <a:r>
              <a:rPr lang="el-GR" dirty="0"/>
              <a:t>Ω </a:t>
            </a:r>
            <a:r>
              <a:rPr lang="pt-BR" dirty="0"/>
              <a:t>onde a função de distância com sinal é zero e assume valores negativos fora de </a:t>
            </a:r>
            <a:r>
              <a:rPr lang="el-GR" dirty="0"/>
              <a:t>Ω. </a:t>
            </a:r>
            <a:r>
              <a:rPr lang="pt-BR" dirty="0"/>
              <a:t>No entanto, a convenção alternativa às vezes também é adotada (isto é, negativo dentro de </a:t>
            </a:r>
            <a:r>
              <a:rPr lang="el-GR" dirty="0"/>
              <a:t>Ω </a:t>
            </a:r>
            <a:r>
              <a:rPr lang="pt-BR" dirty="0"/>
              <a:t>e positivo fora).</a:t>
            </a:r>
          </a:p>
        </p:txBody>
      </p:sp>
      <p:sp>
        <p:nvSpPr>
          <p:cNvPr id="7" name="TextBox 6">
            <a:extLst>
              <a:ext uri="{FF2B5EF4-FFF2-40B4-BE49-F238E27FC236}">
                <a16:creationId xmlns:a16="http://schemas.microsoft.com/office/drawing/2014/main" id="{86B3D4FC-35F0-9F3B-2722-DCEF479B684F}"/>
              </a:ext>
            </a:extLst>
          </p:cNvPr>
          <p:cNvSpPr txBox="1"/>
          <p:nvPr/>
        </p:nvSpPr>
        <p:spPr>
          <a:xfrm>
            <a:off x="2008734" y="5410729"/>
            <a:ext cx="6375654" cy="261610"/>
          </a:xfrm>
          <a:prstGeom prst="rect">
            <a:avLst/>
          </a:prstGeom>
          <a:noFill/>
        </p:spPr>
        <p:txBody>
          <a:bodyPr wrap="square">
            <a:spAutoFit/>
          </a:bodyPr>
          <a:lstStyle/>
          <a:p>
            <a:pPr algn="r"/>
            <a:r>
              <a:rPr lang="pt-BR" sz="1100" dirty="0"/>
              <a:t>Adaptado de: https://</a:t>
            </a:r>
            <a:r>
              <a:rPr lang="pt-BR" sz="1100" dirty="0" err="1"/>
              <a:t>en.wikipedia.org</a:t>
            </a:r>
            <a:r>
              <a:rPr lang="pt-BR" sz="1100" dirty="0"/>
              <a:t>/wiki/</a:t>
            </a:r>
            <a:r>
              <a:rPr lang="pt-BR" sz="1100" dirty="0" err="1"/>
              <a:t>Signed_distance_function</a:t>
            </a:r>
            <a:endParaRPr lang="pt-BR" sz="1100" dirty="0"/>
          </a:p>
        </p:txBody>
      </p:sp>
    </p:spTree>
    <p:extLst>
      <p:ext uri="{BB962C8B-B14F-4D97-AF65-F5344CB8AC3E}">
        <p14:creationId xmlns:p14="http://schemas.microsoft.com/office/powerpoint/2010/main" val="73981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círculo do quadrado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20</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2E237CBC-854D-53E5-372F-53B67CB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1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quadrado do círculo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21</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B0373972-8800-0BEB-C369-84704979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31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Ou exclusivo (XOR)</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869025"/>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100" b="0" noProof="1">
                <a:solidFill>
                  <a:srgbClr val="569CD6"/>
                </a:solidFill>
                <a:effectLst/>
                <a:latin typeface="Menlo" panose="020B0609030804020204" pitchFamily="49" charset="0"/>
              </a:rPr>
              <a:t>  </a:t>
            </a:r>
            <a:r>
              <a:rPr lang="en-US" sz="1000" b="0" dirty="0">
                <a:solidFill>
                  <a:srgbClr val="569CD6"/>
                </a:solidFill>
                <a:effectLst/>
                <a:latin typeface="Menlo" panose="020B0609030804020204" pitchFamily="49" charset="0"/>
              </a:rPr>
              <a:t>float</a:t>
            </a:r>
            <a:r>
              <a:rPr lang="en-US" sz="1000" b="0" dirty="0">
                <a:solidFill>
                  <a:srgbClr val="DADADA"/>
                </a:solidFill>
                <a:effectLst/>
                <a:latin typeface="Menlo" panose="020B0609030804020204" pitchFamily="49" charset="0"/>
              </a:rPr>
              <a:t> res </a:t>
            </a:r>
            <a:r>
              <a:rPr lang="en-US" sz="1000" b="0" dirty="0">
                <a:solidFill>
                  <a:srgbClr val="B4B4B4"/>
                </a:solidFill>
                <a:effectLst/>
                <a:latin typeface="Menlo" panose="020B0609030804020204" pitchFamily="49" charset="0"/>
              </a:rPr>
              <a:t>=</a:t>
            </a:r>
            <a:r>
              <a:rPr lang="en-US" sz="1000" b="0" dirty="0">
                <a:solidFill>
                  <a:srgbClr val="DADADA"/>
                </a:solidFill>
                <a:effectLst/>
                <a:latin typeface="Menlo" panose="020B0609030804020204" pitchFamily="49" charset="0"/>
              </a:rPr>
              <a:t> </a:t>
            </a:r>
            <a:r>
              <a:rPr lang="en-US" sz="1000" b="0" dirty="0">
                <a:solidFill>
                  <a:srgbClr val="DCDCAA"/>
                </a:solidFill>
                <a:effectLst/>
                <a:latin typeface="Menlo" panose="020B0609030804020204" pitchFamily="49" charset="0"/>
              </a:rPr>
              <a:t>max</a:t>
            </a:r>
            <a:r>
              <a:rPr lang="en-US" sz="1000" b="0" dirty="0">
                <a:solidFill>
                  <a:srgbClr val="DADADA"/>
                </a:solidFill>
                <a:effectLst/>
                <a:latin typeface="Menlo" panose="020B0609030804020204" pitchFamily="49" charset="0"/>
              </a:rPr>
              <a:t>(min(circle, square), -max(circle, square));</a:t>
            </a:r>
            <a:endParaRPr lang="en-US" sz="1000" dirty="0">
              <a:solidFill>
                <a:srgbClr val="DADADA"/>
              </a:solidFill>
              <a:latin typeface="Menlo" panose="020B0609030804020204" pitchFamily="49" charset="0"/>
            </a:endParaRPr>
          </a:p>
          <a:p>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E72113D2-00A7-A8D2-9585-30DBE50D2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1"/>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075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E2C7-8879-70E1-B7E8-84F9828FB6C9}"/>
              </a:ext>
            </a:extLst>
          </p:cNvPr>
          <p:cNvSpPr>
            <a:spLocks noGrp="1"/>
          </p:cNvSpPr>
          <p:nvPr>
            <p:ph type="title"/>
          </p:nvPr>
        </p:nvSpPr>
        <p:spPr/>
        <p:txBody>
          <a:bodyPr/>
          <a:lstStyle/>
          <a:p>
            <a:r>
              <a:rPr lang="pt-BR" dirty="0"/>
              <a:t>Resumindo</a:t>
            </a:r>
          </a:p>
        </p:txBody>
      </p:sp>
      <p:sp>
        <p:nvSpPr>
          <p:cNvPr id="3" name="Text Placeholder 2">
            <a:extLst>
              <a:ext uri="{FF2B5EF4-FFF2-40B4-BE49-F238E27FC236}">
                <a16:creationId xmlns:a16="http://schemas.microsoft.com/office/drawing/2014/main" id="{F04048E0-C45A-EE0B-F9E4-9E06DBB971E2}"/>
              </a:ext>
            </a:extLst>
          </p:cNvPr>
          <p:cNvSpPr>
            <a:spLocks noGrp="1"/>
          </p:cNvSpPr>
          <p:nvPr>
            <p:ph type="body" idx="1"/>
          </p:nvPr>
        </p:nvSpPr>
        <p:spPr/>
        <p:txBody>
          <a:bodyPr>
            <a:normAutofit/>
          </a:bodyPr>
          <a:lstStyle/>
          <a:p>
            <a:r>
              <a:rPr lang="en-US" dirty="0"/>
              <a:t>res </a:t>
            </a:r>
            <a:r>
              <a:rPr lang="en-US" dirty="0">
                <a:solidFill>
                  <a:srgbClr val="67CDCC"/>
                </a:solidFill>
                <a:effectLst/>
              </a:rPr>
              <a:t>=</a:t>
            </a:r>
            <a:r>
              <a:rPr lang="en-US" dirty="0"/>
              <a:t> </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união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intersecção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67CD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d1 </a:t>
            </a:r>
            <a:r>
              <a:rPr lang="en-US" dirty="0" err="1">
                <a:solidFill>
                  <a:srgbClr val="999999"/>
                </a:solidFill>
                <a:effectLst/>
              </a:rPr>
              <a:t>menos</a:t>
            </a:r>
            <a:r>
              <a:rPr lang="en-US" dirty="0">
                <a:solidFill>
                  <a:srgbClr val="999999"/>
                </a:solidFill>
                <a:effectLst/>
              </a:rPr>
              <a:t> d2</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a:t>
            </a:r>
            <a:r>
              <a:rPr lang="en-US" dirty="0">
                <a:solidFill>
                  <a:srgbClr val="67CDCC"/>
                </a:solidFill>
                <a:effectLst/>
              </a:rPr>
              <a:t>-</a:t>
            </a:r>
            <a:r>
              <a:rPr lang="en-US" dirty="0"/>
              <a:t>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d2 </a:t>
            </a:r>
            <a:r>
              <a:rPr lang="en-US" dirty="0" err="1">
                <a:solidFill>
                  <a:srgbClr val="999999"/>
                </a:solidFill>
                <a:effectLst/>
              </a:rPr>
              <a:t>menos</a:t>
            </a:r>
            <a:r>
              <a:rPr lang="en-US" dirty="0">
                <a:solidFill>
                  <a:srgbClr val="999999"/>
                </a:solidFill>
                <a:effectLst/>
              </a:rPr>
              <a:t> d1</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67CDCC"/>
                </a:solidFill>
                <a:effectLst/>
              </a:rPr>
              <a:t>-</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xor</a:t>
            </a:r>
            <a:r>
              <a:rPr lang="en-US" dirty="0"/>
              <a:t> </a:t>
            </a:r>
          </a:p>
          <a:p>
            <a:endParaRPr lang="pt-BR" dirty="0"/>
          </a:p>
        </p:txBody>
      </p:sp>
      <p:sp>
        <p:nvSpPr>
          <p:cNvPr id="4" name="Slide Number Placeholder 3">
            <a:extLst>
              <a:ext uri="{FF2B5EF4-FFF2-40B4-BE49-F238E27FC236}">
                <a16:creationId xmlns:a16="http://schemas.microsoft.com/office/drawing/2014/main" id="{835F889F-98B9-BF16-9664-0093273CF6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Tree>
    <p:extLst>
      <p:ext uri="{BB962C8B-B14F-4D97-AF65-F5344CB8AC3E}">
        <p14:creationId xmlns:p14="http://schemas.microsoft.com/office/powerpoint/2010/main" val="179681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E3EE-C45F-1D7D-B41F-3E3750E9D0B2}"/>
              </a:ext>
            </a:extLst>
          </p:cNvPr>
          <p:cNvSpPr>
            <a:spLocks noGrp="1"/>
          </p:cNvSpPr>
          <p:nvPr>
            <p:ph type="title"/>
          </p:nvPr>
        </p:nvSpPr>
        <p:spPr/>
        <p:txBody>
          <a:bodyPr/>
          <a:lstStyle/>
          <a:p>
            <a:r>
              <a:rPr lang="pt-BR" dirty="0"/>
              <a:t>Posicionamento 2D</a:t>
            </a:r>
          </a:p>
        </p:txBody>
      </p:sp>
      <p:sp>
        <p:nvSpPr>
          <p:cNvPr id="3" name="Text Placeholder 2">
            <a:extLst>
              <a:ext uri="{FF2B5EF4-FFF2-40B4-BE49-F238E27FC236}">
                <a16:creationId xmlns:a16="http://schemas.microsoft.com/office/drawing/2014/main" id="{5A1EB2BE-CA61-8226-47DF-B4871C3C6D12}"/>
              </a:ext>
            </a:extLst>
          </p:cNvPr>
          <p:cNvSpPr>
            <a:spLocks noGrp="1"/>
          </p:cNvSpPr>
          <p:nvPr>
            <p:ph type="body" idx="1"/>
          </p:nvPr>
        </p:nvSpPr>
        <p:spPr/>
        <p:txBody>
          <a:bodyPr/>
          <a:lstStyle/>
          <a:p>
            <a:r>
              <a:rPr lang="pt-BR" dirty="0"/>
              <a:t>Inspirado originalmente no trabalho de </a:t>
            </a:r>
            <a:r>
              <a:rPr lang="pt-BR" dirty="0" err="1"/>
              <a:t>Inigo</a:t>
            </a:r>
            <a:r>
              <a:rPr lang="pt-BR" dirty="0"/>
              <a:t> </a:t>
            </a:r>
            <a:r>
              <a:rPr lang="pt-BR" dirty="0" err="1"/>
              <a:t>Quilez</a:t>
            </a:r>
            <a:r>
              <a:rPr lang="pt-BR" dirty="0"/>
              <a:t>. A seguir serão apresentadas algumas estratégias de posicionar e exibir padrões de imagens.</a:t>
            </a:r>
          </a:p>
        </p:txBody>
      </p:sp>
      <p:sp>
        <p:nvSpPr>
          <p:cNvPr id="4" name="Slide Number Placeholder 3">
            <a:extLst>
              <a:ext uri="{FF2B5EF4-FFF2-40B4-BE49-F238E27FC236}">
                <a16:creationId xmlns:a16="http://schemas.microsoft.com/office/drawing/2014/main" id="{50290BFC-65B6-86C2-39D2-AB7CE00F1FA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spTree>
    <p:extLst>
      <p:ext uri="{BB962C8B-B14F-4D97-AF65-F5344CB8AC3E}">
        <p14:creationId xmlns:p14="http://schemas.microsoft.com/office/powerpoint/2010/main" val="695165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a:t>
            </a:r>
          </a:p>
          <a:p>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(p,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0.1</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pic>
        <p:nvPicPr>
          <p:cNvPr id="15362" name="Picture 2" descr="Canvas with a gradient background ranging from shades of purple at the bottom to shades of cyan at the top. Two red circles are drawn to the middle of the canvas. They are equidistant from each other along the x-axis.">
            <a:extLst>
              <a:ext uri="{FF2B5EF4-FFF2-40B4-BE49-F238E27FC236}">
                <a16:creationId xmlns:a16="http://schemas.microsoft.com/office/drawing/2014/main" id="{02561882-5667-B7B0-CD03-BB3C83CBA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021266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26</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a:t>
            </a:r>
            <a:r>
              <a:rPr lang="en-US" noProof="1">
                <a:solidFill>
                  <a:srgbClr val="DADADA"/>
                </a:solidFill>
                <a:latin typeface="Menlo" panose="020B0609030804020204" pitchFamily="49" charset="0"/>
              </a:rPr>
              <a:t>y</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(p.y);</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4" descr="Canvas with a gradient background ranging from shades of purple at the bottom to shades of cyan at the top. Two red circles are drawn to the middle of the canvas. They are equidistant from each other along the y-axis.">
            <a:extLst>
              <a:ext uri="{FF2B5EF4-FFF2-40B4-BE49-F238E27FC236}">
                <a16:creationId xmlns:a16="http://schemas.microsoft.com/office/drawing/2014/main" id="{78328C17-A7C7-B8DA-9143-30E07120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599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27</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opSymXY(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opSymXY(uv,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8" name="Picture 2" descr="Canvas with a gradient background ranging from shades of purple at the bottom to shades of cyan at the top. Four red circles are drawn to the middle of the canvas. They are equidistant from each other along the x-axis and y-axis.">
            <a:extLst>
              <a:ext uri="{FF2B5EF4-FFF2-40B4-BE49-F238E27FC236}">
                <a16:creationId xmlns:a16="http://schemas.microsoft.com/office/drawing/2014/main" id="{41B1F47B-2522-73B4-756E-30E81F2E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29"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28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opRep</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28</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opRep</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c)</a:t>
            </a:r>
          </a:p>
          <a:p>
            <a:r>
              <a:rPr lang="en-US" b="0" dirty="0">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vec2</a:t>
            </a:r>
            <a:r>
              <a:rPr lang="en-US" b="0" dirty="0">
                <a:solidFill>
                  <a:srgbClr val="DADADA"/>
                </a:solidFill>
                <a:effectLst/>
                <a:latin typeface="Menlo" panose="020B0609030804020204" pitchFamily="49" charset="0"/>
              </a:rPr>
              <a:t> q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mod</a:t>
            </a:r>
            <a:r>
              <a:rPr lang="en-US" b="0" dirty="0">
                <a:solidFill>
                  <a:srgbClr val="DADADA"/>
                </a:solidFill>
                <a:effectLst/>
                <a:latin typeface="Menlo" panose="020B0609030804020204" pitchFamily="49" charset="0"/>
              </a:rPr>
              <a:t>(p</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0.5</a:t>
            </a:r>
            <a:r>
              <a:rPr lang="en-US" b="0" dirty="0">
                <a:solidFill>
                  <a:srgbClr val="B4B4B4"/>
                </a:solidFill>
                <a:effectLst/>
                <a:latin typeface="Menlo" panose="020B0609030804020204" pitchFamily="49" charset="0"/>
              </a:rPr>
              <a:t>*</a:t>
            </a:r>
            <a:r>
              <a:rPr lang="en-US" b="0" dirty="0" err="1">
                <a:solidFill>
                  <a:srgbClr val="DADADA"/>
                </a:solidFill>
                <a:effectLst/>
                <a:latin typeface="Menlo" panose="020B0609030804020204" pitchFamily="49" charset="0"/>
              </a:rPr>
              <a:t>c,c</a:t>
            </a:r>
            <a:r>
              <a:rPr lang="en-US" b="0" dirty="0">
                <a:solidFill>
                  <a:srgbClr val="DADADA"/>
                </a:solidFill>
                <a:effectLst/>
                <a:latin typeface="Menlo" panose="020B0609030804020204" pitchFamily="49" charset="0"/>
              </a:rPr>
              <a:t>)</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0.5</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c;</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(q,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opRep</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0.05</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2" descr="Canvas with a gradient background ranging from shades of purple at the bottom to shades of cyan at the top. An infinite number of red circles are drawn to the middle of the canvas, but only forty-five are visible. They are equidistant from each other along the x-axis and y-axis.">
            <a:extLst>
              <a:ext uri="{FF2B5EF4-FFF2-40B4-BE49-F238E27FC236}">
                <a16:creationId xmlns:a16="http://schemas.microsoft.com/office/drawing/2014/main" id="{9ADD53B2-C488-8561-D47E-F618F6216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30"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70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C4E-6F7F-1502-9611-D675980C755A}"/>
              </a:ext>
            </a:extLst>
          </p:cNvPr>
          <p:cNvSpPr>
            <a:spLocks noGrp="1"/>
          </p:cNvSpPr>
          <p:nvPr>
            <p:ph type="title"/>
          </p:nvPr>
        </p:nvSpPr>
        <p:spPr/>
        <p:txBody>
          <a:bodyPr/>
          <a:lstStyle/>
          <a:p>
            <a:r>
              <a:rPr lang="pt-BR" dirty="0"/>
              <a:t>Funções SDF prontas</a:t>
            </a:r>
          </a:p>
        </p:txBody>
      </p:sp>
      <p:sp>
        <p:nvSpPr>
          <p:cNvPr id="3" name="Text Placeholder 2">
            <a:extLst>
              <a:ext uri="{FF2B5EF4-FFF2-40B4-BE49-F238E27FC236}">
                <a16:creationId xmlns:a16="http://schemas.microsoft.com/office/drawing/2014/main" id="{D90DCF05-8096-AAAA-68EF-07FE686D82B4}"/>
              </a:ext>
            </a:extLst>
          </p:cNvPr>
          <p:cNvSpPr>
            <a:spLocks noGrp="1"/>
          </p:cNvSpPr>
          <p:nvPr>
            <p:ph type="body" idx="1"/>
          </p:nvPr>
        </p:nvSpPr>
        <p:spPr/>
        <p:txBody>
          <a:bodyPr/>
          <a:lstStyle/>
          <a:p>
            <a:r>
              <a:rPr lang="pt-BR" dirty="0"/>
              <a:t>Muitas funcionalidades para SDF já existem. Um bom repositório é o site do </a:t>
            </a:r>
            <a:r>
              <a:rPr lang="pt-BR" dirty="0" err="1"/>
              <a:t>Inigo</a:t>
            </a:r>
            <a:r>
              <a:rPr lang="pt-BR" dirty="0"/>
              <a:t> </a:t>
            </a:r>
            <a:r>
              <a:rPr lang="pt-BR" dirty="0" err="1"/>
              <a:t>Quilz</a:t>
            </a:r>
            <a:r>
              <a:rPr lang="pt-BR" dirty="0"/>
              <a:t>:</a:t>
            </a:r>
          </a:p>
          <a:p>
            <a:r>
              <a:rPr lang="pt-BR" dirty="0">
                <a:hlinkClick r:id="rId2"/>
              </a:rPr>
              <a:t>https://iquilezles.org/articles/distfunctions2d/</a:t>
            </a:r>
            <a:endParaRPr lang="pt-BR" dirty="0"/>
          </a:p>
          <a:p>
            <a:endParaRPr lang="pt-BR" dirty="0"/>
          </a:p>
        </p:txBody>
      </p:sp>
      <p:sp>
        <p:nvSpPr>
          <p:cNvPr id="4" name="Slide Number Placeholder 3">
            <a:extLst>
              <a:ext uri="{FF2B5EF4-FFF2-40B4-BE49-F238E27FC236}">
                <a16:creationId xmlns:a16="http://schemas.microsoft.com/office/drawing/2014/main" id="{5A30F2B1-19CE-6E68-BDFA-3262FB3156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29</a:t>
            </a:fld>
            <a:endParaRPr lang="pt-BR"/>
          </a:p>
        </p:txBody>
      </p:sp>
      <p:pic>
        <p:nvPicPr>
          <p:cNvPr id="5" name="Picture 4">
            <a:extLst>
              <a:ext uri="{FF2B5EF4-FFF2-40B4-BE49-F238E27FC236}">
                <a16:creationId xmlns:a16="http://schemas.microsoft.com/office/drawing/2014/main" id="{88966402-7DB5-ACF3-71C7-35D7F277670C}"/>
              </a:ext>
            </a:extLst>
          </p:cNvPr>
          <p:cNvPicPr>
            <a:picLocks noChangeAspect="1"/>
          </p:cNvPicPr>
          <p:nvPr/>
        </p:nvPicPr>
        <p:blipFill>
          <a:blip r:embed="rId3"/>
          <a:stretch>
            <a:fillRect/>
          </a:stretch>
        </p:blipFill>
        <p:spPr>
          <a:xfrm>
            <a:off x="1298542" y="2055997"/>
            <a:ext cx="6007231" cy="3354732"/>
          </a:xfrm>
          <a:prstGeom prst="rect">
            <a:avLst/>
          </a:prstGeom>
        </p:spPr>
      </p:pic>
    </p:spTree>
    <p:extLst>
      <p:ext uri="{BB962C8B-B14F-4D97-AF65-F5344CB8AC3E}">
        <p14:creationId xmlns:p14="http://schemas.microsoft.com/office/powerpoint/2010/main" val="2185251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Explicar...</a:t>
            </a:r>
          </a:p>
        </p:txBody>
      </p:sp>
      <p:pic>
        <p:nvPicPr>
          <p:cNvPr id="1026" name="Picture 2">
            <a:extLst>
              <a:ext uri="{FF2B5EF4-FFF2-40B4-BE49-F238E27FC236}">
                <a16:creationId xmlns:a16="http://schemas.microsoft.com/office/drawing/2014/main" id="{89AE2DD9-870B-9609-9AEC-DCF0FA6D8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648480"/>
            <a:ext cx="812800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78CAA6-5F58-7589-12B9-EA48EED5E052}"/>
              </a:ext>
            </a:extLst>
          </p:cNvPr>
          <p:cNvSpPr txBox="1"/>
          <p:nvPr/>
        </p:nvSpPr>
        <p:spPr>
          <a:xfrm>
            <a:off x="910336" y="5493561"/>
            <a:ext cx="7813040" cy="215444"/>
          </a:xfrm>
          <a:prstGeom prst="rect">
            <a:avLst/>
          </a:prstGeom>
          <a:noFill/>
        </p:spPr>
        <p:txBody>
          <a:bodyPr wrap="square">
            <a:spAutoFit/>
          </a:bodyPr>
          <a:lstStyle/>
          <a:p>
            <a:r>
              <a:rPr lang="en-US" sz="800" dirty="0"/>
              <a:t>Stress-based shape and topology optimization with cellular level set in B-splines, </a:t>
            </a:r>
            <a:r>
              <a:rPr lang="en-US" sz="800" dirty="0" err="1"/>
              <a:t>por</a:t>
            </a:r>
            <a:r>
              <a:rPr lang="en-US" sz="800" dirty="0"/>
              <a:t> :</a:t>
            </a:r>
            <a:r>
              <a:rPr lang="en-US" sz="800" dirty="0" err="1"/>
              <a:t>Yelin</a:t>
            </a:r>
            <a:r>
              <a:rPr lang="en-US" sz="800" dirty="0"/>
              <a:t> Song &amp; </a:t>
            </a:r>
            <a:r>
              <a:rPr lang="en-US" sz="800" dirty="0" err="1"/>
              <a:t>Qingping</a:t>
            </a:r>
            <a:r>
              <a:rPr lang="en-US" sz="800" dirty="0"/>
              <a:t> Ma &amp; Yu He &amp; </a:t>
            </a:r>
            <a:r>
              <a:rPr lang="en-US" sz="800" dirty="0" err="1"/>
              <a:t>Mingdong</a:t>
            </a:r>
            <a:r>
              <a:rPr lang="en-US" sz="800" dirty="0"/>
              <a:t> Zhou &amp; Michael Yu Wang</a:t>
            </a:r>
            <a:endParaRPr lang="pt-BR" sz="800" dirty="0"/>
          </a:p>
        </p:txBody>
      </p:sp>
    </p:spTree>
    <p:extLst>
      <p:ext uri="{BB962C8B-B14F-4D97-AF65-F5344CB8AC3E}">
        <p14:creationId xmlns:p14="http://schemas.microsoft.com/office/powerpoint/2010/main" val="926194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506-CEBF-E2BA-A4E4-94FFEE790EAB}"/>
              </a:ext>
            </a:extLst>
          </p:cNvPr>
          <p:cNvSpPr>
            <a:spLocks noGrp="1"/>
          </p:cNvSpPr>
          <p:nvPr>
            <p:ph type="title"/>
          </p:nvPr>
        </p:nvSpPr>
        <p:spPr/>
        <p:txBody>
          <a:bodyPr/>
          <a:lstStyle/>
          <a:p>
            <a:r>
              <a:rPr lang="pt-BR" dirty="0"/>
              <a:t>Vídeos sobre </a:t>
            </a:r>
            <a:r>
              <a:rPr lang="pt-BR" dirty="0" err="1"/>
              <a:t>SDFs</a:t>
            </a:r>
            <a:endParaRPr lang="pt-BR" dirty="0"/>
          </a:p>
        </p:txBody>
      </p:sp>
      <p:sp>
        <p:nvSpPr>
          <p:cNvPr id="3" name="Text Placeholder 2">
            <a:extLst>
              <a:ext uri="{FF2B5EF4-FFF2-40B4-BE49-F238E27FC236}">
                <a16:creationId xmlns:a16="http://schemas.microsoft.com/office/drawing/2014/main" id="{C406CD0D-59E4-9F56-809D-B308C9F56010}"/>
              </a:ext>
            </a:extLst>
          </p:cNvPr>
          <p:cNvSpPr>
            <a:spLocks noGrp="1"/>
          </p:cNvSpPr>
          <p:nvPr>
            <p:ph type="body" idx="1"/>
          </p:nvPr>
        </p:nvSpPr>
        <p:spPr/>
        <p:txBody>
          <a:bodyPr>
            <a:normAutofit/>
          </a:bodyPr>
          <a:lstStyle/>
          <a:p>
            <a:r>
              <a:rPr lang="pt-BR" sz="1400" dirty="0">
                <a:hlinkClick r:id="rId2"/>
              </a:rPr>
              <a:t>https://www.youtube.com/playlist?list=PL0EpikNmjs2AUFqRi3vmpkrO3j-zWuoyq</a:t>
            </a:r>
            <a:r>
              <a:rPr lang="pt-BR" sz="1400" dirty="0"/>
              <a:t> </a:t>
            </a:r>
          </a:p>
        </p:txBody>
      </p:sp>
      <p:sp>
        <p:nvSpPr>
          <p:cNvPr id="4" name="Slide Number Placeholder 3">
            <a:extLst>
              <a:ext uri="{FF2B5EF4-FFF2-40B4-BE49-F238E27FC236}">
                <a16:creationId xmlns:a16="http://schemas.microsoft.com/office/drawing/2014/main" id="{E76D1F16-C834-12FA-E7D6-A618C51AAC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30</a:t>
            </a:fld>
            <a:endParaRPr lang="pt-BR"/>
          </a:p>
        </p:txBody>
      </p:sp>
      <p:pic>
        <p:nvPicPr>
          <p:cNvPr id="5" name="Picture 4">
            <a:extLst>
              <a:ext uri="{FF2B5EF4-FFF2-40B4-BE49-F238E27FC236}">
                <a16:creationId xmlns:a16="http://schemas.microsoft.com/office/drawing/2014/main" id="{2801258D-DD60-E33A-B4C9-2F8BC59C8A77}"/>
              </a:ext>
            </a:extLst>
          </p:cNvPr>
          <p:cNvPicPr>
            <a:picLocks noChangeAspect="1"/>
          </p:cNvPicPr>
          <p:nvPr/>
        </p:nvPicPr>
        <p:blipFill>
          <a:blip r:embed="rId3"/>
          <a:stretch>
            <a:fillRect/>
          </a:stretch>
        </p:blipFill>
        <p:spPr>
          <a:xfrm>
            <a:off x="1006770" y="1300434"/>
            <a:ext cx="6817478" cy="4110295"/>
          </a:xfrm>
          <a:prstGeom prst="rect">
            <a:avLst/>
          </a:prstGeom>
        </p:spPr>
      </p:pic>
    </p:spTree>
    <p:extLst>
      <p:ext uri="{BB962C8B-B14F-4D97-AF65-F5344CB8AC3E}">
        <p14:creationId xmlns:p14="http://schemas.microsoft.com/office/powerpoint/2010/main" val="2379588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nut 6">
            <a:extLst>
              <a:ext uri="{FF2B5EF4-FFF2-40B4-BE49-F238E27FC236}">
                <a16:creationId xmlns:a16="http://schemas.microsoft.com/office/drawing/2014/main" id="{5C78485A-FE83-5C9D-A5BB-6286F5BFB1B1}"/>
              </a:ext>
            </a:extLst>
          </p:cNvPr>
          <p:cNvSpPr/>
          <p:nvPr/>
        </p:nvSpPr>
        <p:spPr>
          <a:xfrm>
            <a:off x="3167406" y="2145617"/>
            <a:ext cx="2809188" cy="2807310"/>
          </a:xfrm>
          <a:prstGeom prst="donut">
            <a:avLst>
              <a:gd name="adj" fmla="val 2447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 name="Title 1">
            <a:extLst>
              <a:ext uri="{FF2B5EF4-FFF2-40B4-BE49-F238E27FC236}">
                <a16:creationId xmlns:a16="http://schemas.microsoft.com/office/drawing/2014/main" id="{F74C88AF-96BD-B528-D6F4-49A833B3F938}"/>
              </a:ext>
            </a:extLst>
          </p:cNvPr>
          <p:cNvSpPr>
            <a:spLocks noGrp="1"/>
          </p:cNvSpPr>
          <p:nvPr>
            <p:ph type="title"/>
          </p:nvPr>
        </p:nvSpPr>
        <p:spPr/>
        <p:txBody>
          <a:bodyPr/>
          <a:lstStyle/>
          <a:p>
            <a:r>
              <a:rPr lang="pt-BR" dirty="0"/>
              <a:t>Projeto 2.1</a:t>
            </a:r>
          </a:p>
        </p:txBody>
      </p:sp>
      <p:sp>
        <p:nvSpPr>
          <p:cNvPr id="3" name="Text Placeholder 2">
            <a:extLst>
              <a:ext uri="{FF2B5EF4-FFF2-40B4-BE49-F238E27FC236}">
                <a16:creationId xmlns:a16="http://schemas.microsoft.com/office/drawing/2014/main" id="{8DC8C2C6-A704-762C-1877-7EB33DAF8595}"/>
              </a:ext>
            </a:extLst>
          </p:cNvPr>
          <p:cNvSpPr>
            <a:spLocks noGrp="1"/>
          </p:cNvSpPr>
          <p:nvPr>
            <p:ph type="body" idx="1"/>
          </p:nvPr>
        </p:nvSpPr>
        <p:spPr/>
        <p:txBody>
          <a:bodyPr/>
          <a:lstStyle/>
          <a:p>
            <a:r>
              <a:rPr lang="pt-BR" dirty="0"/>
              <a:t>Crie uma animação 2D no </a:t>
            </a:r>
            <a:r>
              <a:rPr lang="pt-BR" dirty="0" err="1"/>
              <a:t>Fragment</a:t>
            </a:r>
            <a:r>
              <a:rPr lang="pt-BR" dirty="0"/>
              <a:t> </a:t>
            </a:r>
            <a:r>
              <a:rPr lang="pt-BR" dirty="0" err="1"/>
              <a:t>Shader</a:t>
            </a:r>
            <a:r>
              <a:rPr lang="pt-BR" dirty="0"/>
              <a:t> de uma estrela (qualquer tipo) sobre um anel. A volta toda deve demorar 5 segundos. A velocidade na parte superior deve ser zero.</a:t>
            </a:r>
          </a:p>
        </p:txBody>
      </p:sp>
      <p:sp>
        <p:nvSpPr>
          <p:cNvPr id="4" name="Slide Number Placeholder 3">
            <a:extLst>
              <a:ext uri="{FF2B5EF4-FFF2-40B4-BE49-F238E27FC236}">
                <a16:creationId xmlns:a16="http://schemas.microsoft.com/office/drawing/2014/main" id="{5A4A4C06-4165-4B81-260E-8F3EB7D9B4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31</a:t>
            </a:fld>
            <a:endParaRPr lang="pt-BR"/>
          </a:p>
        </p:txBody>
      </p:sp>
      <p:sp>
        <p:nvSpPr>
          <p:cNvPr id="8" name="5-Point Star 7">
            <a:extLst>
              <a:ext uri="{FF2B5EF4-FFF2-40B4-BE49-F238E27FC236}">
                <a16:creationId xmlns:a16="http://schemas.microsoft.com/office/drawing/2014/main" id="{70A35744-0178-9CCE-63FC-CEFECE3576AB}"/>
              </a:ext>
            </a:extLst>
          </p:cNvPr>
          <p:cNvSpPr/>
          <p:nvPr/>
        </p:nvSpPr>
        <p:spPr>
          <a:xfrm>
            <a:off x="4406701" y="2309567"/>
            <a:ext cx="395926" cy="39592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4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accel="50000" decel="50000" fill="hold" grpId="0" nodeType="afterEffect">
                                  <p:stCondLst>
                                    <p:cond delay="0"/>
                                  </p:stCondLst>
                                  <p:endCondLst>
                                    <p:cond evt="onNext" delay="0">
                                      <p:tgtEl>
                                        <p:sldTgt/>
                                      </p:tgtEl>
                                    </p:cond>
                                  </p:endCondLst>
                                  <p:childTnLst>
                                    <p:animMotion origin="layout" path="M -0.00451 -1.11111E-6 C 0.06198 -1.11111E-6 0.11615 0.08472 0.11615 0.18889 C 0.11615 0.29278 0.06198 0.37778 -0.00451 0.37778 C -0.071 0.37778 -0.125 0.29278 -0.125 0.18889 C -0.125 0.08472 -0.071 -1.11111E-6 -0.00451 -1.11111E-6 Z " pathEditMode="relative" rAng="0" ptsTypes="AAAAA">
                                      <p:cBhvr>
                                        <p:cTn id="6" dur="5000" fill="hold"/>
                                        <p:tgtEl>
                                          <p:spTgt spid="8"/>
                                        </p:tgtEl>
                                        <p:attrNameLst>
                                          <p:attrName>ppt_x</p:attrName>
                                          <p:attrName>ppt_y</p:attrName>
                                        </p:attrNameLst>
                                      </p:cBhvr>
                                      <p:rCtr x="0"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F02-CFAA-2241-EB0D-302E57302C81}"/>
              </a:ext>
            </a:extLst>
          </p:cNvPr>
          <p:cNvSpPr>
            <a:spLocks noGrp="1"/>
          </p:cNvSpPr>
          <p:nvPr>
            <p:ph type="title"/>
          </p:nvPr>
        </p:nvSpPr>
        <p:spPr/>
        <p:txBody>
          <a:bodyPr/>
          <a:lstStyle/>
          <a:p>
            <a:r>
              <a:rPr lang="pt-BR" dirty="0"/>
              <a:t>Referências</a:t>
            </a:r>
          </a:p>
        </p:txBody>
      </p:sp>
      <p:sp>
        <p:nvSpPr>
          <p:cNvPr id="3" name="Text Placeholder 2">
            <a:extLst>
              <a:ext uri="{FF2B5EF4-FFF2-40B4-BE49-F238E27FC236}">
                <a16:creationId xmlns:a16="http://schemas.microsoft.com/office/drawing/2014/main" id="{FA6C5517-DEEA-D3D5-173B-95ED5A8B0EBB}"/>
              </a:ext>
            </a:extLst>
          </p:cNvPr>
          <p:cNvSpPr>
            <a:spLocks noGrp="1"/>
          </p:cNvSpPr>
          <p:nvPr>
            <p:ph type="body" idx="1"/>
          </p:nvPr>
        </p:nvSpPr>
        <p:spPr/>
        <p:txBody>
          <a:bodyPr/>
          <a:lstStyle/>
          <a:p>
            <a:r>
              <a:rPr lang="pt-BR" dirty="0"/>
              <a:t>Baseado:</a:t>
            </a:r>
          </a:p>
          <a:p>
            <a:r>
              <a:rPr lang="pt-BR" dirty="0">
                <a:hlinkClick r:id="rId2"/>
              </a:rPr>
              <a:t>https://www.shadertoy.com/</a:t>
            </a:r>
            <a:endParaRPr lang="pt-BR" dirty="0"/>
          </a:p>
          <a:p>
            <a:endParaRPr lang="pt-BR" dirty="0"/>
          </a:p>
          <a:p>
            <a:r>
              <a:rPr lang="pt-BR" dirty="0"/>
              <a:t>Usando:</a:t>
            </a:r>
          </a:p>
          <a:p>
            <a:r>
              <a:rPr lang="pt-BR" dirty="0">
                <a:hlinkClick r:id="rId3"/>
              </a:rPr>
              <a:t>https://inspirnathan.com/posts/49-shadertoy-tutorial-part-3</a:t>
            </a:r>
            <a:endParaRPr lang="pt-BR" dirty="0"/>
          </a:p>
          <a:p>
            <a:endParaRPr lang="pt-BR" dirty="0"/>
          </a:p>
          <a:p>
            <a:r>
              <a:rPr lang="pt-BR" dirty="0"/>
              <a:t>Documentações:</a:t>
            </a:r>
          </a:p>
          <a:p>
            <a:r>
              <a:rPr lang="pt-BR" dirty="0">
                <a:hlinkClick r:id="rId4"/>
              </a:rPr>
              <a:t>https://iquilezles.org/</a:t>
            </a:r>
            <a:r>
              <a:rPr lang="pt-BR" dirty="0"/>
              <a:t> </a:t>
            </a:r>
          </a:p>
          <a:p>
            <a:r>
              <a:rPr lang="pt-BR" dirty="0">
                <a:hlinkClick r:id="rId5"/>
              </a:rPr>
              <a:t>https://thebookofshaders.com/</a:t>
            </a:r>
            <a:endParaRPr lang="pt-BR" dirty="0"/>
          </a:p>
          <a:p>
            <a:endParaRPr lang="pt-BR" dirty="0"/>
          </a:p>
        </p:txBody>
      </p:sp>
      <p:sp>
        <p:nvSpPr>
          <p:cNvPr id="4" name="Slide Number Placeholder 3">
            <a:extLst>
              <a:ext uri="{FF2B5EF4-FFF2-40B4-BE49-F238E27FC236}">
                <a16:creationId xmlns:a16="http://schemas.microsoft.com/office/drawing/2014/main" id="{E9B0CFA4-E100-183E-9132-65E74F1376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32</a:t>
            </a:fld>
            <a:endParaRPr lang="pt-BR"/>
          </a:p>
        </p:txBody>
      </p:sp>
    </p:spTree>
    <p:extLst>
      <p:ext uri="{BB962C8B-B14F-4D97-AF65-F5344CB8AC3E}">
        <p14:creationId xmlns:p14="http://schemas.microsoft.com/office/powerpoint/2010/main" val="1501180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33</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DFDC-156D-8A83-3BE8-C06A32D192A0}"/>
              </a:ext>
            </a:extLst>
          </p:cNvPr>
          <p:cNvSpPr>
            <a:spLocks noGrp="1"/>
          </p:cNvSpPr>
          <p:nvPr>
            <p:ph type="title"/>
          </p:nvPr>
        </p:nvSpPr>
        <p:spPr/>
        <p:txBody>
          <a:bodyPr/>
          <a:lstStyle/>
          <a:p>
            <a:r>
              <a:rPr lang="pt-BR" dirty="0"/>
              <a:t>Função para círculo 2D</a:t>
            </a:r>
          </a:p>
        </p:txBody>
      </p:sp>
      <p:sp>
        <p:nvSpPr>
          <p:cNvPr id="3" name="Text Placeholder 2">
            <a:extLst>
              <a:ext uri="{FF2B5EF4-FFF2-40B4-BE49-F238E27FC236}">
                <a16:creationId xmlns:a16="http://schemas.microsoft.com/office/drawing/2014/main" id="{A0AB3A8F-C792-F724-F386-DBA794F279E1}"/>
              </a:ext>
            </a:extLst>
          </p:cNvPr>
          <p:cNvSpPr>
            <a:spLocks noGrp="1"/>
          </p:cNvSpPr>
          <p:nvPr>
            <p:ph type="body" idx="1"/>
          </p:nvPr>
        </p:nvSpPr>
        <p:spPr/>
        <p:txBody>
          <a:bodyPr/>
          <a:lstStyle/>
          <a:p>
            <a:r>
              <a:rPr lang="pt-BR" dirty="0"/>
              <a:t>Imagine que estou testando um ponto </a:t>
            </a:r>
            <a:r>
              <a:rPr lang="pt-BR" i="1" dirty="0" err="1"/>
              <a:t>uv</a:t>
            </a:r>
            <a:r>
              <a:rPr lang="pt-BR" dirty="0"/>
              <a:t>.</a:t>
            </a:r>
          </a:p>
          <a:p>
            <a:r>
              <a:rPr lang="pt-BR" dirty="0"/>
              <a:t>Como saber se este ponto está dentro de um círculo de raio </a:t>
            </a:r>
            <a:r>
              <a:rPr lang="pt-BR" dirty="0" err="1"/>
              <a:t>r</a:t>
            </a:r>
            <a:r>
              <a:rPr lang="pt-BR" dirty="0"/>
              <a:t>?</a:t>
            </a:r>
          </a:p>
        </p:txBody>
      </p:sp>
      <p:sp>
        <p:nvSpPr>
          <p:cNvPr id="4" name="Slide Number Placeholder 3">
            <a:extLst>
              <a:ext uri="{FF2B5EF4-FFF2-40B4-BE49-F238E27FC236}">
                <a16:creationId xmlns:a16="http://schemas.microsoft.com/office/drawing/2014/main" id="{83533FF7-7363-DAF4-7A02-13B8697842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
        <p:nvSpPr>
          <p:cNvPr id="5" name="TextBox 4">
            <a:extLst>
              <a:ext uri="{FF2B5EF4-FFF2-40B4-BE49-F238E27FC236}">
                <a16:creationId xmlns:a16="http://schemas.microsoft.com/office/drawing/2014/main" id="{ABF622F4-0B36-51EC-3E62-A2C0493FA4FC}"/>
              </a:ext>
            </a:extLst>
          </p:cNvPr>
          <p:cNvSpPr txBox="1"/>
          <p:nvPr/>
        </p:nvSpPr>
        <p:spPr>
          <a:xfrm>
            <a:off x="1288821" y="4418829"/>
            <a:ext cx="6631686" cy="954107"/>
          </a:xfrm>
          <a:prstGeom prst="rect">
            <a:avLst/>
          </a:prstGeom>
          <a:solidFill>
            <a:schemeClr val="tx1"/>
          </a:solidFill>
        </p:spPr>
        <p:txBody>
          <a:bodyPr wrap="square">
            <a:spAutoFit/>
          </a:bodyPr>
          <a:lstStyle/>
          <a:p>
            <a:r>
              <a:rPr lang="en-US" noProof="1">
                <a:solidFill>
                  <a:srgbClr val="4EC9B0"/>
                </a:solidFill>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noProof="1">
                <a:solidFill>
                  <a:srgbClr val="DADADA"/>
                </a:solidFill>
                <a:latin typeface="Menlo" panose="020B0609030804020204" pitchFamily="49" charset="0"/>
              </a:rPr>
              <a:t>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cxnSp>
        <p:nvCxnSpPr>
          <p:cNvPr id="7" name="Straight Arrow Connector 6">
            <a:extLst>
              <a:ext uri="{FF2B5EF4-FFF2-40B4-BE49-F238E27FC236}">
                <a16:creationId xmlns:a16="http://schemas.microsoft.com/office/drawing/2014/main" id="{393A960D-42F6-F973-9328-0A285754B7C6}"/>
              </a:ext>
            </a:extLst>
          </p:cNvPr>
          <p:cNvCxnSpPr/>
          <p:nvPr/>
        </p:nvCxnSpPr>
        <p:spPr>
          <a:xfrm flipV="1">
            <a:off x="4453128" y="1700784"/>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6EDE0EC-36A7-C1BF-A7D9-84E58135A2C1}"/>
              </a:ext>
            </a:extLst>
          </p:cNvPr>
          <p:cNvCxnSpPr>
            <a:cxnSpLocks/>
          </p:cNvCxnSpPr>
          <p:nvPr/>
        </p:nvCxnSpPr>
        <p:spPr>
          <a:xfrm>
            <a:off x="2738628" y="2939796"/>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3DFC9DAF-BA82-42BC-8A84-FB7F64B44E26}"/>
              </a:ext>
            </a:extLst>
          </p:cNvPr>
          <p:cNvSpPr/>
          <p:nvPr/>
        </p:nvSpPr>
        <p:spPr>
          <a:xfrm>
            <a:off x="3872484" y="2368296"/>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Oval 12">
            <a:extLst>
              <a:ext uri="{FF2B5EF4-FFF2-40B4-BE49-F238E27FC236}">
                <a16:creationId xmlns:a16="http://schemas.microsoft.com/office/drawing/2014/main" id="{68836309-D708-EF79-BFAB-4F4249B3061B}"/>
              </a:ext>
            </a:extLst>
          </p:cNvPr>
          <p:cNvSpPr/>
          <p:nvPr/>
        </p:nvSpPr>
        <p:spPr>
          <a:xfrm>
            <a:off x="5477256" y="2157984"/>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C26AFDC0-EE14-0F50-A70D-10071EF1EBA8}"/>
              </a:ext>
            </a:extLst>
          </p:cNvPr>
          <p:cNvSpPr txBox="1"/>
          <p:nvPr/>
        </p:nvSpPr>
        <p:spPr>
          <a:xfrm>
            <a:off x="5541264" y="2004095"/>
            <a:ext cx="377190" cy="307777"/>
          </a:xfrm>
          <a:prstGeom prst="rect">
            <a:avLst/>
          </a:prstGeom>
          <a:noFill/>
        </p:spPr>
        <p:txBody>
          <a:bodyPr wrap="square">
            <a:spAutoFit/>
          </a:bodyPr>
          <a:lstStyle/>
          <a:p>
            <a:r>
              <a:rPr lang="pt-BR" dirty="0"/>
              <a:t>?</a:t>
            </a:r>
          </a:p>
        </p:txBody>
      </p:sp>
      <p:sp>
        <p:nvSpPr>
          <p:cNvPr id="17" name="TextBox 16">
            <a:extLst>
              <a:ext uri="{FF2B5EF4-FFF2-40B4-BE49-F238E27FC236}">
                <a16:creationId xmlns:a16="http://schemas.microsoft.com/office/drawing/2014/main" id="{9EFCABA9-439F-0746-A4CA-86757C2EF0D2}"/>
              </a:ext>
            </a:extLst>
          </p:cNvPr>
          <p:cNvSpPr txBox="1"/>
          <p:nvPr/>
        </p:nvSpPr>
        <p:spPr>
          <a:xfrm>
            <a:off x="5268086" y="2209108"/>
            <a:ext cx="582931" cy="307777"/>
          </a:xfrm>
          <a:prstGeom prst="rect">
            <a:avLst/>
          </a:prstGeom>
          <a:noFill/>
        </p:spPr>
        <p:txBody>
          <a:bodyPr wrap="square">
            <a:spAutoFit/>
          </a:bodyPr>
          <a:lstStyle/>
          <a:p>
            <a:r>
              <a:rPr lang="pt-BR" noProof="1"/>
              <a:t>[x,y]</a:t>
            </a:r>
          </a:p>
        </p:txBody>
      </p:sp>
      <p:cxnSp>
        <p:nvCxnSpPr>
          <p:cNvPr id="18" name="Straight Arrow Connector 17">
            <a:extLst>
              <a:ext uri="{FF2B5EF4-FFF2-40B4-BE49-F238E27FC236}">
                <a16:creationId xmlns:a16="http://schemas.microsoft.com/office/drawing/2014/main" id="{606B6FF5-5F28-A9B8-CC51-CD4A0E7615DF}"/>
              </a:ext>
            </a:extLst>
          </p:cNvPr>
          <p:cNvCxnSpPr>
            <a:cxnSpLocks/>
            <a:endCxn id="12" idx="7"/>
          </p:cNvCxnSpPr>
          <p:nvPr/>
        </p:nvCxnSpPr>
        <p:spPr>
          <a:xfrm flipV="1">
            <a:off x="4453128" y="2538363"/>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FB7EDEE-EA44-2B28-6613-7019127878AC}"/>
              </a:ext>
            </a:extLst>
          </p:cNvPr>
          <p:cNvSpPr txBox="1"/>
          <p:nvPr/>
        </p:nvSpPr>
        <p:spPr>
          <a:xfrm>
            <a:off x="4631193" y="2621315"/>
            <a:ext cx="368046" cy="307777"/>
          </a:xfrm>
          <a:prstGeom prst="rect">
            <a:avLst/>
          </a:prstGeom>
          <a:noFill/>
        </p:spPr>
        <p:txBody>
          <a:bodyPr wrap="square">
            <a:spAutoFit/>
          </a:bodyPr>
          <a:lstStyle/>
          <a:p>
            <a:r>
              <a:rPr lang="pt-BR" noProof="1"/>
              <a:t>r</a:t>
            </a:r>
          </a:p>
        </p:txBody>
      </p:sp>
    </p:spTree>
    <p:extLst>
      <p:ext uri="{BB962C8B-B14F-4D97-AF65-F5344CB8AC3E}">
        <p14:creationId xmlns:p14="http://schemas.microsoft.com/office/powerpoint/2010/main" val="39261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Exemplo em GLSL para </a:t>
            </a:r>
            <a:r>
              <a:rPr lang="pt-BR" dirty="0" err="1"/>
              <a:t>Shadertoy</a:t>
            </a:r>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sp>
        <p:nvSpPr>
          <p:cNvPr id="6" name="TextBox 5">
            <a:extLst>
              <a:ext uri="{FF2B5EF4-FFF2-40B4-BE49-F238E27FC236}">
                <a16:creationId xmlns:a16="http://schemas.microsoft.com/office/drawing/2014/main" id="{BA816105-F568-ED58-3EDE-4862758E185F}"/>
              </a:ext>
            </a:extLst>
          </p:cNvPr>
          <p:cNvSpPr txBox="1"/>
          <p:nvPr/>
        </p:nvSpPr>
        <p:spPr>
          <a:xfrm>
            <a:off x="1288821" y="1141358"/>
            <a:ext cx="6631686" cy="2462213"/>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vec3</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&gt;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mainImage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vec4</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fragColor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fragCoord</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vec2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iResolution</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xy</a:t>
            </a:r>
            <a:r>
              <a:rPr lang="en-US" b="0" noProof="1">
                <a:solidFill>
                  <a:srgbClr val="B4B4B4"/>
                </a:solidFill>
                <a:effectLst/>
                <a:latin typeface="Menlo" panose="020B0609030804020204" pitchFamily="49" charset="0"/>
              </a:rPr>
              <a:t>;</a:t>
            </a:r>
            <a:endParaRPr lang="en-US" noProof="1">
              <a:solidFill>
                <a:srgbClr val="57A64A"/>
              </a:solidFill>
              <a:latin typeface="Menlo" panose="020B0609030804020204" pitchFamily="49" charset="0"/>
            </a:endParaRPr>
          </a:p>
          <a:p>
            <a:r>
              <a:rPr lang="en-US" b="0" noProof="1">
                <a:solidFill>
                  <a:srgbClr val="57A64A"/>
                </a:solidFill>
                <a:effectLst/>
                <a:latin typeface="Menlo" panose="020B0609030804020204" pitchFamily="49" charset="0"/>
              </a:rPr>
              <a:t>    </a:t>
            </a:r>
            <a:r>
              <a:rPr lang="en-US" b="0" noProof="1">
                <a:solidFill>
                  <a:srgbClr val="DADADA"/>
                </a:solidFill>
                <a:effectLst/>
                <a:latin typeface="Menlo" panose="020B0609030804020204" pitchFamily="49" charset="0"/>
              </a:rPr>
              <a:t>vec3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.2</a:t>
            </a:r>
            <a:r>
              <a:rPr lang="en-US" b="0" noProof="1">
                <a:solidFill>
                  <a:srgbClr val="B4B4B4"/>
                </a:solidFill>
                <a:effectLst/>
                <a:latin typeface="Menlo" panose="020B0609030804020204" pitchFamily="49" charset="0"/>
              </a:rPr>
              <a:t>);</a:t>
            </a:r>
            <a:r>
              <a:rPr lang="en-US" b="0" noProof="1">
                <a:solidFill>
                  <a:srgbClr val="57A64A"/>
                </a:solidFill>
                <a:effectLst/>
                <a:latin typeface="Menlo" panose="020B0609030804020204" pitchFamily="49" charset="0"/>
              </a:rPr>
              <a:t> </a:t>
            </a:r>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vec4</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col</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1.0</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
        <p:nvSpPr>
          <p:cNvPr id="7" name="TextBox 6">
            <a:extLst>
              <a:ext uri="{FF2B5EF4-FFF2-40B4-BE49-F238E27FC236}">
                <a16:creationId xmlns:a16="http://schemas.microsoft.com/office/drawing/2014/main" id="{DEAD1038-AAA4-7898-5518-F221F947C927}"/>
              </a:ext>
            </a:extLst>
          </p:cNvPr>
          <p:cNvSpPr txBox="1"/>
          <p:nvPr/>
        </p:nvSpPr>
        <p:spPr>
          <a:xfrm>
            <a:off x="1192988" y="4455712"/>
            <a:ext cx="4585716" cy="400110"/>
          </a:xfrm>
          <a:prstGeom prst="rect">
            <a:avLst/>
          </a:prstGeom>
          <a:noFill/>
        </p:spPr>
        <p:txBody>
          <a:bodyPr wrap="square">
            <a:spAutoFit/>
          </a:bodyPr>
          <a:lstStyle/>
          <a:p>
            <a:r>
              <a:rPr lang="pt-BR" sz="2000" dirty="0"/>
              <a:t>O que acontece?</a:t>
            </a:r>
          </a:p>
        </p:txBody>
      </p:sp>
      <p:pic>
        <p:nvPicPr>
          <p:cNvPr id="4098" name="Picture 2">
            <a:extLst>
              <a:ext uri="{FF2B5EF4-FFF2-40B4-BE49-F238E27FC236}">
                <a16:creationId xmlns:a16="http://schemas.microsoft.com/office/drawing/2014/main" id="{8E4A44F1-0D79-5AE5-96B0-D6DD0E9A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170" y="3821885"/>
            <a:ext cx="2578608" cy="1450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D8EC6E-048E-FEB0-FEF7-42B26B2C6C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7657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Como melhorar?</a:t>
            </a:r>
          </a:p>
          <a:p>
            <a:endParaRPr lang="pt-BR" sz="1400" dirty="0"/>
          </a:p>
          <a:p>
            <a:r>
              <a:rPr lang="pt-BR" dirty="0"/>
              <a:t>Centralizar:</a:t>
            </a:r>
          </a:p>
          <a:p>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rgbClr val="F08D49"/>
                </a:solidFill>
                <a:effectLst/>
                <a:latin typeface="Courier New" panose="02070309020205020404" pitchFamily="49" charset="0"/>
                <a:cs typeface="Courier New" panose="02070309020205020404" pitchFamily="49" charset="0"/>
              </a:rPr>
              <a:t>0.5</a:t>
            </a:r>
            <a:r>
              <a:rPr lang="en-US" dirty="0">
                <a:solidFill>
                  <a:srgbClr val="CCCCCC"/>
                </a:solidFill>
                <a:effectLs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sz="1050" dirty="0"/>
          </a:p>
          <a:p>
            <a:r>
              <a:rPr lang="pt-BR" dirty="0"/>
              <a:t>Acertar a razão de aspecto:</a:t>
            </a:r>
            <a:endParaRPr lang="en-US" dirty="0"/>
          </a:p>
          <a:p>
            <a:r>
              <a:rPr lang="en-US" dirty="0" err="1">
                <a:latin typeface="Courier New" panose="02070309020205020404" pitchFamily="49" charset="0"/>
                <a:cs typeface="Courier New" panose="02070309020205020404" pitchFamily="49" charset="0"/>
              </a:rPr>
              <a:t>uv</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solidFill>
                  <a:srgbClr val="67CD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a:t>
            </a:r>
            <a:r>
              <a:rPr lang="en-US" dirty="0">
                <a:solidFill>
                  <a:srgbClr val="CCCCCC"/>
                </a:solidFill>
                <a:effectLst/>
                <a:latin typeface="Courier New" panose="02070309020205020404" pitchFamily="49" charset="0"/>
                <a:cs typeface="Courier New" panose="02070309020205020404" pitchFamily="49" charset="0"/>
              </a:rPr>
              <a:t>;</a:t>
            </a:r>
            <a:endParaRPr lang="pt-BR" dirty="0">
              <a:latin typeface="Courier New" panose="02070309020205020404" pitchFamily="49" charset="0"/>
              <a:cs typeface="Courier New" panose="02070309020205020404" pitchFamily="49" charset="0"/>
            </a:endParaRPr>
          </a:p>
          <a:p>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pic>
        <p:nvPicPr>
          <p:cNvPr id="5122" name="Picture 2">
            <a:extLst>
              <a:ext uri="{FF2B5EF4-FFF2-40B4-BE49-F238E27FC236}">
                <a16:creationId xmlns:a16="http://schemas.microsoft.com/office/drawing/2014/main" id="{85B98EEC-F98F-3AAB-775B-D1931D091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24" y="3300751"/>
            <a:ext cx="3637280" cy="20459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4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39D0-62B7-B7EC-F277-A0C2B44E504A}"/>
              </a:ext>
            </a:extLst>
          </p:cNvPr>
          <p:cNvSpPr>
            <a:spLocks noGrp="1"/>
          </p:cNvSpPr>
          <p:nvPr>
            <p:ph type="title"/>
          </p:nvPr>
        </p:nvSpPr>
        <p:spPr/>
        <p:txBody>
          <a:bodyPr/>
          <a:lstStyle/>
          <a:p>
            <a:r>
              <a:rPr lang="pt-BR" dirty="0"/>
              <a:t>Círculo em outras posições</a:t>
            </a:r>
          </a:p>
        </p:txBody>
      </p:sp>
      <p:sp>
        <p:nvSpPr>
          <p:cNvPr id="3" name="Text Placeholder 2">
            <a:extLst>
              <a:ext uri="{FF2B5EF4-FFF2-40B4-BE49-F238E27FC236}">
                <a16:creationId xmlns:a16="http://schemas.microsoft.com/office/drawing/2014/main" id="{5C26D0FA-7596-0684-10A9-49D4E191A9D5}"/>
              </a:ext>
            </a:extLst>
          </p:cNvPr>
          <p:cNvSpPr>
            <a:spLocks noGrp="1"/>
          </p:cNvSpPr>
          <p:nvPr>
            <p:ph type="body" idx="1"/>
          </p:nvPr>
        </p:nvSpPr>
        <p:spPr/>
        <p:txBody>
          <a:bodyPr/>
          <a:lstStyle/>
          <a:p>
            <a:r>
              <a:rPr lang="pt-BR" dirty="0"/>
              <a:t>Como podemos fazer o círculo aparecer em outra posição?</a:t>
            </a:r>
          </a:p>
        </p:txBody>
      </p:sp>
      <p:sp>
        <p:nvSpPr>
          <p:cNvPr id="4" name="Slide Number Placeholder 3">
            <a:extLst>
              <a:ext uri="{FF2B5EF4-FFF2-40B4-BE49-F238E27FC236}">
                <a16:creationId xmlns:a16="http://schemas.microsoft.com/office/drawing/2014/main" id="{51718E89-D84C-9490-955E-6A76D8B1854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cxnSp>
        <p:nvCxnSpPr>
          <p:cNvPr id="5" name="Straight Arrow Connector 4">
            <a:extLst>
              <a:ext uri="{FF2B5EF4-FFF2-40B4-BE49-F238E27FC236}">
                <a16:creationId xmlns:a16="http://schemas.microsoft.com/office/drawing/2014/main" id="{3A2320F6-6B9B-EA0E-9D2E-797E0DEFEF40}"/>
              </a:ext>
            </a:extLst>
          </p:cNvPr>
          <p:cNvCxnSpPr/>
          <p:nvPr/>
        </p:nvCxnSpPr>
        <p:spPr>
          <a:xfrm flipV="1">
            <a:off x="4453128" y="1465112"/>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0C5A27-39BA-FD0D-3FCD-FB0F06893EEE}"/>
              </a:ext>
            </a:extLst>
          </p:cNvPr>
          <p:cNvCxnSpPr>
            <a:cxnSpLocks/>
          </p:cNvCxnSpPr>
          <p:nvPr/>
        </p:nvCxnSpPr>
        <p:spPr>
          <a:xfrm>
            <a:off x="2738628" y="2704124"/>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D8CE5B7-4EA2-1398-0963-80EBD954C973}"/>
              </a:ext>
            </a:extLst>
          </p:cNvPr>
          <p:cNvSpPr/>
          <p:nvPr/>
        </p:nvSpPr>
        <p:spPr>
          <a:xfrm>
            <a:off x="3494150" y="1768423"/>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a:extLst>
              <a:ext uri="{FF2B5EF4-FFF2-40B4-BE49-F238E27FC236}">
                <a16:creationId xmlns:a16="http://schemas.microsoft.com/office/drawing/2014/main" id="{0164C50C-BED9-10A8-6D83-4ADEA9632910}"/>
              </a:ext>
            </a:extLst>
          </p:cNvPr>
          <p:cNvSpPr/>
          <p:nvPr/>
        </p:nvSpPr>
        <p:spPr>
          <a:xfrm>
            <a:off x="5477256" y="1922312"/>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F5D9C0F9-D91B-C8E9-1B3E-66A0A7D0EBEB}"/>
              </a:ext>
            </a:extLst>
          </p:cNvPr>
          <p:cNvSpPr txBox="1"/>
          <p:nvPr/>
        </p:nvSpPr>
        <p:spPr>
          <a:xfrm>
            <a:off x="5541264" y="1768423"/>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74DEB1FC-EBF8-9406-71A3-A4DC5789846F}"/>
              </a:ext>
            </a:extLst>
          </p:cNvPr>
          <p:cNvSpPr txBox="1"/>
          <p:nvPr/>
        </p:nvSpPr>
        <p:spPr>
          <a:xfrm>
            <a:off x="5268086" y="1973436"/>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1AC79AFF-1310-169B-824C-C800BFF211B9}"/>
              </a:ext>
            </a:extLst>
          </p:cNvPr>
          <p:cNvCxnSpPr>
            <a:cxnSpLocks/>
            <a:endCxn id="7" idx="7"/>
          </p:cNvCxnSpPr>
          <p:nvPr/>
        </p:nvCxnSpPr>
        <p:spPr>
          <a:xfrm flipV="1">
            <a:off x="4074794" y="1938490"/>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2E6426F-B3F7-8D35-3453-037B741D2A07}"/>
              </a:ext>
            </a:extLst>
          </p:cNvPr>
          <p:cNvSpPr txBox="1"/>
          <p:nvPr/>
        </p:nvSpPr>
        <p:spPr>
          <a:xfrm>
            <a:off x="4252859" y="2021442"/>
            <a:ext cx="368046" cy="307777"/>
          </a:xfrm>
          <a:prstGeom prst="rect">
            <a:avLst/>
          </a:prstGeom>
          <a:noFill/>
        </p:spPr>
        <p:txBody>
          <a:bodyPr wrap="square">
            <a:spAutoFit/>
          </a:bodyPr>
          <a:lstStyle/>
          <a:p>
            <a:r>
              <a:rPr lang="pt-BR" noProof="1"/>
              <a:t>r</a:t>
            </a:r>
          </a:p>
        </p:txBody>
      </p:sp>
      <p:sp>
        <p:nvSpPr>
          <p:cNvPr id="13" name="TextBox 12">
            <a:extLst>
              <a:ext uri="{FF2B5EF4-FFF2-40B4-BE49-F238E27FC236}">
                <a16:creationId xmlns:a16="http://schemas.microsoft.com/office/drawing/2014/main" id="{5DFEAC67-CE6C-F9FD-51BD-E67E1543645B}"/>
              </a:ext>
            </a:extLst>
          </p:cNvPr>
          <p:cNvSpPr txBox="1"/>
          <p:nvPr/>
        </p:nvSpPr>
        <p:spPr>
          <a:xfrm>
            <a:off x="3847361" y="2320076"/>
            <a:ext cx="582931" cy="307777"/>
          </a:xfrm>
          <a:prstGeom prst="rect">
            <a:avLst/>
          </a:prstGeom>
          <a:noFill/>
        </p:spPr>
        <p:txBody>
          <a:bodyPr wrap="square">
            <a:spAutoFit/>
          </a:bodyPr>
          <a:lstStyle/>
          <a:p>
            <a:r>
              <a:rPr lang="pt-BR" noProof="1"/>
              <a:t>[x,y]</a:t>
            </a:r>
          </a:p>
        </p:txBody>
      </p:sp>
      <p:sp>
        <p:nvSpPr>
          <p:cNvPr id="14" name="Oval 13">
            <a:extLst>
              <a:ext uri="{FF2B5EF4-FFF2-40B4-BE49-F238E27FC236}">
                <a16:creationId xmlns:a16="http://schemas.microsoft.com/office/drawing/2014/main" id="{2DDEC841-745C-03A7-4E77-10DCC52FF7C8}"/>
              </a:ext>
            </a:extLst>
          </p:cNvPr>
          <p:cNvSpPr/>
          <p:nvPr/>
        </p:nvSpPr>
        <p:spPr>
          <a:xfrm>
            <a:off x="4053317" y="230992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E618204F-B173-90B1-340C-01DCC3BB2E85}"/>
              </a:ext>
            </a:extLst>
          </p:cNvPr>
          <p:cNvSpPr txBox="1"/>
          <p:nvPr/>
        </p:nvSpPr>
        <p:spPr>
          <a:xfrm>
            <a:off x="1288821" y="4418829"/>
            <a:ext cx="6631686" cy="954107"/>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 </a:t>
            </a:r>
            <a:r>
              <a:rPr lang="en-US" noProof="1">
                <a:solidFill>
                  <a:srgbClr val="9A9A9A"/>
                </a:solidFill>
                <a:latin typeface="Menlo" panose="020B0609030804020204" pitchFamily="49" charset="0"/>
              </a:rPr>
              <a:t>c</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 – c</a:t>
            </a:r>
            <a:r>
              <a:rPr lang="en-US" noProof="1">
                <a:solidFill>
                  <a:srgbClr val="B4B4B4"/>
                </a:solidFill>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41798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9CA9-5359-04FD-A856-AC9DA068899A}"/>
              </a:ext>
            </a:extLst>
          </p:cNvPr>
          <p:cNvSpPr>
            <a:spLocks noGrp="1"/>
          </p:cNvSpPr>
          <p:nvPr>
            <p:ph type="title"/>
          </p:nvPr>
        </p:nvSpPr>
        <p:spPr/>
        <p:txBody>
          <a:bodyPr/>
          <a:lstStyle/>
          <a:p>
            <a:r>
              <a:rPr lang="pt-BR" dirty="0"/>
              <a:t>Exemplo</a:t>
            </a:r>
          </a:p>
        </p:txBody>
      </p:sp>
      <p:sp>
        <p:nvSpPr>
          <p:cNvPr id="3" name="Text Placeholder 2">
            <a:extLst>
              <a:ext uri="{FF2B5EF4-FFF2-40B4-BE49-F238E27FC236}">
                <a16:creationId xmlns:a16="http://schemas.microsoft.com/office/drawing/2014/main" id="{37D38A43-9463-776B-9FD2-3860B4B8A4F1}"/>
              </a:ext>
            </a:extLst>
          </p:cNvPr>
          <p:cNvSpPr>
            <a:spLocks noGrp="1"/>
          </p:cNvSpPr>
          <p:nvPr>
            <p:ph type="body" idx="1"/>
          </p:nvPr>
        </p:nvSpPr>
        <p:spPr>
          <a:xfrm>
            <a:off x="390548" y="575034"/>
            <a:ext cx="8428232" cy="4496159"/>
          </a:xfrm>
        </p:spPr>
        <p:txBody>
          <a:bodyPr/>
          <a:lstStyle/>
          <a:p>
            <a:r>
              <a:rPr lang="pt-BR" dirty="0"/>
              <a:t>Um exemplo com o seguinte ponto:</a:t>
            </a:r>
          </a:p>
        </p:txBody>
      </p:sp>
      <p:sp>
        <p:nvSpPr>
          <p:cNvPr id="4" name="Slide Number Placeholder 3">
            <a:extLst>
              <a:ext uri="{FF2B5EF4-FFF2-40B4-BE49-F238E27FC236}">
                <a16:creationId xmlns:a16="http://schemas.microsoft.com/office/drawing/2014/main" id="{1B1EEFCB-0809-EDBD-DEDF-4C4255BF40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pic>
        <p:nvPicPr>
          <p:cNvPr id="5" name="Picture 2">
            <a:extLst>
              <a:ext uri="{FF2B5EF4-FFF2-40B4-BE49-F238E27FC236}">
                <a16:creationId xmlns:a16="http://schemas.microsoft.com/office/drawing/2014/main" id="{C848531F-D543-63AC-4BFE-6AC0D6C9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8" y="3547938"/>
            <a:ext cx="3181143"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E9391D-8C6E-0E14-D132-AB2A07A00B4C}"/>
              </a:ext>
            </a:extLst>
          </p:cNvPr>
          <p:cNvSpPr txBox="1"/>
          <p:nvPr/>
        </p:nvSpPr>
        <p:spPr>
          <a:xfrm>
            <a:off x="982445" y="1092502"/>
            <a:ext cx="6631686" cy="2308324"/>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sdfCircle(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r,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length</a:t>
            </a:r>
            <a:r>
              <a:rPr lang="en-US" sz="1200" noProof="1">
                <a:solidFill>
                  <a:srgbClr val="DADADA"/>
                </a:solidFill>
                <a:latin typeface="Menlo" panose="020B0609030804020204" pitchFamily="49" charset="0"/>
              </a:rPr>
              <a:t>(uv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r;</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sdfCircle(uv, .</a:t>
            </a:r>
            <a:r>
              <a:rPr lang="en-US" sz="1200" noProof="1">
                <a:solidFill>
                  <a:srgbClr val="B5CEA8"/>
                </a:solidFill>
                <a:latin typeface="Menlo" panose="020B0609030804020204" pitchFamily="49" charset="0"/>
              </a:rPr>
              <a:t>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4B4B4"/>
                </a:solidFill>
                <a:latin typeface="Menlo" panose="020B0609030804020204" pitchFamily="49" charset="0"/>
              </a:rPr>
              <a:t>-</a:t>
            </a:r>
            <a:r>
              <a:rPr lang="en-US" sz="1200" noProof="1">
                <a:solidFill>
                  <a:srgbClr val="B5CEA8"/>
                </a:solidFill>
                <a:latin typeface="Menlo" panose="020B0609030804020204" pitchFamily="49" charset="0"/>
              </a:rPr>
              <a:t>0.3</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sp>
        <p:nvSpPr>
          <p:cNvPr id="8" name="TextBox 7">
            <a:extLst>
              <a:ext uri="{FF2B5EF4-FFF2-40B4-BE49-F238E27FC236}">
                <a16:creationId xmlns:a16="http://schemas.microsoft.com/office/drawing/2014/main" id="{65255D10-9CA3-3CC9-0A13-82BB2DD52B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51163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673623-C2C8-CE3C-AEC3-4354D29713C3}"/>
              </a:ext>
            </a:extLst>
          </p:cNvPr>
          <p:cNvSpPr/>
          <p:nvPr/>
        </p:nvSpPr>
        <p:spPr>
          <a:xfrm>
            <a:off x="3871178" y="2181504"/>
            <a:ext cx="1159497" cy="1159497"/>
          </a:xfrm>
          <a:prstGeom prst="rect">
            <a:avLst/>
          </a:prstGeom>
          <a:solidFill>
            <a:srgbClr val="C6D9F1">
              <a:alpha val="2745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a:extLst>
              <a:ext uri="{FF2B5EF4-FFF2-40B4-BE49-F238E27FC236}">
                <a16:creationId xmlns:a16="http://schemas.microsoft.com/office/drawing/2014/main" id="{BD466950-ACBF-6058-316E-C9E899479622}"/>
              </a:ext>
            </a:extLst>
          </p:cNvPr>
          <p:cNvSpPr>
            <a:spLocks noGrp="1"/>
          </p:cNvSpPr>
          <p:nvPr>
            <p:ph type="title"/>
          </p:nvPr>
        </p:nvSpPr>
        <p:spPr/>
        <p:txBody>
          <a:bodyPr/>
          <a:lstStyle/>
          <a:p>
            <a:r>
              <a:rPr lang="pt-BR" dirty="0"/>
              <a:t>Atividade em Aula: Faça um quadrado</a:t>
            </a:r>
          </a:p>
        </p:txBody>
      </p:sp>
      <p:sp>
        <p:nvSpPr>
          <p:cNvPr id="3" name="Text Placeholder 2">
            <a:extLst>
              <a:ext uri="{FF2B5EF4-FFF2-40B4-BE49-F238E27FC236}">
                <a16:creationId xmlns:a16="http://schemas.microsoft.com/office/drawing/2014/main" id="{D8365837-21D5-E8D1-C815-F31DCE509EAA}"/>
              </a:ext>
            </a:extLst>
          </p:cNvPr>
          <p:cNvSpPr>
            <a:spLocks noGrp="1"/>
          </p:cNvSpPr>
          <p:nvPr>
            <p:ph type="body" idx="1"/>
          </p:nvPr>
        </p:nvSpPr>
        <p:spPr/>
        <p:txBody>
          <a:bodyPr/>
          <a:lstStyle/>
          <a:p>
            <a:r>
              <a:rPr lang="pt-BR" dirty="0"/>
              <a:t>Usando os conceitos aprendidos de SDF. Desenhe um quadrado na tela.</a:t>
            </a:r>
          </a:p>
        </p:txBody>
      </p:sp>
      <p:sp>
        <p:nvSpPr>
          <p:cNvPr id="4" name="Slide Number Placeholder 3">
            <a:extLst>
              <a:ext uri="{FF2B5EF4-FFF2-40B4-BE49-F238E27FC236}">
                <a16:creationId xmlns:a16="http://schemas.microsoft.com/office/drawing/2014/main" id="{55FFF558-05B2-8A70-3A2C-04C2826F0F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cxnSp>
        <p:nvCxnSpPr>
          <p:cNvPr id="5" name="Straight Arrow Connector 4">
            <a:extLst>
              <a:ext uri="{FF2B5EF4-FFF2-40B4-BE49-F238E27FC236}">
                <a16:creationId xmlns:a16="http://schemas.microsoft.com/office/drawing/2014/main" id="{0A68751F-0A20-A3A0-F870-B1FB86CF29C6}"/>
              </a:ext>
            </a:extLst>
          </p:cNvPr>
          <p:cNvCxnSpPr/>
          <p:nvPr/>
        </p:nvCxnSpPr>
        <p:spPr>
          <a:xfrm flipV="1">
            <a:off x="4453128" y="1512248"/>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5B1FF5-3EB1-FBDB-FE53-5E672C7CE634}"/>
              </a:ext>
            </a:extLst>
          </p:cNvPr>
          <p:cNvCxnSpPr>
            <a:cxnSpLocks/>
          </p:cNvCxnSpPr>
          <p:nvPr/>
        </p:nvCxnSpPr>
        <p:spPr>
          <a:xfrm>
            <a:off x="2738628" y="275126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2621764B-9227-5BD5-D811-A22F03DC8EEA}"/>
              </a:ext>
            </a:extLst>
          </p:cNvPr>
          <p:cNvSpPr/>
          <p:nvPr/>
        </p:nvSpPr>
        <p:spPr>
          <a:xfrm>
            <a:off x="5477256" y="196944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DAC48530-17EC-0048-5840-5257B790FEDD}"/>
              </a:ext>
            </a:extLst>
          </p:cNvPr>
          <p:cNvSpPr txBox="1"/>
          <p:nvPr/>
        </p:nvSpPr>
        <p:spPr>
          <a:xfrm>
            <a:off x="5541264" y="1815559"/>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E79856F3-0DB1-4640-E11C-9D0085F959F3}"/>
              </a:ext>
            </a:extLst>
          </p:cNvPr>
          <p:cNvSpPr txBox="1"/>
          <p:nvPr/>
        </p:nvSpPr>
        <p:spPr>
          <a:xfrm>
            <a:off x="5268086" y="2020572"/>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B8468EB0-CD28-BDD7-C656-34290DF2B91D}"/>
              </a:ext>
            </a:extLst>
          </p:cNvPr>
          <p:cNvCxnSpPr>
            <a:cxnSpLocks/>
          </p:cNvCxnSpPr>
          <p:nvPr/>
        </p:nvCxnSpPr>
        <p:spPr>
          <a:xfrm flipV="1">
            <a:off x="6986016" y="2143296"/>
            <a:ext cx="787725" cy="31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23E7D18-FE41-7A9C-6EE2-0F332120CE6D}"/>
              </a:ext>
            </a:extLst>
          </p:cNvPr>
          <p:cNvSpPr txBox="1"/>
          <p:nvPr/>
        </p:nvSpPr>
        <p:spPr>
          <a:xfrm>
            <a:off x="7302627" y="2115196"/>
            <a:ext cx="368046" cy="307777"/>
          </a:xfrm>
          <a:prstGeom prst="rect">
            <a:avLst/>
          </a:prstGeom>
          <a:noFill/>
        </p:spPr>
        <p:txBody>
          <a:bodyPr wrap="square">
            <a:spAutoFit/>
          </a:bodyPr>
          <a:lstStyle/>
          <a:p>
            <a:r>
              <a:rPr lang="pt-BR" noProof="1"/>
              <a:t>r</a:t>
            </a:r>
          </a:p>
        </p:txBody>
      </p:sp>
      <p:sp>
        <p:nvSpPr>
          <p:cNvPr id="14" name="TextBox 13">
            <a:extLst>
              <a:ext uri="{FF2B5EF4-FFF2-40B4-BE49-F238E27FC236}">
                <a16:creationId xmlns:a16="http://schemas.microsoft.com/office/drawing/2014/main" id="{3356AFE0-A5A5-AA84-3DDC-ACD73B2562D1}"/>
              </a:ext>
            </a:extLst>
          </p:cNvPr>
          <p:cNvSpPr txBox="1"/>
          <p:nvPr/>
        </p:nvSpPr>
        <p:spPr>
          <a:xfrm>
            <a:off x="1288821" y="4074885"/>
            <a:ext cx="6631686" cy="1384995"/>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bool</a:t>
            </a:r>
            <a:r>
              <a:rPr lang="en-US" noProof="1">
                <a:solidFill>
                  <a:srgbClr val="DADADA"/>
                </a:solidFill>
                <a:latin typeface="Menlo" panose="020B0609030804020204" pitchFamily="49" charset="0"/>
              </a:rPr>
              <a:t> sdfSquare(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size,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c) {</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c.x;</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c.y;</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d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max</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(x), </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size;</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d;</a:t>
            </a:r>
          </a:p>
          <a:p>
            <a:r>
              <a:rPr lang="en-US" noProof="1">
                <a:solidFill>
                  <a:srgbClr val="DADADA"/>
                </a:solidFill>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E563D862-12AB-8EF5-C024-A901BD56D6CA}"/>
              </a:ext>
            </a:extLst>
          </p:cNvPr>
          <p:cNvCxnSpPr>
            <a:cxnSpLocks/>
          </p:cNvCxnSpPr>
          <p:nvPr/>
        </p:nvCxnSpPr>
        <p:spPr>
          <a:xfrm flipV="1">
            <a:off x="3857572"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987D7E0-EB4F-04D1-A08A-E14A843A44BA}"/>
              </a:ext>
            </a:extLst>
          </p:cNvPr>
          <p:cNvCxnSpPr>
            <a:cxnSpLocks/>
          </p:cNvCxnSpPr>
          <p:nvPr/>
        </p:nvCxnSpPr>
        <p:spPr>
          <a:xfrm flipV="1">
            <a:off x="5053109"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565E2DA-2C62-5C92-F90C-CAA0B301DD73}"/>
              </a:ext>
            </a:extLst>
          </p:cNvPr>
          <p:cNvCxnSpPr>
            <a:cxnSpLocks/>
          </p:cNvCxnSpPr>
          <p:nvPr/>
        </p:nvCxnSpPr>
        <p:spPr>
          <a:xfrm flipH="1">
            <a:off x="2738628" y="2164955"/>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21E98C-CFB0-E51D-708D-D1F943463726}"/>
              </a:ext>
            </a:extLst>
          </p:cNvPr>
          <p:cNvCxnSpPr>
            <a:cxnSpLocks/>
          </p:cNvCxnSpPr>
          <p:nvPr/>
        </p:nvCxnSpPr>
        <p:spPr>
          <a:xfrm flipH="1">
            <a:off x="2738628" y="3341001"/>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49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10375</TotalTime>
  <Words>3542</Words>
  <Application>Microsoft Macintosh PowerPoint</Application>
  <PresentationFormat>On-screen Show (16:10)</PresentationFormat>
  <Paragraphs>439</Paragraphs>
  <Slides>33</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Courier New</vt:lpstr>
      <vt:lpstr>Menlo</vt:lpstr>
      <vt:lpstr>Verdana</vt:lpstr>
      <vt:lpstr>Personalizar design</vt:lpstr>
      <vt:lpstr>PowerPoint Presentation</vt:lpstr>
      <vt:lpstr>Signed Distance Function (SDF)</vt:lpstr>
      <vt:lpstr>Signed Distance Function (SDF)</vt:lpstr>
      <vt:lpstr>Função para círculo 2D</vt:lpstr>
      <vt:lpstr>Signed Distance Function (SDF)</vt:lpstr>
      <vt:lpstr>Signed Distance Function (SDF)</vt:lpstr>
      <vt:lpstr>Círculo em outras posições</vt:lpstr>
      <vt:lpstr>Exemplo</vt:lpstr>
      <vt:lpstr>Atividade em Aula: Faça um quadrado</vt:lpstr>
      <vt:lpstr>Exemplo Completo</vt:lpstr>
      <vt:lpstr>Transformando objetos (Rotação)</vt:lpstr>
      <vt:lpstr>Exemplo com rotação animada</vt:lpstr>
      <vt:lpstr>Exemplo mix (LERP)</vt:lpstr>
      <vt:lpstr>Exemplo smoothstep (Hermite)</vt:lpstr>
      <vt:lpstr>Atividade: Faça um degrade para fundo de tela</vt:lpstr>
      <vt:lpstr>Organizando código</vt:lpstr>
      <vt:lpstr>Combinando formas</vt:lpstr>
      <vt:lpstr>União</vt:lpstr>
      <vt:lpstr>Intersecção</vt:lpstr>
      <vt:lpstr>Subtrair o círculo do quadrado</vt:lpstr>
      <vt:lpstr>Subtrair o quadrado do círculo</vt:lpstr>
      <vt:lpstr>Ou exclusivo (XOR)</vt:lpstr>
      <vt:lpstr>Resumindo</vt:lpstr>
      <vt:lpstr>Posicionamento 2D</vt:lpstr>
      <vt:lpstr>opSymX</vt:lpstr>
      <vt:lpstr>opSymY</vt:lpstr>
      <vt:lpstr>opSymXY</vt:lpstr>
      <vt:lpstr>opRep</vt:lpstr>
      <vt:lpstr>Funções SDF prontas</vt:lpstr>
      <vt:lpstr>Vídeos sobre SDFs</vt:lpstr>
      <vt:lpstr>Projeto 2.1</vt:lpstr>
      <vt:lpstr>Referências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33</cp:revision>
  <dcterms:modified xsi:type="dcterms:W3CDTF">2023-05-03T11:35:35Z</dcterms:modified>
</cp:coreProperties>
</file>