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95" r:id="rId3"/>
    <p:sldId id="297" r:id="rId4"/>
    <p:sldId id="298" r:id="rId5"/>
    <p:sldId id="299" r:id="rId6"/>
    <p:sldId id="300" r:id="rId7"/>
    <p:sldId id="319" r:id="rId8"/>
    <p:sldId id="301" r:id="rId9"/>
    <p:sldId id="347" r:id="rId10"/>
    <p:sldId id="302" r:id="rId11"/>
    <p:sldId id="303" r:id="rId12"/>
    <p:sldId id="348" r:id="rId13"/>
    <p:sldId id="351" r:id="rId14"/>
    <p:sldId id="350" r:id="rId15"/>
    <p:sldId id="352" r:id="rId16"/>
    <p:sldId id="353" r:id="rId17"/>
    <p:sldId id="354" r:id="rId18"/>
    <p:sldId id="349" r:id="rId19"/>
    <p:sldId id="304" r:id="rId20"/>
    <p:sldId id="305" r:id="rId21"/>
    <p:sldId id="306" r:id="rId22"/>
    <p:sldId id="307" r:id="rId23"/>
    <p:sldId id="346" r:id="rId2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0DF"/>
    <a:srgbClr val="4760DE"/>
    <a:srgbClr val="B55EDE"/>
    <a:srgbClr val="FF0004"/>
    <a:srgbClr val="FFE165"/>
    <a:srgbClr val="A4A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C6F57-B53D-42C4-A1D6-33584154ECF3}" v="8" dt="2024-10-21T17:09:23.843"/>
  </p1510:revLst>
</p1510:revInfo>
</file>

<file path=ppt/tableStyles.xml><?xml version="1.0" encoding="utf-8"?>
<a:tblStyleLst xmlns:a="http://schemas.openxmlformats.org/drawingml/2006/main" def="{758A24AF-F2D6-4DD7-8BAD-3F5CCAE5E3E2}">
  <a:tblStyle styleId="{758A24AF-F2D6-4DD7-8BAD-3F5CCAE5E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8" d="100"/>
          <a:sy n="98" d="100"/>
        </p:scale>
        <p:origin x="1896" y="50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S::lucianops@insper.edu.br::16c53e34-c952-423e-8700-c0525d23304f" providerId="AD" clId="Web-{50C113F7-B4F6-6D79-F11E-400ABCBF7B3F}"/>
    <pc:docChg chg="addSld modSld">
      <pc:chgData name="Luciano Pereira Soares" userId="S::lucianops@insper.edu.br::16c53e34-c952-423e-8700-c0525d23304f" providerId="AD" clId="Web-{50C113F7-B4F6-6D79-F11E-400ABCBF7B3F}" dt="2024-10-17T11:55:57.558" v="17"/>
      <pc:docMkLst>
        <pc:docMk/>
      </pc:docMkLst>
      <pc:sldChg chg="addSp modSp new">
        <pc:chgData name="Luciano Pereira Soares" userId="S::lucianops@insper.edu.br::16c53e34-c952-423e-8700-c0525d23304f" providerId="AD" clId="Web-{50C113F7-B4F6-6D79-F11E-400ABCBF7B3F}" dt="2024-10-17T11:55:57.558" v="17"/>
        <pc:sldMkLst>
          <pc:docMk/>
          <pc:sldMk cId="2257687813" sldId="349"/>
        </pc:sldMkLst>
        <pc:spChg chg="mod">
          <ac:chgData name="Luciano Pereira Soares" userId="S::lucianops@insper.edu.br::16c53e34-c952-423e-8700-c0525d23304f" providerId="AD" clId="Web-{50C113F7-B4F6-6D79-F11E-400ABCBF7B3F}" dt="2024-10-17T11:55:54.370" v="16" actId="20577"/>
          <ac:spMkLst>
            <pc:docMk/>
            <pc:sldMk cId="2257687813" sldId="349"/>
            <ac:spMk id="2" creationId="{23BECD60-F5B4-773E-BE74-0C74D7D97B8E}"/>
          </ac:spMkLst>
        </pc:spChg>
        <pc:picChg chg="add mod">
          <ac:chgData name="Luciano Pereira Soares" userId="S::lucianops@insper.edu.br::16c53e34-c952-423e-8700-c0525d23304f" providerId="AD" clId="Web-{50C113F7-B4F6-6D79-F11E-400ABCBF7B3F}" dt="2024-10-17T11:55:57.558" v="17"/>
          <ac:picMkLst>
            <pc:docMk/>
            <pc:sldMk cId="2257687813" sldId="349"/>
            <ac:picMk id="5" creationId="{759C056A-8F87-B779-9AB5-3DD3C04FBEB9}"/>
          </ac:picMkLst>
        </pc:picChg>
      </pc:sldChg>
    </pc:docChg>
  </pc:docChgLst>
  <pc:docChgLst>
    <pc:chgData name="Luciano Pereira Soares" userId="16c53e34-c952-423e-8700-c0525d23304f" providerId="ADAL" clId="{584C6F57-B53D-42C4-A1D6-33584154ECF3}"/>
    <pc:docChg chg="undo custSel modSld">
      <pc:chgData name="Luciano Pereira Soares" userId="16c53e34-c952-423e-8700-c0525d23304f" providerId="ADAL" clId="{584C6F57-B53D-42C4-A1D6-33584154ECF3}" dt="2024-10-21T17:09:32.119" v="144" actId="14100"/>
      <pc:docMkLst>
        <pc:docMk/>
      </pc:docMkLst>
      <pc:sldChg chg="addSp delSp modSp mod">
        <pc:chgData name="Luciano Pereira Soares" userId="16c53e34-c952-423e-8700-c0525d23304f" providerId="ADAL" clId="{584C6F57-B53D-42C4-A1D6-33584154ECF3}" dt="2024-10-21T17:09:32.119" v="144" actId="14100"/>
        <pc:sldMkLst>
          <pc:docMk/>
          <pc:sldMk cId="2257687813" sldId="349"/>
        </pc:sldMkLst>
        <pc:spChg chg="add del">
          <ac:chgData name="Luciano Pereira Soares" userId="16c53e34-c952-423e-8700-c0525d23304f" providerId="ADAL" clId="{584C6F57-B53D-42C4-A1D6-33584154ECF3}" dt="2024-10-21T17:02:03.630" v="6" actId="478"/>
          <ac:spMkLst>
            <pc:docMk/>
            <pc:sldMk cId="2257687813" sldId="349"/>
            <ac:spMk id="3" creationId="{7227EEBB-2E62-9BBD-341A-7357630D0D58}"/>
          </ac:spMkLst>
        </pc:spChg>
        <pc:spChg chg="add mod">
          <ac:chgData name="Luciano Pereira Soares" userId="16c53e34-c952-423e-8700-c0525d23304f" providerId="ADAL" clId="{584C6F57-B53D-42C4-A1D6-33584154ECF3}" dt="2024-10-21T17:09:23.843" v="142" actId="164"/>
          <ac:spMkLst>
            <pc:docMk/>
            <pc:sldMk cId="2257687813" sldId="349"/>
            <ac:spMk id="7" creationId="{CB1FA4BE-A1E3-DC57-9BA2-B914A333AB06}"/>
          </ac:spMkLst>
        </pc:spChg>
        <pc:spChg chg="add mod">
          <ac:chgData name="Luciano Pereira Soares" userId="16c53e34-c952-423e-8700-c0525d23304f" providerId="ADAL" clId="{584C6F57-B53D-42C4-A1D6-33584154ECF3}" dt="2024-10-21T17:09:23.843" v="142" actId="164"/>
          <ac:spMkLst>
            <pc:docMk/>
            <pc:sldMk cId="2257687813" sldId="349"/>
            <ac:spMk id="8" creationId="{CEEC181D-57D5-A8FF-5214-26A3569D99B4}"/>
          </ac:spMkLst>
        </pc:spChg>
        <pc:spChg chg="add mod">
          <ac:chgData name="Luciano Pereira Soares" userId="16c53e34-c952-423e-8700-c0525d23304f" providerId="ADAL" clId="{584C6F57-B53D-42C4-A1D6-33584154ECF3}" dt="2024-10-21T17:09:23.843" v="142" actId="164"/>
          <ac:spMkLst>
            <pc:docMk/>
            <pc:sldMk cId="2257687813" sldId="349"/>
            <ac:spMk id="9" creationId="{157DC936-11F3-2C13-2D28-D59F43C63250}"/>
          </ac:spMkLst>
        </pc:spChg>
        <pc:grpChg chg="add mod">
          <ac:chgData name="Luciano Pereira Soares" userId="16c53e34-c952-423e-8700-c0525d23304f" providerId="ADAL" clId="{584C6F57-B53D-42C4-A1D6-33584154ECF3}" dt="2024-10-21T17:09:32.119" v="144" actId="14100"/>
          <ac:grpSpMkLst>
            <pc:docMk/>
            <pc:sldMk cId="2257687813" sldId="349"/>
            <ac:grpSpMk id="10" creationId="{AC607F92-1463-C597-10D7-853239C48EC8}"/>
          </ac:grpSpMkLst>
        </pc:grpChg>
        <pc:picChg chg="add del mod modCrop">
          <ac:chgData name="Luciano Pereira Soares" userId="16c53e34-c952-423e-8700-c0525d23304f" providerId="ADAL" clId="{584C6F57-B53D-42C4-A1D6-33584154ECF3}" dt="2024-10-21T17:08:16.042" v="86" actId="478"/>
          <ac:picMkLst>
            <pc:docMk/>
            <pc:sldMk cId="2257687813" sldId="349"/>
            <ac:picMk id="6" creationId="{D465C6D9-33BC-1F9C-6A84-A3DC2E2C8F96}"/>
          </ac:picMkLst>
        </pc:picChg>
        <pc:picChg chg="mod">
          <ac:chgData name="Luciano Pereira Soares" userId="16c53e34-c952-423e-8700-c0525d23304f" providerId="ADAL" clId="{584C6F57-B53D-42C4-A1D6-33584154ECF3}" dt="2024-10-21T17:01:31.233" v="4" actId="1076"/>
          <ac:picMkLst>
            <pc:docMk/>
            <pc:sldMk cId="2257687813" sldId="349"/>
            <ac:picMk id="1026" creationId="{76B4473E-6C07-6CBE-9C5F-E7162AD094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9b8c33c7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9b8c33c7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f9b8c33c70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f9b8c33c70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59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0592DA0F-5B3B-2013-A177-AFC6E04DD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>
            <a:extLst>
              <a:ext uri="{FF2B5EF4-FFF2-40B4-BE49-F238E27FC236}">
                <a16:creationId xmlns:a16="http://schemas.microsoft.com/office/drawing/2014/main" id="{C5978665-6E87-7D22-C8F4-FCBA964193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>
            <a:extLst>
              <a:ext uri="{FF2B5EF4-FFF2-40B4-BE49-F238E27FC236}">
                <a16:creationId xmlns:a16="http://schemas.microsoft.com/office/drawing/2014/main" id="{8800C7CE-2AC3-7B8F-DC23-85BDE06F9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gf9b8c33c70_0_116:notes">
            <a:extLst>
              <a:ext uri="{FF2B5EF4-FFF2-40B4-BE49-F238E27FC236}">
                <a16:creationId xmlns:a16="http://schemas.microsoft.com/office/drawing/2014/main" id="{01D522AD-3B36-557D-E1B9-C818546FF9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90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3D0C1D9E-C5A4-C0F7-31BD-7F2F91A72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>
            <a:extLst>
              <a:ext uri="{FF2B5EF4-FFF2-40B4-BE49-F238E27FC236}">
                <a16:creationId xmlns:a16="http://schemas.microsoft.com/office/drawing/2014/main" id="{27B372CF-4377-CCE1-8528-E03E72CB8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>
            <a:extLst>
              <a:ext uri="{FF2B5EF4-FFF2-40B4-BE49-F238E27FC236}">
                <a16:creationId xmlns:a16="http://schemas.microsoft.com/office/drawing/2014/main" id="{0EDEF7E5-72BF-F9EA-1A1A-00456C923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gf9b8c33c70_0_116:notes">
            <a:extLst>
              <a:ext uri="{FF2B5EF4-FFF2-40B4-BE49-F238E27FC236}">
                <a16:creationId xmlns:a16="http://schemas.microsoft.com/office/drawing/2014/main" id="{1B799D43-2256-2F48-CE96-F4C59FAC77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549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9b8c33c7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9b8c33c7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gf9b8c33c70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9b8c33c7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f9b8c33c7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gf9b8c33c70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20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9b8c33c7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f9b8c33c7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f9b8c33c70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21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9b8c33c7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9b8c33c7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f9b8c33c70_0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22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9b8c33c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9b8c33c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f9b8c33c7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9b8c33c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9b8c33c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f9b8c33c7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9b8c33c7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9b8c33c7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f9b8c33c70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9b8c33c7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9b8c33c7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f9b8c33c70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9b8c33c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9b8c33c7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f9b8c33c70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22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b8c33c7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gf9b8c33c70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>
          <a:extLst>
            <a:ext uri="{FF2B5EF4-FFF2-40B4-BE49-F238E27FC236}">
              <a16:creationId xmlns:a16="http://schemas.microsoft.com/office/drawing/2014/main" id="{9C9C7B28-89A3-C189-B699-0780CD84A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>
            <a:extLst>
              <a:ext uri="{FF2B5EF4-FFF2-40B4-BE49-F238E27FC236}">
                <a16:creationId xmlns:a16="http://schemas.microsoft.com/office/drawing/2014/main" id="{B123B106-CB69-92AE-BED1-F800E0F2F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b8c33c70_0_88:notes">
            <a:extLst>
              <a:ext uri="{FF2B5EF4-FFF2-40B4-BE49-F238E27FC236}">
                <a16:creationId xmlns:a16="http://schemas.microsoft.com/office/drawing/2014/main" id="{7A5B1E90-C362-AA12-148F-228B71BBB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f9b8c33c70_0_88:notes">
            <a:extLst>
              <a:ext uri="{FF2B5EF4-FFF2-40B4-BE49-F238E27FC236}">
                <a16:creationId xmlns:a16="http://schemas.microsoft.com/office/drawing/2014/main" id="{71927F8D-1F6C-26D5-1137-0A99E54366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8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atchapixel.com/lessons/mathematics-physics-for-computer-graphics/geometry/transforming-normal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lightin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BR"/>
              <a:t>Aula 16: Revisão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95" name="Google Shape;495;p60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ambient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a </a:t>
            </a:r>
            <a:r>
              <a:rPr lang="en-BR" sz="1200" baseline="-25000">
                <a:highlight>
                  <a:srgbClr val="FFFFFF"/>
                </a:highlight>
              </a:rPr>
              <a:t> </a:t>
            </a:r>
            <a:r>
              <a:rPr lang="en-BR" sz="1200"/>
              <a:t>= 0.0 x </a:t>
            </a:r>
            <a:r>
              <a:rPr lang="en-BR" sz="1200">
                <a:highlight>
                  <a:srgbClr val="FFFFFF"/>
                </a:highlight>
              </a:rPr>
              <a:t>(1.0, 1.0, 0.0) x 0.2 = (0.0, 0.0, 0.0)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diffuse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) = 1.0 x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(1.0, 1.0, 0.0) x 0.6 = 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(0.6, 0.6, 0.0)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specular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S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((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) / |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|))</a:t>
            </a:r>
            <a:r>
              <a:rPr lang="en-BR" sz="1100" baseline="30000">
                <a:highlight>
                  <a:srgbClr val="FFFFFF"/>
                </a:highlight>
              </a:rPr>
              <a:t>shininess × 128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1200"/>
              <a:t>                = 1.0 x </a:t>
            </a:r>
            <a:r>
              <a:rPr lang="en-BR" sz="1200">
                <a:highlight>
                  <a:srgbClr val="FFFFFF"/>
                </a:highlight>
              </a:rPr>
              <a:t>(1.0, 1.0, 1.0) x 0.9</a:t>
            </a:r>
            <a:r>
              <a:rPr lang="en-BR" sz="1100" baseline="30000">
                <a:highlight>
                  <a:srgbClr val="FFFFFF"/>
                </a:highlight>
              </a:rPr>
              <a:t>25.6</a:t>
            </a:r>
            <a:r>
              <a:rPr lang="en-BR" sz="1200">
                <a:highlight>
                  <a:srgbClr val="FFFFFF"/>
                </a:highlight>
              </a:rPr>
              <a:t> = (0.07, 0.07, 0.07)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496" name="Google Shape;496;p6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  <p:sp>
        <p:nvSpPr>
          <p:cNvPr id="497" name="Google Shape;497;p60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8" name="Google Shape;4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181E0A95-905A-3130-80C3-DE435EA022F2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D36EB3F2-A3E3-D8A6-EEB3-526308851BD1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BDA774D0-8AB8-12DA-3F3F-4F89741C024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885DF32C-32C3-9022-F999-0C54B3DDF520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O</a:t>
            </a:r>
            <a:r>
              <a:rPr lang="en-BR" sz="1800" baseline="-25000" dirty="0">
                <a:highlight>
                  <a:srgbClr val="FFFFFF"/>
                </a:highlight>
              </a:rPr>
              <a:t>E</a:t>
            </a:r>
            <a:r>
              <a:rPr lang="en-BR" sz="1100" baseline="-25000" dirty="0">
                <a:highlight>
                  <a:srgbClr val="FFFFFF"/>
                </a:highlight>
              </a:rPr>
              <a:t> </a:t>
            </a:r>
            <a:r>
              <a:rPr lang="en-BR" sz="1700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+ SUM( I</a:t>
            </a:r>
            <a:r>
              <a:rPr lang="en-BR" sz="1800" baseline="-25000" dirty="0">
                <a:highlight>
                  <a:srgbClr val="FFFFFF"/>
                </a:highlight>
              </a:rPr>
              <a:t>L</a:t>
            </a:r>
            <a:r>
              <a:rPr lang="en-BR" sz="1700" baseline="-25000" dirty="0">
                <a:highlight>
                  <a:srgbClr val="FFFFFF"/>
                </a:highlight>
              </a:rPr>
              <a:t>rgb </a:t>
            </a:r>
            <a:r>
              <a:rPr lang="en-BR" sz="1200" dirty="0">
                <a:highlight>
                  <a:srgbClr val="FFFFFF"/>
                </a:highlight>
              </a:rPr>
              <a:t>× (ambient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+ diffuse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+ specular</a:t>
            </a:r>
            <a:r>
              <a:rPr lang="en-BR" sz="1100" baseline="-25000" dirty="0">
                <a:highlight>
                  <a:srgbClr val="FFFFFF"/>
                </a:highlight>
              </a:rPr>
              <a:t> 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× ( (0.0, 0.0, 0.0) + (0.6, 0.6, 0.0) + (0.07, 0.07, 0.07)</a:t>
            </a:r>
            <a:r>
              <a:rPr lang="en-BR" sz="18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) 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× (0.67, 0.67, 0.07)</a:t>
            </a:r>
            <a:r>
              <a:rPr lang="en-BR" sz="18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(0.67, 0.67, 0.07)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(0.67, 0.67, 0.07)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highlight>
                <a:srgbClr val="FFFFFF"/>
              </a:highlight>
            </a:endParaRPr>
          </a:p>
        </p:txBody>
      </p:sp>
      <p:sp>
        <p:nvSpPr>
          <p:cNvPr id="507" name="Google Shape;507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  <p:sp>
        <p:nvSpPr>
          <p:cNvPr id="508" name="Google Shape;508;p61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9" name="Google Shape;5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1"/>
          <p:cNvSpPr/>
          <p:nvPr/>
        </p:nvSpPr>
        <p:spPr>
          <a:xfrm>
            <a:off x="2662900" y="4620100"/>
            <a:ext cx="1269300" cy="375000"/>
          </a:xfrm>
          <a:prstGeom prst="rect">
            <a:avLst/>
          </a:prstGeom>
          <a:solidFill>
            <a:srgbClr val="ABAB1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268AEB4D-FD88-A3A2-DE63-90B4B967C999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23DD9008-3FE6-2CA5-2DB4-75B98A05BE86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DF6FD86C-4B96-5679-B279-0C46EA728AB3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20EF5B3F-2BC2-062B-5AB8-66D952991C0B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E17E85F-0C38-E565-0660-A3D8E22D0554}"/>
              </a:ext>
            </a:extLst>
          </p:cNvPr>
          <p:cNvGrpSpPr/>
          <p:nvPr/>
        </p:nvGrpSpPr>
        <p:grpSpPr>
          <a:xfrm rot="1087927">
            <a:off x="7736688" y="2754831"/>
            <a:ext cx="543343" cy="543755"/>
            <a:chOff x="2010648" y="2738821"/>
            <a:chExt cx="543343" cy="54375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F4422EC-34DA-3EFB-CCF6-03A223368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E0E421-65A8-54C4-B230-737DD06B9384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108E22-4CE8-5BFC-E642-2261B9EB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Transformações nas Normais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4C2D-A9A7-FD26-27DA-7E6A38C23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6"/>
            <a:ext cx="8428232" cy="917875"/>
          </a:xfrm>
        </p:spPr>
        <p:txBody>
          <a:bodyPr/>
          <a:lstStyle/>
          <a:p>
            <a:r>
              <a:rPr lang="pt-BR" noProof="0" dirty="0"/>
              <a:t>Podemos usar a mesma transformação da geometria sobre suas normais?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EE68-6FD4-411E-88EE-7B5F81281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12</a:t>
            </a:fld>
            <a:endParaRPr lang="en-BR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76A617-484E-E414-B75A-A777A14A4056}"/>
              </a:ext>
            </a:extLst>
          </p:cNvPr>
          <p:cNvGrpSpPr/>
          <p:nvPr/>
        </p:nvGrpSpPr>
        <p:grpSpPr>
          <a:xfrm>
            <a:off x="556182" y="2228395"/>
            <a:ext cx="8191892" cy="1485860"/>
            <a:chOff x="556182" y="2614886"/>
            <a:chExt cx="8191892" cy="14858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7066D5-BDC6-4377-BD8E-9F103E207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8" y="2614886"/>
              <a:ext cx="0" cy="14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C21E46-8BB6-3FDB-0A35-5A1E78747922}"/>
                </a:ext>
              </a:extLst>
            </p:cNvPr>
            <p:cNvCxnSpPr>
              <a:cxnSpLocks/>
            </p:cNvCxnSpPr>
            <p:nvPr/>
          </p:nvCxnSpPr>
          <p:spPr>
            <a:xfrm>
              <a:off x="556182" y="3904357"/>
              <a:ext cx="8191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965C52-E93E-3F45-78C8-C0580DBD9CD2}"/>
              </a:ext>
            </a:extLst>
          </p:cNvPr>
          <p:cNvGrpSpPr/>
          <p:nvPr/>
        </p:nvGrpSpPr>
        <p:grpSpPr>
          <a:xfrm>
            <a:off x="1019672" y="2624320"/>
            <a:ext cx="1393460" cy="810795"/>
            <a:chOff x="953683" y="3010811"/>
            <a:chExt cx="1393460" cy="810795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631C4539-8E1B-FF6D-8FED-4326DD17E5B1}"/>
                </a:ext>
              </a:extLst>
            </p:cNvPr>
            <p:cNvSpPr/>
            <p:nvPr/>
          </p:nvSpPr>
          <p:spPr>
            <a:xfrm>
              <a:off x="953683" y="3260006"/>
              <a:ext cx="1121789" cy="561600"/>
            </a:xfrm>
            <a:prstGeom prst="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9545C17-93D1-134F-A7AA-C47918CC3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00" y="3010811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6564C9-6D6D-20AA-5994-C1E5BB8B729B}"/>
                </a:ext>
              </a:extLst>
            </p:cNvPr>
            <p:cNvSpPr/>
            <p:nvPr/>
          </p:nvSpPr>
          <p:spPr>
            <a:xfrm rot="2695108">
              <a:off x="1732828" y="3360650"/>
              <a:ext cx="149741" cy="147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b="0" i="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</a:rPr>
                <a:t>·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37A3027-3F0B-1A00-D5C0-CCADC9C70D4F}"/>
              </a:ext>
            </a:extLst>
          </p:cNvPr>
          <p:cNvSpPr txBox="1"/>
          <p:nvPr/>
        </p:nvSpPr>
        <p:spPr>
          <a:xfrm>
            <a:off x="3971042" y="1844076"/>
            <a:ext cx="921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Rotação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46BD75-F89D-6427-1CC5-532F2B9D9C15}"/>
              </a:ext>
            </a:extLst>
          </p:cNvPr>
          <p:cNvSpPr txBox="1"/>
          <p:nvPr/>
        </p:nvSpPr>
        <p:spPr>
          <a:xfrm>
            <a:off x="6649825" y="1702673"/>
            <a:ext cx="921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Escala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4CE9250-AFD1-A180-4DB4-21FD50246D7D}"/>
              </a:ext>
            </a:extLst>
          </p:cNvPr>
          <p:cNvGrpSpPr/>
          <p:nvPr/>
        </p:nvGrpSpPr>
        <p:grpSpPr>
          <a:xfrm>
            <a:off x="6471506" y="2624136"/>
            <a:ext cx="1393460" cy="810795"/>
            <a:chOff x="953683" y="3010811"/>
            <a:chExt cx="1393460" cy="810795"/>
          </a:xfrm>
        </p:grpSpPr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EC30CDC-32B0-6A96-372E-1739F7F016DE}"/>
                </a:ext>
              </a:extLst>
            </p:cNvPr>
            <p:cNvSpPr/>
            <p:nvPr/>
          </p:nvSpPr>
          <p:spPr>
            <a:xfrm>
              <a:off x="953683" y="3260006"/>
              <a:ext cx="1121789" cy="561600"/>
            </a:xfrm>
            <a:prstGeom prst="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B5625C1-FE8F-73C8-064B-D1218852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00" y="3010811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700E905-5687-EDD8-A1DF-B4CD76B4B2D9}"/>
              </a:ext>
            </a:extLst>
          </p:cNvPr>
          <p:cNvSpPr/>
          <p:nvPr/>
        </p:nvSpPr>
        <p:spPr>
          <a:xfrm rot="1570817">
            <a:off x="7345167" y="2983973"/>
            <a:ext cx="149741" cy="14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A57C15-8E01-85A7-7587-CFC8131AFFFA}"/>
              </a:ext>
            </a:extLst>
          </p:cNvPr>
          <p:cNvSpPr/>
          <p:nvPr/>
        </p:nvSpPr>
        <p:spPr>
          <a:xfrm rot="2695108">
            <a:off x="7253358" y="2967348"/>
            <a:ext cx="149741" cy="14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5B9E1AD-4EAF-F785-ACE2-801C8B8B6E89}"/>
              </a:ext>
            </a:extLst>
          </p:cNvPr>
          <p:cNvSpPr txBox="1">
            <a:spLocks/>
          </p:cNvSpPr>
          <p:nvPr/>
        </p:nvSpPr>
        <p:spPr>
          <a:xfrm>
            <a:off x="390548" y="4092135"/>
            <a:ext cx="8428232" cy="91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Solução: A transposta da inversa da matriz de transformação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ABD6DC-BDEA-EE9D-5BD2-7B583AF0F6F5}"/>
              </a:ext>
            </a:extLst>
          </p:cNvPr>
          <p:cNvSpPr txBox="1"/>
          <p:nvPr/>
        </p:nvSpPr>
        <p:spPr>
          <a:xfrm>
            <a:off x="4044884" y="4658603"/>
            <a:ext cx="1054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M</a:t>
            </a:r>
            <a:r>
              <a:rPr lang="pt-BR" sz="3600" baseline="30000" dirty="0"/>
              <a:t>-1T</a:t>
            </a:r>
            <a:endParaRPr lang="en-US" sz="3600" baseline="30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F0F550-1AE9-9E59-F796-984B200F902E}"/>
              </a:ext>
            </a:extLst>
          </p:cNvPr>
          <p:cNvSpPr txBox="1"/>
          <p:nvPr/>
        </p:nvSpPr>
        <p:spPr>
          <a:xfrm>
            <a:off x="465320" y="5287618"/>
            <a:ext cx="78771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noProof="0" dirty="0"/>
              <a:t>Mais detalhes: </a:t>
            </a:r>
            <a:r>
              <a:rPr lang="en-US" sz="1000" dirty="0">
                <a:hlinkClick r:id="rId3"/>
              </a:rPr>
              <a:t>https://www.scratchapixel.com/lessons/mathematics-physics-for-computer-graphics/geometry/transforming-normals.html</a:t>
            </a:r>
            <a:r>
              <a:rPr lang="en-US" sz="1000" dirty="0"/>
              <a:t>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79F851-21AE-8E4A-E359-FA729A420D9B}"/>
              </a:ext>
            </a:extLst>
          </p:cNvPr>
          <p:cNvGrpSpPr/>
          <p:nvPr/>
        </p:nvGrpSpPr>
        <p:grpSpPr>
          <a:xfrm>
            <a:off x="2010648" y="2738821"/>
            <a:ext cx="543343" cy="543755"/>
            <a:chOff x="2010648" y="2738821"/>
            <a:chExt cx="543343" cy="54375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4C8AAB-F9C9-E770-5B0D-7142439D6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9E8196-E656-015E-A786-CCF1D69FA411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103784C-98F3-1CD0-DE4C-75511CF16E8D}"/>
              </a:ext>
            </a:extLst>
          </p:cNvPr>
          <p:cNvSpPr txBox="1"/>
          <p:nvPr/>
        </p:nvSpPr>
        <p:spPr>
          <a:xfrm>
            <a:off x="3571117" y="1612319"/>
            <a:ext cx="1721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Translação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EEC34C-33AD-4FAE-3A49-2D6B3AB0067B}"/>
              </a:ext>
            </a:extLst>
          </p:cNvPr>
          <p:cNvGrpSpPr/>
          <p:nvPr/>
        </p:nvGrpSpPr>
        <p:grpSpPr>
          <a:xfrm>
            <a:off x="3799107" y="2624136"/>
            <a:ext cx="1534319" cy="810795"/>
            <a:chOff x="3799107" y="2624136"/>
            <a:chExt cx="1534319" cy="81079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0366816-15EE-5CFE-1635-9A4BE9D5BC0A}"/>
                </a:ext>
              </a:extLst>
            </p:cNvPr>
            <p:cNvGrpSpPr/>
            <p:nvPr/>
          </p:nvGrpSpPr>
          <p:grpSpPr>
            <a:xfrm>
              <a:off x="3799107" y="2624136"/>
              <a:ext cx="1393460" cy="810795"/>
              <a:chOff x="953683" y="3010811"/>
              <a:chExt cx="1393460" cy="810795"/>
            </a:xfrm>
          </p:grpSpPr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E187CA0F-013A-7D60-FBE6-6ABB2D8FCE05}"/>
                  </a:ext>
                </a:extLst>
              </p:cNvPr>
              <p:cNvSpPr/>
              <p:nvPr/>
            </p:nvSpPr>
            <p:spPr>
              <a:xfrm>
                <a:off x="953683" y="3260006"/>
                <a:ext cx="1121789" cy="561600"/>
              </a:xfrm>
              <a:prstGeom prst="triangl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A261D68-8F0A-76A7-B97E-14A09CDA87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3800" y="3010811"/>
                <a:ext cx="543343" cy="5437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AF4B12-C0C7-4E90-FB26-4DFCB5FE0E23}"/>
                  </a:ext>
                </a:extLst>
              </p:cNvPr>
              <p:cNvSpPr/>
              <p:nvPr/>
            </p:nvSpPr>
            <p:spPr>
              <a:xfrm rot="2695108">
                <a:off x="1732828" y="3360650"/>
                <a:ext cx="149741" cy="14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R" b="0" i="0" dirty="0">
                    <a:solidFill>
                      <a:schemeClr val="tx1"/>
                    </a:solidFill>
                    <a:effectLst/>
                    <a:latin typeface="Source Sans Pro" panose="020B0503030403020204" pitchFamily="34" charset="0"/>
                  </a:rPr>
                  <a:t>·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BA241DC-A8BA-159D-45A9-2C1A1A8C9B70}"/>
                </a:ext>
              </a:extLst>
            </p:cNvPr>
            <p:cNvGrpSpPr/>
            <p:nvPr/>
          </p:nvGrpSpPr>
          <p:grpSpPr>
            <a:xfrm>
              <a:off x="4790083" y="2738637"/>
              <a:ext cx="543343" cy="543755"/>
              <a:chOff x="2010648" y="2738821"/>
              <a:chExt cx="543343" cy="543755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093E6C5-D437-1B8C-EB21-58DDCFA213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0648" y="2738821"/>
                <a:ext cx="543343" cy="5437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diamond" w="lg" len="sm"/>
                <a:tailEnd type="diamond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BA3619-0272-BB2A-F918-22039F33D2D9}"/>
                  </a:ext>
                </a:extLst>
              </p:cNvPr>
              <p:cNvSpPr txBox="1"/>
              <p:nvPr/>
            </p:nvSpPr>
            <p:spPr>
              <a:xfrm rot="18982044">
                <a:off x="2187013" y="2873392"/>
                <a:ext cx="17422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CACB45-64CF-8F20-0116-C6B505EA1A9D}"/>
              </a:ext>
            </a:extLst>
          </p:cNvPr>
          <p:cNvGrpSpPr/>
          <p:nvPr/>
        </p:nvGrpSpPr>
        <p:grpSpPr>
          <a:xfrm>
            <a:off x="7500871" y="2778758"/>
            <a:ext cx="543343" cy="543755"/>
            <a:chOff x="2010648" y="2738821"/>
            <a:chExt cx="543343" cy="54375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1236981-33B5-2225-0662-636938AB8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B844DE-F210-64B8-D3FF-573DAA54C1C5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56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43" grpId="0" animBg="1"/>
      <p:bldP spid="44" grpId="0" animBg="1"/>
      <p:bldP spid="44" grpId="1" animBg="1"/>
      <p:bldP spid="45" grpId="0"/>
      <p:bldP spid="49" grpId="0"/>
      <p:bldP spid="5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103A9-B984-F8DC-D792-DDFF3A69EC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13</a:t>
            </a:fld>
            <a:endParaRPr lang="en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DE60B-777C-B855-3D7A-239A6E85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40482"/>
            <a:ext cx="7772400" cy="383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1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6FA97E62-3908-8711-3762-ECE852EA8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48C6FBCF-DBE4-D8CB-E760-4241376138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84" r="15284"/>
          <a:stretch/>
        </p:blipFill>
        <p:spPr>
          <a:xfrm>
            <a:off x="6989146" y="843680"/>
            <a:ext cx="1655233" cy="1584854"/>
          </a:xfrm>
          <a:prstGeom prst="rect">
            <a:avLst/>
          </a:prstGeom>
        </p:spPr>
      </p:pic>
      <p:sp>
        <p:nvSpPr>
          <p:cNvPr id="505" name="Google Shape;505;p61">
            <a:extLst>
              <a:ext uri="{FF2B5EF4-FFF2-40B4-BE49-F238E27FC236}">
                <a16:creationId xmlns:a16="http://schemas.microsoft.com/office/drawing/2014/main" id="{78231608-5FE5-C222-8A27-32847D628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Exemplo X3D – Cubo2</a:t>
            </a:r>
            <a:endParaRPr dirty="0"/>
          </a:p>
        </p:txBody>
      </p:sp>
      <p:sp>
        <p:nvSpPr>
          <p:cNvPr id="507" name="Google Shape;507;p61">
            <a:extLst>
              <a:ext uri="{FF2B5EF4-FFF2-40B4-BE49-F238E27FC236}">
                <a16:creationId xmlns:a16="http://schemas.microsoft.com/office/drawing/2014/main" id="{2D854121-80E1-1EE2-F98C-A9CBC33853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  <p:sp>
        <p:nvSpPr>
          <p:cNvPr id="508" name="Google Shape;508;p61">
            <a:extLst>
              <a:ext uri="{FF2B5EF4-FFF2-40B4-BE49-F238E27FC236}">
                <a16:creationId xmlns:a16="http://schemas.microsoft.com/office/drawing/2014/main" id="{B76E3AE8-F441-7517-A61E-54AE37C7627E}"/>
              </a:ext>
            </a:extLst>
          </p:cNvPr>
          <p:cNvSpPr txBox="1"/>
          <p:nvPr/>
        </p:nvSpPr>
        <p:spPr>
          <a:xfrm>
            <a:off x="197962" y="594550"/>
            <a:ext cx="7260804" cy="24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&lt;Viewpoint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0 0 5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&lt;NavigationInfo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headlight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&lt;DirectionalLight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0 -0.8 -0.6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0.9 0.9 0.8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0.8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5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&lt;Transform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0.64 0.75 0 0.7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&lt;Shape&gt;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&lt;Box/&gt;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&lt;Appearance&gt;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&lt;Material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1.0 1.0 1.0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0.2 1.0 0.2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11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shininess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emissiveColor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&lt;/Appearance&gt;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&lt;/Shape&gt;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&lt;/Transform&gt;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000A28BB-DDB0-9F4E-AF9B-94F45DBB8E63}"/>
              </a:ext>
            </a:extLst>
          </p:cNvPr>
          <p:cNvGrpSpPr/>
          <p:nvPr/>
        </p:nvGrpSpPr>
        <p:grpSpPr>
          <a:xfrm>
            <a:off x="6076319" y="236999"/>
            <a:ext cx="1556100" cy="1478008"/>
            <a:chOff x="6076319" y="236999"/>
            <a:chExt cx="1556100" cy="1478008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D091BE56-9015-0BD2-40C0-ADBA0F8785A6}"/>
                </a:ext>
              </a:extLst>
            </p:cNvPr>
            <p:cNvSpPr/>
            <p:nvPr/>
          </p:nvSpPr>
          <p:spPr>
            <a:xfrm>
              <a:off x="7376716" y="1636107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F500007E-5704-2FFE-46AF-82493C84AC55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14671" cy="1107169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E88A8C40-06A0-038F-6E19-1B4D1EC3AB6D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Google Shape;480;p59">
            <a:extLst>
              <a:ext uri="{FF2B5EF4-FFF2-40B4-BE49-F238E27FC236}">
                <a16:creationId xmlns:a16="http://schemas.microsoft.com/office/drawing/2014/main" id="{B8B36761-3E4A-84A3-4D93-7AFAB19903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200" i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12CAC65-9209-9B57-F44F-513FBE84FEE5}"/>
              </a:ext>
            </a:extLst>
          </p:cNvPr>
          <p:cNvSpPr/>
          <p:nvPr/>
        </p:nvSpPr>
        <p:spPr>
          <a:xfrm flipH="1">
            <a:off x="7074641" y="4331167"/>
            <a:ext cx="927649" cy="914143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19ACB101-4F5F-E273-79F2-9EACBA133C9C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9FED1-DEC9-BB26-A4C1-F85663D804E1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B12D1C-6109-9013-1640-DEEE5F8B4A69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18A4F9-9533-1B56-CC4D-9245F055114E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4A56EC-8B9C-56F3-369F-2B5C868A34DF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9F671D-1D39-B645-B2B2-40D2E0518930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5D2E47-9B6C-A13B-E38E-CE099E45369E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3C226-8BE2-9C68-C0B0-187F3ACA7F5D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C1BED6-4067-071B-1E49-F06D61685B3D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144C9A-14E9-AE78-54C2-D2F4532A02CC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2A657171-8693-6B29-6D72-54DFEB24A4E6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3A716B-4400-ABF3-80BD-39A6F717A6A6}"/>
              </a:ext>
            </a:extLst>
          </p:cNvPr>
          <p:cNvSpPr txBox="1"/>
          <p:nvPr/>
        </p:nvSpPr>
        <p:spPr>
          <a:xfrm>
            <a:off x="2025079" y="2343744"/>
            <a:ext cx="55205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>
                <a:solidFill>
                  <a:srgbClr val="FF0000"/>
                </a:solidFill>
              </a:rPr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16464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C2AB-7CDF-6BD0-3ABF-BB512987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NavigationInfo - headlight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8726-ED6A-74D9-CEAB-F66C733C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76" y="838985"/>
            <a:ext cx="8650224" cy="4496159"/>
          </a:xfrm>
        </p:spPr>
        <p:txBody>
          <a:bodyPr>
            <a:normAutofit/>
          </a:bodyPr>
          <a:lstStyle/>
          <a:p>
            <a:pPr marL="7938" indent="0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The headlight field specifies whether a browser shall turn on a headlight.</a:t>
            </a:r>
          </a:p>
          <a:p>
            <a:pPr marL="7938" indent="0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headlight is 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directional light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always points in the direction the user is looking. </a:t>
            </a:r>
          </a:p>
          <a:p>
            <a:pPr marL="7938" indent="0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headlight shall have: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intensity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1,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(1 1 1),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ambientIntensity</a:t>
            </a:r>
            <a:r>
              <a:rPr lang="en-US" sz="1800" i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0.0,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(0 0 −1).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B8F5A-EA3A-730A-258E-A7A9E5ADB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15</a:t>
            </a:fld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9E3B4-B7D2-564C-FAFF-BE09321C26B6}"/>
              </a:ext>
            </a:extLst>
          </p:cNvPr>
          <p:cNvSpPr txBox="1"/>
          <p:nvPr/>
        </p:nvSpPr>
        <p:spPr>
          <a:xfrm>
            <a:off x="475013" y="5444446"/>
            <a:ext cx="65676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https://www.web3d.org/documents/specifications/19775-1/V3.3/Part01/components/</a:t>
            </a:r>
            <a:r>
              <a:rPr lang="en-US" sz="900" dirty="0" err="1"/>
              <a:t>navigation.html#NavigationInfo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94810-5599-147B-E074-165744B0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42870"/>
            <a:ext cx="3934460" cy="29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9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87F3706C-DF69-99B1-B9A8-44852543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triangle on a black background&#10;&#10;Description automatically generated">
            <a:extLst>
              <a:ext uri="{FF2B5EF4-FFF2-40B4-BE49-F238E27FC236}">
                <a16:creationId xmlns:a16="http://schemas.microsoft.com/office/drawing/2014/main" id="{751990DF-F72C-B501-862F-B4440A5C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431761"/>
            <a:ext cx="1873051" cy="1246380"/>
          </a:xfrm>
          <a:prstGeom prst="rect">
            <a:avLst/>
          </a:prstGeom>
        </p:spPr>
      </p:pic>
      <p:sp>
        <p:nvSpPr>
          <p:cNvPr id="505" name="Google Shape;505;p61">
            <a:extLst>
              <a:ext uri="{FF2B5EF4-FFF2-40B4-BE49-F238E27FC236}">
                <a16:creationId xmlns:a16="http://schemas.microsoft.com/office/drawing/2014/main" id="{E0F74002-1386-EDA5-1D81-9A34B1379D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Exemplo X3D – Mineiro</a:t>
            </a:r>
            <a:endParaRPr dirty="0"/>
          </a:p>
        </p:txBody>
      </p:sp>
      <p:sp>
        <p:nvSpPr>
          <p:cNvPr id="507" name="Google Shape;507;p61">
            <a:extLst>
              <a:ext uri="{FF2B5EF4-FFF2-40B4-BE49-F238E27FC236}">
                <a16:creationId xmlns:a16="http://schemas.microsoft.com/office/drawing/2014/main" id="{C8A35569-24AF-1038-453E-EF4065569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  <p:sp>
        <p:nvSpPr>
          <p:cNvPr id="508" name="Google Shape;508;p61">
            <a:extLst>
              <a:ext uri="{FF2B5EF4-FFF2-40B4-BE49-F238E27FC236}">
                <a16:creationId xmlns:a16="http://schemas.microsoft.com/office/drawing/2014/main" id="{F98B69F7-CE2E-2ECB-DBCE-662B66448D8F}"/>
              </a:ext>
            </a:extLst>
          </p:cNvPr>
          <p:cNvSpPr txBox="1"/>
          <p:nvPr/>
        </p:nvSpPr>
        <p:spPr>
          <a:xfrm>
            <a:off x="197962" y="594550"/>
            <a:ext cx="7260804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&lt;Viewpoint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0 0 10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&lt;NavigationInfo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headlight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&lt;Transform&gt;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&lt;Shape&gt;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&lt;Appearance&gt;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&lt;Material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specularColor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1.0 1.0 1.0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diffuseColor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0.1 0.7 1.0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1100" b="1" dirty="0">
                <a:solidFill>
                  <a:srgbClr val="E21F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shininess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emissiveColor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&lt;/Appearance&gt;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TriangleSet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&lt;Coordinate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-5 -4 -1 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7 -2 -3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2  5 -4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b="1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TriangleSet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&lt;/Shape&gt;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&lt;/Transform&gt;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320115CA-586C-CCFE-CAA4-B4D3DF5ADC96}"/>
              </a:ext>
            </a:extLst>
          </p:cNvPr>
          <p:cNvGrpSpPr/>
          <p:nvPr/>
        </p:nvGrpSpPr>
        <p:grpSpPr>
          <a:xfrm>
            <a:off x="6311987" y="57890"/>
            <a:ext cx="1556100" cy="1153844"/>
            <a:chOff x="6076319" y="236999"/>
            <a:chExt cx="1556100" cy="11538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354551E1-8FF4-8399-9C43-62C9E8C547BE}"/>
                </a:ext>
              </a:extLst>
            </p:cNvPr>
            <p:cNvSpPr/>
            <p:nvPr/>
          </p:nvSpPr>
          <p:spPr>
            <a:xfrm>
              <a:off x="7194007" y="13119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1D027D88-0159-0E35-9012-22A56CA2D4B1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436643" cy="75931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F6E953FE-46DB-3CAB-3FAC-FF8209BCA660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Google Shape;480;p59">
            <a:extLst>
              <a:ext uri="{FF2B5EF4-FFF2-40B4-BE49-F238E27FC236}">
                <a16:creationId xmlns:a16="http://schemas.microsoft.com/office/drawing/2014/main" id="{FCA17F8F-CE76-AEEF-BEF7-94F138C5C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487619"/>
            <a:ext cx="8428200" cy="215855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E98404E0-8E9B-EE29-3E7E-9EBA77F097F0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A15926-C34E-6498-D080-2A2923FDDDB2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837972-6D39-7551-2DD9-8471908EE751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226C4E-FCA2-A935-7351-4A1C5DE1662D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28CDA3-7633-DD06-63C2-B500EA1CB99D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7500F-B023-6231-A45A-02F184C79EF1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5548AD-C263-1181-DF58-1502AB96DD6B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72784-4928-B352-F540-2953B7A806DD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D68C28-882A-3AB4-BE48-D5B4066D8A17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1D4ECE-2E7F-3263-10DB-18CA364EF672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044B6258-AF23-A804-DE73-7237F5B8142E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10B529-DCF3-D41E-70D1-9C0F2174F431}"/>
              </a:ext>
            </a:extLst>
          </p:cNvPr>
          <p:cNvSpPr txBox="1"/>
          <p:nvPr/>
        </p:nvSpPr>
        <p:spPr>
          <a:xfrm>
            <a:off x="2025079" y="2343744"/>
            <a:ext cx="55205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>
                <a:solidFill>
                  <a:srgbClr val="FF0000"/>
                </a:solidFill>
              </a:rPr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11953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4205-B517-3669-5613-3C495405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Realmente calculando a direção de visão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6250EE-AADD-E8D2-0A6F-9763AE998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Sem aproximar sempre com o centro da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7DBD0-C02C-6D11-1474-9802B9BFAA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17</a:t>
            </a:fld>
            <a:endParaRPr lang="en-BR"/>
          </a:p>
        </p:txBody>
      </p:sp>
      <p:pic>
        <p:nvPicPr>
          <p:cNvPr id="6" name="Picture 5" descr="A blue triangle on a black background&#10;&#10;Description automatically generated">
            <a:extLst>
              <a:ext uri="{FF2B5EF4-FFF2-40B4-BE49-F238E27FC236}">
                <a16:creationId xmlns:a16="http://schemas.microsoft.com/office/drawing/2014/main" id="{6F365416-4D70-6653-6F31-104DC739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64" y="1757263"/>
            <a:ext cx="5351872" cy="35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8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ECD60-F5B4-773E-BE74-0C74D7D9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650" dirty="0"/>
              <a:t>Truque para calcular normais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9E0658-7265-BF63-B762-D42838E2FD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 lang="pt-BR"/>
          </a:p>
        </p:txBody>
      </p:sp>
      <p:pic>
        <p:nvPicPr>
          <p:cNvPr id="1026" name="Picture 2" descr="Tutorials/tips for Normal Maps? - Help - Aseprite Community">
            <a:extLst>
              <a:ext uri="{FF2B5EF4-FFF2-40B4-BE49-F238E27FC236}">
                <a16:creationId xmlns:a16="http://schemas.microsoft.com/office/drawing/2014/main" id="{76B4473E-6C07-6CBE-9C5F-E7162AD0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63" y="1002195"/>
            <a:ext cx="7107473" cy="23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C607F92-1463-C597-10D7-853239C48EC8}"/>
              </a:ext>
            </a:extLst>
          </p:cNvPr>
          <p:cNvGrpSpPr/>
          <p:nvPr/>
        </p:nvGrpSpPr>
        <p:grpSpPr>
          <a:xfrm>
            <a:off x="3545518" y="3667101"/>
            <a:ext cx="1935487" cy="1589393"/>
            <a:chOff x="3545518" y="3667101"/>
            <a:chExt cx="1935487" cy="1589393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B1FA4BE-A1E3-DC57-9BA2-B914A333AB06}"/>
                </a:ext>
              </a:extLst>
            </p:cNvPr>
            <p:cNvSpPr/>
            <p:nvPr/>
          </p:nvSpPr>
          <p:spPr>
            <a:xfrm rot="19819600">
              <a:off x="4155200" y="4223715"/>
              <a:ext cx="1325805" cy="963176"/>
            </a:xfrm>
            <a:prstGeom prst="parallelogram">
              <a:avLst>
                <a:gd name="adj" fmla="val 56260"/>
              </a:avLst>
            </a:prstGeom>
            <a:solidFill>
              <a:srgbClr val="B55E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EEC181D-57D5-A8FF-5214-26A3569D99B4}"/>
                </a:ext>
              </a:extLst>
            </p:cNvPr>
            <p:cNvSpPr/>
            <p:nvPr/>
          </p:nvSpPr>
          <p:spPr>
            <a:xfrm rot="1371826" flipH="1">
              <a:off x="3545518" y="4224317"/>
              <a:ext cx="1209932" cy="1032177"/>
            </a:xfrm>
            <a:prstGeom prst="parallelogram">
              <a:avLst>
                <a:gd name="adj" fmla="val 42306"/>
              </a:avLst>
            </a:prstGeom>
            <a:solidFill>
              <a:srgbClr val="4760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157DC936-11F3-2C13-2D28-D59F43C63250}"/>
                </a:ext>
              </a:extLst>
            </p:cNvPr>
            <p:cNvSpPr/>
            <p:nvPr/>
          </p:nvSpPr>
          <p:spPr>
            <a:xfrm rot="5226631">
              <a:off x="4141052" y="3310471"/>
              <a:ext cx="667313" cy="1380573"/>
            </a:xfrm>
            <a:prstGeom prst="diamond">
              <a:avLst/>
            </a:prstGeom>
            <a:solidFill>
              <a:srgbClr val="81C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5768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Hermite spline interpolation (X3D simplificado)</a:t>
            </a:r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"/>
          </p:nvPr>
        </p:nvSpPr>
        <p:spPr>
          <a:xfrm>
            <a:off x="390550" y="682794"/>
            <a:ext cx="8428200" cy="1918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400" dirty="0">
                <a:highlight>
                  <a:srgbClr val="FFFFFF"/>
                </a:highlight>
              </a:rPr>
              <a:t>(t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400" dirty="0">
                <a:highlight>
                  <a:srgbClr val="FFFFFF"/>
                </a:highlight>
              </a:rPr>
              <a:t> ≤ fraction &lt; 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400" dirty="0">
                <a:highlight>
                  <a:srgbClr val="FFFFFF"/>
                </a:highlight>
              </a:rPr>
              <a:t>), where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400" dirty="0">
                <a:highlight>
                  <a:srgbClr val="FFFFFF"/>
                </a:highlight>
              </a:rPr>
              <a:t> is the key at (i), and 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400" dirty="0">
                <a:highlight>
                  <a:srgbClr val="FFFFFF"/>
                </a:highlight>
              </a:rPr>
              <a:t> is the key at (i+1)</a:t>
            </a:r>
            <a:endParaRPr sz="16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200" dirty="0">
                <a:highlight>
                  <a:srgbClr val="FFFFFF"/>
                </a:highlight>
              </a:rPr>
              <a:t>s = (t -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 / (t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200" dirty="0">
                <a:highlight>
                  <a:srgbClr val="FFFFFF"/>
                </a:highlight>
              </a:rPr>
              <a:t> -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</a:t>
            </a:r>
          </a:p>
          <a:p>
            <a:pPr marL="0" indent="0">
              <a:spcBef>
                <a:spcPts val="1600"/>
              </a:spcBef>
            </a:pPr>
            <a:r>
              <a:rPr lang="en-US" sz="1200" dirty="0">
                <a:highlight>
                  <a:srgbClr val="FFFFFF"/>
                </a:highlight>
              </a:rPr>
              <a:t>The </a:t>
            </a:r>
            <a:r>
              <a:rPr lang="en-US" sz="1200" dirty="0" err="1">
                <a:highlight>
                  <a:srgbClr val="FFFFFF"/>
                </a:highlight>
              </a:rPr>
              <a:t>keyValue</a:t>
            </a:r>
            <a:r>
              <a:rPr lang="en-US" sz="1200" dirty="0">
                <a:highlight>
                  <a:srgbClr val="FFFFFF"/>
                </a:highlight>
              </a:rPr>
              <a:t> at key (</a:t>
            </a:r>
            <a:r>
              <a:rPr lang="en-US" sz="1200" dirty="0" err="1">
                <a:highlight>
                  <a:srgbClr val="FFFFFF"/>
                </a:highlight>
              </a:rPr>
              <a:t>i</a:t>
            </a:r>
            <a:r>
              <a:rPr lang="en-US" sz="1200" dirty="0">
                <a:highlight>
                  <a:srgbClr val="FFFFFF"/>
                </a:highlight>
              </a:rPr>
              <a:t>) is denoted as </a:t>
            </a:r>
            <a:r>
              <a:rPr lang="en-US" sz="1200" b="1" dirty="0">
                <a:highlight>
                  <a:srgbClr val="FFFFFF"/>
                </a:highlight>
              </a:rPr>
              <a:t>v</a:t>
            </a:r>
            <a:r>
              <a:rPr lang="en-US" sz="1200" baseline="-25000" dirty="0">
                <a:highlight>
                  <a:srgbClr val="FFFFFF"/>
                </a:highlight>
              </a:rPr>
              <a:t>i</a:t>
            </a:r>
            <a:r>
              <a:rPr lang="en-US" sz="1200" dirty="0">
                <a:highlight>
                  <a:srgbClr val="FFFFFF"/>
                </a:highlight>
              </a:rPr>
              <a:t> and the </a:t>
            </a:r>
            <a:r>
              <a:rPr lang="en-US" sz="1200" dirty="0" err="1">
                <a:highlight>
                  <a:srgbClr val="FFFFFF"/>
                </a:highlight>
              </a:rPr>
              <a:t>keyValue</a:t>
            </a:r>
            <a:r>
              <a:rPr lang="en-US" sz="1200" dirty="0">
                <a:highlight>
                  <a:srgbClr val="FFFFFF"/>
                </a:highlight>
              </a:rPr>
              <a:t> at key (i+1) is denoted as </a:t>
            </a:r>
            <a:r>
              <a:rPr lang="en-US" sz="1200" b="1" dirty="0">
                <a:highlight>
                  <a:srgbClr val="FFFFFF"/>
                </a:highlight>
              </a:rPr>
              <a:t>v</a:t>
            </a:r>
            <a:r>
              <a:rPr lang="en-US" sz="1200" baseline="-25000" dirty="0">
                <a:highlight>
                  <a:srgbClr val="FFFFFF"/>
                </a:highlight>
              </a:rPr>
              <a:t>i+1</a:t>
            </a:r>
            <a:r>
              <a:rPr lang="en-US" sz="1200" dirty="0">
                <a:highlight>
                  <a:srgbClr val="FFFFFF"/>
                </a:highlight>
              </a:rPr>
              <a:t>.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600" b="1" dirty="0">
                <a:highlight>
                  <a:srgbClr val="FFFFFF"/>
                </a:highlight>
              </a:rPr>
              <a:t>v</a:t>
            </a:r>
            <a:r>
              <a:rPr lang="en-BR" sz="1400" baseline="-25000" dirty="0">
                <a:highlight>
                  <a:srgbClr val="FFFFFF"/>
                </a:highlight>
              </a:rPr>
              <a:t>s</a:t>
            </a:r>
            <a:r>
              <a:rPr lang="en-BR" sz="1600" dirty="0">
                <a:highlight>
                  <a:srgbClr val="FFFFFF"/>
                </a:highlight>
              </a:rPr>
              <a:t> = </a:t>
            </a:r>
            <a:r>
              <a:rPr lang="en-BR" sz="1600" b="1" dirty="0">
                <a:highlight>
                  <a:srgbClr val="FFFFFF"/>
                </a:highlight>
              </a:rPr>
              <a:t>S</a:t>
            </a:r>
            <a:r>
              <a:rPr lang="en-BR" sz="1400" baseline="30000" dirty="0">
                <a:highlight>
                  <a:srgbClr val="FFFFFF"/>
                </a:highlight>
              </a:rPr>
              <a:t>T</a:t>
            </a:r>
            <a:r>
              <a:rPr lang="en-BR" sz="1600" dirty="0">
                <a:highlight>
                  <a:srgbClr val="FFFFFF"/>
                </a:highlight>
              </a:rPr>
              <a:t> </a:t>
            </a:r>
            <a:r>
              <a:rPr lang="en-BR" sz="1600" b="1" dirty="0">
                <a:highlight>
                  <a:srgbClr val="FFFFFF"/>
                </a:highlight>
              </a:rPr>
              <a:t>H C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  <p:sp>
        <p:nvSpPr>
          <p:cNvPr id="520" name="Google Shape;520;p62"/>
          <p:cNvSpPr txBox="1"/>
          <p:nvPr/>
        </p:nvSpPr>
        <p:spPr>
          <a:xfrm>
            <a:off x="3246120" y="5404167"/>
            <a:ext cx="452587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00" dirty="0"/>
              <a:t>https://www.web3d.org/documents/specifications/19775-1/V3.3/Part01/components/interp.html</a:t>
            </a:r>
            <a:endParaRPr sz="800" dirty="0"/>
          </a:p>
        </p:txBody>
      </p:sp>
      <p:pic>
        <p:nvPicPr>
          <p:cNvPr id="521" name="Google Shape;5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50" y="2508206"/>
            <a:ext cx="8162900" cy="119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/>
          <p:cNvSpPr txBox="1">
            <a:spLocks noGrp="1"/>
          </p:cNvSpPr>
          <p:nvPr>
            <p:ph type="body" idx="1"/>
          </p:nvPr>
        </p:nvSpPr>
        <p:spPr>
          <a:xfrm>
            <a:off x="390550" y="3582159"/>
            <a:ext cx="8680500" cy="20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dirty="0"/>
              <a:t>If the velocity vector is not specified, it is calculated as follows:</a:t>
            </a:r>
            <a:endParaRPr sz="12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/>
              <a:t>T</a:t>
            </a:r>
            <a:r>
              <a:rPr lang="en-BR" sz="1300" baseline="-25000" dirty="0"/>
              <a:t>i</a:t>
            </a:r>
            <a:r>
              <a:rPr lang="en-BR" sz="1300" dirty="0"/>
              <a:t> = (</a:t>
            </a:r>
            <a:r>
              <a:rPr lang="en-BR" sz="1300" b="1" dirty="0"/>
              <a:t>v</a:t>
            </a:r>
            <a:r>
              <a:rPr lang="en-BR" sz="1300" baseline="-25000" dirty="0"/>
              <a:t>i+1</a:t>
            </a:r>
            <a:r>
              <a:rPr lang="en-BR" sz="1300" dirty="0"/>
              <a:t> - </a:t>
            </a:r>
            <a:r>
              <a:rPr lang="en-BR" sz="1300" b="1" dirty="0"/>
              <a:t>v</a:t>
            </a:r>
            <a:r>
              <a:rPr lang="en-BR" sz="1300" baseline="-25000" dirty="0"/>
              <a:t>i-1</a:t>
            </a:r>
            <a:r>
              <a:rPr lang="en-BR" sz="1300" dirty="0"/>
              <a:t>) / 2</a:t>
            </a:r>
            <a:endParaRPr sz="13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dirty="0"/>
              <a:t>If the interpolator is not closed, and the first and last velocity vectors are not specified by the author:</a:t>
            </a:r>
            <a:endParaRPr sz="12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N-1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N-1</a:t>
            </a:r>
            <a:r>
              <a:rPr lang="en-BR" sz="1300" dirty="0"/>
              <a:t> = 0</a:t>
            </a:r>
            <a:endParaRPr sz="1800" dirty="0">
              <a:highlight>
                <a:srgbClr val="FFFFFF"/>
              </a:highligh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92E1E1-A1B7-8898-E6E4-D26C8C0AB222}"/>
              </a:ext>
            </a:extLst>
          </p:cNvPr>
          <p:cNvGrpSpPr/>
          <p:nvPr/>
        </p:nvGrpSpPr>
        <p:grpSpPr>
          <a:xfrm>
            <a:off x="2658359" y="4118888"/>
            <a:ext cx="4788816" cy="307777"/>
            <a:chOff x="2658359" y="4118888"/>
            <a:chExt cx="4788816" cy="30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C6A533-73F3-A0B9-7D1C-F4DD45572787}"/>
                </a:ext>
              </a:extLst>
            </p:cNvPr>
            <p:cNvSpPr txBox="1"/>
            <p:nvPr/>
          </p:nvSpPr>
          <p:spPr>
            <a:xfrm>
              <a:off x="3246120" y="4118888"/>
              <a:ext cx="4201055" cy="3077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lang="pt-BR" dirty="0"/>
                <a:t>Tangentes de Hermite / Interpolação Catmull-Rom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3DC0DD-3C39-2A41-0470-AB4E19A69E3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2658359" y="4272777"/>
              <a:ext cx="58776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</a:pPr>
            <a:r>
              <a:rPr lang="en-BR"/>
              <a:t>Revisão</a:t>
            </a:r>
            <a:endParaRPr/>
          </a:p>
        </p:txBody>
      </p:sp>
      <p:sp>
        <p:nvSpPr>
          <p:cNvPr id="422" name="Google Shape;422;p5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Iluminação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BR" sz="2400"/>
              <a:t>Interpolação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423" name="Google Shape;42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256B6F-41FA-33E5-56A1-453A34AA2A39}"/>
              </a:ext>
            </a:extLst>
          </p:cNvPr>
          <p:cNvSpPr/>
          <p:nvPr/>
        </p:nvSpPr>
        <p:spPr>
          <a:xfrm>
            <a:off x="5179625" y="715675"/>
            <a:ext cx="3503749" cy="1943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C57E889-20CF-DE05-A7E2-FDA6B2CA4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35" y="721509"/>
            <a:ext cx="3021927" cy="1928170"/>
          </a:xfrm>
          <a:prstGeom prst="rect">
            <a:avLst/>
          </a:prstGeom>
        </p:spPr>
      </p:pic>
      <p:pic>
        <p:nvPicPr>
          <p:cNvPr id="528" name="Google Shape;52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20</a:t>
            </a:fld>
            <a:endParaRPr/>
          </a:p>
        </p:txBody>
      </p:sp>
      <p:sp>
        <p:nvSpPr>
          <p:cNvPr id="531" name="Google Shape;531;p63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63"/>
          <p:cNvSpPr txBox="1"/>
          <p:nvPr/>
        </p:nvSpPr>
        <p:spPr>
          <a:xfrm>
            <a:off x="335025" y="3658900"/>
            <a:ext cx="8545024" cy="204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Bef>
                <a:spcPts val="400"/>
              </a:spcBef>
            </a:pP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(t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(t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(0.5 - 0.4) / (0.6 - 0.4) = 0.1 / 0.2 = 0.5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i-1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2: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(1, 1, 0) - (-3, 1, 0) ) / 2 = (4, 0, 0) / 2 = (2, 0, 0)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(3, -1, 0) - (-1, -1, 0) ) / 2 = (4, 0, 0) / 2 = (2, 0, 0)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32" name="Google Shape;532;p63"/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533" name="Google Shape;533;p63"/>
            <p:cNvCxnSpPr>
              <a:cxnSpLocks/>
              <a:stCxn id="534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4" name="Google Shape;534;p63"/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43" name="Google Shape;543;p6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21</a:t>
            </a:fld>
            <a:endParaRPr/>
          </a:p>
        </p:txBody>
      </p:sp>
      <p:sp>
        <p:nvSpPr>
          <p:cNvPr id="544" name="Google Shape;544;p64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8" name="Google Shape;548;p64" descr="{&quot;font&quot;:{&quot;family&quot;:&quot;Arial&quot;,&quot;color&quot;:&quot;#000000&quot;,&quot;size&quot;:12},&quot;backgroundColorModified&quot;:null,&quot;code&quot;:&quot;$$S=\\begin{bmatrix}\n{0.125}\\\\\n{0.25}\\\\\n{0.5}\\\\\n{1}\\\\\n\\end{bmatrix}^{T}$$&quot;,&quot;aid&quot;:null,&quot;backgroundColor&quot;:&quot;#FFFFFF&quot;,&quot;type&quot;:&quot;$$&quot;,&quot;id&quot;:&quot;2&quot;,&quot;ts&quot;:1634773041551,&quot;cs&quot;:&quot;L0DNntMm6C1SXyfqnTA11Q==&quot;,&quot;size&quot;:{&quot;width&quot;:113.33333333333333,&quot;height&quot;:101.5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75" y="3654525"/>
            <a:ext cx="1079500" cy="96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4" descr="{&quot;type&quot;:&quot;$$&quot;,&quot;backgroundColorModified&quot;:false,&quot;font&quot;:{&quot;color&quot;:&quot;#000000&quot;,&quot;family&quot;:&quot;Arial&quot;,&quot;size&quot;:12},&quot;backgroundColor&quot;:&quot;#FFFFFF&quot;,&quot;id&quot;:&quot;3&quot;,&quot;aid&quot;:null,&quot;code&quot;:&quot;$$H=\\begin{bmatrix}\n{2}&amp;{-2}&amp;{1}&amp;{1}\\\\\n{-3}&amp;{3}&amp;{-2}&amp;{-1}\\\\\n{0}&amp;{0}&amp;{1}&amp;{0}\\\\\n{1}&amp;{0}&amp;{0}&amp;{0}\\\\\n\\end{bmatrix}$$&quot;,&quot;ts&quot;:1634774566274,&quot;cs&quot;:&quot;Zrd3auadByoiB8Vy0Ql6IQ==&quot;,&quot;size&quot;:{&quot;width&quot;:212.5,&quot;height&quot;:97.66666666666669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275" y="3672792"/>
            <a:ext cx="2024063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4" descr="{&quot;id&quot;:&quot;4&quot;,&quot;code&quot;:&quot;$$C=\\begin{bmatrix}\n{-1}&amp;{-1}&amp;{0}\\\\\n{1}&amp;{1}&amp;{0}\\\\\n{2}&amp;{0}&amp;{0}\\\\\n{2}&amp;{0}&amp;{0}\\\\\n\\end{bmatrix}$$&quot;,&quot;backgroundColorModified&quot;:false,&quot;backgroundColor&quot;:&quot;#FFFFFF&quot;,&quot;font&quot;:{&quot;family&quot;:&quot;Arial&quot;,&quot;size&quot;:12,&quot;color&quot;:&quot;#000000&quot;},&quot;aid&quot;:null,&quot;type&quot;:&quot;$$&quot;,&quot;ts&quot;:1634774702802,&quot;cs&quot;:&quot;lXdQj8WtYA6MSHApMZVcwQ==&quot;,&quot;size&quot;:{&quot;width&quot;:152.33333333333334,&quot;height&quot;:97.66666666666667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0" y="3672787"/>
            <a:ext cx="1450975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4"/>
          <p:cNvSpPr txBox="1"/>
          <p:nvPr/>
        </p:nvSpPr>
        <p:spPr>
          <a:xfrm>
            <a:off x="348175" y="4907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500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500" baseline="30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 C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" name="Google Shape;532;p63">
            <a:extLst>
              <a:ext uri="{FF2B5EF4-FFF2-40B4-BE49-F238E27FC236}">
                <a16:creationId xmlns:a16="http://schemas.microsoft.com/office/drawing/2014/main" id="{367D02A5-5471-6B48-096F-60E3F9C57077}"/>
              </a:ext>
            </a:extLst>
          </p:cNvPr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6" name="Google Shape;533;p63">
              <a:extLst>
                <a:ext uri="{FF2B5EF4-FFF2-40B4-BE49-F238E27FC236}">
                  <a16:creationId xmlns:a16="http://schemas.microsoft.com/office/drawing/2014/main" id="{970CE9AC-EEC9-DD56-5E62-8D0B58DBDE2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" name="Google Shape;534;p63">
              <a:extLst>
                <a:ext uri="{FF2B5EF4-FFF2-40B4-BE49-F238E27FC236}">
                  <a16:creationId xmlns:a16="http://schemas.microsoft.com/office/drawing/2014/main" id="{94E7B6D5-390E-5842-C79B-7E75EA68F25A}"/>
                </a:ext>
              </a:extLst>
            </p:cNvPr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59" name="Google Shape;559;p6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22</a:t>
            </a:fld>
            <a:endParaRPr/>
          </a:p>
        </p:txBody>
      </p:sp>
      <p:sp>
        <p:nvSpPr>
          <p:cNvPr id="560" name="Google Shape;560;p65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4" name="Google Shape;564;p65" descr="{&quot;type&quot;:&quot;$$&quot;,&quot;font&quot;:{&quot;color&quot;:&quot;#000000&quot;,&quot;family&quot;:&quot;Arial&quot;,&quot;size&quot;:12},&quot;aid&quot;:null,&quot;backgroundColor&quot;:&quot;#FFFFFF&quot;,&quot;id&quot;:&quot;3&quot;,&quot;backgroundColorModified&quot;:false,&quot;code&quot;:&quot;$$\\text{V}_{s}=\\begin{bmatrix}\n{0.125}&amp;{0.25}&amp;{0.5}&amp;{1}\\\\\n\\end{bmatrix}\\begin{bmatrix}\n{2}&amp;{-2}&amp;{1}&amp;{1}\\\\\n{-3}&amp;{3}&amp;{-2}&amp;{-1}\\\\\n{0}&amp;{0}&amp;{1}&amp;{0}\\\\\n{1}&amp;{0}&amp;{0}&amp;{0}\\\\\n\\end{bmatrix}\\cdot\\begin{bmatrix}\n{-1}&amp;{-1}&amp;{0}\\\\\n{1}&amp;{1}&amp;{0}\\\\\n{2}&amp;{0}&amp;{0}\\\\\n{2}&amp;{0}&amp;{0}\\\\\n\\end{bmatrix}$$&quot;,&quot;ts&quot;:1634774888642,&quot;cs&quot;:&quot;pnh+EZUno2d3yE/SpWzIwg==&quot;,&quot;size&quot;:{&quot;width&quot;:527.5,&quot;height&quot;:98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50" y="3923638"/>
            <a:ext cx="5024438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5" descr="{&quot;backgroundColorModified&quot;:null,&quot;type&quot;:&quot;$$&quot;,&quot;font&quot;:{&quot;color&quot;:&quot;#000000&quot;,&quot;family&quot;:&quot;Arial&quot;,&quot;size&quot;:12},&quot;backgroundColor&quot;:&quot;#FFFFFF&quot;,&quot;aid&quot;:null,&quot;id&quot;:&quot;5&quot;,&quot;code&quot;:&quot;$$=\\begin{bmatrix}\n{0}&amp;{0}&amp;{0}\\\\\n\\end{bmatrix}$$&quot;,&quot;ts&quot;:1634775038668,&quot;cs&quot;:&quot;Kctgp3IpcR82ExkIabTQfg==&quot;,&quot;size&quot;:{&quot;width&quot;:92.83333333333333,&quot;height&quot;:18.833333333333332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325" y="4300675"/>
            <a:ext cx="884238" cy="179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532;p63">
            <a:extLst>
              <a:ext uri="{FF2B5EF4-FFF2-40B4-BE49-F238E27FC236}">
                <a16:creationId xmlns:a16="http://schemas.microsoft.com/office/drawing/2014/main" id="{9B5B75DC-A088-F8B7-449D-B34B74F74948}"/>
              </a:ext>
            </a:extLst>
          </p:cNvPr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6" name="Google Shape;533;p63">
              <a:extLst>
                <a:ext uri="{FF2B5EF4-FFF2-40B4-BE49-F238E27FC236}">
                  <a16:creationId xmlns:a16="http://schemas.microsoft.com/office/drawing/2014/main" id="{06F6ABF6-AF07-12B7-CFA0-C2CD6A3911C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" name="Google Shape;534;p63">
              <a:extLst>
                <a:ext uri="{FF2B5EF4-FFF2-40B4-BE49-F238E27FC236}">
                  <a16:creationId xmlns:a16="http://schemas.microsoft.com/office/drawing/2014/main" id="{C10FF148-F745-7C26-CF33-3AEFC1CE22CF}"/>
                </a:ext>
              </a:extLst>
            </p:cNvPr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84ADE440-70D3-7993-9C1F-B5C671CFA3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Iluminação/Reflexão Ambiente</a:t>
            </a:r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iluminação ambiente (AmbientLight) resulta da dispersão e reflexão da luz originalmente emitida diretamente por fontes de luz. A quantidade de luz ambiente está associada às luzes individuais na cena. Esta é uma aproximação grosseira de como a reflexão ambiental realmente ocorre na natureza.</a:t>
            </a:r>
            <a:endParaRPr/>
          </a:p>
        </p:txBody>
      </p:sp>
      <p:sp>
        <p:nvSpPr>
          <p:cNvPr id="440" name="Google Shape;440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75" y="2614501"/>
            <a:ext cx="3707100" cy="25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5"/>
          <p:cNvSpPr txBox="1"/>
          <p:nvPr/>
        </p:nvSpPr>
        <p:spPr>
          <a:xfrm>
            <a:off x="2224150" y="5401275"/>
            <a:ext cx="616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https://flylib.com/books/en/2.451.1.18/1/ e https://learnopengl.com/Lighting/Basic-Lighting</a:t>
            </a:r>
            <a:endParaRPr sz="1100"/>
          </a:p>
        </p:txBody>
      </p:sp>
      <p:pic>
        <p:nvPicPr>
          <p:cNvPr id="443" name="Google Shape;443;p55"/>
          <p:cNvPicPr preferRelativeResize="0"/>
          <p:nvPr/>
        </p:nvPicPr>
        <p:blipFill rotWithShape="1">
          <a:blip r:embed="rId4">
            <a:alphaModFix/>
          </a:blip>
          <a:srcRect l="2510" t="8475" r="1667" b="5650"/>
          <a:stretch/>
        </p:blipFill>
        <p:spPr>
          <a:xfrm>
            <a:off x="532950" y="2614500"/>
            <a:ext cx="3643975" cy="25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Reflexão Difusa</a:t>
            </a:r>
            <a:endParaRPr dirty="0"/>
          </a:p>
        </p:txBody>
      </p:sp>
      <p:sp>
        <p:nvSpPr>
          <p:cNvPr id="450" name="Google Shape;450;p5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13226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A reflexão difusa (Diffuse) espalha a luz de forma uniforme, assim não depende do ponto de vista, porém depende da sua relação com a normal da superfície.</a:t>
            </a:r>
            <a:endParaRPr dirty="0"/>
          </a:p>
        </p:txBody>
      </p:sp>
      <p:sp>
        <p:nvSpPr>
          <p:cNvPr id="451" name="Google Shape;451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  <p:pic>
        <p:nvPicPr>
          <p:cNvPr id="452" name="Google Shape;45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75" y="2752224"/>
            <a:ext cx="1691000" cy="221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5490" y="2553099"/>
            <a:ext cx="1256779" cy="246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700" y="2600687"/>
            <a:ext cx="4217400" cy="23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Reflexão Especular</a:t>
            </a:r>
            <a:endParaRPr dirty="0"/>
          </a:p>
        </p:txBody>
      </p:sp>
      <p:sp>
        <p:nvSpPr>
          <p:cNvPr id="461" name="Google Shape;461;p57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135186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A reflexão especular (Specular) possui uma reflexividade dependendo da origem da fonte de luz e do ponto de vista.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Nessa reflexão é possível ver pontos mais iluminados.</a:t>
            </a:r>
            <a:endParaRPr dirty="0"/>
          </a:p>
        </p:txBody>
      </p:sp>
      <p:sp>
        <p:nvSpPr>
          <p:cNvPr id="462" name="Google Shape;462;p5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  <p:pic>
        <p:nvPicPr>
          <p:cNvPr id="463" name="Google Shape;46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12" y="1977886"/>
            <a:ext cx="3340301" cy="335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800" y="2190850"/>
            <a:ext cx="3075325" cy="30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 Final</a:t>
            </a:r>
            <a:endParaRPr/>
          </a:p>
        </p:txBody>
      </p:sp>
      <p:sp>
        <p:nvSpPr>
          <p:cNvPr id="471" name="Google Shape;471;p58"/>
          <p:cNvSpPr txBox="1">
            <a:spLocks noGrp="1"/>
          </p:cNvSpPr>
          <p:nvPr>
            <p:ph type="body" idx="1"/>
          </p:nvPr>
        </p:nvSpPr>
        <p:spPr>
          <a:xfrm>
            <a:off x="230476" y="890583"/>
            <a:ext cx="8913524" cy="6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b="1" dirty="0">
                <a:highlight>
                  <a:srgbClr val="FFFFFF"/>
                </a:highlight>
              </a:rPr>
              <a:t>I</a:t>
            </a:r>
            <a:r>
              <a:rPr lang="en-BR" sz="2500" b="1" baseline="-25000" dirty="0">
                <a:highlight>
                  <a:srgbClr val="FFFFFF"/>
                </a:highlight>
              </a:rPr>
              <a:t>rgb</a:t>
            </a:r>
            <a:r>
              <a:rPr lang="en-BR" dirty="0">
                <a:highlight>
                  <a:srgbClr val="FFFFFF"/>
                </a:highlight>
              </a:rPr>
              <a:t> = O</a:t>
            </a:r>
            <a:r>
              <a:rPr lang="en-BR" sz="2600" baseline="-25000" dirty="0">
                <a:highlight>
                  <a:srgbClr val="FFFFFF"/>
                </a:highlight>
              </a:rPr>
              <a:t>Emissive</a:t>
            </a:r>
            <a:r>
              <a:rPr lang="en-BR" sz="1900" baseline="-25000" dirty="0">
                <a:highlight>
                  <a:srgbClr val="FFFFFF"/>
                </a:highlight>
              </a:rPr>
              <a:t> </a:t>
            </a:r>
            <a:r>
              <a:rPr lang="en-BR" sz="2500" baseline="-25000" dirty="0">
                <a:highlight>
                  <a:srgbClr val="FFFFFF"/>
                </a:highlight>
              </a:rPr>
              <a:t>rgb</a:t>
            </a:r>
            <a:r>
              <a:rPr lang="en-BR" dirty="0">
                <a:highlight>
                  <a:srgbClr val="FFFFFF"/>
                </a:highlight>
              </a:rPr>
              <a:t> + SUM( I</a:t>
            </a:r>
            <a:r>
              <a:rPr lang="en-BR" sz="2600" baseline="-25000" dirty="0">
                <a:highlight>
                  <a:srgbClr val="FFFFFF"/>
                </a:highlight>
              </a:rPr>
              <a:t>L</a:t>
            </a:r>
            <a:r>
              <a:rPr lang="en-BR" sz="2500" baseline="-25000" dirty="0">
                <a:highlight>
                  <a:srgbClr val="FFFFFF"/>
                </a:highlight>
              </a:rPr>
              <a:t>rgb </a:t>
            </a:r>
            <a:r>
              <a:rPr lang="en-BR" dirty="0">
                <a:highlight>
                  <a:srgbClr val="FFFFFF"/>
                </a:highlight>
              </a:rPr>
              <a:t>× (ambient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 + diffuse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 + specular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))</a:t>
            </a:r>
            <a:endParaRPr sz="2800" dirty="0"/>
          </a:p>
        </p:txBody>
      </p:sp>
      <p:sp>
        <p:nvSpPr>
          <p:cNvPr id="472" name="Google Shape;472;p5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  <p:pic>
        <p:nvPicPr>
          <p:cNvPr id="473" name="Google Shape;4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13" y="1720738"/>
            <a:ext cx="7769226" cy="22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body" idx="1"/>
          </p:nvPr>
        </p:nvSpPr>
        <p:spPr>
          <a:xfrm>
            <a:off x="390550" y="838974"/>
            <a:ext cx="8428200" cy="474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O</a:t>
            </a:r>
            <a:r>
              <a:rPr lang="en-US" sz="1800" baseline="-25000" noProof="0" dirty="0">
                <a:highlight>
                  <a:srgbClr val="FFFFFF"/>
                </a:highlight>
              </a:rPr>
              <a:t>E</a:t>
            </a:r>
            <a:r>
              <a:rPr lang="en-US" sz="1100" baseline="-25000" noProof="0" dirty="0">
                <a:highlight>
                  <a:srgbClr val="FFFFFF"/>
                </a:highlight>
              </a:rPr>
              <a:t> 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+ SUM(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L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700" baseline="-25000" noProof="0" dirty="0">
                <a:highlight>
                  <a:srgbClr val="FFFFFF"/>
                </a:highlight>
              </a:rPr>
              <a:t> </a:t>
            </a:r>
            <a:r>
              <a:rPr lang="en-US" sz="1200" noProof="0" dirty="0">
                <a:highlight>
                  <a:srgbClr val="FFFFFF"/>
                </a:highlight>
              </a:rPr>
              <a:t>× (</a:t>
            </a:r>
            <a:r>
              <a:rPr lang="en-US" sz="1200" noProof="0" dirty="0" err="1">
                <a:highlight>
                  <a:srgbClr val="FFFFFF"/>
                </a:highlight>
              </a:rPr>
              <a:t>ambient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200" noProof="0" dirty="0" err="1">
                <a:highlight>
                  <a:srgbClr val="FFFFFF"/>
                </a:highlight>
              </a:rPr>
              <a:t>diffuse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+ specular</a:t>
            </a:r>
            <a:r>
              <a:rPr lang="en-US" sz="1100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))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noProof="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ambient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ia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O</a:t>
            </a:r>
            <a:r>
              <a:rPr lang="en-US" sz="1800" baseline="-25000" noProof="0" dirty="0">
                <a:highlight>
                  <a:srgbClr val="FFFFFF"/>
                </a:highlight>
              </a:rPr>
              <a:t>a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noProof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diffuse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( </a:t>
            </a: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· 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)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specular</a:t>
            </a:r>
            <a:r>
              <a:rPr lang="en-US" sz="1100" b="1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S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( </a:t>
            </a: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· ((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000" b="1" noProof="0" dirty="0">
                <a:highlight>
                  <a:srgbClr val="FFFFFF"/>
                </a:highlight>
              </a:rPr>
              <a:t>V</a:t>
            </a:r>
            <a:r>
              <a:rPr lang="en-US" sz="1200" noProof="0" dirty="0">
                <a:highlight>
                  <a:srgbClr val="FFFFFF"/>
                </a:highlight>
              </a:rPr>
              <a:t>) / |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000" b="1" noProof="0" dirty="0">
                <a:highlight>
                  <a:srgbClr val="FFFFFF"/>
                </a:highlight>
              </a:rPr>
              <a:t>V</a:t>
            </a:r>
            <a:r>
              <a:rPr lang="en-US" sz="1200" noProof="0" dirty="0">
                <a:highlight>
                  <a:srgbClr val="FFFFFF"/>
                </a:highlight>
              </a:rPr>
              <a:t>|))</a:t>
            </a:r>
            <a:r>
              <a:rPr lang="en-US" sz="1100" baseline="30000" noProof="0" dirty="0">
                <a:highlight>
                  <a:srgbClr val="FFFFFF"/>
                </a:highlight>
              </a:rPr>
              <a:t>shininess × 128</a:t>
            </a: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I</a:t>
            </a:r>
            <a:r>
              <a:rPr lang="en-US" sz="1100" b="1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L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color      </a:t>
            </a:r>
            <a:r>
              <a:rPr lang="en-US" sz="1200" b="1" i="1" noProof="0" dirty="0">
                <a:highlight>
                  <a:srgbClr val="FFFFFF"/>
                </a:highlight>
              </a:rPr>
              <a:t> </a:t>
            </a: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intensity      </a:t>
            </a:r>
            <a:r>
              <a:rPr lang="en-US" sz="1200" b="1" i="1" noProof="0" dirty="0">
                <a:highlight>
                  <a:srgbClr val="FFFFFF"/>
                </a:highlight>
              </a:rPr>
              <a:t>  </a:t>
            </a: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ia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ambientIntensity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E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emissiveColor</a:t>
            </a:r>
            <a:r>
              <a:rPr lang="en-US" sz="1200" i="1" noProof="0" dirty="0">
                <a:highlight>
                  <a:srgbClr val="FFFFFF"/>
                </a:highlight>
              </a:rPr>
              <a:t>        </a:t>
            </a: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diffuse </a:t>
            </a:r>
            <a:r>
              <a:rPr lang="en-US" sz="1200" noProof="0" dirty="0" err="1">
                <a:highlight>
                  <a:srgbClr val="FFFFFF"/>
                </a:highlight>
              </a:rPr>
              <a:t>colour</a:t>
            </a:r>
            <a:r>
              <a:rPr lang="en-US" sz="1200" noProof="0" dirty="0">
                <a:highlight>
                  <a:srgbClr val="FFFFFF"/>
                </a:highlight>
              </a:rPr>
              <a:t>       </a:t>
            </a: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S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specularColor</a:t>
            </a:r>
            <a:endParaRPr lang="en-US" sz="1200" i="1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>
                <a:highlight>
                  <a:srgbClr val="FFFFFF"/>
                </a:highlight>
              </a:rPr>
              <a:t>a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>
                <a:highlight>
                  <a:srgbClr val="FFFFFF"/>
                </a:highlight>
              </a:rPr>
              <a:t>ambientIntensity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= direction of light source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= normalized normal vector at this point on geometry</a:t>
            </a:r>
            <a:endParaRPr lang="en-US" sz="1000" b="1" noProof="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noProof="0" dirty="0"/>
              <a:t>V</a:t>
            </a:r>
            <a:r>
              <a:rPr lang="en-US" sz="1200" noProof="0" dirty="0"/>
              <a:t> = normalized vector from point on geometry to viewer's position</a:t>
            </a:r>
            <a:endParaRPr lang="en-US" sz="1200" i="1" noProof="0" dirty="0">
              <a:highlight>
                <a:srgbClr val="FFFFFF"/>
              </a:highlight>
            </a:endParaRPr>
          </a:p>
        </p:txBody>
      </p:sp>
      <p:sp>
        <p:nvSpPr>
          <p:cNvPr id="430" name="Google Shape;430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noProof="0" dirty="0"/>
              <a:t>Equação de Cores (padrão X3D simplificado)</a:t>
            </a:r>
          </a:p>
        </p:txBody>
      </p:sp>
      <p:sp>
        <p:nvSpPr>
          <p:cNvPr id="431" name="Google Shape;431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432" name="Google Shape;432;p54"/>
          <p:cNvSpPr txBox="1"/>
          <p:nvPr/>
        </p:nvSpPr>
        <p:spPr>
          <a:xfrm>
            <a:off x="806950" y="5408925"/>
            <a:ext cx="759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 noProof="0" dirty="0">
                <a:solidFill>
                  <a:schemeClr val="hlink"/>
                </a:solidFill>
                <a:hlinkClick r:id="rId3"/>
              </a:rPr>
              <a:t>https://www.web3d.org/documents/specifications/19775-1/V3.3/Part01/components/lighting.html</a:t>
            </a:r>
            <a:r>
              <a:rPr lang="pt-BR" sz="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03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/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200" i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481" name="Google Shape;481;p5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59"/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486" name="Google Shape;486;p59"/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59"/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8" name="Google Shape;488;p59"/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Cube 1">
            <a:extLst>
              <a:ext uri="{FF2B5EF4-FFF2-40B4-BE49-F238E27FC236}">
                <a16:creationId xmlns:a16="http://schemas.microsoft.com/office/drawing/2014/main" id="{51ED3487-145D-0F7C-F884-87D972B1E83B}"/>
              </a:ext>
            </a:extLst>
          </p:cNvPr>
          <p:cNvSpPr/>
          <p:nvPr/>
        </p:nvSpPr>
        <p:spPr>
          <a:xfrm>
            <a:off x="6873495" y="4236700"/>
            <a:ext cx="904973" cy="914143"/>
          </a:xfrm>
          <a:prstGeom prst="cube">
            <a:avLst/>
          </a:prstGeom>
          <a:solidFill>
            <a:srgbClr val="A4A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>
            <a:extLst>
              <a:ext uri="{FF2B5EF4-FFF2-40B4-BE49-F238E27FC236}">
                <a16:creationId xmlns:a16="http://schemas.microsoft.com/office/drawing/2014/main" id="{C0EA14FD-A08B-AA32-E00E-59E88B93FF27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393E6F-5F7C-3A86-FEF4-D29ABA750D3C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313DBD-5630-27AE-48BC-F77C1F689069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D6D1D2-BD37-EFAB-0BA0-002D650C80F3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7AF499-D627-1DC6-0214-A32FB295D34A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4F8319-CFA2-30A1-0A83-FC249AFC1087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86B1F2-E155-25D9-1E68-C49E866C32D9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506EA-5A5B-4758-20E4-917B8F467FA9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A04C1A-6155-22D1-7470-BE43DEBDBF4A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9E2BBE-26B2-48B0-A88F-D361C497A728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82BB270-5099-C52E-EF21-949B65370D74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9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081CA46D-A2B1-7F5A-58DD-F9DB3D64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>
            <a:extLst>
              <a:ext uri="{FF2B5EF4-FFF2-40B4-BE49-F238E27FC236}">
                <a16:creationId xmlns:a16="http://schemas.microsoft.com/office/drawing/2014/main" id="{6AF40431-CA44-A5CE-AED8-6502190EA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>
            <a:extLst>
              <a:ext uri="{FF2B5EF4-FFF2-40B4-BE49-F238E27FC236}">
                <a16:creationId xmlns:a16="http://schemas.microsoft.com/office/drawing/2014/main" id="{78EF8809-34C6-B558-7385-CF683FDD1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L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1.0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= 0.0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E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D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0.0)</a:t>
            </a:r>
            <a:r>
              <a:rPr lang="en-BR" sz="1200" i="1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 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S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a</a:t>
            </a:r>
            <a:r>
              <a:rPr lang="en-BR" sz="1200">
                <a:highlight>
                  <a:srgbClr val="FFFFFF"/>
                </a:highlight>
              </a:rPr>
              <a:t> = 0.2</a:t>
            </a:r>
            <a:endParaRPr sz="1200" i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= (0.0, 0.8, 0.6)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= (0.0, 0.0, 1.0)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/>
              <a:t>V</a:t>
            </a:r>
            <a:r>
              <a:rPr lang="en-BR" sz="1200"/>
              <a:t> = </a:t>
            </a:r>
            <a:r>
              <a:rPr lang="en-BR" sz="1200">
                <a:highlight>
                  <a:srgbClr val="FFFFFF"/>
                </a:highlight>
              </a:rPr>
              <a:t>(0.0, 0.0, 1.0)*  [Supondo no meio da tela]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>
                <a:highlight>
                  <a:srgbClr val="FFFFFF"/>
                </a:highlight>
              </a:rPr>
              <a:t>*(essa é uma aproximação, mas podem usar no projeto se desejarem)</a:t>
            </a:r>
            <a:endParaRPr sz="900">
              <a:highlight>
                <a:srgbClr val="FFFFFF"/>
              </a:highlight>
            </a:endParaRPr>
          </a:p>
        </p:txBody>
      </p:sp>
      <p:sp>
        <p:nvSpPr>
          <p:cNvPr id="481" name="Google Shape;481;p59">
            <a:extLst>
              <a:ext uri="{FF2B5EF4-FFF2-40B4-BE49-F238E27FC236}">
                <a16:creationId xmlns:a16="http://schemas.microsoft.com/office/drawing/2014/main" id="{51C4CA77-D804-5F92-0680-626A5B725B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  <p:sp>
        <p:nvSpPr>
          <p:cNvPr id="482" name="Google Shape;482;p59">
            <a:extLst>
              <a:ext uri="{FF2B5EF4-FFF2-40B4-BE49-F238E27FC236}">
                <a16:creationId xmlns:a16="http://schemas.microsoft.com/office/drawing/2014/main" id="{F9961A39-BFA0-69E0-BCCB-ECC87245B151}"/>
              </a:ext>
            </a:extLst>
          </p:cNvPr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>
            <a:extLst>
              <a:ext uri="{FF2B5EF4-FFF2-40B4-BE49-F238E27FC236}">
                <a16:creationId xmlns:a16="http://schemas.microsoft.com/office/drawing/2014/main" id="{CA96FE94-81B0-9D4F-A75A-9ADECE37BE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9">
            <a:extLst>
              <a:ext uri="{FF2B5EF4-FFF2-40B4-BE49-F238E27FC236}">
                <a16:creationId xmlns:a16="http://schemas.microsoft.com/office/drawing/2014/main" id="{BB6FA6B3-48E2-DED2-FDE6-C1ACA2D38564}"/>
              </a:ext>
            </a:extLst>
          </p:cNvPr>
          <p:cNvSpPr txBox="1"/>
          <p:nvPr/>
        </p:nvSpPr>
        <p:spPr>
          <a:xfrm>
            <a:off x="4848050" y="4030575"/>
            <a:ext cx="42600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0.6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0.8, 1.6)/1.79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0.45, 0.90)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((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|)) = 0.9</a:t>
            </a:r>
            <a:endParaRPr/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F7A210C4-2128-1633-B8A9-FDB06377D795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7E4F86F1-F5EE-5694-A843-B9114B41F7E7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BD66CEDF-C914-B0E5-BD2C-B6407998CBD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2E61D72F-5F0C-B0CA-7F3A-8F73C8DC7773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3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2780</Words>
  <Application>Microsoft Office PowerPoint</Application>
  <PresentationFormat>On-screen Show (16:10)</PresentationFormat>
  <Paragraphs>330</Paragraphs>
  <Slides>23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Source Sans Pro</vt:lpstr>
      <vt:lpstr>Verdana</vt:lpstr>
      <vt:lpstr>Personalizar design</vt:lpstr>
      <vt:lpstr>PowerPoint Presentation</vt:lpstr>
      <vt:lpstr>Revisão</vt:lpstr>
      <vt:lpstr>Iluminação/Reflexão Ambiente</vt:lpstr>
      <vt:lpstr>Reflexão Difusa</vt:lpstr>
      <vt:lpstr>Reflexão Especular</vt:lpstr>
      <vt:lpstr>Resultado Final</vt:lpstr>
      <vt:lpstr>Equação de Cores (padrão X3D simplificado)</vt:lpstr>
      <vt:lpstr>Exemplo X3D</vt:lpstr>
      <vt:lpstr>Exemplo X3D</vt:lpstr>
      <vt:lpstr>Exemplo X3D</vt:lpstr>
      <vt:lpstr>Exemplo X3D</vt:lpstr>
      <vt:lpstr>Transformações nas Normais</vt:lpstr>
      <vt:lpstr>PowerPoint Presentation</vt:lpstr>
      <vt:lpstr>Exemplo X3D – Cubo2</vt:lpstr>
      <vt:lpstr>NavigationInfo - headlight</vt:lpstr>
      <vt:lpstr>Exemplo X3D – Mineiro</vt:lpstr>
      <vt:lpstr>Realmente calculando a direção de visão</vt:lpstr>
      <vt:lpstr>Truque para calcular normais</vt:lpstr>
      <vt:lpstr>Hermite spline interpolation (X3D simplificado)</vt:lpstr>
      <vt:lpstr>Exemplo X3D</vt:lpstr>
      <vt:lpstr>Exemplo X3D</vt:lpstr>
      <vt:lpstr>Exemplo X3D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Soares</cp:lastModifiedBy>
  <cp:revision>31</cp:revision>
  <dcterms:modified xsi:type="dcterms:W3CDTF">2024-10-21T17:09:33Z</dcterms:modified>
</cp:coreProperties>
</file>