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55"/>
  </p:notesMasterIdLst>
  <p:sldIdLst>
    <p:sldId id="256" r:id="rId2"/>
    <p:sldId id="295" r:id="rId3"/>
    <p:sldId id="269" r:id="rId4"/>
    <p:sldId id="307" r:id="rId5"/>
    <p:sldId id="308" r:id="rId6"/>
    <p:sldId id="309" r:id="rId7"/>
    <p:sldId id="313" r:id="rId8"/>
    <p:sldId id="314" r:id="rId9"/>
    <p:sldId id="310" r:id="rId10"/>
    <p:sldId id="311" r:id="rId11"/>
    <p:sldId id="312" r:id="rId12"/>
    <p:sldId id="315" r:id="rId13"/>
    <p:sldId id="316" r:id="rId14"/>
    <p:sldId id="317" r:id="rId15"/>
    <p:sldId id="326" r:id="rId16"/>
    <p:sldId id="272" r:id="rId17"/>
    <p:sldId id="271" r:id="rId18"/>
    <p:sldId id="320" r:id="rId19"/>
    <p:sldId id="319" r:id="rId20"/>
    <p:sldId id="273" r:id="rId21"/>
    <p:sldId id="321" r:id="rId22"/>
    <p:sldId id="277" r:id="rId23"/>
    <p:sldId id="324" r:id="rId24"/>
    <p:sldId id="325" r:id="rId25"/>
    <p:sldId id="323" r:id="rId26"/>
    <p:sldId id="322" r:id="rId27"/>
    <p:sldId id="327" r:id="rId28"/>
    <p:sldId id="328" r:id="rId29"/>
    <p:sldId id="329" r:id="rId30"/>
    <p:sldId id="330" r:id="rId31"/>
    <p:sldId id="331" r:id="rId32"/>
    <p:sldId id="332" r:id="rId33"/>
    <p:sldId id="318" r:id="rId34"/>
    <p:sldId id="333" r:id="rId35"/>
    <p:sldId id="334" r:id="rId36"/>
    <p:sldId id="335" r:id="rId37"/>
    <p:sldId id="336" r:id="rId38"/>
    <p:sldId id="337" r:id="rId39"/>
    <p:sldId id="338" r:id="rId40"/>
    <p:sldId id="339" r:id="rId41"/>
    <p:sldId id="340" r:id="rId42"/>
    <p:sldId id="341" r:id="rId43"/>
    <p:sldId id="285" r:id="rId44"/>
    <p:sldId id="343" r:id="rId45"/>
    <p:sldId id="344" r:id="rId46"/>
    <p:sldId id="345" r:id="rId47"/>
    <p:sldId id="346" r:id="rId48"/>
    <p:sldId id="347" r:id="rId49"/>
    <p:sldId id="348" r:id="rId50"/>
    <p:sldId id="284" r:id="rId51"/>
    <p:sldId id="342" r:id="rId52"/>
    <p:sldId id="280" r:id="rId53"/>
    <p:sldId id="268" r:id="rId54"/>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p:scale>
          <a:sx n="136" d="100"/>
          <a:sy n="136" d="100"/>
        </p:scale>
        <p:origin x="200" y="264"/>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24</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2311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25</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4555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26</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123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26174002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0261740022_0_7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4</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90835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5</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7538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6</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752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16</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71042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19</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4730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21</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79252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22</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100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23</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84345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Arial"/>
                <a:ea typeface="Arial"/>
                <a:cs typeface="Arial"/>
                <a:sym typeface="Arial"/>
              </a:defRPr>
            </a:lvl1pPr>
            <a:lvl2pPr marL="0" marR="0" lvl="1" indent="0" algn="l" rtl="0">
              <a:spcBef>
                <a:spcPts val="0"/>
              </a:spcBef>
              <a:buNone/>
              <a:defRPr sz="1800" b="0" i="0" u="none" strike="noStrike" cap="none">
                <a:solidFill>
                  <a:srgbClr val="BCBEC0"/>
                </a:solidFill>
                <a:latin typeface="Arial"/>
                <a:ea typeface="Arial"/>
                <a:cs typeface="Arial"/>
                <a:sym typeface="Arial"/>
              </a:defRPr>
            </a:lvl2pPr>
            <a:lvl3pPr marL="0" marR="0" lvl="2" indent="0" algn="l" rtl="0">
              <a:spcBef>
                <a:spcPts val="0"/>
              </a:spcBef>
              <a:buNone/>
              <a:defRPr sz="1800" b="0" i="0" u="none" strike="noStrike" cap="none">
                <a:solidFill>
                  <a:srgbClr val="BCBEC0"/>
                </a:solidFill>
                <a:latin typeface="Arial"/>
                <a:ea typeface="Arial"/>
                <a:cs typeface="Arial"/>
                <a:sym typeface="Arial"/>
              </a:defRPr>
            </a:lvl3pPr>
            <a:lvl4pPr marL="0" marR="0" lvl="3" indent="0" algn="l" rtl="0">
              <a:spcBef>
                <a:spcPts val="0"/>
              </a:spcBef>
              <a:buNone/>
              <a:defRPr sz="1800" b="0" i="0" u="none" strike="noStrike" cap="none">
                <a:solidFill>
                  <a:srgbClr val="BCBEC0"/>
                </a:solidFill>
                <a:latin typeface="Arial"/>
                <a:ea typeface="Arial"/>
                <a:cs typeface="Arial"/>
                <a:sym typeface="Arial"/>
              </a:defRPr>
            </a:lvl4pPr>
            <a:lvl5pPr marL="0" marR="0" lvl="4" indent="0" algn="l" rtl="0">
              <a:spcBef>
                <a:spcPts val="0"/>
              </a:spcBef>
              <a:buNone/>
              <a:defRPr sz="1800" b="0" i="0" u="none" strike="noStrike" cap="none">
                <a:solidFill>
                  <a:srgbClr val="BCBEC0"/>
                </a:solidFill>
                <a:latin typeface="Arial"/>
                <a:ea typeface="Arial"/>
                <a:cs typeface="Arial"/>
                <a:sym typeface="Arial"/>
              </a:defRPr>
            </a:lvl5pPr>
            <a:lvl6pPr marL="0" marR="0" lvl="5" indent="0" algn="l" rtl="0">
              <a:spcBef>
                <a:spcPts val="0"/>
              </a:spcBef>
              <a:buNone/>
              <a:defRPr sz="1800" b="0" i="0" u="none" strike="noStrike" cap="none">
                <a:solidFill>
                  <a:srgbClr val="BCBEC0"/>
                </a:solidFill>
                <a:latin typeface="Arial"/>
                <a:ea typeface="Arial"/>
                <a:cs typeface="Arial"/>
                <a:sym typeface="Arial"/>
              </a:defRPr>
            </a:lvl6pPr>
            <a:lvl7pPr marL="0" marR="0" lvl="6" indent="0" algn="l" rtl="0">
              <a:spcBef>
                <a:spcPts val="0"/>
              </a:spcBef>
              <a:buNone/>
              <a:defRPr sz="1800" b="0" i="0" u="none" strike="noStrike" cap="none">
                <a:solidFill>
                  <a:srgbClr val="BCBEC0"/>
                </a:solidFill>
                <a:latin typeface="Arial"/>
                <a:ea typeface="Arial"/>
                <a:cs typeface="Arial"/>
                <a:sym typeface="Arial"/>
              </a:defRPr>
            </a:lvl7pPr>
            <a:lvl8pPr marL="0" marR="0" lvl="7" indent="0" algn="l" rtl="0">
              <a:spcBef>
                <a:spcPts val="0"/>
              </a:spcBef>
              <a:buNone/>
              <a:defRPr sz="1800" b="0" i="0" u="none" strike="noStrike" cap="none">
                <a:solidFill>
                  <a:srgbClr val="BCBEC0"/>
                </a:solidFill>
                <a:latin typeface="Arial"/>
                <a:ea typeface="Arial"/>
                <a:cs typeface="Arial"/>
                <a:sym typeface="Arial"/>
              </a:defRPr>
            </a:lvl8pPr>
            <a:lvl9pPr marL="0" marR="0" lvl="8" indent="0" algn="l" rtl="0">
              <a:spcBef>
                <a:spcPts val="0"/>
              </a:spcBef>
              <a:buNone/>
              <a:defRPr sz="1800" b="0" i="0" u="none" strike="noStrike" cap="none">
                <a:solidFill>
                  <a:srgbClr val="BCBEC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a:t>
            </a:fld>
            <a:endParaRPr/>
          </a:p>
        </p:txBody>
      </p:sp>
      <p:pic>
        <p:nvPicPr>
          <p:cNvPr id="15" name="Google Shape;15;p2"/>
          <p:cNvPicPr preferRelativeResize="0"/>
          <p:nvPr/>
        </p:nvPicPr>
        <p:blipFill rotWithShape="1">
          <a:blip r:embed="rId2">
            <a:alphaModFix/>
          </a:blip>
          <a:srcRect t="1" b="16530"/>
          <a:stretch/>
        </p:blipFill>
        <p:spPr>
          <a:xfrm>
            <a:off x="6094" y="-1"/>
            <a:ext cx="9123426" cy="5715001"/>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28865"/>
            <a:ext cx="8229600" cy="952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333500"/>
            <a:ext cx="8229600" cy="3771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5296958"/>
            <a:ext cx="2133600" cy="30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5296958"/>
            <a:ext cx="2895600" cy="30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5296958"/>
            <a:ext cx="2133600" cy="30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5">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iquilezles.org/articles/distfunctions2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youtube.com/playlist?list=PL0EpikNmjs2AUFqRi3vmpkrO3j-zWuoyq"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inspirnathan.com/posts/49-shadertoy-tutorial-part-3" TargetMode="External"/><Relationship Id="rId2" Type="http://schemas.openxmlformats.org/officeDocument/2006/relationships/hyperlink" Target="https://www.shadertoy.com/" TargetMode="External"/><Relationship Id="rId1" Type="http://schemas.openxmlformats.org/officeDocument/2006/relationships/slideLayout" Target="../slideLayouts/slideLayout2.xml"/><Relationship Id="rId5" Type="http://schemas.openxmlformats.org/officeDocument/2006/relationships/hyperlink" Target="https://thebookofshaders.com/" TargetMode="External"/><Relationship Id="rId4" Type="http://schemas.openxmlformats.org/officeDocument/2006/relationships/hyperlink" Target="https://iquilezles.org/"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34" name="Google Shape;34;p5"/>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indent="0">
              <a:spcBef>
                <a:spcPts val="0"/>
              </a:spcBef>
              <a:buSzPts val="1600"/>
            </a:pPr>
            <a:r>
              <a:rPr lang="pt-BR" dirty="0"/>
              <a:t>Aula 20: SDF (</a:t>
            </a:r>
            <a:r>
              <a:rPr lang="en-US" dirty="0"/>
              <a:t>Signed Distance Function</a:t>
            </a:r>
            <a:r>
              <a:rPr lang="pt-BR" dirty="0"/>
              <a:t>)</a:t>
            </a:r>
          </a:p>
          <a:p>
            <a:pPr marL="0" indent="0">
              <a:spcBef>
                <a:spcPts val="0"/>
              </a:spcBef>
              <a:buSzPts val="16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113F-3910-0668-C031-6645CEEC9DDA}"/>
              </a:ext>
            </a:extLst>
          </p:cNvPr>
          <p:cNvSpPr>
            <a:spLocks noGrp="1"/>
          </p:cNvSpPr>
          <p:nvPr>
            <p:ph type="title"/>
          </p:nvPr>
        </p:nvSpPr>
        <p:spPr/>
        <p:txBody>
          <a:bodyPr/>
          <a:lstStyle/>
          <a:p>
            <a:r>
              <a:rPr lang="pt-BR" dirty="0"/>
              <a:t>In e </a:t>
            </a:r>
            <a:r>
              <a:rPr lang="pt-BR" dirty="0" err="1"/>
              <a:t>Outs</a:t>
            </a:r>
            <a:endParaRPr lang="pt-BR" dirty="0"/>
          </a:p>
        </p:txBody>
      </p:sp>
      <p:sp>
        <p:nvSpPr>
          <p:cNvPr id="3" name="Text Placeholder 2">
            <a:extLst>
              <a:ext uri="{FF2B5EF4-FFF2-40B4-BE49-F238E27FC236}">
                <a16:creationId xmlns:a16="http://schemas.microsoft.com/office/drawing/2014/main" id="{5CDCE2A7-8A77-25D3-E0B2-4CB4719BC85A}"/>
              </a:ext>
            </a:extLst>
          </p:cNvPr>
          <p:cNvSpPr>
            <a:spLocks noGrp="1"/>
          </p:cNvSpPr>
          <p:nvPr>
            <p:ph type="body" idx="1"/>
          </p:nvPr>
        </p:nvSpPr>
        <p:spPr>
          <a:xfrm>
            <a:off x="539258" y="4932325"/>
            <a:ext cx="4187952" cy="603877"/>
          </a:xfrm>
        </p:spPr>
        <p:txBody>
          <a:bodyPr/>
          <a:lstStyle/>
          <a:p>
            <a:r>
              <a:rPr lang="pt-BR" dirty="0"/>
              <a:t>Qual seria o resultado?</a:t>
            </a:r>
          </a:p>
        </p:txBody>
      </p:sp>
      <p:sp>
        <p:nvSpPr>
          <p:cNvPr id="4" name="Slide Number Placeholder 3">
            <a:extLst>
              <a:ext uri="{FF2B5EF4-FFF2-40B4-BE49-F238E27FC236}">
                <a16:creationId xmlns:a16="http://schemas.microsoft.com/office/drawing/2014/main" id="{B7C57D2B-BAD0-9632-E3E6-4587F91F63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10</a:t>
            </a:fld>
            <a:endParaRPr lang="pt-BR"/>
          </a:p>
        </p:txBody>
      </p:sp>
      <p:sp>
        <p:nvSpPr>
          <p:cNvPr id="5" name="TextBox 4">
            <a:extLst>
              <a:ext uri="{FF2B5EF4-FFF2-40B4-BE49-F238E27FC236}">
                <a16:creationId xmlns:a16="http://schemas.microsoft.com/office/drawing/2014/main" id="{08EDC8D5-52E6-A8D9-6A49-49A715BA0F91}"/>
              </a:ext>
            </a:extLst>
          </p:cNvPr>
          <p:cNvSpPr txBox="1"/>
          <p:nvPr/>
        </p:nvSpPr>
        <p:spPr>
          <a:xfrm>
            <a:off x="639723" y="3236149"/>
            <a:ext cx="3850099" cy="1569660"/>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#version 330 core</a:t>
            </a:r>
            <a:endParaRPr lang="en-US" sz="1600" noProof="1">
              <a:solidFill>
                <a:srgbClr val="E0E2E4"/>
              </a:solidFill>
              <a:latin typeface="Courier New" panose="02070309020205020404" pitchFamily="49" charset="0"/>
            </a:endParaRPr>
          </a:p>
          <a:p>
            <a:r>
              <a:rPr lang="en-US" sz="1600" b="1" i="0" noProof="1">
                <a:solidFill>
                  <a:srgbClr val="93C763"/>
                </a:solidFill>
                <a:effectLst/>
                <a:latin typeface="Courier New" panose="02070309020205020404" pitchFamily="49" charset="0"/>
              </a:rPr>
              <a:t>in</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vertexColor;</a:t>
            </a:r>
          </a:p>
          <a:p>
            <a:r>
              <a:rPr lang="en-US" sz="1600" b="1" i="0" noProof="1">
                <a:solidFill>
                  <a:srgbClr val="93C763"/>
                </a:solidFill>
                <a:effectLst/>
                <a:latin typeface="Courier New" panose="02070309020205020404" pitchFamily="49" charset="0"/>
              </a:rPr>
              <a:t>out</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FragColor;</a:t>
            </a:r>
          </a:p>
          <a:p>
            <a:r>
              <a:rPr lang="en-US" sz="1600" b="1" i="0" noProof="1">
                <a:solidFill>
                  <a:srgbClr val="93C763"/>
                </a:solidFill>
                <a:effectLst/>
                <a:latin typeface="Courier New" panose="02070309020205020404" pitchFamily="49" charset="0"/>
              </a:rPr>
              <a:t>void</a:t>
            </a:r>
            <a:r>
              <a:rPr lang="en-US" sz="1600" b="0" i="0" noProof="1">
                <a:solidFill>
                  <a:srgbClr val="E0E2E4"/>
                </a:solidFill>
                <a:effectLst/>
                <a:latin typeface="Courier New" panose="02070309020205020404" pitchFamily="49" charset="0"/>
              </a:rPr>
              <a:t> main() { </a:t>
            </a:r>
          </a:p>
          <a:p>
            <a:r>
              <a:rPr lang="en-US" sz="1600" noProof="1">
                <a:solidFill>
                  <a:srgbClr val="E0E2E4"/>
                </a:solidFill>
                <a:latin typeface="Courier New" panose="02070309020205020404" pitchFamily="49" charset="0"/>
              </a:rPr>
              <a:t>    </a:t>
            </a:r>
            <a:r>
              <a:rPr lang="en-US" sz="1600" b="0" i="0" noProof="1">
                <a:solidFill>
                  <a:srgbClr val="E0E2E4"/>
                </a:solidFill>
                <a:effectLst/>
                <a:latin typeface="Courier New" panose="02070309020205020404" pitchFamily="49" charset="0"/>
              </a:rPr>
              <a:t>FragColor = vertexColor;</a:t>
            </a:r>
          </a:p>
          <a:p>
            <a:r>
              <a:rPr lang="en-US" sz="1600" noProof="1">
                <a:solidFill>
                  <a:srgbClr val="E0E2E4"/>
                </a:solidFill>
                <a:latin typeface="Courier New" panose="02070309020205020404" pitchFamily="49" charset="0"/>
              </a:rPr>
              <a:t>}</a:t>
            </a:r>
            <a:endParaRPr lang="en-US" sz="1200" noProof="1">
              <a:solidFill>
                <a:schemeClr val="bg1"/>
              </a:solidFill>
            </a:endParaRPr>
          </a:p>
        </p:txBody>
      </p:sp>
      <p:sp>
        <p:nvSpPr>
          <p:cNvPr id="6" name="TextBox 5">
            <a:extLst>
              <a:ext uri="{FF2B5EF4-FFF2-40B4-BE49-F238E27FC236}">
                <a16:creationId xmlns:a16="http://schemas.microsoft.com/office/drawing/2014/main" id="{EC0E82F5-D314-7B14-C314-505219FD63DD}"/>
              </a:ext>
            </a:extLst>
          </p:cNvPr>
          <p:cNvSpPr txBox="1"/>
          <p:nvPr/>
        </p:nvSpPr>
        <p:spPr>
          <a:xfrm>
            <a:off x="639723" y="778740"/>
            <a:ext cx="7330780" cy="2308324"/>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#version 330 core</a:t>
            </a:r>
            <a:endParaRPr lang="en-US" sz="1600" noProof="1">
              <a:solidFill>
                <a:srgbClr val="E0E2E4"/>
              </a:solidFill>
              <a:latin typeface="Courier New" panose="02070309020205020404" pitchFamily="49" charset="0"/>
            </a:endParaRPr>
          </a:p>
          <a:p>
            <a:r>
              <a:rPr lang="en-US" sz="1600" b="1" noProof="1">
                <a:solidFill>
                  <a:srgbClr val="93C763"/>
                </a:solidFill>
                <a:latin typeface="Courier New" panose="02070309020205020404" pitchFamily="49" charset="0"/>
              </a:rPr>
              <a:t>layout</a:t>
            </a:r>
            <a:r>
              <a:rPr lang="en-US" sz="1600" noProof="1">
                <a:solidFill>
                  <a:srgbClr val="E0E2E4"/>
                </a:solidFill>
                <a:latin typeface="Courier New" panose="02070309020205020404" pitchFamily="49" charset="0"/>
              </a:rPr>
              <a:t> (location = 0) </a:t>
            </a:r>
            <a:r>
              <a:rPr lang="en-US" sz="1600" b="1" noProof="1">
                <a:solidFill>
                  <a:srgbClr val="93C763"/>
                </a:solidFill>
                <a:latin typeface="Courier New" panose="02070309020205020404" pitchFamily="49" charset="0"/>
              </a:rPr>
              <a:t>in</a:t>
            </a:r>
            <a:r>
              <a:rPr lang="en-US" sz="1600" noProof="1">
                <a:solidFill>
                  <a:srgbClr val="E0E2E4"/>
                </a:solidFill>
                <a:latin typeface="Courier New" panose="02070309020205020404" pitchFamily="49" charset="0"/>
              </a:rPr>
              <a:t>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 position;</a:t>
            </a:r>
          </a:p>
          <a:p>
            <a:r>
              <a:rPr lang="en-US" sz="1600" b="1" noProof="1">
                <a:solidFill>
                  <a:srgbClr val="93C763"/>
                </a:solidFill>
                <a:latin typeface="Courier New" panose="02070309020205020404" pitchFamily="49" charset="0"/>
              </a:rPr>
              <a:t>out</a:t>
            </a:r>
            <a:r>
              <a:rPr lang="en-US" sz="1600" noProof="1">
                <a:solidFill>
                  <a:srgbClr val="E0E2E4"/>
                </a:solidFill>
                <a:latin typeface="Courier New" panose="02070309020205020404" pitchFamily="49" charset="0"/>
              </a:rPr>
              <a:t>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 bColor;</a:t>
            </a:r>
          </a:p>
          <a:p>
            <a:r>
              <a:rPr lang="en-US" sz="1600" b="1" noProof="1">
                <a:solidFill>
                  <a:srgbClr val="93C763"/>
                </a:solidFill>
                <a:latin typeface="Courier New" panose="02070309020205020404" pitchFamily="49" charset="0"/>
              </a:rPr>
              <a:t>void</a:t>
            </a:r>
            <a:r>
              <a:rPr lang="en-US" sz="1600" noProof="1">
                <a:solidFill>
                  <a:srgbClr val="E0E2E4"/>
                </a:solidFill>
                <a:latin typeface="Courier New" panose="02070309020205020404" pitchFamily="49" charset="0"/>
              </a:rPr>
              <a:t> main() {</a:t>
            </a:r>
          </a:p>
          <a:p>
            <a:r>
              <a:rPr lang="en-US" sz="1600" noProof="1">
                <a:solidFill>
                  <a:srgbClr val="E0E2E4"/>
                </a:solidFill>
                <a:latin typeface="Courier New" panose="02070309020205020404" pitchFamily="49" charset="0"/>
              </a:rPr>
              <a:t>    gl_Position = </a:t>
            </a:r>
            <a:r>
              <a:rPr lang="en-US" sz="1600" noProof="1">
                <a:solidFill>
                  <a:srgbClr val="8CBBAD"/>
                </a:solidFill>
                <a:latin typeface="Courier New" panose="02070309020205020404" pitchFamily="49" charset="0"/>
              </a:rPr>
              <a:t>vec4</a:t>
            </a:r>
            <a:r>
              <a:rPr lang="en-US" sz="1600" noProof="1">
                <a:solidFill>
                  <a:srgbClr val="E0E2E4"/>
                </a:solidFill>
                <a:latin typeface="Courier New" panose="02070309020205020404" pitchFamily="49" charset="0"/>
              </a:rPr>
              <a:t>(position, 1.0);</a:t>
            </a:r>
          </a:p>
          <a:p>
            <a:r>
              <a:rPr lang="en-US" sz="1600" noProof="1">
                <a:solidFill>
                  <a:srgbClr val="E0E2E4"/>
                </a:solidFill>
                <a:latin typeface="Courier New" panose="02070309020205020404" pitchFamily="49" charset="0"/>
              </a:rPr>
              <a:t>    bColor =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( 1.0, 1.0, 0.0);</a:t>
            </a:r>
          </a:p>
          <a:p>
            <a:r>
              <a:rPr lang="en-US" sz="1600" noProof="1">
                <a:solidFill>
                  <a:srgbClr val="E0E2E4"/>
                </a:solidFill>
                <a:latin typeface="Courier New" panose="02070309020205020404" pitchFamily="49" charset="0"/>
              </a:rPr>
              <a:t>}</a:t>
            </a:r>
          </a:p>
          <a:p>
            <a:endParaRPr lang="en-US" sz="1600" noProof="1">
              <a:solidFill>
                <a:srgbClr val="E0E2E4"/>
              </a:solidFill>
              <a:latin typeface="Courier New" panose="02070309020205020404" pitchFamily="49" charset="0"/>
            </a:endParaRPr>
          </a:p>
          <a:p>
            <a:endParaRPr lang="en-US" sz="1600" noProof="1">
              <a:solidFill>
                <a:srgbClr val="E0E2E4"/>
              </a:solidFill>
              <a:latin typeface="Courier New" panose="02070309020205020404" pitchFamily="49" charset="0"/>
            </a:endParaRPr>
          </a:p>
        </p:txBody>
      </p:sp>
      <p:pic>
        <p:nvPicPr>
          <p:cNvPr id="12" name="Picture 11" descr="Shape&#10;&#10;Description automatically generated">
            <a:extLst>
              <a:ext uri="{FF2B5EF4-FFF2-40B4-BE49-F238E27FC236}">
                <a16:creationId xmlns:a16="http://schemas.microsoft.com/office/drawing/2014/main" id="{6B2392B3-8E1B-F0CA-350C-D9A4DBD9B53E}"/>
              </a:ext>
            </a:extLst>
          </p:cNvPr>
          <p:cNvPicPr>
            <a:picLocks noChangeAspect="1"/>
          </p:cNvPicPr>
          <p:nvPr/>
        </p:nvPicPr>
        <p:blipFill>
          <a:blip r:embed="rId2"/>
          <a:stretch>
            <a:fillRect/>
          </a:stretch>
        </p:blipFill>
        <p:spPr>
          <a:xfrm>
            <a:off x="5038040" y="3236150"/>
            <a:ext cx="2932463" cy="2308324"/>
          </a:xfrm>
          <a:prstGeom prst="rect">
            <a:avLst/>
          </a:prstGeom>
        </p:spPr>
      </p:pic>
    </p:spTree>
    <p:extLst>
      <p:ext uri="{BB962C8B-B14F-4D97-AF65-F5344CB8AC3E}">
        <p14:creationId xmlns:p14="http://schemas.microsoft.com/office/powerpoint/2010/main" val="384649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113F-3910-0668-C031-6645CEEC9DDA}"/>
              </a:ext>
            </a:extLst>
          </p:cNvPr>
          <p:cNvSpPr>
            <a:spLocks noGrp="1"/>
          </p:cNvSpPr>
          <p:nvPr>
            <p:ph type="title"/>
          </p:nvPr>
        </p:nvSpPr>
        <p:spPr/>
        <p:txBody>
          <a:bodyPr/>
          <a:lstStyle/>
          <a:p>
            <a:r>
              <a:rPr lang="pt-BR" dirty="0"/>
              <a:t>In e </a:t>
            </a:r>
            <a:r>
              <a:rPr lang="pt-BR" dirty="0" err="1"/>
              <a:t>Outs</a:t>
            </a:r>
            <a:endParaRPr lang="pt-BR" dirty="0"/>
          </a:p>
        </p:txBody>
      </p:sp>
      <p:sp>
        <p:nvSpPr>
          <p:cNvPr id="3" name="Text Placeholder 2">
            <a:extLst>
              <a:ext uri="{FF2B5EF4-FFF2-40B4-BE49-F238E27FC236}">
                <a16:creationId xmlns:a16="http://schemas.microsoft.com/office/drawing/2014/main" id="{5CDCE2A7-8A77-25D3-E0B2-4CB4719BC85A}"/>
              </a:ext>
            </a:extLst>
          </p:cNvPr>
          <p:cNvSpPr>
            <a:spLocks noGrp="1"/>
          </p:cNvSpPr>
          <p:nvPr>
            <p:ph type="body" idx="1"/>
          </p:nvPr>
        </p:nvSpPr>
        <p:spPr>
          <a:xfrm>
            <a:off x="539258" y="4932325"/>
            <a:ext cx="4187952" cy="603877"/>
          </a:xfrm>
        </p:spPr>
        <p:txBody>
          <a:bodyPr/>
          <a:lstStyle/>
          <a:p>
            <a:r>
              <a:rPr lang="pt-BR" dirty="0"/>
              <a:t>Qual seria o resultado?</a:t>
            </a:r>
          </a:p>
        </p:txBody>
      </p:sp>
      <p:sp>
        <p:nvSpPr>
          <p:cNvPr id="4" name="Slide Number Placeholder 3">
            <a:extLst>
              <a:ext uri="{FF2B5EF4-FFF2-40B4-BE49-F238E27FC236}">
                <a16:creationId xmlns:a16="http://schemas.microsoft.com/office/drawing/2014/main" id="{B7C57D2B-BAD0-9632-E3E6-4587F91F63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11</a:t>
            </a:fld>
            <a:endParaRPr lang="pt-BR"/>
          </a:p>
        </p:txBody>
      </p:sp>
      <p:sp>
        <p:nvSpPr>
          <p:cNvPr id="5" name="TextBox 4">
            <a:extLst>
              <a:ext uri="{FF2B5EF4-FFF2-40B4-BE49-F238E27FC236}">
                <a16:creationId xmlns:a16="http://schemas.microsoft.com/office/drawing/2014/main" id="{08EDC8D5-52E6-A8D9-6A49-49A715BA0F91}"/>
              </a:ext>
            </a:extLst>
          </p:cNvPr>
          <p:cNvSpPr txBox="1"/>
          <p:nvPr/>
        </p:nvSpPr>
        <p:spPr>
          <a:xfrm>
            <a:off x="639723" y="3236149"/>
            <a:ext cx="3850099" cy="1569660"/>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#version 330 core</a:t>
            </a:r>
            <a:endParaRPr lang="en-US" sz="1600" noProof="1">
              <a:solidFill>
                <a:srgbClr val="E0E2E4"/>
              </a:solidFill>
              <a:latin typeface="Courier New" panose="02070309020205020404" pitchFamily="49" charset="0"/>
            </a:endParaRPr>
          </a:p>
          <a:p>
            <a:r>
              <a:rPr lang="en-US" sz="1600" b="1" i="0" noProof="1">
                <a:solidFill>
                  <a:srgbClr val="93C763"/>
                </a:solidFill>
                <a:effectLst/>
                <a:latin typeface="Courier New" panose="02070309020205020404" pitchFamily="49" charset="0"/>
              </a:rPr>
              <a:t>in</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vertexColor;</a:t>
            </a:r>
          </a:p>
          <a:p>
            <a:r>
              <a:rPr lang="en-US" sz="1600" b="1" i="0" noProof="1">
                <a:solidFill>
                  <a:srgbClr val="93C763"/>
                </a:solidFill>
                <a:effectLst/>
                <a:latin typeface="Courier New" panose="02070309020205020404" pitchFamily="49" charset="0"/>
              </a:rPr>
              <a:t>out</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FragColor;</a:t>
            </a:r>
          </a:p>
          <a:p>
            <a:r>
              <a:rPr lang="en-US" sz="1600" b="1" i="0" noProof="1">
                <a:solidFill>
                  <a:srgbClr val="93C763"/>
                </a:solidFill>
                <a:effectLst/>
                <a:latin typeface="Courier New" panose="02070309020205020404" pitchFamily="49" charset="0"/>
              </a:rPr>
              <a:t>void</a:t>
            </a:r>
            <a:r>
              <a:rPr lang="en-US" sz="1600" b="0" i="0" noProof="1">
                <a:solidFill>
                  <a:srgbClr val="E0E2E4"/>
                </a:solidFill>
                <a:effectLst/>
                <a:latin typeface="Courier New" panose="02070309020205020404" pitchFamily="49" charset="0"/>
              </a:rPr>
              <a:t> main() { </a:t>
            </a:r>
          </a:p>
          <a:p>
            <a:r>
              <a:rPr lang="en-US" sz="1600" noProof="1">
                <a:solidFill>
                  <a:srgbClr val="E0E2E4"/>
                </a:solidFill>
                <a:latin typeface="Courier New" panose="02070309020205020404" pitchFamily="49" charset="0"/>
              </a:rPr>
              <a:t>    </a:t>
            </a:r>
            <a:r>
              <a:rPr lang="en-US" sz="1600" b="0" i="0" noProof="1">
                <a:solidFill>
                  <a:srgbClr val="E0E2E4"/>
                </a:solidFill>
                <a:effectLst/>
                <a:latin typeface="Courier New" panose="02070309020205020404" pitchFamily="49" charset="0"/>
              </a:rPr>
              <a:t>FragColor = vertexColor;</a:t>
            </a:r>
          </a:p>
          <a:p>
            <a:r>
              <a:rPr lang="en-US" sz="1600" noProof="1">
                <a:solidFill>
                  <a:srgbClr val="E0E2E4"/>
                </a:solidFill>
                <a:latin typeface="Courier New" panose="02070309020205020404" pitchFamily="49" charset="0"/>
              </a:rPr>
              <a:t>}</a:t>
            </a:r>
            <a:endParaRPr lang="en-US" sz="1200" noProof="1">
              <a:solidFill>
                <a:schemeClr val="bg1"/>
              </a:solidFill>
            </a:endParaRPr>
          </a:p>
        </p:txBody>
      </p:sp>
      <p:sp>
        <p:nvSpPr>
          <p:cNvPr id="6" name="TextBox 5">
            <a:extLst>
              <a:ext uri="{FF2B5EF4-FFF2-40B4-BE49-F238E27FC236}">
                <a16:creationId xmlns:a16="http://schemas.microsoft.com/office/drawing/2014/main" id="{EC0E82F5-D314-7B14-C314-505219FD63DD}"/>
              </a:ext>
            </a:extLst>
          </p:cNvPr>
          <p:cNvSpPr txBox="1"/>
          <p:nvPr/>
        </p:nvSpPr>
        <p:spPr>
          <a:xfrm>
            <a:off x="639723" y="778740"/>
            <a:ext cx="7330780" cy="2308324"/>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#version 330 core</a:t>
            </a:r>
            <a:endParaRPr lang="en-US" sz="1600" noProof="1">
              <a:solidFill>
                <a:srgbClr val="E0E2E4"/>
              </a:solidFill>
              <a:latin typeface="Courier New" panose="02070309020205020404" pitchFamily="49" charset="0"/>
            </a:endParaRPr>
          </a:p>
          <a:p>
            <a:r>
              <a:rPr lang="en-US" sz="1600" b="1" noProof="1">
                <a:solidFill>
                  <a:srgbClr val="93C763"/>
                </a:solidFill>
                <a:latin typeface="Courier New" panose="02070309020205020404" pitchFamily="49" charset="0"/>
              </a:rPr>
              <a:t>layout</a:t>
            </a:r>
            <a:r>
              <a:rPr lang="en-US" sz="1600" noProof="1">
                <a:solidFill>
                  <a:srgbClr val="E0E2E4"/>
                </a:solidFill>
                <a:latin typeface="Courier New" panose="02070309020205020404" pitchFamily="49" charset="0"/>
              </a:rPr>
              <a:t> (location = 0) </a:t>
            </a:r>
            <a:r>
              <a:rPr lang="en-US" sz="1600" b="1" noProof="1">
                <a:solidFill>
                  <a:srgbClr val="93C763"/>
                </a:solidFill>
                <a:latin typeface="Courier New" panose="02070309020205020404" pitchFamily="49" charset="0"/>
              </a:rPr>
              <a:t>in</a:t>
            </a:r>
            <a:r>
              <a:rPr lang="en-US" sz="1600" noProof="1">
                <a:solidFill>
                  <a:srgbClr val="E0E2E4"/>
                </a:solidFill>
                <a:latin typeface="Courier New" panose="02070309020205020404" pitchFamily="49" charset="0"/>
              </a:rPr>
              <a:t>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 position;</a:t>
            </a:r>
          </a:p>
          <a:p>
            <a:r>
              <a:rPr lang="en-US" sz="1600" b="1" noProof="1">
                <a:solidFill>
                  <a:srgbClr val="93C763"/>
                </a:solidFill>
                <a:latin typeface="Courier New" panose="02070309020205020404" pitchFamily="49" charset="0"/>
              </a:rPr>
              <a:t>out</a:t>
            </a:r>
            <a:r>
              <a:rPr lang="en-US" sz="1600" noProof="1">
                <a:solidFill>
                  <a:srgbClr val="E0E2E4"/>
                </a:solidFill>
                <a:latin typeface="Courier New" panose="02070309020205020404" pitchFamily="49" charset="0"/>
              </a:rPr>
              <a:t>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 bColor;</a:t>
            </a:r>
          </a:p>
          <a:p>
            <a:r>
              <a:rPr lang="en-US" sz="1600" b="1" noProof="1">
                <a:solidFill>
                  <a:srgbClr val="93C763"/>
                </a:solidFill>
                <a:latin typeface="Courier New" panose="02070309020205020404" pitchFamily="49" charset="0"/>
              </a:rPr>
              <a:t>void</a:t>
            </a:r>
            <a:r>
              <a:rPr lang="en-US" sz="1600" noProof="1">
                <a:solidFill>
                  <a:srgbClr val="E0E2E4"/>
                </a:solidFill>
                <a:latin typeface="Courier New" panose="02070309020205020404" pitchFamily="49" charset="0"/>
              </a:rPr>
              <a:t> main() {</a:t>
            </a:r>
          </a:p>
          <a:p>
            <a:r>
              <a:rPr lang="en-US" sz="1600" noProof="1">
                <a:solidFill>
                  <a:srgbClr val="E0E2E4"/>
                </a:solidFill>
                <a:latin typeface="Courier New" panose="02070309020205020404" pitchFamily="49" charset="0"/>
              </a:rPr>
              <a:t>    gl_Position = </a:t>
            </a:r>
            <a:r>
              <a:rPr lang="en-US" sz="1600" noProof="1">
                <a:solidFill>
                  <a:srgbClr val="8CBBAD"/>
                </a:solidFill>
                <a:latin typeface="Courier New" panose="02070309020205020404" pitchFamily="49" charset="0"/>
              </a:rPr>
              <a:t>vec4</a:t>
            </a:r>
            <a:r>
              <a:rPr lang="en-US" sz="1600" noProof="1">
                <a:solidFill>
                  <a:srgbClr val="E0E2E4"/>
                </a:solidFill>
                <a:latin typeface="Courier New" panose="02070309020205020404" pitchFamily="49" charset="0"/>
              </a:rPr>
              <a:t>(position, 1.0);</a:t>
            </a:r>
          </a:p>
          <a:p>
            <a:r>
              <a:rPr lang="en-US" sz="1600" noProof="1">
                <a:solidFill>
                  <a:srgbClr val="E0E2E4"/>
                </a:solidFill>
                <a:latin typeface="Courier New" panose="02070309020205020404" pitchFamily="49" charset="0"/>
              </a:rPr>
              <a:t>    if(gl_VertexID == 0) bColor =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(1.0, 0.0, 0.0);</a:t>
            </a:r>
          </a:p>
          <a:p>
            <a:r>
              <a:rPr lang="en-US" sz="1600" noProof="1">
                <a:solidFill>
                  <a:srgbClr val="E0E2E4"/>
                </a:solidFill>
                <a:latin typeface="Courier New" panose="02070309020205020404" pitchFamily="49" charset="0"/>
              </a:rPr>
              <a:t>    if(gl_VertexID == 1) bColor =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(0.0, 1.0, 0.0);</a:t>
            </a:r>
          </a:p>
          <a:p>
            <a:r>
              <a:rPr lang="en-US" sz="1600" noProof="1">
                <a:solidFill>
                  <a:srgbClr val="E0E2E4"/>
                </a:solidFill>
                <a:latin typeface="Courier New" panose="02070309020205020404" pitchFamily="49" charset="0"/>
              </a:rPr>
              <a:t>    if(gl_VertexID == 2) bColor =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(0.0, 0.0, 1.0);</a:t>
            </a:r>
          </a:p>
          <a:p>
            <a:r>
              <a:rPr lang="en-US" sz="1600" noProof="1">
                <a:solidFill>
                  <a:srgbClr val="E0E2E4"/>
                </a:solidFill>
                <a:latin typeface="Courier New" panose="02070309020205020404" pitchFamily="49" charset="0"/>
              </a:rPr>
              <a:t>}</a:t>
            </a:r>
          </a:p>
        </p:txBody>
      </p:sp>
      <p:pic>
        <p:nvPicPr>
          <p:cNvPr id="7" name="Picture 6">
            <a:extLst>
              <a:ext uri="{FF2B5EF4-FFF2-40B4-BE49-F238E27FC236}">
                <a16:creationId xmlns:a16="http://schemas.microsoft.com/office/drawing/2014/main" id="{0F0A4523-E108-4C18-AF8A-C580C8DD47FC}"/>
              </a:ext>
            </a:extLst>
          </p:cNvPr>
          <p:cNvPicPr>
            <a:picLocks noChangeAspect="1"/>
          </p:cNvPicPr>
          <p:nvPr/>
        </p:nvPicPr>
        <p:blipFill rotWithShape="1">
          <a:blip r:embed="rId2"/>
          <a:srcRect l="23143" t="21327" r="21993" b="23781"/>
          <a:stretch/>
        </p:blipFill>
        <p:spPr>
          <a:xfrm>
            <a:off x="5084064" y="3236149"/>
            <a:ext cx="2886439" cy="2308324"/>
          </a:xfrm>
          <a:prstGeom prst="rect">
            <a:avLst/>
          </a:prstGeom>
        </p:spPr>
      </p:pic>
    </p:spTree>
    <p:extLst>
      <p:ext uri="{BB962C8B-B14F-4D97-AF65-F5344CB8AC3E}">
        <p14:creationId xmlns:p14="http://schemas.microsoft.com/office/powerpoint/2010/main" val="265528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0624-0AB2-EB9F-5784-0B50359469D2}"/>
              </a:ext>
            </a:extLst>
          </p:cNvPr>
          <p:cNvSpPr>
            <a:spLocks noGrp="1"/>
          </p:cNvSpPr>
          <p:nvPr>
            <p:ph type="title"/>
          </p:nvPr>
        </p:nvSpPr>
        <p:spPr/>
        <p:txBody>
          <a:bodyPr/>
          <a:lstStyle/>
          <a:p>
            <a:r>
              <a:rPr lang="pt-BR" dirty="0"/>
              <a:t>Variáveis </a:t>
            </a:r>
            <a:r>
              <a:rPr lang="pt-BR" dirty="0" err="1"/>
              <a:t>Built</a:t>
            </a:r>
            <a:r>
              <a:rPr lang="pt-BR" dirty="0"/>
              <a:t>-in</a:t>
            </a:r>
          </a:p>
        </p:txBody>
      </p:sp>
      <p:sp>
        <p:nvSpPr>
          <p:cNvPr id="3" name="Text Placeholder 2">
            <a:extLst>
              <a:ext uri="{FF2B5EF4-FFF2-40B4-BE49-F238E27FC236}">
                <a16:creationId xmlns:a16="http://schemas.microsoft.com/office/drawing/2014/main" id="{5DC76202-5A75-438F-765B-1FD9EC4E53BE}"/>
              </a:ext>
            </a:extLst>
          </p:cNvPr>
          <p:cNvSpPr>
            <a:spLocks noGrp="1"/>
          </p:cNvSpPr>
          <p:nvPr>
            <p:ph type="body" idx="1"/>
          </p:nvPr>
        </p:nvSpPr>
        <p:spPr/>
        <p:txBody>
          <a:bodyPr>
            <a:normAutofit/>
          </a:bodyPr>
          <a:lstStyle/>
          <a:p>
            <a:r>
              <a:rPr lang="pt-BR" sz="1800" b="1" dirty="0" err="1"/>
              <a:t>Vertex</a:t>
            </a:r>
            <a:r>
              <a:rPr lang="pt-BR" sz="1800" b="1" dirty="0"/>
              <a:t> </a:t>
            </a:r>
            <a:r>
              <a:rPr lang="pt-BR" sz="1800" b="1" dirty="0" err="1"/>
              <a:t>Shader</a:t>
            </a:r>
            <a:r>
              <a:rPr lang="pt-BR" sz="1800" b="1" dirty="0"/>
              <a:t>:</a:t>
            </a:r>
          </a:p>
          <a:p>
            <a:r>
              <a:rPr lang="pt-BR" sz="1800" dirty="0"/>
              <a:t>Saída:</a:t>
            </a:r>
          </a:p>
          <a:p>
            <a:pPr marL="571500" indent="-342900">
              <a:buFont typeface="Arial" panose="020B0604020202020204" pitchFamily="34" charset="0"/>
              <a:buChar char="•"/>
            </a:pPr>
            <a:r>
              <a:rPr lang="en-US" sz="1800" dirty="0" err="1"/>
              <a:t>gl_Position</a:t>
            </a:r>
            <a:r>
              <a:rPr lang="en-US" sz="1800" dirty="0"/>
              <a:t> (vec4)</a:t>
            </a:r>
          </a:p>
          <a:p>
            <a:pPr marL="571500" indent="-342900">
              <a:buFont typeface="Arial" panose="020B0604020202020204" pitchFamily="34" charset="0"/>
              <a:buChar char="•"/>
            </a:pPr>
            <a:r>
              <a:rPr lang="en-US" sz="1800" dirty="0" err="1"/>
              <a:t>gl_Position</a:t>
            </a:r>
            <a:r>
              <a:rPr lang="en-US" sz="1800" dirty="0"/>
              <a:t> (int)</a:t>
            </a:r>
          </a:p>
          <a:p>
            <a:endParaRPr lang="en-US" sz="1800" dirty="0"/>
          </a:p>
          <a:p>
            <a:r>
              <a:rPr lang="en-US" sz="1800" b="1" dirty="0"/>
              <a:t>Fragment Shader:</a:t>
            </a:r>
          </a:p>
          <a:p>
            <a:r>
              <a:rPr lang="en-US" sz="1800" dirty="0"/>
              <a:t>Entrada:</a:t>
            </a:r>
          </a:p>
          <a:p>
            <a:pPr marL="571500" indent="-342900">
              <a:buFont typeface="Arial" panose="020B0604020202020204" pitchFamily="34" charset="0"/>
              <a:buChar char="•"/>
            </a:pPr>
            <a:r>
              <a:rPr lang="en-US" sz="1800" dirty="0" err="1"/>
              <a:t>gl_FragCoord</a:t>
            </a:r>
            <a:r>
              <a:rPr lang="en-US" sz="1800" dirty="0"/>
              <a:t> (vec4)</a:t>
            </a:r>
          </a:p>
          <a:p>
            <a:pPr marL="571500" indent="-342900">
              <a:buFont typeface="Arial" panose="020B0604020202020204" pitchFamily="34" charset="0"/>
              <a:buChar char="•"/>
            </a:pPr>
            <a:r>
              <a:rPr lang="en-US" sz="1800" dirty="0" err="1"/>
              <a:t>gl_FrontFacing</a:t>
            </a:r>
            <a:r>
              <a:rPr lang="en-US" sz="1800" dirty="0"/>
              <a:t> (bool)</a:t>
            </a:r>
          </a:p>
          <a:p>
            <a:pPr marL="571500" indent="-342900">
              <a:buFont typeface="Arial" panose="020B0604020202020204" pitchFamily="34" charset="0"/>
              <a:buChar char="•"/>
            </a:pPr>
            <a:r>
              <a:rPr lang="en-US" sz="1800" dirty="0" err="1"/>
              <a:t>gl_PointCoord</a:t>
            </a:r>
            <a:r>
              <a:rPr lang="en-US" sz="1800" dirty="0"/>
              <a:t> (vec2)</a:t>
            </a:r>
          </a:p>
          <a:p>
            <a:endParaRPr lang="en-US" sz="1800" dirty="0"/>
          </a:p>
          <a:p>
            <a:r>
              <a:rPr lang="en-US" sz="1800" dirty="0" err="1"/>
              <a:t>Saída</a:t>
            </a:r>
            <a:r>
              <a:rPr lang="en-US" sz="1800" dirty="0"/>
              <a:t>:</a:t>
            </a:r>
          </a:p>
          <a:p>
            <a:pPr marL="571500" indent="-342900">
              <a:buFont typeface="Arial" panose="020B0604020202020204" pitchFamily="34" charset="0"/>
              <a:buChar char="•"/>
            </a:pPr>
            <a:r>
              <a:rPr lang="en-US" sz="1800" dirty="0" err="1"/>
              <a:t>gl_FragColor</a:t>
            </a:r>
            <a:r>
              <a:rPr lang="en-US" sz="1800" dirty="0"/>
              <a:t> (vec4)</a:t>
            </a:r>
            <a:endParaRPr lang="pt-BR" sz="1800" dirty="0"/>
          </a:p>
        </p:txBody>
      </p:sp>
      <p:sp>
        <p:nvSpPr>
          <p:cNvPr id="4" name="Slide Number Placeholder 3">
            <a:extLst>
              <a:ext uri="{FF2B5EF4-FFF2-40B4-BE49-F238E27FC236}">
                <a16:creationId xmlns:a16="http://schemas.microsoft.com/office/drawing/2014/main" id="{F068E8DC-E3FA-7DA2-1A6A-BD8B3E3D76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12</a:t>
            </a:fld>
            <a:endParaRPr lang="pt-BR"/>
          </a:p>
        </p:txBody>
      </p:sp>
    </p:spTree>
    <p:extLst>
      <p:ext uri="{BB962C8B-B14F-4D97-AF65-F5344CB8AC3E}">
        <p14:creationId xmlns:p14="http://schemas.microsoft.com/office/powerpoint/2010/main" val="1451703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0624-0AB2-EB9F-5784-0B50359469D2}"/>
              </a:ext>
            </a:extLst>
          </p:cNvPr>
          <p:cNvSpPr>
            <a:spLocks noGrp="1"/>
          </p:cNvSpPr>
          <p:nvPr>
            <p:ph type="title"/>
          </p:nvPr>
        </p:nvSpPr>
        <p:spPr/>
        <p:txBody>
          <a:bodyPr/>
          <a:lstStyle/>
          <a:p>
            <a:r>
              <a:rPr lang="pt-BR" dirty="0"/>
              <a:t>Funções </a:t>
            </a:r>
            <a:r>
              <a:rPr lang="pt-BR" dirty="0" err="1"/>
              <a:t>Built</a:t>
            </a:r>
            <a:r>
              <a:rPr lang="pt-BR" dirty="0"/>
              <a:t>-in</a:t>
            </a:r>
          </a:p>
        </p:txBody>
      </p:sp>
      <p:sp>
        <p:nvSpPr>
          <p:cNvPr id="3" name="Text Placeholder 2">
            <a:extLst>
              <a:ext uri="{FF2B5EF4-FFF2-40B4-BE49-F238E27FC236}">
                <a16:creationId xmlns:a16="http://schemas.microsoft.com/office/drawing/2014/main" id="{5DC76202-5A75-438F-765B-1FD9EC4E53BE}"/>
              </a:ext>
            </a:extLst>
          </p:cNvPr>
          <p:cNvSpPr>
            <a:spLocks noGrp="1"/>
          </p:cNvSpPr>
          <p:nvPr>
            <p:ph type="body" idx="1"/>
          </p:nvPr>
        </p:nvSpPr>
        <p:spPr/>
        <p:txBody>
          <a:bodyPr>
            <a:normAutofit/>
          </a:bodyPr>
          <a:lstStyle/>
          <a:p>
            <a:r>
              <a:rPr lang="pt-BR" sz="1800" dirty="0"/>
              <a:t>O GLSL possui vária funções nativas, a maioria delas funciona para um valor escalar ou um vetor.</a:t>
            </a:r>
          </a:p>
          <a:p>
            <a:r>
              <a:rPr lang="pt-BR" sz="1800" dirty="0"/>
              <a:t>Em geral as funções não funcionam para inteiros ou booleanos, assim pode ser necessário converter os valor.</a:t>
            </a:r>
          </a:p>
          <a:p>
            <a:r>
              <a:rPr lang="pt-BR" sz="1800" dirty="0"/>
              <a:t>Por exemplo, a função seno funciona com vários tipos:</a:t>
            </a:r>
          </a:p>
          <a:p>
            <a:endParaRPr lang="pt-BR" sz="1800" dirty="0"/>
          </a:p>
        </p:txBody>
      </p:sp>
      <p:sp>
        <p:nvSpPr>
          <p:cNvPr id="4" name="Slide Number Placeholder 3">
            <a:extLst>
              <a:ext uri="{FF2B5EF4-FFF2-40B4-BE49-F238E27FC236}">
                <a16:creationId xmlns:a16="http://schemas.microsoft.com/office/drawing/2014/main" id="{F068E8DC-E3FA-7DA2-1A6A-BD8B3E3D76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13</a:t>
            </a:fld>
            <a:endParaRPr lang="pt-BR"/>
          </a:p>
        </p:txBody>
      </p:sp>
      <p:pic>
        <p:nvPicPr>
          <p:cNvPr id="5" name="Picture 4">
            <a:extLst>
              <a:ext uri="{FF2B5EF4-FFF2-40B4-BE49-F238E27FC236}">
                <a16:creationId xmlns:a16="http://schemas.microsoft.com/office/drawing/2014/main" id="{3A85281D-A345-8A6E-9D9F-B9A9ED302827}"/>
              </a:ext>
            </a:extLst>
          </p:cNvPr>
          <p:cNvPicPr>
            <a:picLocks noChangeAspect="1"/>
          </p:cNvPicPr>
          <p:nvPr/>
        </p:nvPicPr>
        <p:blipFill>
          <a:blip r:embed="rId2"/>
          <a:stretch>
            <a:fillRect/>
          </a:stretch>
        </p:blipFill>
        <p:spPr>
          <a:xfrm>
            <a:off x="1445006" y="2691130"/>
            <a:ext cx="3492500" cy="2527300"/>
          </a:xfrm>
          <a:prstGeom prst="rect">
            <a:avLst/>
          </a:prstGeom>
        </p:spPr>
      </p:pic>
      <p:sp>
        <p:nvSpPr>
          <p:cNvPr id="7" name="TextBox 6">
            <a:extLst>
              <a:ext uri="{FF2B5EF4-FFF2-40B4-BE49-F238E27FC236}">
                <a16:creationId xmlns:a16="http://schemas.microsoft.com/office/drawing/2014/main" id="{0E6F8DF4-2CF6-324C-4C2F-BBFA36F240A7}"/>
              </a:ext>
            </a:extLst>
          </p:cNvPr>
          <p:cNvSpPr txBox="1"/>
          <p:nvPr/>
        </p:nvSpPr>
        <p:spPr>
          <a:xfrm>
            <a:off x="1445006" y="5282864"/>
            <a:ext cx="4585716" cy="246221"/>
          </a:xfrm>
          <a:prstGeom prst="rect">
            <a:avLst/>
          </a:prstGeom>
          <a:noFill/>
        </p:spPr>
        <p:txBody>
          <a:bodyPr wrap="square">
            <a:spAutoFit/>
          </a:bodyPr>
          <a:lstStyle/>
          <a:p>
            <a:r>
              <a:rPr lang="pt-BR" sz="1000" dirty="0"/>
              <a:t>https://</a:t>
            </a:r>
            <a:r>
              <a:rPr lang="pt-BR" sz="1000" dirty="0" err="1"/>
              <a:t>registry.khronos.org</a:t>
            </a:r>
            <a:r>
              <a:rPr lang="pt-BR" sz="1000" dirty="0"/>
              <a:t>/OpenGL-</a:t>
            </a:r>
            <a:r>
              <a:rPr lang="pt-BR" sz="1000" dirty="0" err="1"/>
              <a:t>Refpages</a:t>
            </a:r>
            <a:r>
              <a:rPr lang="pt-BR" sz="1000" dirty="0"/>
              <a:t>/gl4/</a:t>
            </a:r>
            <a:r>
              <a:rPr lang="pt-BR" sz="1000" dirty="0" err="1"/>
              <a:t>html</a:t>
            </a:r>
            <a:r>
              <a:rPr lang="pt-BR" sz="1000" dirty="0"/>
              <a:t>/</a:t>
            </a:r>
            <a:r>
              <a:rPr lang="pt-BR" sz="1000" dirty="0" err="1"/>
              <a:t>sin.xhtml</a:t>
            </a:r>
            <a:endParaRPr lang="pt-BR" sz="1000" dirty="0"/>
          </a:p>
        </p:txBody>
      </p:sp>
      <p:sp>
        <p:nvSpPr>
          <p:cNvPr id="9" name="TextBox 8">
            <a:extLst>
              <a:ext uri="{FF2B5EF4-FFF2-40B4-BE49-F238E27FC236}">
                <a16:creationId xmlns:a16="http://schemas.microsoft.com/office/drawing/2014/main" id="{2E34208F-43A1-A7D4-7409-5544D53D4429}"/>
              </a:ext>
            </a:extLst>
          </p:cNvPr>
          <p:cNvSpPr txBox="1"/>
          <p:nvPr/>
        </p:nvSpPr>
        <p:spPr>
          <a:xfrm>
            <a:off x="5456682" y="3784610"/>
            <a:ext cx="3202686" cy="523220"/>
          </a:xfrm>
          <a:prstGeom prst="rect">
            <a:avLst/>
          </a:prstGeom>
          <a:noFill/>
          <a:ln>
            <a:solidFill>
              <a:schemeClr val="tx1"/>
            </a:solidFill>
            <a:prstDash val="dash"/>
          </a:ln>
        </p:spPr>
        <p:txBody>
          <a:bodyPr wrap="square">
            <a:spAutoFit/>
          </a:bodyPr>
          <a:lstStyle/>
          <a:p>
            <a:r>
              <a:rPr lang="pt-BR" b="1" dirty="0" err="1"/>
              <a:t>genType</a:t>
            </a:r>
            <a:r>
              <a:rPr lang="pt-BR" b="1" dirty="0"/>
              <a:t> </a:t>
            </a:r>
            <a:r>
              <a:rPr lang="pt-BR" dirty="0"/>
              <a:t>indica que o tipo de dados pode ser </a:t>
            </a:r>
            <a:r>
              <a:rPr lang="pt-BR" dirty="0" err="1"/>
              <a:t>float</a:t>
            </a:r>
            <a:r>
              <a:rPr lang="pt-BR" dirty="0"/>
              <a:t>, vec2, vec3 ou vec4.</a:t>
            </a:r>
          </a:p>
        </p:txBody>
      </p:sp>
    </p:spTree>
    <p:extLst>
      <p:ext uri="{BB962C8B-B14F-4D97-AF65-F5344CB8AC3E}">
        <p14:creationId xmlns:p14="http://schemas.microsoft.com/office/powerpoint/2010/main" val="1483172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7EC5-4FD5-8AA7-72AC-385881FB3BDD}"/>
              </a:ext>
            </a:extLst>
          </p:cNvPr>
          <p:cNvSpPr>
            <a:spLocks noGrp="1"/>
          </p:cNvSpPr>
          <p:nvPr>
            <p:ph type="title"/>
          </p:nvPr>
        </p:nvSpPr>
        <p:spPr/>
        <p:txBody>
          <a:bodyPr/>
          <a:lstStyle/>
          <a:p>
            <a:r>
              <a:rPr lang="pt-BR" dirty="0"/>
              <a:t>Algumas das principais funções</a:t>
            </a:r>
          </a:p>
        </p:txBody>
      </p:sp>
      <p:sp>
        <p:nvSpPr>
          <p:cNvPr id="4" name="Slide Number Placeholder 3">
            <a:extLst>
              <a:ext uri="{FF2B5EF4-FFF2-40B4-BE49-F238E27FC236}">
                <a16:creationId xmlns:a16="http://schemas.microsoft.com/office/drawing/2014/main" id="{215F03FB-C5AD-1BA6-F435-F9974BF1CA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14</a:t>
            </a:fld>
            <a:endParaRPr lang="pt-BR"/>
          </a:p>
        </p:txBody>
      </p:sp>
      <p:graphicFrame>
        <p:nvGraphicFramePr>
          <p:cNvPr id="7" name="Table 6">
            <a:extLst>
              <a:ext uri="{FF2B5EF4-FFF2-40B4-BE49-F238E27FC236}">
                <a16:creationId xmlns:a16="http://schemas.microsoft.com/office/drawing/2014/main" id="{37890C8C-186B-7482-91DA-009B9306C680}"/>
              </a:ext>
            </a:extLst>
          </p:cNvPr>
          <p:cNvGraphicFramePr>
            <a:graphicFrameLocks noGrp="1"/>
          </p:cNvGraphicFramePr>
          <p:nvPr>
            <p:extLst>
              <p:ext uri="{D42A27DB-BD31-4B8C-83A1-F6EECF244321}">
                <p14:modId xmlns:p14="http://schemas.microsoft.com/office/powerpoint/2010/main" val="4171335613"/>
              </p:ext>
            </p:extLst>
          </p:nvPr>
        </p:nvGraphicFramePr>
        <p:xfrm>
          <a:off x="329184" y="697866"/>
          <a:ext cx="8247888" cy="4414809"/>
        </p:xfrm>
        <a:graphic>
          <a:graphicData uri="http://schemas.openxmlformats.org/drawingml/2006/table">
            <a:tbl>
              <a:tblPr firstRow="1">
                <a:tableStyleId>{3C2FFA5D-87B4-456A-9821-1D502468CF0F}</a:tableStyleId>
              </a:tblPr>
              <a:tblGrid>
                <a:gridCol w="4123944">
                  <a:extLst>
                    <a:ext uri="{9D8B030D-6E8A-4147-A177-3AD203B41FA5}">
                      <a16:colId xmlns:a16="http://schemas.microsoft.com/office/drawing/2014/main" val="1609615702"/>
                    </a:ext>
                  </a:extLst>
                </a:gridCol>
                <a:gridCol w="4123944">
                  <a:extLst>
                    <a:ext uri="{9D8B030D-6E8A-4147-A177-3AD203B41FA5}">
                      <a16:colId xmlns:a16="http://schemas.microsoft.com/office/drawing/2014/main" val="243688613"/>
                    </a:ext>
                  </a:extLst>
                </a:gridCol>
              </a:tblGrid>
              <a:tr h="396947">
                <a:tc>
                  <a:txBody>
                    <a:bodyPr/>
                    <a:lstStyle/>
                    <a:p>
                      <a:pPr algn="ctr"/>
                      <a:r>
                        <a:rPr lang="pt-BR" sz="1050" b="1" noProof="0">
                          <a:solidFill>
                            <a:schemeClr val="bg1"/>
                          </a:solidFill>
                          <a:effectLst/>
                        </a:rPr>
                        <a:t>Função</a:t>
                      </a:r>
                      <a:endParaRPr lang="pt-BR" sz="1050" b="1" noProof="0">
                        <a:solidFill>
                          <a:schemeClr val="bg1"/>
                        </a:solidFill>
                        <a:effectLst/>
                        <a:latin typeface="Arial" panose="020B0604020202020204" pitchFamily="34" charset="0"/>
                      </a:endParaRPr>
                    </a:p>
                  </a:txBody>
                  <a:tcPr marL="0" marR="0" marT="0" marB="0" anchor="ctr"/>
                </a:tc>
                <a:tc>
                  <a:txBody>
                    <a:bodyPr/>
                    <a:lstStyle/>
                    <a:p>
                      <a:pPr algn="ctr"/>
                      <a:r>
                        <a:rPr lang="pt-BR" sz="1050" b="1" noProof="0" dirty="0">
                          <a:solidFill>
                            <a:schemeClr val="bg1"/>
                          </a:solidFill>
                          <a:effectLst/>
                        </a:rPr>
                        <a:t>Descrição</a:t>
                      </a:r>
                      <a:endParaRPr lang="pt-BR" sz="1050" b="1" noProof="0" dirty="0">
                        <a:solidFill>
                          <a:schemeClr val="bg1"/>
                        </a:solidFill>
                        <a:effectLst/>
                        <a:latin typeface="Arial" panose="020B0604020202020204" pitchFamily="34" charset="0"/>
                      </a:endParaRPr>
                    </a:p>
                  </a:txBody>
                  <a:tcPr marL="0" marR="0" marT="0" marB="0" anchor="ctr"/>
                </a:tc>
                <a:extLst>
                  <a:ext uri="{0D108BD9-81ED-4DB2-BD59-A6C34878D82A}">
                    <a16:rowId xmlns:a16="http://schemas.microsoft.com/office/drawing/2014/main" val="104130290"/>
                  </a:ext>
                </a:extLst>
              </a:tr>
              <a:tr h="113357">
                <a:tc>
                  <a:txBody>
                    <a:bodyPr/>
                    <a:lstStyle/>
                    <a:p>
                      <a:pPr algn="ctr"/>
                      <a:r>
                        <a:rPr lang="en-US" sz="1000" noProof="1">
                          <a:solidFill>
                            <a:schemeClr val="tx1"/>
                          </a:solidFill>
                          <a:effectLst/>
                        </a:rPr>
                        <a:t>genType abs(genType </a:t>
                      </a:r>
                      <a:r>
                        <a:rPr lang="el-GR" sz="1000" noProof="1">
                          <a:solidFill>
                            <a:schemeClr val="tx1"/>
                          </a:solidFill>
                          <a:effectLst/>
                        </a:rPr>
                        <a:t>α)</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valor absoluto de α, ou seja, -α se α &lt; 0;</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1889412429"/>
                  </a:ext>
                </a:extLst>
              </a:tr>
              <a:tr h="340072">
                <a:tc>
                  <a:txBody>
                    <a:bodyPr/>
                    <a:lstStyle/>
                    <a:p>
                      <a:pPr algn="ctr"/>
                      <a:r>
                        <a:rPr lang="en-US" sz="1000" noProof="1">
                          <a:solidFill>
                            <a:schemeClr val="tx1"/>
                          </a:solidFill>
                          <a:effectLst/>
                        </a:rPr>
                        <a:t>genType sign(genType </a:t>
                      </a:r>
                      <a:r>
                        <a:rPr lang="el-GR" sz="1000" noProof="1">
                          <a:solidFill>
                            <a:schemeClr val="tx1"/>
                          </a:solidFill>
                          <a:effectLst/>
                        </a:rPr>
                        <a:t>α)</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a:t>
                      </a:r>
                    </a:p>
                    <a:p>
                      <a:pPr algn="ctr">
                        <a:buFont typeface="Arial" panose="020B0604020202020204" pitchFamily="34" charset="0"/>
                        <a:buNone/>
                      </a:pPr>
                      <a:r>
                        <a:rPr lang="pt-BR" sz="1000" noProof="0" dirty="0">
                          <a:effectLst/>
                        </a:rPr>
                        <a:t>-1 para α &lt; 0</a:t>
                      </a:r>
                    </a:p>
                    <a:p>
                      <a:pPr algn="ctr">
                        <a:buFont typeface="Arial" panose="020B0604020202020204" pitchFamily="34" charset="0"/>
                        <a:buNone/>
                      </a:pPr>
                      <a:r>
                        <a:rPr lang="pt-BR" sz="1000" noProof="0" dirty="0">
                          <a:effectLst/>
                        </a:rPr>
                        <a:t>0 para α </a:t>
                      </a:r>
                      <a:r>
                        <a:rPr lang="pt-BR" sz="1000" noProof="0" dirty="0">
                          <a:solidFill>
                            <a:srgbClr val="A52A2A"/>
                          </a:solidFill>
                          <a:effectLst/>
                        </a:rPr>
                        <a:t>= </a:t>
                      </a:r>
                      <a:r>
                        <a:rPr lang="pt-BR" sz="1000" noProof="0" dirty="0">
                          <a:effectLst/>
                        </a:rPr>
                        <a:t>0</a:t>
                      </a:r>
                    </a:p>
                    <a:p>
                      <a:pPr algn="ctr">
                        <a:buFont typeface="Arial" panose="020B0604020202020204" pitchFamily="34" charset="0"/>
                        <a:buNone/>
                      </a:pPr>
                      <a:r>
                        <a:rPr lang="pt-BR" sz="1000" noProof="0" dirty="0">
                          <a:effectLst/>
                        </a:rPr>
                        <a:t>1 para α &gt; 0</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1011400053"/>
                  </a:ext>
                </a:extLst>
              </a:tr>
              <a:tr h="113357">
                <a:tc>
                  <a:txBody>
                    <a:bodyPr/>
                    <a:lstStyle/>
                    <a:p>
                      <a:pPr algn="ctr"/>
                      <a:r>
                        <a:rPr lang="en-US" sz="1000" noProof="1">
                          <a:solidFill>
                            <a:schemeClr val="tx1"/>
                          </a:solidFill>
                          <a:effectLst/>
                        </a:rPr>
                        <a:t>genType floor(genType </a:t>
                      </a:r>
                      <a:r>
                        <a:rPr lang="el-GR" sz="1000" noProof="1">
                          <a:solidFill>
                            <a:schemeClr val="tx1"/>
                          </a:solidFill>
                          <a:effectLst/>
                        </a:rPr>
                        <a:t>α)</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um inteiro menor ou igual a α</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442417043"/>
                  </a:ext>
                </a:extLst>
              </a:tr>
              <a:tr h="226715">
                <a:tc>
                  <a:txBody>
                    <a:bodyPr/>
                    <a:lstStyle/>
                    <a:p>
                      <a:pPr algn="ctr"/>
                      <a:r>
                        <a:rPr lang="en-US" sz="1000" noProof="1">
                          <a:solidFill>
                            <a:schemeClr val="tx1"/>
                          </a:solidFill>
                          <a:effectLst/>
                        </a:rPr>
                        <a:t>genType ceil(genType </a:t>
                      </a:r>
                      <a:r>
                        <a:rPr lang="el-GR" sz="1000" noProof="1">
                          <a:solidFill>
                            <a:schemeClr val="tx1"/>
                          </a:solidFill>
                          <a:effectLst/>
                        </a:rPr>
                        <a:t>α)</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um inteiro maior ou igual a α</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4248995522"/>
                  </a:ext>
                </a:extLst>
              </a:tr>
              <a:tr h="340072">
                <a:tc>
                  <a:txBody>
                    <a:bodyPr/>
                    <a:lstStyle/>
                    <a:p>
                      <a:pPr algn="ctr"/>
                      <a:r>
                        <a:rPr lang="en-US" sz="1000" noProof="1">
                          <a:solidFill>
                            <a:schemeClr val="tx1"/>
                          </a:solidFill>
                          <a:effectLst/>
                        </a:rPr>
                        <a:t>genType mod(genType </a:t>
                      </a:r>
                      <a:r>
                        <a:rPr lang="el-GR" sz="1000" noProof="1">
                          <a:solidFill>
                            <a:schemeClr val="tx1"/>
                          </a:solidFill>
                          <a:effectLst/>
                        </a:rPr>
                        <a:t>α, </a:t>
                      </a:r>
                      <a:r>
                        <a:rPr lang="en-US" sz="1000" noProof="1">
                          <a:solidFill>
                            <a:schemeClr val="tx1"/>
                          </a:solidFill>
                          <a:effectLst/>
                        </a:rPr>
                        <a:t>float </a:t>
                      </a:r>
                      <a:r>
                        <a:rPr lang="el-GR" sz="1000" noProof="1">
                          <a:solidFill>
                            <a:schemeClr val="tx1"/>
                          </a:solidFill>
                          <a:effectLst/>
                        </a:rPr>
                        <a:t>β)</a:t>
                      </a:r>
                      <a:br>
                        <a:rPr lang="el-GR" sz="1000" noProof="1">
                          <a:solidFill>
                            <a:schemeClr val="tx1"/>
                          </a:solidFill>
                          <a:effectLst/>
                        </a:rPr>
                      </a:br>
                      <a:r>
                        <a:rPr lang="en-US" sz="1000" noProof="1">
                          <a:solidFill>
                            <a:schemeClr val="tx1"/>
                          </a:solidFill>
                          <a:effectLst/>
                        </a:rPr>
                        <a:t>genType mod(genType </a:t>
                      </a:r>
                      <a:r>
                        <a:rPr lang="el-GR" sz="1000" noProof="1">
                          <a:solidFill>
                            <a:schemeClr val="tx1"/>
                          </a:solidFill>
                          <a:effectLst/>
                        </a:rPr>
                        <a:t>α, </a:t>
                      </a:r>
                      <a:r>
                        <a:rPr lang="en-US" sz="1000" noProof="1">
                          <a:solidFill>
                            <a:schemeClr val="tx1"/>
                          </a:solidFill>
                          <a:effectLst/>
                        </a:rPr>
                        <a:t>genType </a:t>
                      </a:r>
                      <a:r>
                        <a:rPr lang="el-GR" sz="1000" noProof="1">
                          <a:solidFill>
                            <a:schemeClr val="tx1"/>
                          </a:solidFill>
                          <a:effectLst/>
                        </a:rPr>
                        <a:t>β)</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o resto da divisão α por β</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815692028"/>
                  </a:ext>
                </a:extLst>
              </a:tr>
              <a:tr h="340072">
                <a:tc>
                  <a:txBody>
                    <a:bodyPr/>
                    <a:lstStyle/>
                    <a:p>
                      <a:pPr algn="ctr"/>
                      <a:r>
                        <a:rPr lang="en-US" sz="1000" noProof="1">
                          <a:solidFill>
                            <a:schemeClr val="tx1"/>
                          </a:solidFill>
                          <a:effectLst/>
                        </a:rPr>
                        <a:t>genType min(genType </a:t>
                      </a:r>
                      <a:r>
                        <a:rPr lang="el-GR" sz="1000" noProof="1">
                          <a:solidFill>
                            <a:schemeClr val="tx1"/>
                          </a:solidFill>
                          <a:effectLst/>
                        </a:rPr>
                        <a:t>α, </a:t>
                      </a:r>
                      <a:r>
                        <a:rPr lang="en-US" sz="1000" noProof="1">
                          <a:solidFill>
                            <a:schemeClr val="tx1"/>
                          </a:solidFill>
                          <a:effectLst/>
                        </a:rPr>
                        <a:t>float </a:t>
                      </a:r>
                      <a:r>
                        <a:rPr lang="el-GR" sz="1000" noProof="1">
                          <a:solidFill>
                            <a:schemeClr val="tx1"/>
                          </a:solidFill>
                          <a:effectLst/>
                        </a:rPr>
                        <a:t>β)</a:t>
                      </a:r>
                      <a:br>
                        <a:rPr lang="el-GR" sz="1000" noProof="1">
                          <a:solidFill>
                            <a:schemeClr val="tx1"/>
                          </a:solidFill>
                          <a:effectLst/>
                        </a:rPr>
                      </a:br>
                      <a:r>
                        <a:rPr lang="en-US" sz="1000" noProof="1">
                          <a:solidFill>
                            <a:schemeClr val="tx1"/>
                          </a:solidFill>
                          <a:effectLst/>
                        </a:rPr>
                        <a:t>genType min(genType </a:t>
                      </a:r>
                      <a:r>
                        <a:rPr lang="el-GR" sz="1000" noProof="1">
                          <a:solidFill>
                            <a:schemeClr val="tx1"/>
                          </a:solidFill>
                          <a:effectLst/>
                        </a:rPr>
                        <a:t>α, </a:t>
                      </a:r>
                      <a:r>
                        <a:rPr lang="en-US" sz="1000" noProof="1">
                          <a:solidFill>
                            <a:schemeClr val="tx1"/>
                          </a:solidFill>
                          <a:effectLst/>
                        </a:rPr>
                        <a:t>genType </a:t>
                      </a:r>
                      <a:r>
                        <a:rPr lang="el-GR" sz="1000" noProof="1">
                          <a:solidFill>
                            <a:schemeClr val="tx1"/>
                          </a:solidFill>
                          <a:effectLst/>
                        </a:rPr>
                        <a:t>β)</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α quando α &lt; β</a:t>
                      </a:r>
                    </a:p>
                    <a:p>
                      <a:pPr algn="ctr">
                        <a:buFont typeface="Arial" panose="020B0604020202020204" pitchFamily="34" charset="0"/>
                        <a:buNone/>
                      </a:pPr>
                      <a:r>
                        <a:rPr lang="pt-BR" sz="1000" noProof="0" dirty="0">
                          <a:effectLst/>
                        </a:rPr>
                        <a:t>Retorna β quando β &lt; α</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2638812137"/>
                  </a:ext>
                </a:extLst>
              </a:tr>
              <a:tr h="340072">
                <a:tc>
                  <a:txBody>
                    <a:bodyPr/>
                    <a:lstStyle/>
                    <a:p>
                      <a:pPr algn="ctr"/>
                      <a:r>
                        <a:rPr lang="en-US" sz="1000" noProof="1">
                          <a:solidFill>
                            <a:schemeClr val="tx1"/>
                          </a:solidFill>
                          <a:effectLst/>
                        </a:rPr>
                        <a:t>genType max(genType </a:t>
                      </a:r>
                      <a:r>
                        <a:rPr lang="el-GR" sz="1000" noProof="1">
                          <a:solidFill>
                            <a:schemeClr val="tx1"/>
                          </a:solidFill>
                          <a:effectLst/>
                        </a:rPr>
                        <a:t>α, </a:t>
                      </a:r>
                      <a:r>
                        <a:rPr lang="en-US" sz="1000" noProof="1">
                          <a:solidFill>
                            <a:schemeClr val="tx1"/>
                          </a:solidFill>
                          <a:effectLst/>
                        </a:rPr>
                        <a:t>float </a:t>
                      </a:r>
                      <a:r>
                        <a:rPr lang="el-GR" sz="1000" noProof="1">
                          <a:solidFill>
                            <a:schemeClr val="tx1"/>
                          </a:solidFill>
                          <a:effectLst/>
                        </a:rPr>
                        <a:t>β)</a:t>
                      </a:r>
                      <a:br>
                        <a:rPr lang="el-GR" sz="1000" noProof="1">
                          <a:solidFill>
                            <a:schemeClr val="tx1"/>
                          </a:solidFill>
                          <a:effectLst/>
                        </a:rPr>
                      </a:br>
                      <a:r>
                        <a:rPr lang="en-US" sz="1000" noProof="1">
                          <a:solidFill>
                            <a:schemeClr val="tx1"/>
                          </a:solidFill>
                          <a:effectLst/>
                        </a:rPr>
                        <a:t>genType max(genType </a:t>
                      </a:r>
                      <a:r>
                        <a:rPr lang="el-GR" sz="1000" noProof="1">
                          <a:solidFill>
                            <a:schemeClr val="tx1"/>
                          </a:solidFill>
                          <a:effectLst/>
                        </a:rPr>
                        <a:t>α, </a:t>
                      </a:r>
                      <a:r>
                        <a:rPr lang="en-US" sz="1000" noProof="1">
                          <a:solidFill>
                            <a:schemeClr val="tx1"/>
                          </a:solidFill>
                          <a:effectLst/>
                        </a:rPr>
                        <a:t>genType </a:t>
                      </a:r>
                      <a:r>
                        <a:rPr lang="el-GR" sz="1000" noProof="1">
                          <a:solidFill>
                            <a:schemeClr val="tx1"/>
                          </a:solidFill>
                          <a:effectLst/>
                        </a:rPr>
                        <a:t>β)</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α quando α &gt; β</a:t>
                      </a:r>
                    </a:p>
                    <a:p>
                      <a:pPr algn="ctr">
                        <a:buFont typeface="Arial" panose="020B0604020202020204" pitchFamily="34" charset="0"/>
                        <a:buNone/>
                      </a:pPr>
                      <a:r>
                        <a:rPr lang="pt-BR" sz="1000" noProof="0" dirty="0">
                          <a:effectLst/>
                        </a:rPr>
                        <a:t>Retorna β quando β &gt; α</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1414353638"/>
                  </a:ext>
                </a:extLst>
              </a:tr>
              <a:tr h="453430">
                <a:tc>
                  <a:txBody>
                    <a:bodyPr/>
                    <a:lstStyle/>
                    <a:p>
                      <a:pPr algn="ctr"/>
                      <a:r>
                        <a:rPr lang="en-US" sz="1000" noProof="1">
                          <a:solidFill>
                            <a:schemeClr val="tx1"/>
                          </a:solidFill>
                          <a:effectLst/>
                        </a:rPr>
                        <a:t>genType clamp(genType </a:t>
                      </a:r>
                      <a:r>
                        <a:rPr lang="el-GR" sz="1000" noProof="1">
                          <a:solidFill>
                            <a:schemeClr val="tx1"/>
                          </a:solidFill>
                          <a:effectLst/>
                        </a:rPr>
                        <a:t>α, </a:t>
                      </a:r>
                      <a:r>
                        <a:rPr lang="en-US" sz="1000" noProof="1">
                          <a:solidFill>
                            <a:schemeClr val="tx1"/>
                          </a:solidFill>
                          <a:effectLst/>
                        </a:rPr>
                        <a:t>float </a:t>
                      </a:r>
                      <a:r>
                        <a:rPr lang="el-GR" sz="1000" noProof="1">
                          <a:solidFill>
                            <a:schemeClr val="tx1"/>
                          </a:solidFill>
                          <a:effectLst/>
                        </a:rPr>
                        <a:t>β, </a:t>
                      </a:r>
                      <a:r>
                        <a:rPr lang="en-US" sz="1000" noProof="1">
                          <a:solidFill>
                            <a:schemeClr val="tx1"/>
                          </a:solidFill>
                          <a:effectLst/>
                        </a:rPr>
                        <a:t>float </a:t>
                      </a:r>
                      <a:r>
                        <a:rPr lang="el-GR" sz="1000" noProof="1">
                          <a:solidFill>
                            <a:schemeClr val="tx1"/>
                          </a:solidFill>
                          <a:effectLst/>
                        </a:rPr>
                        <a:t>δ)</a:t>
                      </a:r>
                      <a:br>
                        <a:rPr lang="el-GR" sz="1000" noProof="1">
                          <a:solidFill>
                            <a:schemeClr val="tx1"/>
                          </a:solidFill>
                          <a:effectLst/>
                        </a:rPr>
                      </a:br>
                      <a:r>
                        <a:rPr lang="en-US" sz="1000" noProof="1">
                          <a:solidFill>
                            <a:schemeClr val="tx1"/>
                          </a:solidFill>
                          <a:effectLst/>
                        </a:rPr>
                        <a:t>genType clamp(genType </a:t>
                      </a:r>
                      <a:r>
                        <a:rPr lang="el-GR" sz="1000" noProof="1">
                          <a:solidFill>
                            <a:schemeClr val="tx1"/>
                          </a:solidFill>
                          <a:effectLst/>
                        </a:rPr>
                        <a:t>α, </a:t>
                      </a:r>
                      <a:r>
                        <a:rPr lang="en-US" sz="1000" noProof="1">
                          <a:solidFill>
                            <a:schemeClr val="tx1"/>
                          </a:solidFill>
                          <a:effectLst/>
                        </a:rPr>
                        <a:t>genType </a:t>
                      </a:r>
                      <a:r>
                        <a:rPr lang="el-GR" sz="1000" noProof="1">
                          <a:solidFill>
                            <a:schemeClr val="tx1"/>
                          </a:solidFill>
                          <a:effectLst/>
                        </a:rPr>
                        <a:t>β, </a:t>
                      </a:r>
                      <a:r>
                        <a:rPr lang="en-US" sz="1000" noProof="1">
                          <a:solidFill>
                            <a:schemeClr val="tx1"/>
                          </a:solidFill>
                          <a:effectLst/>
                        </a:rPr>
                        <a:t>genType </a:t>
                      </a:r>
                      <a:r>
                        <a:rPr lang="el-GR" sz="1000" noProof="1">
                          <a:solidFill>
                            <a:schemeClr val="tx1"/>
                          </a:solidFill>
                          <a:effectLst/>
                        </a:rPr>
                        <a:t>δ)</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a:t>
                      </a:r>
                    </a:p>
                    <a:p>
                      <a:pPr algn="ctr">
                        <a:buFont typeface="Arial" panose="020B0604020202020204" pitchFamily="34" charset="0"/>
                        <a:buNone/>
                      </a:pPr>
                      <a:r>
                        <a:rPr lang="pt-BR" sz="1000" noProof="0" dirty="0">
                          <a:effectLst/>
                        </a:rPr>
                        <a:t>α quando β &lt; α &lt; </a:t>
                      </a:r>
                      <a:r>
                        <a:rPr lang="pt-BR" sz="1000" noProof="0" dirty="0" err="1">
                          <a:effectLst/>
                        </a:rPr>
                        <a:t>δ</a:t>
                      </a:r>
                      <a:endParaRPr lang="pt-BR" sz="1000" noProof="0" dirty="0">
                        <a:effectLst/>
                      </a:endParaRPr>
                    </a:p>
                    <a:p>
                      <a:pPr algn="ctr">
                        <a:buFont typeface="Arial" panose="020B0604020202020204" pitchFamily="34" charset="0"/>
                        <a:buNone/>
                      </a:pPr>
                      <a:r>
                        <a:rPr lang="pt-BR" sz="1000" noProof="0" dirty="0">
                          <a:effectLst/>
                        </a:rPr>
                        <a:t>β quando α &gt; β</a:t>
                      </a:r>
                    </a:p>
                    <a:p>
                      <a:pPr algn="ctr">
                        <a:buFont typeface="Arial" panose="020B0604020202020204" pitchFamily="34" charset="0"/>
                        <a:buNone/>
                      </a:pPr>
                      <a:r>
                        <a:rPr lang="pt-BR" sz="1000" noProof="0" dirty="0" err="1">
                          <a:effectLst/>
                        </a:rPr>
                        <a:t>δ</a:t>
                      </a:r>
                      <a:r>
                        <a:rPr lang="pt-BR" sz="1000" noProof="0" dirty="0">
                          <a:effectLst/>
                        </a:rPr>
                        <a:t> quando α &gt; </a:t>
                      </a:r>
                      <a:r>
                        <a:rPr lang="pt-BR" sz="1000" noProof="0" dirty="0" err="1">
                          <a:effectLst/>
                        </a:rPr>
                        <a:t>δ</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3551276769"/>
                  </a:ext>
                </a:extLst>
              </a:tr>
              <a:tr h="340072">
                <a:tc>
                  <a:txBody>
                    <a:bodyPr/>
                    <a:lstStyle/>
                    <a:p>
                      <a:pPr algn="ctr"/>
                      <a:r>
                        <a:rPr lang="en-US" sz="1000" noProof="1">
                          <a:solidFill>
                            <a:schemeClr val="tx1"/>
                          </a:solidFill>
                          <a:effectLst/>
                        </a:rPr>
                        <a:t>genType mix(genType </a:t>
                      </a:r>
                      <a:r>
                        <a:rPr lang="el-GR" sz="1000" noProof="1">
                          <a:solidFill>
                            <a:schemeClr val="tx1"/>
                          </a:solidFill>
                          <a:effectLst/>
                        </a:rPr>
                        <a:t>α, </a:t>
                      </a:r>
                      <a:r>
                        <a:rPr lang="en-US" sz="1000" noProof="1">
                          <a:solidFill>
                            <a:schemeClr val="tx1"/>
                          </a:solidFill>
                          <a:effectLst/>
                        </a:rPr>
                        <a:t>float </a:t>
                      </a:r>
                      <a:r>
                        <a:rPr lang="el-GR" sz="1000" noProof="1">
                          <a:solidFill>
                            <a:schemeClr val="tx1"/>
                          </a:solidFill>
                          <a:effectLst/>
                        </a:rPr>
                        <a:t>β, </a:t>
                      </a:r>
                      <a:r>
                        <a:rPr lang="en-US" sz="1000" noProof="1">
                          <a:solidFill>
                            <a:schemeClr val="tx1"/>
                          </a:solidFill>
                          <a:effectLst/>
                        </a:rPr>
                        <a:t>float </a:t>
                      </a:r>
                      <a:r>
                        <a:rPr lang="el-GR" sz="1000" noProof="1">
                          <a:solidFill>
                            <a:schemeClr val="tx1"/>
                          </a:solidFill>
                          <a:effectLst/>
                        </a:rPr>
                        <a:t>δ)</a:t>
                      </a:r>
                      <a:br>
                        <a:rPr lang="el-GR" sz="1000" noProof="1">
                          <a:solidFill>
                            <a:schemeClr val="tx1"/>
                          </a:solidFill>
                          <a:effectLst/>
                        </a:rPr>
                      </a:br>
                      <a:r>
                        <a:rPr lang="en-US" sz="1000" noProof="1">
                          <a:solidFill>
                            <a:schemeClr val="tx1"/>
                          </a:solidFill>
                          <a:effectLst/>
                        </a:rPr>
                        <a:t>genType mix(genType </a:t>
                      </a:r>
                      <a:r>
                        <a:rPr lang="el-GR" sz="1000" noProof="1">
                          <a:solidFill>
                            <a:schemeClr val="tx1"/>
                          </a:solidFill>
                          <a:effectLst/>
                        </a:rPr>
                        <a:t>α, </a:t>
                      </a:r>
                      <a:r>
                        <a:rPr lang="en-US" sz="1000" noProof="1">
                          <a:solidFill>
                            <a:schemeClr val="tx1"/>
                          </a:solidFill>
                          <a:effectLst/>
                        </a:rPr>
                        <a:t>genType </a:t>
                      </a:r>
                      <a:r>
                        <a:rPr lang="el-GR" sz="1000" noProof="1">
                          <a:solidFill>
                            <a:schemeClr val="tx1"/>
                          </a:solidFill>
                          <a:effectLst/>
                        </a:rPr>
                        <a:t>β, </a:t>
                      </a:r>
                      <a:r>
                        <a:rPr lang="en-US" sz="1000" noProof="1">
                          <a:solidFill>
                            <a:schemeClr val="tx1"/>
                          </a:solidFill>
                          <a:effectLst/>
                        </a:rPr>
                        <a:t>genType </a:t>
                      </a:r>
                      <a:r>
                        <a:rPr lang="el-GR" sz="1000" noProof="1">
                          <a:solidFill>
                            <a:schemeClr val="tx1"/>
                          </a:solidFill>
                          <a:effectLst/>
                        </a:rPr>
                        <a:t>δ)</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a interpolação linear de α e β, ou seja, α + </a:t>
                      </a:r>
                      <a:r>
                        <a:rPr lang="pt-BR" sz="1000" noProof="0" dirty="0" err="1">
                          <a:effectLst/>
                        </a:rPr>
                        <a:t>δ</a:t>
                      </a:r>
                      <a:r>
                        <a:rPr lang="pt-BR" sz="1000" noProof="0" dirty="0">
                          <a:effectLst/>
                        </a:rPr>
                        <a:t>(β - α)</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356809918"/>
                  </a:ext>
                </a:extLst>
              </a:tr>
              <a:tr h="340072">
                <a:tc>
                  <a:txBody>
                    <a:bodyPr/>
                    <a:lstStyle/>
                    <a:p>
                      <a:pPr algn="ctr"/>
                      <a:r>
                        <a:rPr lang="en-US" sz="1000" noProof="1">
                          <a:solidFill>
                            <a:schemeClr val="tx1"/>
                          </a:solidFill>
                          <a:effectLst/>
                        </a:rPr>
                        <a:t>genType step(float limit, genType </a:t>
                      </a:r>
                      <a:r>
                        <a:rPr lang="el-GR" sz="1000" noProof="1">
                          <a:solidFill>
                            <a:schemeClr val="tx1"/>
                          </a:solidFill>
                          <a:effectLst/>
                        </a:rPr>
                        <a:t>α)</a:t>
                      </a:r>
                      <a:br>
                        <a:rPr lang="el-GR" sz="1000" noProof="1">
                          <a:solidFill>
                            <a:schemeClr val="tx1"/>
                          </a:solidFill>
                          <a:effectLst/>
                        </a:rPr>
                      </a:br>
                      <a:r>
                        <a:rPr lang="en-US" sz="1000" noProof="1">
                          <a:solidFill>
                            <a:schemeClr val="tx1"/>
                          </a:solidFill>
                          <a:effectLst/>
                        </a:rPr>
                        <a:t>genType step(genType limit, genType </a:t>
                      </a:r>
                      <a:r>
                        <a:rPr lang="el-GR" sz="1000" noProof="1">
                          <a:solidFill>
                            <a:schemeClr val="tx1"/>
                          </a:solidFill>
                          <a:effectLst/>
                        </a:rPr>
                        <a:t>α)</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0 quando α &lt; </a:t>
                      </a:r>
                      <a:r>
                        <a:rPr lang="pt-BR" sz="1000" noProof="0" dirty="0" err="1">
                          <a:effectLst/>
                        </a:rPr>
                        <a:t>limit</a:t>
                      </a:r>
                      <a:endParaRPr lang="pt-BR" sz="1000" noProof="0" dirty="0">
                        <a:effectLst/>
                      </a:endParaRPr>
                    </a:p>
                    <a:p>
                      <a:pPr algn="ctr">
                        <a:buFont typeface="Arial" panose="020B0604020202020204" pitchFamily="34" charset="0"/>
                        <a:buNone/>
                      </a:pPr>
                      <a:r>
                        <a:rPr lang="pt-BR" sz="1000" noProof="0" dirty="0">
                          <a:effectLst/>
                        </a:rPr>
                        <a:t>Retorna 1 quando α &gt;= </a:t>
                      </a:r>
                      <a:r>
                        <a:rPr lang="pt-BR" sz="1000" noProof="0" dirty="0" err="1">
                          <a:effectLst/>
                        </a:rPr>
                        <a:t>limit</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626147876"/>
                  </a:ext>
                </a:extLst>
              </a:tr>
              <a:tr h="566787">
                <a:tc>
                  <a:txBody>
                    <a:bodyPr/>
                    <a:lstStyle/>
                    <a:p>
                      <a:pPr algn="ctr"/>
                      <a:r>
                        <a:rPr lang="en-US" sz="1000" noProof="1">
                          <a:solidFill>
                            <a:schemeClr val="tx1"/>
                          </a:solidFill>
                          <a:effectLst/>
                        </a:rPr>
                        <a:t>genType smoothstep(float </a:t>
                      </a:r>
                      <a:r>
                        <a:rPr lang="el-GR" sz="1000" noProof="1">
                          <a:solidFill>
                            <a:schemeClr val="tx1"/>
                          </a:solidFill>
                          <a:effectLst/>
                        </a:rPr>
                        <a:t>α0, </a:t>
                      </a:r>
                      <a:r>
                        <a:rPr lang="en-US" sz="1000" noProof="1">
                          <a:solidFill>
                            <a:schemeClr val="tx1"/>
                          </a:solidFill>
                          <a:effectLst/>
                        </a:rPr>
                        <a:t>float </a:t>
                      </a:r>
                      <a:r>
                        <a:rPr lang="el-GR" sz="1000" noProof="1">
                          <a:solidFill>
                            <a:schemeClr val="tx1"/>
                          </a:solidFill>
                          <a:effectLst/>
                        </a:rPr>
                        <a:t>α1, </a:t>
                      </a:r>
                      <a:r>
                        <a:rPr lang="en-US" sz="1000" noProof="1">
                          <a:solidFill>
                            <a:schemeClr val="tx1"/>
                          </a:solidFill>
                          <a:effectLst/>
                        </a:rPr>
                        <a:t>genType </a:t>
                      </a:r>
                      <a:r>
                        <a:rPr lang="el-GR" sz="1000" noProof="1">
                          <a:solidFill>
                            <a:schemeClr val="tx1"/>
                          </a:solidFill>
                          <a:effectLst/>
                        </a:rPr>
                        <a:t>β)</a:t>
                      </a:r>
                      <a:br>
                        <a:rPr lang="el-GR" sz="1000" noProof="1">
                          <a:solidFill>
                            <a:schemeClr val="tx1"/>
                          </a:solidFill>
                          <a:effectLst/>
                        </a:rPr>
                      </a:br>
                      <a:r>
                        <a:rPr lang="en-US" sz="1000" noProof="1">
                          <a:solidFill>
                            <a:schemeClr val="tx1"/>
                          </a:solidFill>
                          <a:effectLst/>
                        </a:rPr>
                        <a:t>genType smoothstep(genType </a:t>
                      </a:r>
                      <a:r>
                        <a:rPr lang="el-GR" sz="1000" noProof="1">
                          <a:solidFill>
                            <a:schemeClr val="tx1"/>
                          </a:solidFill>
                          <a:effectLst/>
                        </a:rPr>
                        <a:t>α0, </a:t>
                      </a:r>
                      <a:r>
                        <a:rPr lang="en-US" sz="1000" noProof="1">
                          <a:solidFill>
                            <a:schemeClr val="tx1"/>
                          </a:solidFill>
                          <a:effectLst/>
                        </a:rPr>
                        <a:t>genType </a:t>
                      </a:r>
                      <a:r>
                        <a:rPr lang="el-GR" sz="1000" noProof="1">
                          <a:solidFill>
                            <a:schemeClr val="tx1"/>
                          </a:solidFill>
                          <a:effectLst/>
                        </a:rPr>
                        <a:t>α1, </a:t>
                      </a:r>
                      <a:r>
                        <a:rPr lang="en-US" sz="1000" noProof="1">
                          <a:solidFill>
                            <a:schemeClr val="tx1"/>
                          </a:solidFill>
                          <a:effectLst/>
                        </a:rPr>
                        <a:t>genType </a:t>
                      </a:r>
                      <a:r>
                        <a:rPr lang="el-GR" sz="1000" noProof="1">
                          <a:solidFill>
                            <a:schemeClr val="tx1"/>
                          </a:solidFill>
                          <a:effectLst/>
                        </a:rPr>
                        <a:t>β)</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0 quando β &lt; α0</a:t>
                      </a:r>
                    </a:p>
                    <a:p>
                      <a:pPr algn="ctr">
                        <a:buFont typeface="Arial" panose="020B0604020202020204" pitchFamily="34" charset="0"/>
                        <a:buNone/>
                      </a:pPr>
                      <a:r>
                        <a:rPr lang="pt-BR" sz="1000" noProof="0" dirty="0">
                          <a:effectLst/>
                        </a:rPr>
                        <a:t>Retorna 1 quando β &gt; α1;</a:t>
                      </a:r>
                    </a:p>
                    <a:p>
                      <a:pPr algn="ctr">
                        <a:buFont typeface="Arial" panose="020B0604020202020204" pitchFamily="34" charset="0"/>
                        <a:buNone/>
                      </a:pPr>
                      <a:r>
                        <a:rPr lang="pt-BR" sz="1000" noProof="0" dirty="0">
                          <a:effectLst/>
                        </a:rPr>
                        <a:t>Retorna a interpolação de </a:t>
                      </a:r>
                      <a:r>
                        <a:rPr lang="pt-BR" sz="1000" noProof="0" dirty="0" err="1">
                          <a:effectLst/>
                        </a:rPr>
                        <a:t>Hermite</a:t>
                      </a:r>
                      <a:r>
                        <a:rPr lang="pt-BR" sz="1000" noProof="0" dirty="0">
                          <a:effectLst/>
                        </a:rPr>
                        <a:t> quando α0 &lt; β &lt; α1</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2432940290"/>
                  </a:ext>
                </a:extLst>
              </a:tr>
            </a:tbl>
          </a:graphicData>
        </a:graphic>
      </p:graphicFrame>
      <p:sp>
        <p:nvSpPr>
          <p:cNvPr id="9" name="TextBox 8">
            <a:extLst>
              <a:ext uri="{FF2B5EF4-FFF2-40B4-BE49-F238E27FC236}">
                <a16:creationId xmlns:a16="http://schemas.microsoft.com/office/drawing/2014/main" id="{FB0E48C9-E9C3-7193-4DF6-38AD18B1B3F6}"/>
              </a:ext>
            </a:extLst>
          </p:cNvPr>
          <p:cNvSpPr txBox="1"/>
          <p:nvPr/>
        </p:nvSpPr>
        <p:spPr>
          <a:xfrm>
            <a:off x="1460754" y="5447448"/>
            <a:ext cx="6878574" cy="230832"/>
          </a:xfrm>
          <a:prstGeom prst="rect">
            <a:avLst/>
          </a:prstGeom>
          <a:noFill/>
        </p:spPr>
        <p:txBody>
          <a:bodyPr wrap="square">
            <a:spAutoFit/>
          </a:bodyPr>
          <a:lstStyle/>
          <a:p>
            <a:pPr algn="r"/>
            <a:r>
              <a:rPr lang="pt-BR" sz="900" dirty="0"/>
              <a:t>https://</a:t>
            </a:r>
            <a:r>
              <a:rPr lang="pt-BR" sz="900" dirty="0" err="1"/>
              <a:t>relativity.net.au</a:t>
            </a:r>
            <a:r>
              <a:rPr lang="pt-BR" sz="900" dirty="0"/>
              <a:t>/</a:t>
            </a:r>
            <a:r>
              <a:rPr lang="pt-BR" sz="900" dirty="0" err="1"/>
              <a:t>gaming</a:t>
            </a:r>
            <a:r>
              <a:rPr lang="pt-BR" sz="900" dirty="0"/>
              <a:t>/</a:t>
            </a:r>
            <a:r>
              <a:rPr lang="pt-BR" sz="900" dirty="0" err="1"/>
              <a:t>glsl</a:t>
            </a:r>
            <a:r>
              <a:rPr lang="pt-BR" sz="900" dirty="0"/>
              <a:t>/</a:t>
            </a:r>
            <a:r>
              <a:rPr lang="pt-BR" sz="900" dirty="0" err="1"/>
              <a:t>Built-inCommonFunctions.html</a:t>
            </a:r>
            <a:endParaRPr lang="pt-BR" sz="900" dirty="0"/>
          </a:p>
        </p:txBody>
      </p:sp>
    </p:spTree>
    <p:extLst>
      <p:ext uri="{BB962C8B-B14F-4D97-AF65-F5344CB8AC3E}">
        <p14:creationId xmlns:p14="http://schemas.microsoft.com/office/powerpoint/2010/main" val="3187671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7EC5-4FD5-8AA7-72AC-385881FB3BDD}"/>
              </a:ext>
            </a:extLst>
          </p:cNvPr>
          <p:cNvSpPr>
            <a:spLocks noGrp="1"/>
          </p:cNvSpPr>
          <p:nvPr>
            <p:ph type="title"/>
          </p:nvPr>
        </p:nvSpPr>
        <p:spPr/>
        <p:txBody>
          <a:bodyPr/>
          <a:lstStyle/>
          <a:p>
            <a:r>
              <a:rPr lang="pt-BR" dirty="0"/>
              <a:t>Algumas das principais funções</a:t>
            </a:r>
          </a:p>
        </p:txBody>
      </p:sp>
      <p:sp>
        <p:nvSpPr>
          <p:cNvPr id="4" name="Slide Number Placeholder 3">
            <a:extLst>
              <a:ext uri="{FF2B5EF4-FFF2-40B4-BE49-F238E27FC236}">
                <a16:creationId xmlns:a16="http://schemas.microsoft.com/office/drawing/2014/main" id="{215F03FB-C5AD-1BA6-F435-F9974BF1CA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15</a:t>
            </a:fld>
            <a:endParaRPr lang="pt-BR"/>
          </a:p>
        </p:txBody>
      </p:sp>
      <p:graphicFrame>
        <p:nvGraphicFramePr>
          <p:cNvPr id="7" name="Table 6">
            <a:extLst>
              <a:ext uri="{FF2B5EF4-FFF2-40B4-BE49-F238E27FC236}">
                <a16:creationId xmlns:a16="http://schemas.microsoft.com/office/drawing/2014/main" id="{37890C8C-186B-7482-91DA-009B9306C680}"/>
              </a:ext>
            </a:extLst>
          </p:cNvPr>
          <p:cNvGraphicFramePr>
            <a:graphicFrameLocks noGrp="1"/>
          </p:cNvGraphicFramePr>
          <p:nvPr>
            <p:extLst>
              <p:ext uri="{D42A27DB-BD31-4B8C-83A1-F6EECF244321}">
                <p14:modId xmlns:p14="http://schemas.microsoft.com/office/powerpoint/2010/main" val="1764920312"/>
              </p:ext>
            </p:extLst>
          </p:nvPr>
        </p:nvGraphicFramePr>
        <p:xfrm>
          <a:off x="329184" y="697866"/>
          <a:ext cx="8247888" cy="1346619"/>
        </p:xfrm>
        <a:graphic>
          <a:graphicData uri="http://schemas.openxmlformats.org/drawingml/2006/table">
            <a:tbl>
              <a:tblPr firstRow="1">
                <a:tableStyleId>{3C2FFA5D-87B4-456A-9821-1D502468CF0F}</a:tableStyleId>
              </a:tblPr>
              <a:tblGrid>
                <a:gridCol w="4123944">
                  <a:extLst>
                    <a:ext uri="{9D8B030D-6E8A-4147-A177-3AD203B41FA5}">
                      <a16:colId xmlns:a16="http://schemas.microsoft.com/office/drawing/2014/main" val="1609615702"/>
                    </a:ext>
                  </a:extLst>
                </a:gridCol>
                <a:gridCol w="4123944">
                  <a:extLst>
                    <a:ext uri="{9D8B030D-6E8A-4147-A177-3AD203B41FA5}">
                      <a16:colId xmlns:a16="http://schemas.microsoft.com/office/drawing/2014/main" val="243688613"/>
                    </a:ext>
                  </a:extLst>
                </a:gridCol>
              </a:tblGrid>
              <a:tr h="396947">
                <a:tc>
                  <a:txBody>
                    <a:bodyPr/>
                    <a:lstStyle/>
                    <a:p>
                      <a:pPr algn="ctr"/>
                      <a:r>
                        <a:rPr lang="pt-BR" sz="1050" b="1" noProof="0">
                          <a:solidFill>
                            <a:schemeClr val="bg1"/>
                          </a:solidFill>
                          <a:effectLst/>
                        </a:rPr>
                        <a:t>Função</a:t>
                      </a:r>
                      <a:endParaRPr lang="pt-BR" sz="1050" b="1" noProof="0">
                        <a:solidFill>
                          <a:schemeClr val="bg1"/>
                        </a:solidFill>
                        <a:effectLst/>
                        <a:latin typeface="Arial" panose="020B0604020202020204" pitchFamily="34" charset="0"/>
                      </a:endParaRPr>
                    </a:p>
                  </a:txBody>
                  <a:tcPr marL="0" marR="0" marT="0" marB="0" anchor="ctr"/>
                </a:tc>
                <a:tc>
                  <a:txBody>
                    <a:bodyPr/>
                    <a:lstStyle/>
                    <a:p>
                      <a:pPr algn="ctr"/>
                      <a:r>
                        <a:rPr lang="pt-BR" sz="1050" b="1" noProof="0" dirty="0">
                          <a:solidFill>
                            <a:schemeClr val="bg1"/>
                          </a:solidFill>
                          <a:effectLst/>
                        </a:rPr>
                        <a:t>Descrição</a:t>
                      </a:r>
                      <a:endParaRPr lang="pt-BR" sz="1050" b="1" noProof="0" dirty="0">
                        <a:solidFill>
                          <a:schemeClr val="bg1"/>
                        </a:solidFill>
                        <a:effectLst/>
                        <a:latin typeface="Arial" panose="020B0604020202020204" pitchFamily="34" charset="0"/>
                      </a:endParaRPr>
                    </a:p>
                  </a:txBody>
                  <a:tcPr marL="0" marR="0" marT="0" marB="0" anchor="ctr"/>
                </a:tc>
                <a:extLst>
                  <a:ext uri="{0D108BD9-81ED-4DB2-BD59-A6C34878D82A}">
                    <a16:rowId xmlns:a16="http://schemas.microsoft.com/office/drawing/2014/main" val="104130290"/>
                  </a:ext>
                </a:extLst>
              </a:tr>
              <a:tr h="113357">
                <a:tc>
                  <a:txBody>
                    <a:bodyPr/>
                    <a:lstStyle/>
                    <a:p>
                      <a:pPr algn="ctr"/>
                      <a:r>
                        <a:rPr lang="en-US" sz="1000" noProof="1">
                          <a:solidFill>
                            <a:schemeClr val="tx1"/>
                          </a:solidFill>
                          <a:effectLst/>
                        </a:rPr>
                        <a:t>genType </a:t>
                      </a:r>
                      <a:r>
                        <a:rPr lang="pt-BR" sz="1000" noProof="1">
                          <a:solidFill>
                            <a:schemeClr val="tx1"/>
                          </a:solidFill>
                          <a:effectLst/>
                        </a:rPr>
                        <a:t>pow</a:t>
                      </a:r>
                      <a:r>
                        <a:rPr lang="en-US" sz="1000" noProof="1">
                          <a:solidFill>
                            <a:schemeClr val="tx1"/>
                          </a:solidFill>
                          <a:effectLst/>
                        </a:rPr>
                        <a:t>(genType </a:t>
                      </a:r>
                      <a:r>
                        <a:rPr lang="pt-BR" sz="1000" noProof="1">
                          <a:solidFill>
                            <a:schemeClr val="tx1"/>
                          </a:solidFill>
                          <a:effectLst/>
                        </a:rPr>
                        <a:t>x, </a:t>
                      </a:r>
                      <a:r>
                        <a:rPr lang="en-US" sz="1000" noProof="1">
                          <a:solidFill>
                            <a:schemeClr val="tx1"/>
                          </a:solidFill>
                          <a:effectLst/>
                        </a:rPr>
                        <a:t>genType </a:t>
                      </a:r>
                      <a:r>
                        <a:rPr lang="pt-BR" sz="1000" noProof="1">
                          <a:solidFill>
                            <a:schemeClr val="tx1"/>
                          </a:solidFill>
                          <a:effectLst/>
                        </a:rPr>
                        <a:t>y</a:t>
                      </a:r>
                      <a:r>
                        <a:rPr lang="el-GR" sz="1000" noProof="1">
                          <a:solidFill>
                            <a:schemeClr val="tx1"/>
                          </a:solidFill>
                          <a:effectLst/>
                        </a:rPr>
                        <a:t>)</a:t>
                      </a:r>
                      <a:r>
                        <a:rPr lang="pt-BR" sz="1000" noProof="1">
                          <a:solidFill>
                            <a:schemeClr val="tx1"/>
                          </a:solidFill>
                          <a:effectLst/>
                        </a:rPr>
                        <a:t>  </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valor de </a:t>
                      </a:r>
                      <a:r>
                        <a:rPr lang="pt-BR" sz="1000" noProof="0" dirty="0" err="1">
                          <a:effectLst/>
                        </a:rPr>
                        <a:t>x</a:t>
                      </a:r>
                      <a:r>
                        <a:rPr lang="pt-BR" sz="1000" noProof="0" dirty="0">
                          <a:effectLst/>
                        </a:rPr>
                        <a:t> elevado a </a:t>
                      </a:r>
                      <a:r>
                        <a:rPr lang="pt-BR" sz="1000" noProof="0" dirty="0" err="1">
                          <a:effectLst/>
                        </a:rPr>
                        <a:t>y</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1889412429"/>
                  </a:ext>
                </a:extLst>
              </a:tr>
              <a:tr h="340072">
                <a:tc>
                  <a:txBody>
                    <a:bodyPr/>
                    <a:lstStyle/>
                    <a:p>
                      <a:pPr algn="ctr"/>
                      <a:r>
                        <a:rPr lang="en-US" sz="1000" noProof="1">
                          <a:solidFill>
                            <a:schemeClr val="tx1"/>
                          </a:solidFill>
                          <a:effectLst/>
                        </a:rPr>
                        <a:t>float dot(genType </a:t>
                      </a:r>
                      <a:r>
                        <a:rPr lang="pt-BR" sz="1000" noProof="1">
                          <a:solidFill>
                            <a:schemeClr val="tx1"/>
                          </a:solidFill>
                          <a:effectLst/>
                        </a:rPr>
                        <a:t>x, </a:t>
                      </a:r>
                      <a:r>
                        <a:rPr lang="en-US" sz="1000" noProof="1">
                          <a:solidFill>
                            <a:schemeClr val="tx1"/>
                          </a:solidFill>
                          <a:effectLst/>
                        </a:rPr>
                        <a:t>genType </a:t>
                      </a:r>
                      <a:r>
                        <a:rPr lang="pt-BR" sz="1000" noProof="1">
                          <a:solidFill>
                            <a:schemeClr val="tx1"/>
                          </a:solidFill>
                          <a:effectLst/>
                        </a:rPr>
                        <a:t>y</a:t>
                      </a:r>
                      <a:r>
                        <a:rPr lang="el-GR" sz="1000" noProof="1">
                          <a:solidFill>
                            <a:schemeClr val="tx1"/>
                          </a:solidFill>
                          <a:effectLst/>
                        </a:rPr>
                        <a:t>)</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o produto escalar dos vetores </a:t>
                      </a:r>
                      <a:r>
                        <a:rPr lang="pt-BR" sz="1000" noProof="0" dirty="0" err="1">
                          <a:effectLst/>
                        </a:rPr>
                        <a:t>x</a:t>
                      </a:r>
                      <a:r>
                        <a:rPr lang="pt-BR" sz="1000" noProof="0" dirty="0">
                          <a:effectLst/>
                        </a:rPr>
                        <a:t> e </a:t>
                      </a:r>
                      <a:r>
                        <a:rPr lang="pt-BR" sz="1000" noProof="0" dirty="0" err="1">
                          <a:effectLst/>
                        </a:rPr>
                        <a:t>y</a:t>
                      </a:r>
                      <a:endParaRPr lang="pt-BR" sz="1000" noProof="0" dirty="0">
                        <a:effectLst/>
                      </a:endParaRPr>
                    </a:p>
                  </a:txBody>
                  <a:tcPr marL="0" marR="0" marT="0" marB="0" anchor="ctr"/>
                </a:tc>
                <a:extLst>
                  <a:ext uri="{0D108BD9-81ED-4DB2-BD59-A6C34878D82A}">
                    <a16:rowId xmlns:a16="http://schemas.microsoft.com/office/drawing/2014/main" val="1011400053"/>
                  </a:ext>
                </a:extLst>
              </a:tr>
              <a:tr h="113357">
                <a:tc>
                  <a:txBody>
                    <a:bodyPr/>
                    <a:lstStyle/>
                    <a:p>
                      <a:pPr algn="ctr"/>
                      <a:r>
                        <a:rPr lang="en-US" sz="1000" noProof="1">
                          <a:solidFill>
                            <a:schemeClr val="tx1"/>
                          </a:solidFill>
                          <a:effectLst/>
                        </a:rPr>
                        <a:t>vec3 </a:t>
                      </a:r>
                      <a:r>
                        <a:rPr lang="pt-BR" sz="1000" noProof="1">
                          <a:solidFill>
                            <a:schemeClr val="tx1"/>
                          </a:solidFill>
                          <a:effectLst/>
                        </a:rPr>
                        <a:t>cross</a:t>
                      </a:r>
                      <a:r>
                        <a:rPr lang="en-US" sz="1000" noProof="1">
                          <a:solidFill>
                            <a:schemeClr val="tx1"/>
                          </a:solidFill>
                          <a:effectLst/>
                        </a:rPr>
                        <a:t>(</a:t>
                      </a:r>
                      <a:r>
                        <a:rPr lang="pt-BR" sz="1000" noProof="1">
                          <a:solidFill>
                            <a:schemeClr val="tx1"/>
                          </a:solidFill>
                          <a:effectLst/>
                        </a:rPr>
                        <a:t>vec3 x, vec3 y</a:t>
                      </a:r>
                      <a:r>
                        <a:rPr lang="el-GR" sz="1000" noProof="1">
                          <a:solidFill>
                            <a:schemeClr val="tx1"/>
                          </a:solidFill>
                          <a:effectLst/>
                        </a:rPr>
                        <a:t>)</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o produto vetorial dos vetores </a:t>
                      </a:r>
                      <a:r>
                        <a:rPr lang="pt-BR" sz="1000" noProof="0" dirty="0" err="1">
                          <a:effectLst/>
                        </a:rPr>
                        <a:t>x</a:t>
                      </a:r>
                      <a:r>
                        <a:rPr lang="pt-BR" sz="1000" noProof="0" dirty="0">
                          <a:effectLst/>
                        </a:rPr>
                        <a:t> e </a:t>
                      </a:r>
                      <a:r>
                        <a:rPr lang="pt-BR" sz="1000" noProof="0" dirty="0" err="1">
                          <a:effectLst/>
                        </a:rPr>
                        <a:t>y</a:t>
                      </a:r>
                      <a:endParaRPr lang="pt-BR" sz="1000" noProof="0" dirty="0">
                        <a:effectLst/>
                      </a:endParaRPr>
                    </a:p>
                  </a:txBody>
                  <a:tcPr marL="0" marR="0" marT="0" marB="0" anchor="ctr"/>
                </a:tc>
                <a:extLst>
                  <a:ext uri="{0D108BD9-81ED-4DB2-BD59-A6C34878D82A}">
                    <a16:rowId xmlns:a16="http://schemas.microsoft.com/office/drawing/2014/main" val="442417043"/>
                  </a:ext>
                </a:extLst>
              </a:tr>
              <a:tr h="113357">
                <a:tc>
                  <a:txBody>
                    <a:bodyPr/>
                    <a:lstStyle/>
                    <a:p>
                      <a:pPr algn="ctr"/>
                      <a:r>
                        <a:rPr lang="pt-BR" sz="1000" noProof="1">
                          <a:solidFill>
                            <a:schemeClr val="tx1"/>
                          </a:solidFill>
                          <a:effectLst/>
                          <a:latin typeface="Arial" panose="020B0604020202020204" pitchFamily="34" charset="0"/>
                        </a:rPr>
                        <a:t>float length(</a:t>
                      </a:r>
                      <a:r>
                        <a:rPr lang="en-US" sz="1000" noProof="1">
                          <a:solidFill>
                            <a:schemeClr val="tx1"/>
                          </a:solidFill>
                          <a:effectLst/>
                        </a:rPr>
                        <a:t>genType </a:t>
                      </a:r>
                      <a:r>
                        <a:rPr lang="pt-BR" sz="1000" noProof="1">
                          <a:solidFill>
                            <a:schemeClr val="tx1"/>
                          </a:solidFill>
                          <a:effectLst/>
                        </a:rPr>
                        <a:t>x</a:t>
                      </a:r>
                      <a:r>
                        <a:rPr lang="pt-BR" sz="1000" noProof="1">
                          <a:solidFill>
                            <a:schemeClr val="tx1"/>
                          </a:solidFill>
                          <a:effectLst/>
                          <a:latin typeface="Arial" panose="020B0604020202020204" pitchFamily="34" charset="0"/>
                        </a:rPr>
                        <a:t>)</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latin typeface="Arial" panose="020B0604020202020204" pitchFamily="34" charset="0"/>
                        </a:rPr>
                        <a:t>Retorna o comprimento (magnitude) do vetor </a:t>
                      </a:r>
                      <a:r>
                        <a:rPr lang="pt-BR" sz="1000" noProof="0" dirty="0" err="1">
                          <a:effectLst/>
                          <a:latin typeface="Arial" panose="020B0604020202020204" pitchFamily="34" charset="0"/>
                        </a:rPr>
                        <a:t>x</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1279024990"/>
                  </a:ext>
                </a:extLst>
              </a:tr>
              <a:tr h="113357">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BR" sz="1000" noProof="1">
                          <a:solidFill>
                            <a:schemeClr val="tx1"/>
                          </a:solidFill>
                          <a:effectLst/>
                          <a:latin typeface="Arial" panose="020B0604020202020204" pitchFamily="34" charset="0"/>
                        </a:rPr>
                        <a:t>genType normalize(genType v);</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latin typeface="Arial" panose="020B0604020202020204" pitchFamily="34" charset="0"/>
                        </a:rPr>
                        <a:t>Retorna o vetor </a:t>
                      </a:r>
                      <a:r>
                        <a:rPr lang="pt-BR" sz="1000" noProof="0" dirty="0" err="1">
                          <a:effectLst/>
                          <a:latin typeface="Arial" panose="020B0604020202020204" pitchFamily="34" charset="0"/>
                        </a:rPr>
                        <a:t>v</a:t>
                      </a:r>
                      <a:r>
                        <a:rPr lang="pt-BR" sz="1000" noProof="0" dirty="0">
                          <a:effectLst/>
                          <a:latin typeface="Arial" panose="020B0604020202020204" pitchFamily="34" charset="0"/>
                        </a:rPr>
                        <a:t> normalizado</a:t>
                      </a:r>
                    </a:p>
                  </a:txBody>
                  <a:tcPr marL="0" marR="0" marT="0" marB="0" anchor="ctr"/>
                </a:tc>
                <a:extLst>
                  <a:ext uri="{0D108BD9-81ED-4DB2-BD59-A6C34878D82A}">
                    <a16:rowId xmlns:a16="http://schemas.microsoft.com/office/drawing/2014/main" val="2765756538"/>
                  </a:ext>
                </a:extLst>
              </a:tr>
            </a:tbl>
          </a:graphicData>
        </a:graphic>
      </p:graphicFrame>
    </p:spTree>
    <p:extLst>
      <p:ext uri="{BB962C8B-B14F-4D97-AF65-F5344CB8AC3E}">
        <p14:creationId xmlns:p14="http://schemas.microsoft.com/office/powerpoint/2010/main" val="2047917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374E-D8C8-FF80-3020-FD1B9EAE641E}"/>
              </a:ext>
            </a:extLst>
          </p:cNvPr>
          <p:cNvSpPr>
            <a:spLocks noGrp="1"/>
          </p:cNvSpPr>
          <p:nvPr>
            <p:ph type="title"/>
          </p:nvPr>
        </p:nvSpPr>
        <p:spPr/>
        <p:txBody>
          <a:bodyPr/>
          <a:lstStyle/>
          <a:p>
            <a:r>
              <a:rPr lang="pt-BR" dirty="0" err="1"/>
              <a:t>Shadertoy</a:t>
            </a:r>
            <a:endParaRPr lang="pt-BR" dirty="0"/>
          </a:p>
        </p:txBody>
      </p:sp>
      <p:sp>
        <p:nvSpPr>
          <p:cNvPr id="3" name="Text Placeholder 2">
            <a:extLst>
              <a:ext uri="{FF2B5EF4-FFF2-40B4-BE49-F238E27FC236}">
                <a16:creationId xmlns:a16="http://schemas.microsoft.com/office/drawing/2014/main" id="{065E9191-3931-FAD1-1DE9-10A1C4E88691}"/>
              </a:ext>
            </a:extLst>
          </p:cNvPr>
          <p:cNvSpPr>
            <a:spLocks noGrp="1"/>
          </p:cNvSpPr>
          <p:nvPr>
            <p:ph type="body" idx="1"/>
          </p:nvPr>
        </p:nvSpPr>
        <p:spPr/>
        <p:txBody>
          <a:bodyPr/>
          <a:lstStyle/>
          <a:p>
            <a:r>
              <a:rPr lang="pt-BR" dirty="0"/>
              <a:t>O </a:t>
            </a:r>
            <a:r>
              <a:rPr lang="pt-BR" dirty="0" err="1"/>
              <a:t>Shadertoy</a:t>
            </a:r>
            <a:r>
              <a:rPr lang="pt-BR" dirty="0"/>
              <a:t> é uma ferramenta da internet que permite escrever </a:t>
            </a:r>
            <a:r>
              <a:rPr lang="pt-BR" dirty="0" err="1"/>
              <a:t>Fragment</a:t>
            </a:r>
            <a:r>
              <a:rPr lang="pt-BR" dirty="0"/>
              <a:t> </a:t>
            </a:r>
            <a:r>
              <a:rPr lang="pt-BR" dirty="0" err="1"/>
              <a:t>Shaders</a:t>
            </a:r>
            <a:r>
              <a:rPr lang="pt-BR" dirty="0"/>
              <a:t> direto no navegador.</a:t>
            </a:r>
          </a:p>
          <a:p>
            <a:r>
              <a:rPr lang="pt-BR" dirty="0"/>
              <a:t>Alguns </a:t>
            </a:r>
            <a:r>
              <a:rPr lang="pt-BR" dirty="0" err="1"/>
              <a:t>Uniforms</a:t>
            </a:r>
            <a:r>
              <a:rPr lang="pt-BR" dirty="0"/>
              <a:t> já são automaticamente fornecidos, e todo o processo de compilação é basicamente instantâneo.</a:t>
            </a:r>
          </a:p>
          <a:p>
            <a:r>
              <a:rPr lang="pt-BR" dirty="0"/>
              <a:t>O </a:t>
            </a:r>
            <a:r>
              <a:rPr lang="pt-BR" dirty="0" err="1"/>
              <a:t>Shadertoy</a:t>
            </a:r>
            <a:r>
              <a:rPr lang="pt-BR" dirty="0"/>
              <a:t> usa alguns padrões para passar os dados, como no caso a chamada do </a:t>
            </a:r>
            <a:r>
              <a:rPr lang="pt-BR" dirty="0" err="1"/>
              <a:t>main</a:t>
            </a:r>
            <a:r>
              <a:rPr lang="pt-BR" dirty="0"/>
              <a:t>(), que é </a:t>
            </a:r>
            <a:r>
              <a:rPr lang="pt-BR" dirty="0" err="1"/>
              <a:t>mainImage</a:t>
            </a:r>
            <a:r>
              <a:rPr lang="pt-BR" dirty="0"/>
              <a:t>().</a:t>
            </a:r>
          </a:p>
        </p:txBody>
      </p:sp>
      <p:sp>
        <p:nvSpPr>
          <p:cNvPr id="4" name="Slide Number Placeholder 3">
            <a:extLst>
              <a:ext uri="{FF2B5EF4-FFF2-40B4-BE49-F238E27FC236}">
                <a16:creationId xmlns:a16="http://schemas.microsoft.com/office/drawing/2014/main" id="{218B3FE5-14AF-42E0-4173-002CFA58EB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16</a:t>
            </a:fld>
            <a:endParaRPr lang="pt-BR"/>
          </a:p>
        </p:txBody>
      </p:sp>
      <p:pic>
        <p:nvPicPr>
          <p:cNvPr id="10" name="Picture 9">
            <a:extLst>
              <a:ext uri="{FF2B5EF4-FFF2-40B4-BE49-F238E27FC236}">
                <a16:creationId xmlns:a16="http://schemas.microsoft.com/office/drawing/2014/main" id="{12EA009B-734C-9A68-3C53-4544B8E10902}"/>
              </a:ext>
            </a:extLst>
          </p:cNvPr>
          <p:cNvPicPr>
            <a:picLocks noChangeAspect="1"/>
          </p:cNvPicPr>
          <p:nvPr/>
        </p:nvPicPr>
        <p:blipFill>
          <a:blip r:embed="rId3"/>
          <a:stretch>
            <a:fillRect/>
          </a:stretch>
        </p:blipFill>
        <p:spPr>
          <a:xfrm>
            <a:off x="2153412" y="3076882"/>
            <a:ext cx="4837176" cy="2524401"/>
          </a:xfrm>
          <a:prstGeom prst="rect">
            <a:avLst/>
          </a:prstGeom>
        </p:spPr>
      </p:pic>
    </p:spTree>
    <p:extLst>
      <p:ext uri="{BB962C8B-B14F-4D97-AF65-F5344CB8AC3E}">
        <p14:creationId xmlns:p14="http://schemas.microsoft.com/office/powerpoint/2010/main" val="2287338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3622-53E4-43EB-BFD2-5BE0F5F08083}"/>
              </a:ext>
            </a:extLst>
          </p:cNvPr>
          <p:cNvSpPr>
            <a:spLocks noGrp="1"/>
          </p:cNvSpPr>
          <p:nvPr>
            <p:ph type="title"/>
          </p:nvPr>
        </p:nvSpPr>
        <p:spPr/>
        <p:txBody>
          <a:bodyPr/>
          <a:lstStyle/>
          <a:p>
            <a:r>
              <a:rPr lang="pt-BR" dirty="0" err="1"/>
              <a:t>Fragment</a:t>
            </a:r>
            <a:r>
              <a:rPr lang="pt-BR" dirty="0"/>
              <a:t> </a:t>
            </a:r>
            <a:r>
              <a:rPr lang="pt-BR" dirty="0" err="1"/>
              <a:t>Shader</a:t>
            </a:r>
            <a:endParaRPr lang="pt-BR" dirty="0"/>
          </a:p>
        </p:txBody>
      </p:sp>
      <p:sp>
        <p:nvSpPr>
          <p:cNvPr id="3" name="Text Placeholder 2">
            <a:extLst>
              <a:ext uri="{FF2B5EF4-FFF2-40B4-BE49-F238E27FC236}">
                <a16:creationId xmlns:a16="http://schemas.microsoft.com/office/drawing/2014/main" id="{8C145274-F07A-93DC-5E2B-E1B5B13C1F57}"/>
              </a:ext>
            </a:extLst>
          </p:cNvPr>
          <p:cNvSpPr>
            <a:spLocks noGrp="1"/>
          </p:cNvSpPr>
          <p:nvPr>
            <p:ph type="body" idx="1"/>
          </p:nvPr>
        </p:nvSpPr>
        <p:spPr>
          <a:xfrm>
            <a:off x="390548" y="2761488"/>
            <a:ext cx="8428232" cy="2573656"/>
          </a:xfrm>
        </p:spPr>
        <p:txBody>
          <a:bodyPr>
            <a:normAutofit/>
          </a:bodyPr>
          <a:lstStyle/>
          <a:p>
            <a:r>
              <a:rPr lang="pt-BR" b="0" i="0" dirty="0">
                <a:solidFill>
                  <a:srgbClr val="2D3748"/>
                </a:solidFill>
                <a:effectLst/>
                <a:latin typeface="system-ui"/>
              </a:rPr>
              <a:t>O </a:t>
            </a:r>
            <a:r>
              <a:rPr lang="pt-BR" b="0" i="0" dirty="0" err="1">
                <a:solidFill>
                  <a:srgbClr val="2D3748"/>
                </a:solidFill>
                <a:effectLst/>
                <a:latin typeface="system-ui"/>
              </a:rPr>
              <a:t>Shadertoy</a:t>
            </a:r>
            <a:r>
              <a:rPr lang="pt-BR" b="0" i="0" dirty="0">
                <a:solidFill>
                  <a:srgbClr val="2D3748"/>
                </a:solidFill>
                <a:effectLst/>
                <a:latin typeface="system-ui"/>
              </a:rPr>
              <a:t> não permite que você escreva </a:t>
            </a:r>
            <a:r>
              <a:rPr lang="pt-BR" b="0" i="0" dirty="0" err="1">
                <a:solidFill>
                  <a:srgbClr val="2D3748"/>
                </a:solidFill>
                <a:effectLst/>
                <a:latin typeface="system-ui"/>
              </a:rPr>
              <a:t>vertex</a:t>
            </a:r>
            <a:r>
              <a:rPr lang="pt-BR" b="0" i="0" dirty="0">
                <a:solidFill>
                  <a:srgbClr val="2D3748"/>
                </a:solidFill>
                <a:effectLst/>
                <a:latin typeface="system-ui"/>
              </a:rPr>
              <a:t> </a:t>
            </a:r>
            <a:r>
              <a:rPr lang="pt-BR" b="0" i="0" dirty="0" err="1">
                <a:solidFill>
                  <a:srgbClr val="2D3748"/>
                </a:solidFill>
                <a:effectLst/>
                <a:latin typeface="system-ui"/>
              </a:rPr>
              <a:t>shaders</a:t>
            </a:r>
            <a:r>
              <a:rPr lang="pt-BR" b="0" i="0" dirty="0">
                <a:solidFill>
                  <a:srgbClr val="2D3748"/>
                </a:solidFill>
                <a:effectLst/>
                <a:latin typeface="system-ui"/>
              </a:rPr>
              <a:t> e apenas permite que você escreva </a:t>
            </a:r>
            <a:r>
              <a:rPr lang="pt-BR" b="0" i="0" dirty="0" err="1">
                <a:solidFill>
                  <a:srgbClr val="2D3748"/>
                </a:solidFill>
                <a:effectLst/>
                <a:latin typeface="system-ui"/>
              </a:rPr>
              <a:t>fragment</a:t>
            </a:r>
            <a:r>
              <a:rPr lang="pt-BR" b="0" i="0" dirty="0">
                <a:solidFill>
                  <a:srgbClr val="2D3748"/>
                </a:solidFill>
                <a:effectLst/>
                <a:latin typeface="system-ui"/>
              </a:rPr>
              <a:t> </a:t>
            </a:r>
            <a:r>
              <a:rPr lang="pt-BR" b="0" i="0" dirty="0" err="1">
                <a:solidFill>
                  <a:srgbClr val="2D3748"/>
                </a:solidFill>
                <a:effectLst/>
                <a:latin typeface="system-ui"/>
              </a:rPr>
              <a:t>shaders</a:t>
            </a:r>
            <a:r>
              <a:rPr lang="pt-BR" b="0" i="0" dirty="0">
                <a:solidFill>
                  <a:srgbClr val="2D3748"/>
                </a:solidFill>
                <a:effectLst/>
                <a:latin typeface="system-ui"/>
              </a:rPr>
              <a:t>. Essencialmente, ele fornece um ambiente para experimentar e desenvolver no fragmento </a:t>
            </a:r>
            <a:r>
              <a:rPr lang="pt-BR" b="0" i="0" dirty="0" err="1">
                <a:solidFill>
                  <a:srgbClr val="2D3748"/>
                </a:solidFill>
                <a:effectLst/>
                <a:latin typeface="system-ui"/>
              </a:rPr>
              <a:t>shader</a:t>
            </a:r>
            <a:r>
              <a:rPr lang="pt-BR" b="0" i="0" dirty="0">
                <a:solidFill>
                  <a:srgbClr val="2D3748"/>
                </a:solidFill>
                <a:effectLst/>
                <a:latin typeface="system-ui"/>
              </a:rPr>
              <a:t>, tirando todo o proveito do paralelismo de pixels na tela.</a:t>
            </a:r>
            <a:endParaRPr lang="pt-BR" dirty="0"/>
          </a:p>
        </p:txBody>
      </p:sp>
      <p:sp>
        <p:nvSpPr>
          <p:cNvPr id="4" name="Slide Number Placeholder 3">
            <a:extLst>
              <a:ext uri="{FF2B5EF4-FFF2-40B4-BE49-F238E27FC236}">
                <a16:creationId xmlns:a16="http://schemas.microsoft.com/office/drawing/2014/main" id="{58208C92-0735-B5EB-7246-90E06A21B7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17</a:t>
            </a:fld>
            <a:endParaRPr lang="pt-BR"/>
          </a:p>
        </p:txBody>
      </p:sp>
      <p:pic>
        <p:nvPicPr>
          <p:cNvPr id="5" name="Picture 4">
            <a:extLst>
              <a:ext uri="{FF2B5EF4-FFF2-40B4-BE49-F238E27FC236}">
                <a16:creationId xmlns:a16="http://schemas.microsoft.com/office/drawing/2014/main" id="{6CD7149C-EEB0-88E6-F46F-5F8A9075BE7F}"/>
              </a:ext>
            </a:extLst>
          </p:cNvPr>
          <p:cNvPicPr>
            <a:picLocks noChangeAspect="1"/>
          </p:cNvPicPr>
          <p:nvPr/>
        </p:nvPicPr>
        <p:blipFill>
          <a:blip r:embed="rId2"/>
          <a:stretch>
            <a:fillRect/>
          </a:stretch>
        </p:blipFill>
        <p:spPr>
          <a:xfrm>
            <a:off x="724154" y="763400"/>
            <a:ext cx="7531100" cy="1765300"/>
          </a:xfrm>
          <a:prstGeom prst="rect">
            <a:avLst/>
          </a:prstGeom>
        </p:spPr>
      </p:pic>
      <p:sp>
        <p:nvSpPr>
          <p:cNvPr id="6" name="Rectangle 5">
            <a:extLst>
              <a:ext uri="{FF2B5EF4-FFF2-40B4-BE49-F238E27FC236}">
                <a16:creationId xmlns:a16="http://schemas.microsoft.com/office/drawing/2014/main" id="{FD922BAA-4C79-FFF0-1963-BB280CDBD9BF}"/>
              </a:ext>
            </a:extLst>
          </p:cNvPr>
          <p:cNvSpPr/>
          <p:nvPr/>
        </p:nvSpPr>
        <p:spPr>
          <a:xfrm>
            <a:off x="4946904" y="763400"/>
            <a:ext cx="1179576" cy="16871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a:extLst>
              <a:ext uri="{FF2B5EF4-FFF2-40B4-BE49-F238E27FC236}">
                <a16:creationId xmlns:a16="http://schemas.microsoft.com/office/drawing/2014/main" id="{5835DFFB-19BB-725A-5D36-3B0C854AFC2D}"/>
              </a:ext>
            </a:extLst>
          </p:cNvPr>
          <p:cNvSpPr txBox="1"/>
          <p:nvPr/>
        </p:nvSpPr>
        <p:spPr>
          <a:xfrm>
            <a:off x="5440680" y="5410729"/>
            <a:ext cx="2925420" cy="261610"/>
          </a:xfrm>
          <a:prstGeom prst="rect">
            <a:avLst/>
          </a:prstGeom>
          <a:noFill/>
        </p:spPr>
        <p:txBody>
          <a:bodyPr wrap="square">
            <a:spAutoFit/>
          </a:bodyPr>
          <a:lstStyle/>
          <a:p>
            <a:pPr algn="r"/>
            <a:r>
              <a:rPr lang="pt-BR" sz="1050" dirty="0" err="1"/>
              <a:t>Imagem:F.Andreussi</a:t>
            </a:r>
            <a:r>
              <a:rPr lang="pt-BR" sz="1050" dirty="0"/>
              <a:t>(BUW)</a:t>
            </a:r>
          </a:p>
        </p:txBody>
      </p:sp>
    </p:spTree>
    <p:extLst>
      <p:ext uri="{BB962C8B-B14F-4D97-AF65-F5344CB8AC3E}">
        <p14:creationId xmlns:p14="http://schemas.microsoft.com/office/powerpoint/2010/main" val="397781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50AE-2940-DFE5-01B2-52558112067F}"/>
              </a:ext>
            </a:extLst>
          </p:cNvPr>
          <p:cNvSpPr>
            <a:spLocks noGrp="1"/>
          </p:cNvSpPr>
          <p:nvPr>
            <p:ph type="title"/>
          </p:nvPr>
        </p:nvSpPr>
        <p:spPr/>
        <p:txBody>
          <a:bodyPr/>
          <a:lstStyle/>
          <a:p>
            <a:r>
              <a:rPr lang="pt-BR" dirty="0" err="1"/>
              <a:t>Shadertoy</a:t>
            </a:r>
            <a:r>
              <a:rPr lang="pt-BR" dirty="0"/>
              <a:t> </a:t>
            </a:r>
            <a:r>
              <a:rPr lang="pt-BR" dirty="0" err="1"/>
              <a:t>Uniforms</a:t>
            </a:r>
            <a:endParaRPr lang="pt-BR" dirty="0"/>
          </a:p>
        </p:txBody>
      </p:sp>
      <p:sp>
        <p:nvSpPr>
          <p:cNvPr id="3" name="Text Placeholder 2">
            <a:extLst>
              <a:ext uri="{FF2B5EF4-FFF2-40B4-BE49-F238E27FC236}">
                <a16:creationId xmlns:a16="http://schemas.microsoft.com/office/drawing/2014/main" id="{42794075-3DA5-0907-6A15-DFDC25BAE3B3}"/>
              </a:ext>
            </a:extLst>
          </p:cNvPr>
          <p:cNvSpPr>
            <a:spLocks noGrp="1"/>
          </p:cNvSpPr>
          <p:nvPr>
            <p:ph type="body" idx="1"/>
          </p:nvPr>
        </p:nvSpPr>
        <p:spPr/>
        <p:txBody>
          <a:bodyPr/>
          <a:lstStyle/>
          <a:p>
            <a:r>
              <a:rPr lang="en-US" b="1" i="0" dirty="0">
                <a:solidFill>
                  <a:srgbClr val="000000"/>
                </a:solidFill>
                <a:effectLst/>
                <a:latin typeface="Tahoma" panose="020B0604030504040204" pitchFamily="34" charset="0"/>
              </a:rPr>
              <a:t>uniform vec3 </a:t>
            </a:r>
            <a:r>
              <a:rPr lang="en-US" b="1" i="0" dirty="0" err="1">
                <a:solidFill>
                  <a:srgbClr val="000000"/>
                </a:solidFill>
                <a:effectLst/>
                <a:latin typeface="Tahoma" panose="020B0604030504040204" pitchFamily="34" charset="0"/>
              </a:rPr>
              <a:t>iResolution</a:t>
            </a:r>
            <a:r>
              <a:rPr lang="en-US" b="1" i="0" dirty="0">
                <a:solidFill>
                  <a:srgbClr val="000000"/>
                </a:solidFill>
                <a:effectLst/>
                <a:latin typeface="Tahoma" panose="020B0604030504040204" pitchFamily="34" charset="0"/>
              </a:rPr>
              <a:t>; // </a:t>
            </a:r>
            <a:r>
              <a:rPr lang="en-US" b="1" i="0" dirty="0" err="1">
                <a:solidFill>
                  <a:srgbClr val="000000"/>
                </a:solidFill>
                <a:effectLst/>
                <a:latin typeface="Tahoma" panose="020B0604030504040204" pitchFamily="34" charset="0"/>
              </a:rPr>
              <a:t>Resolução</a:t>
            </a:r>
            <a:r>
              <a:rPr lang="en-US" b="1" i="0" dirty="0">
                <a:solidFill>
                  <a:srgbClr val="000000"/>
                </a:solidFill>
                <a:effectLst/>
                <a:latin typeface="Tahoma" panose="020B0604030504040204" pitchFamily="34" charset="0"/>
              </a:rPr>
              <a:t> da </a:t>
            </a:r>
            <a:r>
              <a:rPr lang="en-US" b="1" i="0" dirty="0" err="1">
                <a:solidFill>
                  <a:srgbClr val="000000"/>
                </a:solidFill>
                <a:effectLst/>
                <a:latin typeface="Tahoma" panose="020B0604030504040204" pitchFamily="34" charset="0"/>
              </a:rPr>
              <a:t>Janela</a:t>
            </a:r>
            <a:endParaRPr lang="en-US" b="1" i="0" dirty="0">
              <a:solidFill>
                <a:srgbClr val="000000"/>
              </a:solidFill>
              <a:effectLst/>
              <a:latin typeface="Tahoma" panose="020B0604030504040204" pitchFamily="34" charset="0"/>
            </a:endParaRPr>
          </a:p>
          <a:p>
            <a:r>
              <a:rPr lang="en-US" b="1" i="0" dirty="0">
                <a:solidFill>
                  <a:srgbClr val="000000"/>
                </a:solidFill>
                <a:effectLst/>
                <a:latin typeface="Tahoma" panose="020B0604030504040204" pitchFamily="34" charset="0"/>
              </a:rPr>
              <a:t>uniform float </a:t>
            </a:r>
            <a:r>
              <a:rPr lang="en-US" b="1" i="0" dirty="0" err="1">
                <a:solidFill>
                  <a:srgbClr val="000000"/>
                </a:solidFill>
                <a:effectLst/>
                <a:latin typeface="Tahoma" panose="020B0604030504040204" pitchFamily="34" charset="0"/>
              </a:rPr>
              <a:t>iTime</a:t>
            </a:r>
            <a:r>
              <a:rPr lang="en-US" b="1" i="0" dirty="0">
                <a:solidFill>
                  <a:srgbClr val="000000"/>
                </a:solidFill>
                <a:effectLst/>
                <a:latin typeface="Tahoma" panose="020B0604030504040204" pitchFamily="34" charset="0"/>
              </a:rPr>
              <a:t>; // Float dos </a:t>
            </a:r>
            <a:r>
              <a:rPr lang="en-US" b="1" i="0" dirty="0" err="1">
                <a:solidFill>
                  <a:srgbClr val="000000"/>
                </a:solidFill>
                <a:effectLst/>
                <a:latin typeface="Tahoma" panose="020B0604030504040204" pitchFamily="34" charset="0"/>
              </a:rPr>
              <a:t>segundos</a:t>
            </a:r>
            <a:r>
              <a:rPr lang="en-US" b="1" i="0" dirty="0">
                <a:solidFill>
                  <a:srgbClr val="000000"/>
                </a:solidFill>
                <a:effectLst/>
                <a:latin typeface="Tahoma" panose="020B0604030504040204" pitchFamily="34" charset="0"/>
              </a:rPr>
              <a:t> </a:t>
            </a:r>
            <a:r>
              <a:rPr lang="en-US" b="1" i="0" dirty="0" err="1">
                <a:solidFill>
                  <a:srgbClr val="000000"/>
                </a:solidFill>
                <a:effectLst/>
                <a:latin typeface="Tahoma" panose="020B0604030504040204" pitchFamily="34" charset="0"/>
              </a:rPr>
              <a:t>passados</a:t>
            </a:r>
            <a:endParaRPr lang="en-US" b="1" i="0" dirty="0">
              <a:solidFill>
                <a:srgbClr val="000000"/>
              </a:solidFill>
              <a:effectLst/>
              <a:latin typeface="Tahoma" panose="020B0604030504040204" pitchFamily="34" charset="0"/>
            </a:endParaRPr>
          </a:p>
          <a:p>
            <a:r>
              <a:rPr lang="en-US" b="0" i="0" dirty="0">
                <a:solidFill>
                  <a:srgbClr val="000000"/>
                </a:solidFill>
                <a:effectLst/>
                <a:latin typeface="Tahoma" panose="020B0604030504040204" pitchFamily="34" charset="0"/>
              </a:rPr>
              <a:t>uniform float </a:t>
            </a:r>
            <a:r>
              <a:rPr lang="en-US" b="0" i="0" dirty="0" err="1">
                <a:solidFill>
                  <a:srgbClr val="000000"/>
                </a:solidFill>
                <a:effectLst/>
                <a:latin typeface="Tahoma" panose="020B0604030504040204" pitchFamily="34" charset="0"/>
              </a:rPr>
              <a:t>iTimeDelta</a:t>
            </a:r>
            <a:r>
              <a:rPr lang="en-US" b="0" i="0" dirty="0">
                <a:solidFill>
                  <a:srgbClr val="000000"/>
                </a:solidFill>
                <a:effectLst/>
                <a:latin typeface="Tahoma" panose="020B0604030504040204" pitchFamily="34" charset="0"/>
              </a:rPr>
              <a:t>;</a:t>
            </a:r>
          </a:p>
          <a:p>
            <a:r>
              <a:rPr lang="en-US" b="0" i="0" dirty="0">
                <a:solidFill>
                  <a:srgbClr val="000000"/>
                </a:solidFill>
                <a:effectLst/>
                <a:latin typeface="Tahoma" panose="020B0604030504040204" pitchFamily="34" charset="0"/>
              </a:rPr>
              <a:t>uniform float </a:t>
            </a:r>
            <a:r>
              <a:rPr lang="en-US" b="0" i="0" dirty="0" err="1">
                <a:solidFill>
                  <a:srgbClr val="000000"/>
                </a:solidFill>
                <a:effectLst/>
                <a:latin typeface="Tahoma" panose="020B0604030504040204" pitchFamily="34" charset="0"/>
              </a:rPr>
              <a:t>iFrame</a:t>
            </a:r>
            <a:r>
              <a:rPr lang="en-US" b="0" i="0" dirty="0">
                <a:solidFill>
                  <a:srgbClr val="000000"/>
                </a:solidFill>
                <a:effectLst/>
                <a:latin typeface="Tahoma" panose="020B0604030504040204" pitchFamily="34" charset="0"/>
              </a:rPr>
              <a:t>;</a:t>
            </a:r>
          </a:p>
          <a:p>
            <a:r>
              <a:rPr lang="en-US" b="0" i="0" dirty="0">
                <a:solidFill>
                  <a:srgbClr val="000000"/>
                </a:solidFill>
                <a:effectLst/>
                <a:latin typeface="Tahoma" panose="020B0604030504040204" pitchFamily="34" charset="0"/>
              </a:rPr>
              <a:t>uniform float </a:t>
            </a:r>
            <a:r>
              <a:rPr lang="en-US" b="0" i="0" dirty="0" err="1">
                <a:solidFill>
                  <a:srgbClr val="000000"/>
                </a:solidFill>
                <a:effectLst/>
                <a:latin typeface="Tahoma" panose="020B0604030504040204" pitchFamily="34" charset="0"/>
              </a:rPr>
              <a:t>iChannelTime</a:t>
            </a:r>
            <a:r>
              <a:rPr lang="en-US" b="0" i="0" dirty="0">
                <a:solidFill>
                  <a:srgbClr val="000000"/>
                </a:solidFill>
                <a:effectLst/>
                <a:latin typeface="Tahoma" panose="020B0604030504040204" pitchFamily="34" charset="0"/>
              </a:rPr>
              <a:t>[4];</a:t>
            </a:r>
          </a:p>
          <a:p>
            <a:r>
              <a:rPr lang="en-US" b="0" i="0" dirty="0">
                <a:solidFill>
                  <a:srgbClr val="000000"/>
                </a:solidFill>
                <a:effectLst/>
                <a:latin typeface="Tahoma" panose="020B0604030504040204" pitchFamily="34" charset="0"/>
              </a:rPr>
              <a:t>uniform vec4 </a:t>
            </a:r>
            <a:r>
              <a:rPr lang="en-US" b="0" i="0" dirty="0" err="1">
                <a:solidFill>
                  <a:srgbClr val="000000"/>
                </a:solidFill>
                <a:effectLst/>
                <a:latin typeface="Tahoma" panose="020B0604030504040204" pitchFamily="34" charset="0"/>
              </a:rPr>
              <a:t>iMouse</a:t>
            </a:r>
            <a:r>
              <a:rPr lang="en-US" b="0" i="0" dirty="0">
                <a:solidFill>
                  <a:srgbClr val="000000"/>
                </a:solidFill>
                <a:effectLst/>
                <a:latin typeface="Tahoma" panose="020B0604030504040204" pitchFamily="34" charset="0"/>
              </a:rPr>
              <a:t>;</a:t>
            </a:r>
          </a:p>
          <a:p>
            <a:r>
              <a:rPr lang="en-US" b="0" i="0" dirty="0">
                <a:solidFill>
                  <a:srgbClr val="000000"/>
                </a:solidFill>
                <a:effectLst/>
                <a:latin typeface="Tahoma" panose="020B0604030504040204" pitchFamily="34" charset="0"/>
              </a:rPr>
              <a:t>uniform vec4 </a:t>
            </a:r>
            <a:r>
              <a:rPr lang="en-US" b="0" i="0" dirty="0" err="1">
                <a:solidFill>
                  <a:srgbClr val="000000"/>
                </a:solidFill>
                <a:effectLst/>
                <a:latin typeface="Tahoma" panose="020B0604030504040204" pitchFamily="34" charset="0"/>
              </a:rPr>
              <a:t>iDate</a:t>
            </a:r>
            <a:r>
              <a:rPr lang="en-US" b="0" i="0" dirty="0">
                <a:solidFill>
                  <a:srgbClr val="000000"/>
                </a:solidFill>
                <a:effectLst/>
                <a:latin typeface="Tahoma" panose="020B0604030504040204" pitchFamily="34" charset="0"/>
              </a:rPr>
              <a:t>;</a:t>
            </a:r>
          </a:p>
          <a:p>
            <a:r>
              <a:rPr lang="en-US" b="0" i="0" dirty="0">
                <a:solidFill>
                  <a:srgbClr val="000000"/>
                </a:solidFill>
                <a:effectLst/>
                <a:latin typeface="Tahoma" panose="020B0604030504040204" pitchFamily="34" charset="0"/>
              </a:rPr>
              <a:t>uniform float </a:t>
            </a:r>
            <a:r>
              <a:rPr lang="en-US" b="0" i="0" dirty="0" err="1">
                <a:solidFill>
                  <a:srgbClr val="000000"/>
                </a:solidFill>
                <a:effectLst/>
                <a:latin typeface="Tahoma" panose="020B0604030504040204" pitchFamily="34" charset="0"/>
              </a:rPr>
              <a:t>iSampleRate</a:t>
            </a:r>
            <a:r>
              <a:rPr lang="en-US" b="0" i="0" dirty="0">
                <a:solidFill>
                  <a:srgbClr val="000000"/>
                </a:solidFill>
                <a:effectLst/>
                <a:latin typeface="Tahoma" panose="020B0604030504040204" pitchFamily="34" charset="0"/>
              </a:rPr>
              <a:t>;</a:t>
            </a:r>
          </a:p>
          <a:p>
            <a:r>
              <a:rPr lang="en-US" b="0" i="0" dirty="0">
                <a:solidFill>
                  <a:srgbClr val="000000"/>
                </a:solidFill>
                <a:effectLst/>
                <a:latin typeface="Tahoma" panose="020B0604030504040204" pitchFamily="34" charset="0"/>
              </a:rPr>
              <a:t>uniform vec3 </a:t>
            </a:r>
            <a:r>
              <a:rPr lang="en-US" b="0" i="0" dirty="0" err="1">
                <a:solidFill>
                  <a:srgbClr val="000000"/>
                </a:solidFill>
                <a:effectLst/>
                <a:latin typeface="Tahoma" panose="020B0604030504040204" pitchFamily="34" charset="0"/>
              </a:rPr>
              <a:t>iChannelResolution</a:t>
            </a:r>
            <a:r>
              <a:rPr lang="en-US" b="0" i="0" dirty="0">
                <a:solidFill>
                  <a:srgbClr val="000000"/>
                </a:solidFill>
                <a:effectLst/>
                <a:latin typeface="Tahoma" panose="020B0604030504040204" pitchFamily="34" charset="0"/>
              </a:rPr>
              <a:t>[4];</a:t>
            </a:r>
          </a:p>
          <a:p>
            <a:r>
              <a:rPr lang="en-US" b="0" i="0" dirty="0">
                <a:solidFill>
                  <a:srgbClr val="000000"/>
                </a:solidFill>
                <a:effectLst/>
                <a:latin typeface="Tahoma" panose="020B0604030504040204" pitchFamily="34" charset="0"/>
              </a:rPr>
              <a:t>uniform </a:t>
            </a:r>
            <a:r>
              <a:rPr lang="en-US" b="0" i="0" dirty="0" err="1">
                <a:solidFill>
                  <a:srgbClr val="000000"/>
                </a:solidFill>
                <a:effectLst/>
                <a:latin typeface="Tahoma" panose="020B0604030504040204" pitchFamily="34" charset="0"/>
              </a:rPr>
              <a:t>samplerXX</a:t>
            </a:r>
            <a:r>
              <a:rPr lang="en-US" b="0" i="0" dirty="0">
                <a:solidFill>
                  <a:srgbClr val="000000"/>
                </a:solidFill>
                <a:effectLst/>
                <a:latin typeface="Tahoma" panose="020B0604030504040204" pitchFamily="34" charset="0"/>
              </a:rPr>
              <a:t> </a:t>
            </a:r>
            <a:r>
              <a:rPr lang="en-US" b="0" i="0" dirty="0" err="1">
                <a:solidFill>
                  <a:srgbClr val="000000"/>
                </a:solidFill>
                <a:effectLst/>
                <a:latin typeface="Tahoma" panose="020B0604030504040204" pitchFamily="34" charset="0"/>
              </a:rPr>
              <a:t>iChanneli</a:t>
            </a:r>
            <a:r>
              <a:rPr lang="en-US" b="0" i="0" dirty="0">
                <a:solidFill>
                  <a:srgbClr val="000000"/>
                </a:solidFill>
                <a:effectLst/>
                <a:latin typeface="Tahoma" panose="020B0604030504040204" pitchFamily="34" charset="0"/>
              </a:rPr>
              <a:t>;</a:t>
            </a:r>
            <a:endParaRPr lang="pt-BR" dirty="0"/>
          </a:p>
        </p:txBody>
      </p:sp>
      <p:sp>
        <p:nvSpPr>
          <p:cNvPr id="4" name="Slide Number Placeholder 3">
            <a:extLst>
              <a:ext uri="{FF2B5EF4-FFF2-40B4-BE49-F238E27FC236}">
                <a16:creationId xmlns:a16="http://schemas.microsoft.com/office/drawing/2014/main" id="{D219BD5B-FBBA-CB1B-D402-D88095185A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18</a:t>
            </a:fld>
            <a:endParaRPr lang="pt-BR"/>
          </a:p>
        </p:txBody>
      </p:sp>
    </p:spTree>
    <p:extLst>
      <p:ext uri="{BB962C8B-B14F-4D97-AF65-F5344CB8AC3E}">
        <p14:creationId xmlns:p14="http://schemas.microsoft.com/office/powerpoint/2010/main" val="397270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374E-D8C8-FF80-3020-FD1B9EAE641E}"/>
              </a:ext>
            </a:extLst>
          </p:cNvPr>
          <p:cNvSpPr>
            <a:spLocks noGrp="1"/>
          </p:cNvSpPr>
          <p:nvPr>
            <p:ph type="title"/>
          </p:nvPr>
        </p:nvSpPr>
        <p:spPr/>
        <p:txBody>
          <a:bodyPr/>
          <a:lstStyle/>
          <a:p>
            <a:r>
              <a:rPr lang="pt-BR" dirty="0" err="1"/>
              <a:t>Shadertoy</a:t>
            </a:r>
            <a:endParaRPr lang="pt-BR" dirty="0"/>
          </a:p>
        </p:txBody>
      </p:sp>
      <p:sp>
        <p:nvSpPr>
          <p:cNvPr id="3" name="Text Placeholder 2">
            <a:extLst>
              <a:ext uri="{FF2B5EF4-FFF2-40B4-BE49-F238E27FC236}">
                <a16:creationId xmlns:a16="http://schemas.microsoft.com/office/drawing/2014/main" id="{065E9191-3931-FAD1-1DE9-10A1C4E88691}"/>
              </a:ext>
            </a:extLst>
          </p:cNvPr>
          <p:cNvSpPr>
            <a:spLocks noGrp="1"/>
          </p:cNvSpPr>
          <p:nvPr>
            <p:ph type="body" idx="1"/>
          </p:nvPr>
        </p:nvSpPr>
        <p:spPr/>
        <p:txBody>
          <a:bodyPr/>
          <a:lstStyle/>
          <a:p>
            <a:r>
              <a:rPr lang="pt-BR" dirty="0"/>
              <a:t>Exemplo quando se cria um novo </a:t>
            </a:r>
            <a:r>
              <a:rPr lang="pt-BR" dirty="0" err="1"/>
              <a:t>Shader</a:t>
            </a:r>
            <a:r>
              <a:rPr lang="pt-BR" dirty="0"/>
              <a:t>:</a:t>
            </a:r>
          </a:p>
        </p:txBody>
      </p:sp>
      <p:sp>
        <p:nvSpPr>
          <p:cNvPr id="4" name="Slide Number Placeholder 3">
            <a:extLst>
              <a:ext uri="{FF2B5EF4-FFF2-40B4-BE49-F238E27FC236}">
                <a16:creationId xmlns:a16="http://schemas.microsoft.com/office/drawing/2014/main" id="{218B3FE5-14AF-42E0-4173-002CFA58EB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19</a:t>
            </a:fld>
            <a:endParaRPr lang="pt-BR"/>
          </a:p>
        </p:txBody>
      </p:sp>
      <p:sp>
        <p:nvSpPr>
          <p:cNvPr id="7" name="TextBox 6">
            <a:extLst>
              <a:ext uri="{FF2B5EF4-FFF2-40B4-BE49-F238E27FC236}">
                <a16:creationId xmlns:a16="http://schemas.microsoft.com/office/drawing/2014/main" id="{38A01AC0-C839-2228-7DE1-966EC7442908}"/>
              </a:ext>
            </a:extLst>
          </p:cNvPr>
          <p:cNvSpPr txBox="1"/>
          <p:nvPr/>
        </p:nvSpPr>
        <p:spPr>
          <a:xfrm>
            <a:off x="1360651" y="1855957"/>
            <a:ext cx="6488026" cy="2462213"/>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 </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 )</a:t>
            </a:r>
          </a:p>
          <a:p>
            <a:r>
              <a:rPr lang="en-US" b="0" noProof="1">
                <a:solidFill>
                  <a:srgbClr val="DADADA"/>
                </a:solidFill>
                <a:effectLst/>
                <a:latin typeface="Menlo" panose="020B0609030804020204" pitchFamily="49" charset="0"/>
              </a:rPr>
              <a:t>{</a:t>
            </a:r>
          </a:p>
          <a:p>
            <a:pPr lvl="2"/>
            <a:r>
              <a:rPr lang="en-US" b="0" noProof="1">
                <a:solidFill>
                  <a:srgbClr val="57A64A"/>
                </a:solidFill>
                <a:effectLst/>
                <a:latin typeface="Menlo" panose="020B0609030804020204" pitchFamily="49" charset="0"/>
              </a:rPr>
              <a:t>    // Normalized pixel coordinates (from 0 to 1)</a:t>
            </a:r>
            <a:endParaRPr lang="en-US" b="0" noProof="1">
              <a:solidFill>
                <a:srgbClr val="DADADA"/>
              </a:solidFill>
              <a:effectLst/>
              <a:latin typeface="Menlo" panose="020B0609030804020204" pitchFamily="49" charset="0"/>
            </a:endParaRPr>
          </a:p>
          <a:p>
            <a:pPr lvl="2"/>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pPr lvl="2"/>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7A64A"/>
                </a:solidFill>
                <a:effectLst/>
                <a:latin typeface="Menlo" panose="020B0609030804020204" pitchFamily="49" charset="0"/>
              </a:rPr>
              <a:t>// Time varying pixel color</a:t>
            </a:r>
            <a:endParaRPr lang="en-US" b="0" noProof="1">
              <a:solidFill>
                <a:srgbClr val="DADADA"/>
              </a:solidFill>
              <a:effectLst/>
              <a:latin typeface="Menlo" panose="020B0609030804020204" pitchFamily="49" charset="0"/>
            </a:endParaRPr>
          </a:p>
          <a:p>
            <a:pPr lvl="2"/>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B4B4B4"/>
                </a:solidFill>
                <a:effectLst/>
                <a:latin typeface="Menlo" panose="020B0609030804020204" pitchFamily="49" charset="0"/>
              </a:rPr>
              <a:t>*</a:t>
            </a:r>
            <a:r>
              <a:rPr lang="en-US" b="0" noProof="1">
                <a:solidFill>
                  <a:srgbClr val="DCDCAA"/>
                </a:solidFill>
                <a:effectLst/>
                <a:latin typeface="Menlo" panose="020B0609030804020204" pitchFamily="49" charset="0"/>
              </a:rPr>
              <a:t>cos</a:t>
            </a:r>
            <a:r>
              <a:rPr lang="en-US" b="0" noProof="1">
                <a:solidFill>
                  <a:srgbClr val="DADADA"/>
                </a:solidFill>
                <a:effectLst/>
                <a:latin typeface="Menlo" panose="020B0609030804020204" pitchFamily="49" charset="0"/>
              </a:rPr>
              <a:t>(iTime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uv.xyx</a:t>
            </a:r>
            <a:r>
              <a:rPr lang="en-US" b="0" noProof="1">
                <a:solidFill>
                  <a:srgbClr val="B4B4B4"/>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4</a:t>
            </a:r>
            <a:r>
              <a:rPr lang="en-US" b="0" noProof="1">
                <a:solidFill>
                  <a:srgbClr val="DADADA"/>
                </a:solidFill>
                <a:effectLst/>
                <a:latin typeface="Menlo" panose="020B0609030804020204" pitchFamily="49" charset="0"/>
              </a:rPr>
              <a:t>));</a:t>
            </a:r>
          </a:p>
          <a:p>
            <a:pPr lvl="2"/>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7A64A"/>
                </a:solidFill>
                <a:effectLst/>
                <a:latin typeface="Menlo" panose="020B0609030804020204" pitchFamily="49" charset="0"/>
              </a:rPr>
              <a:t>// Output to screen</a:t>
            </a:r>
            <a:endParaRPr lang="en-US" b="0" noProof="1">
              <a:solidFill>
                <a:srgbClr val="DADADA"/>
              </a:solidFill>
              <a:effectLst/>
              <a:latin typeface="Menlo" panose="020B0609030804020204" pitchFamily="49" charset="0"/>
            </a:endParaRPr>
          </a:p>
          <a:p>
            <a:pPr lvl="2"/>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sp>
        <p:nvSpPr>
          <p:cNvPr id="9" name="TextBox 8">
            <a:extLst>
              <a:ext uri="{FF2B5EF4-FFF2-40B4-BE49-F238E27FC236}">
                <a16:creationId xmlns:a16="http://schemas.microsoft.com/office/drawing/2014/main" id="{E7FA7B83-F24A-92B2-0DBC-0C63DF9BF179}"/>
              </a:ext>
            </a:extLst>
          </p:cNvPr>
          <p:cNvSpPr txBox="1"/>
          <p:nvPr/>
        </p:nvSpPr>
        <p:spPr>
          <a:xfrm>
            <a:off x="1067562" y="4722126"/>
            <a:ext cx="4585716" cy="461665"/>
          </a:xfrm>
          <a:prstGeom prst="rect">
            <a:avLst/>
          </a:prstGeom>
          <a:noFill/>
        </p:spPr>
        <p:txBody>
          <a:bodyPr wrap="square">
            <a:spAutoFit/>
          </a:bodyPr>
          <a:lstStyle/>
          <a:p>
            <a:r>
              <a:rPr lang="pt-BR" sz="2400" dirty="0"/>
              <a:t>O que isso faz?</a:t>
            </a:r>
          </a:p>
        </p:txBody>
      </p:sp>
    </p:spTree>
    <p:extLst>
      <p:ext uri="{BB962C8B-B14F-4D97-AF65-F5344CB8AC3E}">
        <p14:creationId xmlns:p14="http://schemas.microsoft.com/office/powerpoint/2010/main" val="18210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0883-219E-1108-F41E-DAE1E032AC87}"/>
              </a:ext>
            </a:extLst>
          </p:cNvPr>
          <p:cNvSpPr>
            <a:spLocks noGrp="1"/>
          </p:cNvSpPr>
          <p:nvPr>
            <p:ph type="title"/>
          </p:nvPr>
        </p:nvSpPr>
        <p:spPr/>
        <p:txBody>
          <a:bodyPr/>
          <a:lstStyle/>
          <a:p>
            <a:r>
              <a:rPr lang="en-US" dirty="0"/>
              <a:t>Ray Casting, Ray Marching, Ray Tracing</a:t>
            </a:r>
          </a:p>
        </p:txBody>
      </p:sp>
      <p:sp>
        <p:nvSpPr>
          <p:cNvPr id="3" name="Text Placeholder 2">
            <a:extLst>
              <a:ext uri="{FF2B5EF4-FFF2-40B4-BE49-F238E27FC236}">
                <a16:creationId xmlns:a16="http://schemas.microsoft.com/office/drawing/2014/main" id="{C94EBA4D-ADFE-F96F-E8BC-AB394E42260F}"/>
              </a:ext>
            </a:extLst>
          </p:cNvPr>
          <p:cNvSpPr>
            <a:spLocks noGrp="1"/>
          </p:cNvSpPr>
          <p:nvPr>
            <p:ph type="body" idx="1"/>
          </p:nvPr>
        </p:nvSpPr>
        <p:spPr>
          <a:xfrm>
            <a:off x="84172" y="838985"/>
            <a:ext cx="8876948" cy="4496159"/>
          </a:xfrm>
        </p:spPr>
        <p:txBody>
          <a:bodyPr>
            <a:normAutofit fontScale="92500"/>
          </a:bodyPr>
          <a:lstStyle/>
          <a:p>
            <a:pPr marL="571500" indent="-342900" algn="l">
              <a:buFont typeface="Arial" panose="020B0604020202020204" pitchFamily="34" charset="0"/>
              <a:buChar char="•"/>
            </a:pPr>
            <a:r>
              <a:rPr lang="pt-BR" sz="2400" b="1" i="0" dirty="0">
                <a:solidFill>
                  <a:srgbClr val="2D3748"/>
                </a:solidFill>
                <a:effectLst/>
                <a:latin typeface="system-ui"/>
              </a:rPr>
              <a:t>Ray Casting</a:t>
            </a:r>
            <a:r>
              <a:rPr lang="pt-BR" sz="2400" i="0" dirty="0">
                <a:solidFill>
                  <a:srgbClr val="2D3748"/>
                </a:solidFill>
                <a:effectLst/>
                <a:latin typeface="system-ui"/>
              </a:rPr>
              <a:t>: Uma forma simples de lançamento de raios. Essa técnica define o um único raio que detecta interseções com objetos. Essa técnica é usada muitas vezes para interações de raios com objetos.</a:t>
            </a:r>
          </a:p>
          <a:p>
            <a:pPr marL="571500" indent="-342900" algn="l">
              <a:buFont typeface="Arial" panose="020B0604020202020204" pitchFamily="34" charset="0"/>
              <a:buChar char="•"/>
            </a:pPr>
            <a:r>
              <a:rPr lang="pt-BR" sz="2400" b="1" i="0" dirty="0">
                <a:solidFill>
                  <a:srgbClr val="2D3748"/>
                </a:solidFill>
                <a:effectLst/>
                <a:latin typeface="system-ui"/>
              </a:rPr>
              <a:t>Ray </a:t>
            </a:r>
            <a:r>
              <a:rPr lang="pt-BR" sz="2400" b="1" i="0" dirty="0" err="1">
                <a:solidFill>
                  <a:srgbClr val="2D3748"/>
                </a:solidFill>
                <a:effectLst/>
                <a:latin typeface="system-ui"/>
              </a:rPr>
              <a:t>Marching</a:t>
            </a:r>
            <a:r>
              <a:rPr lang="pt-BR" sz="2400" i="0" dirty="0">
                <a:solidFill>
                  <a:srgbClr val="2D3748"/>
                </a:solidFill>
                <a:effectLst/>
                <a:latin typeface="system-ui"/>
              </a:rPr>
              <a:t>: Um método de projeção de raios que usa </a:t>
            </a:r>
            <a:r>
              <a:rPr lang="pt-BR" sz="2400" i="0" dirty="0" err="1">
                <a:solidFill>
                  <a:srgbClr val="2D3748"/>
                </a:solidFill>
                <a:effectLst/>
                <a:latin typeface="system-ui"/>
              </a:rPr>
              <a:t>SDFs</a:t>
            </a:r>
            <a:r>
              <a:rPr lang="pt-BR" sz="2400" i="0" dirty="0">
                <a:solidFill>
                  <a:srgbClr val="2D3748"/>
                </a:solidFill>
                <a:effectLst/>
                <a:latin typeface="system-ui"/>
              </a:rPr>
              <a:t> (</a:t>
            </a:r>
            <a:r>
              <a:rPr lang="pt-BR" sz="2400" i="0" dirty="0" err="1">
                <a:solidFill>
                  <a:srgbClr val="2D3748"/>
                </a:solidFill>
                <a:effectLst/>
                <a:latin typeface="system-ui"/>
              </a:rPr>
              <a:t>Signed</a:t>
            </a:r>
            <a:r>
              <a:rPr lang="pt-BR" sz="2400" i="0" dirty="0">
                <a:solidFill>
                  <a:srgbClr val="2D3748"/>
                </a:solidFill>
                <a:effectLst/>
                <a:latin typeface="system-ui"/>
              </a:rPr>
              <a:t> </a:t>
            </a:r>
            <a:r>
              <a:rPr lang="pt-BR" sz="2400" i="0" dirty="0" err="1">
                <a:solidFill>
                  <a:srgbClr val="2D3748"/>
                </a:solidFill>
                <a:effectLst/>
                <a:latin typeface="system-ui"/>
              </a:rPr>
              <a:t>Distance</a:t>
            </a:r>
            <a:r>
              <a:rPr lang="pt-BR" sz="2400" i="0" dirty="0">
                <a:solidFill>
                  <a:srgbClr val="2D3748"/>
                </a:solidFill>
                <a:effectLst/>
                <a:latin typeface="system-ui"/>
              </a:rPr>
              <a:t> Fields) e rastreia objetos marchan</a:t>
            </a:r>
            <a:r>
              <a:rPr lang="pt-BR" sz="2400" dirty="0">
                <a:solidFill>
                  <a:srgbClr val="2D3748"/>
                </a:solidFill>
                <a:latin typeface="system-ui"/>
              </a:rPr>
              <a:t>do em direção a eles</a:t>
            </a:r>
            <a:r>
              <a:rPr lang="pt-BR" sz="2400" i="0" dirty="0">
                <a:solidFill>
                  <a:srgbClr val="2D3748"/>
                </a:solidFill>
                <a:effectLst/>
                <a:latin typeface="system-ui"/>
              </a:rPr>
              <a:t>.</a:t>
            </a:r>
          </a:p>
          <a:p>
            <a:pPr marL="571500" indent="-342900" algn="l">
              <a:buFont typeface="Arial" panose="020B0604020202020204" pitchFamily="34" charset="0"/>
              <a:buChar char="•"/>
            </a:pPr>
            <a:r>
              <a:rPr lang="pt-BR" sz="2400" b="1" i="0" dirty="0">
                <a:solidFill>
                  <a:srgbClr val="2D3748"/>
                </a:solidFill>
                <a:effectLst/>
                <a:latin typeface="system-ui"/>
              </a:rPr>
              <a:t>Ray </a:t>
            </a:r>
            <a:r>
              <a:rPr lang="pt-BR" sz="2400" b="1" i="0" dirty="0" err="1">
                <a:solidFill>
                  <a:srgbClr val="2D3748"/>
                </a:solidFill>
                <a:effectLst/>
                <a:latin typeface="system-ui"/>
              </a:rPr>
              <a:t>Tracing</a:t>
            </a:r>
            <a:r>
              <a:rPr lang="pt-BR" sz="2400" i="0" dirty="0">
                <a:solidFill>
                  <a:srgbClr val="2D3748"/>
                </a:solidFill>
                <a:effectLst/>
                <a:latin typeface="system-ui"/>
              </a:rPr>
              <a:t>: uma versão mais sofisticada de </a:t>
            </a:r>
            <a:r>
              <a:rPr lang="pt-BR" sz="2400" i="0" dirty="0" err="1">
                <a:solidFill>
                  <a:srgbClr val="2D3748"/>
                </a:solidFill>
                <a:effectLst/>
                <a:latin typeface="system-ui"/>
              </a:rPr>
              <a:t>ray</a:t>
            </a:r>
            <a:r>
              <a:rPr lang="pt-BR" sz="2400" i="0" dirty="0">
                <a:solidFill>
                  <a:srgbClr val="2D3748"/>
                </a:solidFill>
                <a:effectLst/>
                <a:latin typeface="system-ui"/>
              </a:rPr>
              <a:t> casting que dispara vários raios, calcula interseções e e cria recursivamente novos raios a cada reflexão.</a:t>
            </a:r>
          </a:p>
          <a:p>
            <a:pPr marL="1028700" lvl="1" indent="-342900">
              <a:buFont typeface="Arial" panose="020B0604020202020204" pitchFamily="34" charset="0"/>
              <a:buChar char="•"/>
            </a:pPr>
            <a:r>
              <a:rPr lang="pt-BR" sz="2400" b="1" i="0" dirty="0">
                <a:solidFill>
                  <a:srgbClr val="2D3748"/>
                </a:solidFill>
                <a:effectLst/>
                <a:latin typeface="system-ui"/>
              </a:rPr>
              <a:t>Path </a:t>
            </a:r>
            <a:r>
              <a:rPr lang="pt-BR" sz="2400" b="1" i="0" dirty="0" err="1">
                <a:solidFill>
                  <a:srgbClr val="2D3748"/>
                </a:solidFill>
                <a:effectLst/>
                <a:latin typeface="system-ui"/>
              </a:rPr>
              <a:t>Tracing</a:t>
            </a:r>
            <a:r>
              <a:rPr lang="pt-BR" sz="2400" i="0" dirty="0">
                <a:solidFill>
                  <a:srgbClr val="2D3748"/>
                </a:solidFill>
                <a:effectLst/>
                <a:latin typeface="system-ui"/>
              </a:rPr>
              <a:t>: um tipo de algoritmo de rastreamento de raios que dispara diversos raios por pixel em vez de apenas um. Os raios são disparados em direções aleatórias usando o método Monte Carlo.</a:t>
            </a:r>
            <a:endParaRPr lang="pt-BR" sz="2400" dirty="0"/>
          </a:p>
        </p:txBody>
      </p:sp>
      <p:sp>
        <p:nvSpPr>
          <p:cNvPr id="4" name="Slide Number Placeholder 3">
            <a:extLst>
              <a:ext uri="{FF2B5EF4-FFF2-40B4-BE49-F238E27FC236}">
                <a16:creationId xmlns:a16="http://schemas.microsoft.com/office/drawing/2014/main" id="{C8D09338-9341-8833-8DE1-F0054FF13FA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a:t>
            </a:fld>
            <a:endParaRPr lang="pt-BR"/>
          </a:p>
        </p:txBody>
      </p:sp>
    </p:spTree>
    <p:extLst>
      <p:ext uri="{BB962C8B-B14F-4D97-AF65-F5344CB8AC3E}">
        <p14:creationId xmlns:p14="http://schemas.microsoft.com/office/powerpoint/2010/main" val="1712022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E5FA-A31A-966E-92EF-3476F19787D8}"/>
              </a:ext>
            </a:extLst>
          </p:cNvPr>
          <p:cNvSpPr>
            <a:spLocks noGrp="1"/>
          </p:cNvSpPr>
          <p:nvPr>
            <p:ph type="title"/>
          </p:nvPr>
        </p:nvSpPr>
        <p:spPr/>
        <p:txBody>
          <a:bodyPr/>
          <a:lstStyle/>
          <a:p>
            <a:r>
              <a:rPr lang="pt-BR" dirty="0"/>
              <a:t>Interpreta tipo de vetores</a:t>
            </a:r>
          </a:p>
        </p:txBody>
      </p:sp>
      <p:sp>
        <p:nvSpPr>
          <p:cNvPr id="3" name="Text Placeholder 2">
            <a:extLst>
              <a:ext uri="{FF2B5EF4-FFF2-40B4-BE49-F238E27FC236}">
                <a16:creationId xmlns:a16="http://schemas.microsoft.com/office/drawing/2014/main" id="{0C7ECD81-2F70-B2A1-2261-41574BFE15A7}"/>
              </a:ext>
            </a:extLst>
          </p:cNvPr>
          <p:cNvSpPr>
            <a:spLocks noGrp="1"/>
          </p:cNvSpPr>
          <p:nvPr>
            <p:ph type="body" idx="1"/>
          </p:nvPr>
        </p:nvSpPr>
        <p:spPr/>
        <p:txBody>
          <a:bodyPr>
            <a:normAutofit/>
          </a:bodyPr>
          <a:lstStyle/>
          <a:p>
            <a:r>
              <a:rPr lang="pt-BR" dirty="0"/>
              <a:t>Quando o </a:t>
            </a:r>
            <a:r>
              <a:rPr lang="pt-BR" dirty="0" err="1"/>
              <a:t>shader</a:t>
            </a:r>
            <a:r>
              <a:rPr lang="pt-BR" dirty="0"/>
              <a:t> tem um tipo de chamada como a seguinte: </a:t>
            </a:r>
          </a:p>
          <a:p>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fragCoord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iResolution.xy</a:t>
            </a:r>
            <a:endParaRPr lang="en-US" dirty="0">
              <a:latin typeface="Courier New" panose="02070309020205020404" pitchFamily="49" charset="0"/>
              <a:cs typeface="Courier New" panose="02070309020205020404" pitchFamily="49" charset="0"/>
            </a:endParaRPr>
          </a:p>
          <a:p>
            <a:endParaRPr lang="en-US" dirty="0"/>
          </a:p>
          <a:p>
            <a:r>
              <a:rPr lang="pt-BR" dirty="0"/>
              <a:t>Ele executa as divisões individualmente internamente:</a:t>
            </a:r>
          </a:p>
          <a:p>
            <a:r>
              <a:rPr lang="en-US" dirty="0" err="1">
                <a:latin typeface="Courier New" panose="02070309020205020404" pitchFamily="49" charset="0"/>
                <a:cs typeface="Courier New" panose="02070309020205020404" pitchFamily="49" charset="0"/>
              </a:rPr>
              <a:t>uv.x</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fragCoord.x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iResolution.x</a:t>
            </a:r>
            <a:r>
              <a:rPr lang="en-US" dirty="0">
                <a:latin typeface="Courier New" panose="02070309020205020404" pitchFamily="49" charset="0"/>
                <a:cs typeface="Courier New" panose="02070309020205020404" pitchFamily="49" charset="0"/>
              </a:rPr>
              <a:t> </a:t>
            </a:r>
          </a:p>
          <a:p>
            <a:r>
              <a:rPr lang="en-US" dirty="0" err="1">
                <a:latin typeface="Courier New" panose="02070309020205020404" pitchFamily="49" charset="0"/>
                <a:cs typeface="Courier New" panose="02070309020205020404" pitchFamily="49" charset="0"/>
              </a:rPr>
              <a:t>uv.y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fragCoord.y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iResolution.y</a:t>
            </a:r>
            <a:endParaRPr lang="en-US" b="1" dirty="0">
              <a:solidFill>
                <a:srgbClr val="2D3748"/>
              </a:solidFill>
              <a:latin typeface="Courier New" panose="02070309020205020404" pitchFamily="49" charset="0"/>
              <a:cs typeface="Courier New" panose="02070309020205020404" pitchFamily="49" charset="0"/>
            </a:endParaRPr>
          </a:p>
          <a:p>
            <a:endParaRPr lang="pt-BR" b="1" dirty="0"/>
          </a:p>
        </p:txBody>
      </p:sp>
      <p:sp>
        <p:nvSpPr>
          <p:cNvPr id="4" name="Slide Number Placeholder 3">
            <a:extLst>
              <a:ext uri="{FF2B5EF4-FFF2-40B4-BE49-F238E27FC236}">
                <a16:creationId xmlns:a16="http://schemas.microsoft.com/office/drawing/2014/main" id="{63A7FAD7-79B3-5AEA-F98E-4D1A8B697FB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20</a:t>
            </a:fld>
            <a:endParaRPr lang="pt-BR"/>
          </a:p>
        </p:txBody>
      </p:sp>
    </p:spTree>
    <p:extLst>
      <p:ext uri="{BB962C8B-B14F-4D97-AF65-F5344CB8AC3E}">
        <p14:creationId xmlns:p14="http://schemas.microsoft.com/office/powerpoint/2010/main" val="463468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1EF0-0DCE-42C2-FB69-C1A8FD96503D}"/>
              </a:ext>
            </a:extLst>
          </p:cNvPr>
          <p:cNvSpPr>
            <a:spLocks noGrp="1"/>
          </p:cNvSpPr>
          <p:nvPr>
            <p:ph type="title"/>
          </p:nvPr>
        </p:nvSpPr>
        <p:spPr/>
        <p:txBody>
          <a:bodyPr/>
          <a:lstStyle/>
          <a:p>
            <a:r>
              <a:rPr lang="pt-BR" dirty="0"/>
              <a:t>Função </a:t>
            </a:r>
            <a:r>
              <a:rPr lang="pt-BR" dirty="0" err="1"/>
              <a:t>step</a:t>
            </a:r>
            <a:r>
              <a:rPr lang="pt-BR" dirty="0"/>
              <a:t>() do GLSL</a:t>
            </a:r>
          </a:p>
        </p:txBody>
      </p:sp>
      <p:sp>
        <p:nvSpPr>
          <p:cNvPr id="3" name="Text Placeholder 2">
            <a:extLst>
              <a:ext uri="{FF2B5EF4-FFF2-40B4-BE49-F238E27FC236}">
                <a16:creationId xmlns:a16="http://schemas.microsoft.com/office/drawing/2014/main" id="{86F018DA-921A-B2A2-1D16-45979531D73D}"/>
              </a:ext>
            </a:extLst>
          </p:cNvPr>
          <p:cNvSpPr>
            <a:spLocks noGrp="1"/>
          </p:cNvSpPr>
          <p:nvPr>
            <p:ph type="body" idx="1"/>
          </p:nvPr>
        </p:nvSpPr>
        <p:spPr>
          <a:xfrm>
            <a:off x="390548" y="838985"/>
            <a:ext cx="8428232" cy="1721335"/>
          </a:xfrm>
        </p:spPr>
        <p:txBody>
          <a:bodyPr/>
          <a:lstStyle/>
          <a:p>
            <a:r>
              <a:rPr lang="en-US" noProof="1">
                <a:effectLst/>
                <a:latin typeface="Courier New" panose="02070309020205020404" pitchFamily="49" charset="0"/>
                <a:cs typeface="Courier New" panose="02070309020205020404" pitchFamily="49" charset="0"/>
              </a:rPr>
              <a:t>genType </a:t>
            </a:r>
            <a:r>
              <a:rPr lang="en-US" b="1" noProof="1">
                <a:effectLst/>
                <a:latin typeface="Courier New" panose="02070309020205020404" pitchFamily="49" charset="0"/>
                <a:cs typeface="Courier New" panose="02070309020205020404" pitchFamily="49" charset="0"/>
              </a:rPr>
              <a:t>step</a:t>
            </a:r>
            <a:r>
              <a:rPr lang="en-US" noProof="1">
                <a:effectLst/>
                <a:latin typeface="Courier New" panose="02070309020205020404" pitchFamily="49" charset="0"/>
                <a:cs typeface="Courier New" panose="02070309020205020404" pitchFamily="49" charset="0"/>
              </a:rPr>
              <a:t>(genType </a:t>
            </a:r>
            <a:r>
              <a:rPr lang="en-US" i="1" noProof="1">
                <a:effectLst/>
                <a:latin typeface="Courier New" panose="02070309020205020404" pitchFamily="49" charset="0"/>
                <a:cs typeface="Courier New" panose="02070309020205020404" pitchFamily="49" charset="0"/>
              </a:rPr>
              <a:t>edge</a:t>
            </a:r>
            <a:r>
              <a:rPr lang="en-US" noProof="1">
                <a:effectLst/>
                <a:latin typeface="Courier New" panose="02070309020205020404" pitchFamily="49" charset="0"/>
                <a:cs typeface="Courier New" panose="02070309020205020404" pitchFamily="49" charset="0"/>
              </a:rPr>
              <a:t>, genType </a:t>
            </a:r>
            <a:r>
              <a:rPr lang="en-US" i="1" noProof="1">
                <a:effectLst/>
                <a:latin typeface="Courier New" panose="02070309020205020404" pitchFamily="49" charset="0"/>
                <a:cs typeface="Courier New" panose="02070309020205020404" pitchFamily="49" charset="0"/>
              </a:rPr>
              <a:t>x</a:t>
            </a:r>
            <a:r>
              <a:rPr lang="en-US" noProof="1">
                <a:effectLst/>
                <a:latin typeface="Courier New" panose="02070309020205020404" pitchFamily="49" charset="0"/>
                <a:cs typeface="Courier New" panose="02070309020205020404" pitchFamily="49" charset="0"/>
              </a:rPr>
              <a:t>);</a:t>
            </a:r>
            <a:br>
              <a:rPr lang="en-US" noProof="1">
                <a:latin typeface="Courier New" panose="02070309020205020404" pitchFamily="49" charset="0"/>
                <a:cs typeface="Courier New" panose="02070309020205020404" pitchFamily="49" charset="0"/>
              </a:rPr>
            </a:br>
            <a:endParaRPr lang="pt-BR" noProof="1">
              <a:latin typeface="Courier New" panose="02070309020205020404" pitchFamily="49" charset="0"/>
              <a:cs typeface="Courier New" panose="02070309020205020404" pitchFamily="49" charset="0"/>
            </a:endParaRPr>
          </a:p>
          <a:p>
            <a:r>
              <a:rPr lang="pt-BR" dirty="0"/>
              <a:t>Essa função retorna 0 se o valor </a:t>
            </a:r>
            <a:r>
              <a:rPr lang="pt-BR" dirty="0" err="1"/>
              <a:t>x</a:t>
            </a:r>
            <a:r>
              <a:rPr lang="pt-BR" dirty="0"/>
              <a:t> for menor que </a:t>
            </a:r>
            <a:r>
              <a:rPr lang="pt-BR" dirty="0" err="1"/>
              <a:t>edge</a:t>
            </a:r>
            <a:r>
              <a:rPr lang="pt-BR" dirty="0"/>
              <a:t>, senão retorna 1.</a:t>
            </a:r>
          </a:p>
        </p:txBody>
      </p:sp>
      <p:sp>
        <p:nvSpPr>
          <p:cNvPr id="4" name="Slide Number Placeholder 3">
            <a:extLst>
              <a:ext uri="{FF2B5EF4-FFF2-40B4-BE49-F238E27FC236}">
                <a16:creationId xmlns:a16="http://schemas.microsoft.com/office/drawing/2014/main" id="{CB57F59F-4B2B-CBF3-0932-4967823C97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21</a:t>
            </a:fld>
            <a:endParaRPr lang="pt-BR"/>
          </a:p>
        </p:txBody>
      </p:sp>
      <p:sp>
        <p:nvSpPr>
          <p:cNvPr id="8" name="TextBox 7">
            <a:extLst>
              <a:ext uri="{FF2B5EF4-FFF2-40B4-BE49-F238E27FC236}">
                <a16:creationId xmlns:a16="http://schemas.microsoft.com/office/drawing/2014/main" id="{FEC4A497-49EE-B8FD-61FB-59667A56EA56}"/>
              </a:ext>
            </a:extLst>
          </p:cNvPr>
          <p:cNvSpPr txBox="1"/>
          <p:nvPr/>
        </p:nvSpPr>
        <p:spPr>
          <a:xfrm>
            <a:off x="738020" y="2418955"/>
            <a:ext cx="6924652" cy="1169551"/>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 </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 ){</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 uv.x));</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 </a:t>
            </a:r>
          </a:p>
          <a:p>
            <a:r>
              <a:rPr lang="en-US" b="0" noProof="1">
                <a:solidFill>
                  <a:srgbClr val="DADADA"/>
                </a:solidFill>
                <a:effectLst/>
                <a:latin typeface="Menlo" panose="020B0609030804020204" pitchFamily="49" charset="0"/>
              </a:rPr>
              <a:t>}</a:t>
            </a:r>
          </a:p>
        </p:txBody>
      </p:sp>
      <p:sp>
        <p:nvSpPr>
          <p:cNvPr id="10" name="TextBox 9">
            <a:extLst>
              <a:ext uri="{FF2B5EF4-FFF2-40B4-BE49-F238E27FC236}">
                <a16:creationId xmlns:a16="http://schemas.microsoft.com/office/drawing/2014/main" id="{B6F06372-F2EE-6C3F-C049-8253CF37D844}"/>
              </a:ext>
            </a:extLst>
          </p:cNvPr>
          <p:cNvSpPr txBox="1"/>
          <p:nvPr/>
        </p:nvSpPr>
        <p:spPr>
          <a:xfrm>
            <a:off x="966978" y="4458022"/>
            <a:ext cx="4585716" cy="369332"/>
          </a:xfrm>
          <a:prstGeom prst="rect">
            <a:avLst/>
          </a:prstGeom>
          <a:noFill/>
        </p:spPr>
        <p:txBody>
          <a:bodyPr wrap="square">
            <a:spAutoFit/>
          </a:bodyPr>
          <a:lstStyle/>
          <a:p>
            <a:r>
              <a:rPr lang="pt-BR" sz="1800" dirty="0"/>
              <a:t>O que faz esse código?</a:t>
            </a:r>
          </a:p>
        </p:txBody>
      </p:sp>
      <p:pic>
        <p:nvPicPr>
          <p:cNvPr id="3074" name="Picture 2">
            <a:extLst>
              <a:ext uri="{FF2B5EF4-FFF2-40B4-BE49-F238E27FC236}">
                <a16:creationId xmlns:a16="http://schemas.microsoft.com/office/drawing/2014/main" id="{BD0E133A-624A-9598-C0E7-A4EC135DF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76" y="3745147"/>
            <a:ext cx="3191256" cy="1795082"/>
          </a:xfrm>
          <a:prstGeom prst="rect">
            <a:avLst/>
          </a:prstGeom>
          <a:solidFill>
            <a:schemeClr val="tx1"/>
          </a:solidFill>
          <a:ln>
            <a:solidFill>
              <a:schemeClr val="tx1"/>
            </a:solidFill>
          </a:ln>
        </p:spPr>
      </p:pic>
    </p:spTree>
    <p:extLst>
      <p:ext uri="{BB962C8B-B14F-4D97-AF65-F5344CB8AC3E}">
        <p14:creationId xmlns:p14="http://schemas.microsoft.com/office/powerpoint/2010/main" val="121441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22</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Em matemática, a Função de Distância com Sinal (</a:t>
            </a:r>
            <a:r>
              <a:rPr lang="pt-BR" dirty="0" err="1"/>
              <a:t>Signed</a:t>
            </a:r>
            <a:r>
              <a:rPr lang="pt-BR" dirty="0"/>
              <a:t> </a:t>
            </a:r>
            <a:r>
              <a:rPr lang="pt-BR" dirty="0" err="1"/>
              <a:t>Distance</a:t>
            </a:r>
            <a:r>
              <a:rPr lang="pt-BR" dirty="0"/>
              <a:t> </a:t>
            </a:r>
            <a:r>
              <a:rPr lang="pt-BR" dirty="0" err="1"/>
              <a:t>Function</a:t>
            </a:r>
            <a:r>
              <a:rPr lang="pt-BR" dirty="0"/>
              <a:t>) é a distância ortogonal de um determinado ponto </a:t>
            </a:r>
            <a:r>
              <a:rPr lang="pt-BR" dirty="0" err="1"/>
              <a:t>x</a:t>
            </a:r>
            <a:r>
              <a:rPr lang="pt-BR" dirty="0"/>
              <a:t> ao limite de um conjunto </a:t>
            </a:r>
            <a:r>
              <a:rPr lang="el-GR" dirty="0"/>
              <a:t>Ω </a:t>
            </a:r>
            <a:r>
              <a:rPr lang="pt-BR" dirty="0"/>
              <a:t>em um espaço métrico, com o sinal determinado por </a:t>
            </a:r>
            <a:r>
              <a:rPr lang="pt-BR" dirty="0" err="1"/>
              <a:t>x</a:t>
            </a:r>
            <a:r>
              <a:rPr lang="pt-BR" dirty="0"/>
              <a:t> estar ou não no interior de </a:t>
            </a:r>
            <a:r>
              <a:rPr lang="el-GR" dirty="0"/>
              <a:t>Ω.</a:t>
            </a:r>
            <a:endParaRPr lang="pt-BR" dirty="0"/>
          </a:p>
          <a:p>
            <a:r>
              <a:rPr lang="pt-BR" dirty="0"/>
              <a:t>A função tem valores positivos nos pontos </a:t>
            </a:r>
            <a:r>
              <a:rPr lang="pt-BR" dirty="0" err="1"/>
              <a:t>x</a:t>
            </a:r>
            <a:r>
              <a:rPr lang="pt-BR" dirty="0"/>
              <a:t> dentro de </a:t>
            </a:r>
            <a:r>
              <a:rPr lang="el-GR" dirty="0"/>
              <a:t>Ω, </a:t>
            </a:r>
            <a:r>
              <a:rPr lang="pt-BR" dirty="0"/>
              <a:t>diminui em valor quando </a:t>
            </a:r>
            <a:r>
              <a:rPr lang="pt-BR" dirty="0" err="1"/>
              <a:t>x</a:t>
            </a:r>
            <a:r>
              <a:rPr lang="pt-BR" dirty="0"/>
              <a:t> se aproxima do limite de </a:t>
            </a:r>
            <a:r>
              <a:rPr lang="el-GR" dirty="0"/>
              <a:t>Ω </a:t>
            </a:r>
            <a:r>
              <a:rPr lang="pt-BR" dirty="0"/>
              <a:t>onde a função de distância com sinal é zero e assume valores negativos fora de </a:t>
            </a:r>
            <a:r>
              <a:rPr lang="el-GR" dirty="0"/>
              <a:t>Ω. </a:t>
            </a:r>
            <a:r>
              <a:rPr lang="pt-BR" dirty="0"/>
              <a:t>No entanto, a convenção alternativa às vezes também é adotada (isto é, negativo dentro de </a:t>
            </a:r>
            <a:r>
              <a:rPr lang="el-GR" dirty="0"/>
              <a:t>Ω </a:t>
            </a:r>
            <a:r>
              <a:rPr lang="pt-BR" dirty="0"/>
              <a:t>e positivo fora).</a:t>
            </a:r>
          </a:p>
        </p:txBody>
      </p:sp>
      <p:sp>
        <p:nvSpPr>
          <p:cNvPr id="7" name="TextBox 6">
            <a:extLst>
              <a:ext uri="{FF2B5EF4-FFF2-40B4-BE49-F238E27FC236}">
                <a16:creationId xmlns:a16="http://schemas.microsoft.com/office/drawing/2014/main" id="{86B3D4FC-35F0-9F3B-2722-DCEF479B684F}"/>
              </a:ext>
            </a:extLst>
          </p:cNvPr>
          <p:cNvSpPr txBox="1"/>
          <p:nvPr/>
        </p:nvSpPr>
        <p:spPr>
          <a:xfrm>
            <a:off x="2008734" y="5410729"/>
            <a:ext cx="6375654" cy="261610"/>
          </a:xfrm>
          <a:prstGeom prst="rect">
            <a:avLst/>
          </a:prstGeom>
          <a:noFill/>
        </p:spPr>
        <p:txBody>
          <a:bodyPr wrap="square">
            <a:spAutoFit/>
          </a:bodyPr>
          <a:lstStyle/>
          <a:p>
            <a:pPr algn="r"/>
            <a:r>
              <a:rPr lang="pt-BR" sz="1100" dirty="0"/>
              <a:t>Adaptado de: https://</a:t>
            </a:r>
            <a:r>
              <a:rPr lang="pt-BR" sz="1100" dirty="0" err="1"/>
              <a:t>en.wikipedia.org</a:t>
            </a:r>
            <a:r>
              <a:rPr lang="pt-BR" sz="1100" dirty="0"/>
              <a:t>/wiki/</a:t>
            </a:r>
            <a:r>
              <a:rPr lang="pt-BR" sz="1100" dirty="0" err="1"/>
              <a:t>Signed_distance_function</a:t>
            </a:r>
            <a:endParaRPr lang="pt-BR" sz="1100" dirty="0"/>
          </a:p>
        </p:txBody>
      </p:sp>
    </p:spTree>
    <p:extLst>
      <p:ext uri="{BB962C8B-B14F-4D97-AF65-F5344CB8AC3E}">
        <p14:creationId xmlns:p14="http://schemas.microsoft.com/office/powerpoint/2010/main" val="739811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23</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Explicar...</a:t>
            </a:r>
          </a:p>
        </p:txBody>
      </p:sp>
      <p:pic>
        <p:nvPicPr>
          <p:cNvPr id="1026" name="Picture 2">
            <a:extLst>
              <a:ext uri="{FF2B5EF4-FFF2-40B4-BE49-F238E27FC236}">
                <a16:creationId xmlns:a16="http://schemas.microsoft.com/office/drawing/2014/main" id="{89AE2DD9-870B-9609-9AEC-DCF0FA6D8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648480"/>
            <a:ext cx="812800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78CAA6-5F58-7589-12B9-EA48EED5E052}"/>
              </a:ext>
            </a:extLst>
          </p:cNvPr>
          <p:cNvSpPr txBox="1"/>
          <p:nvPr/>
        </p:nvSpPr>
        <p:spPr>
          <a:xfrm>
            <a:off x="910336" y="5493561"/>
            <a:ext cx="7813040" cy="215444"/>
          </a:xfrm>
          <a:prstGeom prst="rect">
            <a:avLst/>
          </a:prstGeom>
          <a:noFill/>
        </p:spPr>
        <p:txBody>
          <a:bodyPr wrap="square">
            <a:spAutoFit/>
          </a:bodyPr>
          <a:lstStyle/>
          <a:p>
            <a:r>
              <a:rPr lang="en-US" sz="800" dirty="0"/>
              <a:t>Stress-based shape and topology optimization with cellular level set in B-splines, </a:t>
            </a:r>
            <a:r>
              <a:rPr lang="en-US" sz="800" dirty="0" err="1"/>
              <a:t>por</a:t>
            </a:r>
            <a:r>
              <a:rPr lang="en-US" sz="800" dirty="0"/>
              <a:t> :</a:t>
            </a:r>
            <a:r>
              <a:rPr lang="en-US" sz="800" dirty="0" err="1"/>
              <a:t>Yelin</a:t>
            </a:r>
            <a:r>
              <a:rPr lang="en-US" sz="800" dirty="0"/>
              <a:t> Song &amp; </a:t>
            </a:r>
            <a:r>
              <a:rPr lang="en-US" sz="800" dirty="0" err="1"/>
              <a:t>Qingping</a:t>
            </a:r>
            <a:r>
              <a:rPr lang="en-US" sz="800" dirty="0"/>
              <a:t> Ma &amp; Yu He &amp; </a:t>
            </a:r>
            <a:r>
              <a:rPr lang="en-US" sz="800" dirty="0" err="1"/>
              <a:t>Mingdong</a:t>
            </a:r>
            <a:r>
              <a:rPr lang="en-US" sz="800" dirty="0"/>
              <a:t> Zhou &amp; Michael Yu Wang</a:t>
            </a:r>
            <a:endParaRPr lang="pt-BR" sz="800" dirty="0"/>
          </a:p>
        </p:txBody>
      </p:sp>
    </p:spTree>
    <p:extLst>
      <p:ext uri="{BB962C8B-B14F-4D97-AF65-F5344CB8AC3E}">
        <p14:creationId xmlns:p14="http://schemas.microsoft.com/office/powerpoint/2010/main" val="92619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DFDC-156D-8A83-3BE8-C06A32D192A0}"/>
              </a:ext>
            </a:extLst>
          </p:cNvPr>
          <p:cNvSpPr>
            <a:spLocks noGrp="1"/>
          </p:cNvSpPr>
          <p:nvPr>
            <p:ph type="title"/>
          </p:nvPr>
        </p:nvSpPr>
        <p:spPr/>
        <p:txBody>
          <a:bodyPr/>
          <a:lstStyle/>
          <a:p>
            <a:r>
              <a:rPr lang="pt-BR" dirty="0"/>
              <a:t>Função para círculo 2D</a:t>
            </a:r>
          </a:p>
        </p:txBody>
      </p:sp>
      <p:sp>
        <p:nvSpPr>
          <p:cNvPr id="3" name="Text Placeholder 2">
            <a:extLst>
              <a:ext uri="{FF2B5EF4-FFF2-40B4-BE49-F238E27FC236}">
                <a16:creationId xmlns:a16="http://schemas.microsoft.com/office/drawing/2014/main" id="{A0AB3A8F-C792-F724-F386-DBA794F279E1}"/>
              </a:ext>
            </a:extLst>
          </p:cNvPr>
          <p:cNvSpPr>
            <a:spLocks noGrp="1"/>
          </p:cNvSpPr>
          <p:nvPr>
            <p:ph type="body" idx="1"/>
          </p:nvPr>
        </p:nvSpPr>
        <p:spPr/>
        <p:txBody>
          <a:bodyPr/>
          <a:lstStyle/>
          <a:p>
            <a:r>
              <a:rPr lang="pt-BR" dirty="0"/>
              <a:t>Imagine que estou testando um ponto </a:t>
            </a:r>
            <a:r>
              <a:rPr lang="pt-BR" i="1" dirty="0" err="1"/>
              <a:t>uv</a:t>
            </a:r>
            <a:r>
              <a:rPr lang="pt-BR" dirty="0"/>
              <a:t>.</a:t>
            </a:r>
          </a:p>
          <a:p>
            <a:r>
              <a:rPr lang="pt-BR" dirty="0"/>
              <a:t>Como saber se este ponto está dentro de um círculo de raio </a:t>
            </a:r>
            <a:r>
              <a:rPr lang="pt-BR" dirty="0" err="1"/>
              <a:t>r</a:t>
            </a:r>
            <a:r>
              <a:rPr lang="pt-BR" dirty="0"/>
              <a:t>?</a:t>
            </a:r>
          </a:p>
        </p:txBody>
      </p:sp>
      <p:sp>
        <p:nvSpPr>
          <p:cNvPr id="4" name="Slide Number Placeholder 3">
            <a:extLst>
              <a:ext uri="{FF2B5EF4-FFF2-40B4-BE49-F238E27FC236}">
                <a16:creationId xmlns:a16="http://schemas.microsoft.com/office/drawing/2014/main" id="{83533FF7-7363-DAF4-7A02-13B8697842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24</a:t>
            </a:fld>
            <a:endParaRPr lang="pt-BR"/>
          </a:p>
        </p:txBody>
      </p:sp>
      <p:sp>
        <p:nvSpPr>
          <p:cNvPr id="5" name="TextBox 4">
            <a:extLst>
              <a:ext uri="{FF2B5EF4-FFF2-40B4-BE49-F238E27FC236}">
                <a16:creationId xmlns:a16="http://schemas.microsoft.com/office/drawing/2014/main" id="{ABF622F4-0B36-51EC-3E62-A2C0493FA4FC}"/>
              </a:ext>
            </a:extLst>
          </p:cNvPr>
          <p:cNvSpPr txBox="1"/>
          <p:nvPr/>
        </p:nvSpPr>
        <p:spPr>
          <a:xfrm>
            <a:off x="1288821" y="4418829"/>
            <a:ext cx="6631686" cy="954107"/>
          </a:xfrm>
          <a:prstGeom prst="rect">
            <a:avLst/>
          </a:prstGeom>
          <a:solidFill>
            <a:schemeClr val="tx1"/>
          </a:solidFill>
        </p:spPr>
        <p:txBody>
          <a:bodyPr wrap="square">
            <a:spAutoFit/>
          </a:bodyPr>
          <a:lstStyle/>
          <a:p>
            <a:r>
              <a:rPr lang="en-US" noProof="1">
                <a:solidFill>
                  <a:srgbClr val="4EC9B0"/>
                </a:solidFill>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noProof="1">
                <a:solidFill>
                  <a:srgbClr val="DADADA"/>
                </a:solidFill>
                <a:latin typeface="Menlo" panose="020B0609030804020204" pitchFamily="49" charset="0"/>
              </a:rPr>
              <a:t>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cxnSp>
        <p:nvCxnSpPr>
          <p:cNvPr id="7" name="Straight Arrow Connector 6">
            <a:extLst>
              <a:ext uri="{FF2B5EF4-FFF2-40B4-BE49-F238E27FC236}">
                <a16:creationId xmlns:a16="http://schemas.microsoft.com/office/drawing/2014/main" id="{393A960D-42F6-F973-9328-0A285754B7C6}"/>
              </a:ext>
            </a:extLst>
          </p:cNvPr>
          <p:cNvCxnSpPr/>
          <p:nvPr/>
        </p:nvCxnSpPr>
        <p:spPr>
          <a:xfrm flipV="1">
            <a:off x="4453128" y="1700784"/>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6EDE0EC-36A7-C1BF-A7D9-84E58135A2C1}"/>
              </a:ext>
            </a:extLst>
          </p:cNvPr>
          <p:cNvCxnSpPr>
            <a:cxnSpLocks/>
          </p:cNvCxnSpPr>
          <p:nvPr/>
        </p:nvCxnSpPr>
        <p:spPr>
          <a:xfrm>
            <a:off x="2738628" y="2939796"/>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3DFC9DAF-BA82-42BC-8A84-FB7F64B44E26}"/>
              </a:ext>
            </a:extLst>
          </p:cNvPr>
          <p:cNvSpPr/>
          <p:nvPr/>
        </p:nvSpPr>
        <p:spPr>
          <a:xfrm>
            <a:off x="3872484" y="2368296"/>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Oval 12">
            <a:extLst>
              <a:ext uri="{FF2B5EF4-FFF2-40B4-BE49-F238E27FC236}">
                <a16:creationId xmlns:a16="http://schemas.microsoft.com/office/drawing/2014/main" id="{68836309-D708-EF79-BFAB-4F4249B3061B}"/>
              </a:ext>
            </a:extLst>
          </p:cNvPr>
          <p:cNvSpPr/>
          <p:nvPr/>
        </p:nvSpPr>
        <p:spPr>
          <a:xfrm>
            <a:off x="5477256" y="2157984"/>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C26AFDC0-EE14-0F50-A70D-10071EF1EBA8}"/>
              </a:ext>
            </a:extLst>
          </p:cNvPr>
          <p:cNvSpPr txBox="1"/>
          <p:nvPr/>
        </p:nvSpPr>
        <p:spPr>
          <a:xfrm>
            <a:off x="5541264" y="2004095"/>
            <a:ext cx="377190" cy="307777"/>
          </a:xfrm>
          <a:prstGeom prst="rect">
            <a:avLst/>
          </a:prstGeom>
          <a:noFill/>
        </p:spPr>
        <p:txBody>
          <a:bodyPr wrap="square">
            <a:spAutoFit/>
          </a:bodyPr>
          <a:lstStyle/>
          <a:p>
            <a:r>
              <a:rPr lang="pt-BR" dirty="0"/>
              <a:t>?</a:t>
            </a:r>
          </a:p>
        </p:txBody>
      </p:sp>
      <p:sp>
        <p:nvSpPr>
          <p:cNvPr id="17" name="TextBox 16">
            <a:extLst>
              <a:ext uri="{FF2B5EF4-FFF2-40B4-BE49-F238E27FC236}">
                <a16:creationId xmlns:a16="http://schemas.microsoft.com/office/drawing/2014/main" id="{9EFCABA9-439F-0746-A4CA-86757C2EF0D2}"/>
              </a:ext>
            </a:extLst>
          </p:cNvPr>
          <p:cNvSpPr txBox="1"/>
          <p:nvPr/>
        </p:nvSpPr>
        <p:spPr>
          <a:xfrm>
            <a:off x="5268086" y="2209108"/>
            <a:ext cx="582931" cy="307777"/>
          </a:xfrm>
          <a:prstGeom prst="rect">
            <a:avLst/>
          </a:prstGeom>
          <a:noFill/>
        </p:spPr>
        <p:txBody>
          <a:bodyPr wrap="square">
            <a:spAutoFit/>
          </a:bodyPr>
          <a:lstStyle/>
          <a:p>
            <a:r>
              <a:rPr lang="pt-BR" noProof="1"/>
              <a:t>[x,y]</a:t>
            </a:r>
          </a:p>
        </p:txBody>
      </p:sp>
      <p:cxnSp>
        <p:nvCxnSpPr>
          <p:cNvPr id="18" name="Straight Arrow Connector 17">
            <a:extLst>
              <a:ext uri="{FF2B5EF4-FFF2-40B4-BE49-F238E27FC236}">
                <a16:creationId xmlns:a16="http://schemas.microsoft.com/office/drawing/2014/main" id="{606B6FF5-5F28-A9B8-CC51-CD4A0E7615DF}"/>
              </a:ext>
            </a:extLst>
          </p:cNvPr>
          <p:cNvCxnSpPr>
            <a:cxnSpLocks/>
            <a:endCxn id="12" idx="7"/>
          </p:cNvCxnSpPr>
          <p:nvPr/>
        </p:nvCxnSpPr>
        <p:spPr>
          <a:xfrm flipV="1">
            <a:off x="4453128" y="2538363"/>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6FB7EDEE-EA44-2B28-6613-7019127878AC}"/>
              </a:ext>
            </a:extLst>
          </p:cNvPr>
          <p:cNvSpPr txBox="1"/>
          <p:nvPr/>
        </p:nvSpPr>
        <p:spPr>
          <a:xfrm>
            <a:off x="4631193" y="2621315"/>
            <a:ext cx="368046" cy="307777"/>
          </a:xfrm>
          <a:prstGeom prst="rect">
            <a:avLst/>
          </a:prstGeom>
          <a:noFill/>
        </p:spPr>
        <p:txBody>
          <a:bodyPr wrap="square">
            <a:spAutoFit/>
          </a:bodyPr>
          <a:lstStyle/>
          <a:p>
            <a:r>
              <a:rPr lang="pt-BR" noProof="1"/>
              <a:t>r</a:t>
            </a:r>
          </a:p>
        </p:txBody>
      </p:sp>
    </p:spTree>
    <p:extLst>
      <p:ext uri="{BB962C8B-B14F-4D97-AF65-F5344CB8AC3E}">
        <p14:creationId xmlns:p14="http://schemas.microsoft.com/office/powerpoint/2010/main" val="392617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Exemplo em GLSL para </a:t>
            </a:r>
            <a:r>
              <a:rPr lang="pt-BR" dirty="0" err="1"/>
              <a:t>Shadertoy</a:t>
            </a:r>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25</a:t>
            </a:fld>
            <a:endParaRPr lang="pt-BR"/>
          </a:p>
        </p:txBody>
      </p:sp>
      <p:sp>
        <p:nvSpPr>
          <p:cNvPr id="6" name="TextBox 5">
            <a:extLst>
              <a:ext uri="{FF2B5EF4-FFF2-40B4-BE49-F238E27FC236}">
                <a16:creationId xmlns:a16="http://schemas.microsoft.com/office/drawing/2014/main" id="{BA816105-F568-ED58-3EDE-4862758E185F}"/>
              </a:ext>
            </a:extLst>
          </p:cNvPr>
          <p:cNvSpPr txBox="1"/>
          <p:nvPr/>
        </p:nvSpPr>
        <p:spPr>
          <a:xfrm>
            <a:off x="1288821" y="1141358"/>
            <a:ext cx="6631686" cy="2462213"/>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vec3</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&gt;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mainImage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vec4</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fragColor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fragCoord</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vec2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iResolution</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xy</a:t>
            </a:r>
            <a:r>
              <a:rPr lang="en-US" b="0" noProof="1">
                <a:solidFill>
                  <a:srgbClr val="B4B4B4"/>
                </a:solidFill>
                <a:effectLst/>
                <a:latin typeface="Menlo" panose="020B0609030804020204" pitchFamily="49" charset="0"/>
              </a:rPr>
              <a:t>;</a:t>
            </a:r>
            <a:endParaRPr lang="en-US" noProof="1">
              <a:solidFill>
                <a:srgbClr val="57A64A"/>
              </a:solidFill>
              <a:latin typeface="Menlo" panose="020B0609030804020204" pitchFamily="49" charset="0"/>
            </a:endParaRPr>
          </a:p>
          <a:p>
            <a:r>
              <a:rPr lang="en-US" b="0" noProof="1">
                <a:solidFill>
                  <a:srgbClr val="57A64A"/>
                </a:solidFill>
                <a:effectLst/>
                <a:latin typeface="Menlo" panose="020B0609030804020204" pitchFamily="49" charset="0"/>
              </a:rPr>
              <a:t>    </a:t>
            </a:r>
            <a:r>
              <a:rPr lang="en-US" b="0" noProof="1">
                <a:solidFill>
                  <a:srgbClr val="DADADA"/>
                </a:solidFill>
                <a:effectLst/>
                <a:latin typeface="Menlo" panose="020B0609030804020204" pitchFamily="49" charset="0"/>
              </a:rPr>
              <a:t>vec3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.2</a:t>
            </a:r>
            <a:r>
              <a:rPr lang="en-US" b="0" noProof="1">
                <a:solidFill>
                  <a:srgbClr val="B4B4B4"/>
                </a:solidFill>
                <a:effectLst/>
                <a:latin typeface="Menlo" panose="020B0609030804020204" pitchFamily="49" charset="0"/>
              </a:rPr>
              <a:t>);</a:t>
            </a:r>
            <a:r>
              <a:rPr lang="en-US" b="0" noProof="1">
                <a:solidFill>
                  <a:srgbClr val="57A64A"/>
                </a:solidFill>
                <a:effectLst/>
                <a:latin typeface="Menlo" panose="020B0609030804020204" pitchFamily="49" charset="0"/>
              </a:rPr>
              <a:t> </a:t>
            </a:r>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vec4</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col</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1.0</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
        <p:nvSpPr>
          <p:cNvPr id="7" name="TextBox 6">
            <a:extLst>
              <a:ext uri="{FF2B5EF4-FFF2-40B4-BE49-F238E27FC236}">
                <a16:creationId xmlns:a16="http://schemas.microsoft.com/office/drawing/2014/main" id="{DEAD1038-AAA4-7898-5518-F221F947C927}"/>
              </a:ext>
            </a:extLst>
          </p:cNvPr>
          <p:cNvSpPr txBox="1"/>
          <p:nvPr/>
        </p:nvSpPr>
        <p:spPr>
          <a:xfrm>
            <a:off x="1192988" y="4455712"/>
            <a:ext cx="4585716" cy="400110"/>
          </a:xfrm>
          <a:prstGeom prst="rect">
            <a:avLst/>
          </a:prstGeom>
          <a:noFill/>
        </p:spPr>
        <p:txBody>
          <a:bodyPr wrap="square">
            <a:spAutoFit/>
          </a:bodyPr>
          <a:lstStyle/>
          <a:p>
            <a:r>
              <a:rPr lang="pt-BR" sz="2000" dirty="0"/>
              <a:t>O que acontece?</a:t>
            </a:r>
          </a:p>
        </p:txBody>
      </p:sp>
      <p:pic>
        <p:nvPicPr>
          <p:cNvPr id="4098" name="Picture 2">
            <a:extLst>
              <a:ext uri="{FF2B5EF4-FFF2-40B4-BE49-F238E27FC236}">
                <a16:creationId xmlns:a16="http://schemas.microsoft.com/office/drawing/2014/main" id="{8E4A44F1-0D79-5AE5-96B0-D6DD0E9AC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170" y="3821885"/>
            <a:ext cx="2578608" cy="14504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D8EC6E-048E-FEB0-FEF7-42B26B2C6C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765773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Como melhorar?</a:t>
            </a:r>
          </a:p>
          <a:p>
            <a:endParaRPr lang="pt-BR" sz="1400" dirty="0"/>
          </a:p>
          <a:p>
            <a:r>
              <a:rPr lang="pt-BR" dirty="0"/>
              <a:t>Centralizar:</a:t>
            </a:r>
          </a:p>
          <a:p>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rgbClr val="F08D49"/>
                </a:solidFill>
                <a:effectLst/>
                <a:latin typeface="Courier New" panose="02070309020205020404" pitchFamily="49" charset="0"/>
                <a:cs typeface="Courier New" panose="02070309020205020404" pitchFamily="49" charset="0"/>
              </a:rPr>
              <a:t>0.5</a:t>
            </a:r>
            <a:r>
              <a:rPr lang="en-US" dirty="0">
                <a:solidFill>
                  <a:srgbClr val="CCCCCC"/>
                </a:solidFill>
                <a:effectLs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sz="1050" dirty="0"/>
          </a:p>
          <a:p>
            <a:r>
              <a:rPr lang="pt-BR" dirty="0"/>
              <a:t>Acertar a razão de aspecto:</a:t>
            </a:r>
            <a:endParaRPr lang="en-US" dirty="0"/>
          </a:p>
          <a:p>
            <a:r>
              <a:rPr lang="en-US" dirty="0" err="1">
                <a:latin typeface="Courier New" panose="02070309020205020404" pitchFamily="49" charset="0"/>
                <a:cs typeface="Courier New" panose="02070309020205020404" pitchFamily="49" charset="0"/>
              </a:rPr>
              <a:t>uv</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solidFill>
                  <a:srgbClr val="67CD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a:t>
            </a:r>
            <a:r>
              <a:rPr lang="en-US" dirty="0">
                <a:solidFill>
                  <a:srgbClr val="CCCCCC"/>
                </a:solidFill>
                <a:effectLst/>
                <a:latin typeface="Courier New" panose="02070309020205020404" pitchFamily="49" charset="0"/>
                <a:cs typeface="Courier New" panose="02070309020205020404" pitchFamily="49" charset="0"/>
              </a:rPr>
              <a:t>;</a:t>
            </a:r>
            <a:endParaRPr lang="pt-BR" dirty="0">
              <a:latin typeface="Courier New" panose="02070309020205020404" pitchFamily="49" charset="0"/>
              <a:cs typeface="Courier New" panose="02070309020205020404" pitchFamily="49" charset="0"/>
            </a:endParaRPr>
          </a:p>
          <a:p>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26</a:t>
            </a:fld>
            <a:endParaRPr lang="pt-BR"/>
          </a:p>
        </p:txBody>
      </p:sp>
      <p:pic>
        <p:nvPicPr>
          <p:cNvPr id="5122" name="Picture 2">
            <a:extLst>
              <a:ext uri="{FF2B5EF4-FFF2-40B4-BE49-F238E27FC236}">
                <a16:creationId xmlns:a16="http://schemas.microsoft.com/office/drawing/2014/main" id="{85B98EEC-F98F-3AAB-775B-D1931D091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24" y="3300751"/>
            <a:ext cx="3637280" cy="20459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4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39D0-62B7-B7EC-F277-A0C2B44E504A}"/>
              </a:ext>
            </a:extLst>
          </p:cNvPr>
          <p:cNvSpPr>
            <a:spLocks noGrp="1"/>
          </p:cNvSpPr>
          <p:nvPr>
            <p:ph type="title"/>
          </p:nvPr>
        </p:nvSpPr>
        <p:spPr/>
        <p:txBody>
          <a:bodyPr/>
          <a:lstStyle/>
          <a:p>
            <a:r>
              <a:rPr lang="pt-BR" dirty="0"/>
              <a:t>Círculo em outras posições</a:t>
            </a:r>
          </a:p>
        </p:txBody>
      </p:sp>
      <p:sp>
        <p:nvSpPr>
          <p:cNvPr id="3" name="Text Placeholder 2">
            <a:extLst>
              <a:ext uri="{FF2B5EF4-FFF2-40B4-BE49-F238E27FC236}">
                <a16:creationId xmlns:a16="http://schemas.microsoft.com/office/drawing/2014/main" id="{5C26D0FA-7596-0684-10A9-49D4E191A9D5}"/>
              </a:ext>
            </a:extLst>
          </p:cNvPr>
          <p:cNvSpPr>
            <a:spLocks noGrp="1"/>
          </p:cNvSpPr>
          <p:nvPr>
            <p:ph type="body" idx="1"/>
          </p:nvPr>
        </p:nvSpPr>
        <p:spPr/>
        <p:txBody>
          <a:bodyPr/>
          <a:lstStyle/>
          <a:p>
            <a:r>
              <a:rPr lang="pt-BR" dirty="0"/>
              <a:t>Como podemos fazer o círculo aparecer em outra posição?</a:t>
            </a:r>
          </a:p>
        </p:txBody>
      </p:sp>
      <p:sp>
        <p:nvSpPr>
          <p:cNvPr id="4" name="Slide Number Placeholder 3">
            <a:extLst>
              <a:ext uri="{FF2B5EF4-FFF2-40B4-BE49-F238E27FC236}">
                <a16:creationId xmlns:a16="http://schemas.microsoft.com/office/drawing/2014/main" id="{51718E89-D84C-9490-955E-6A76D8B1854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27</a:t>
            </a:fld>
            <a:endParaRPr lang="pt-BR"/>
          </a:p>
        </p:txBody>
      </p:sp>
      <p:cxnSp>
        <p:nvCxnSpPr>
          <p:cNvPr id="5" name="Straight Arrow Connector 4">
            <a:extLst>
              <a:ext uri="{FF2B5EF4-FFF2-40B4-BE49-F238E27FC236}">
                <a16:creationId xmlns:a16="http://schemas.microsoft.com/office/drawing/2014/main" id="{3A2320F6-6B9B-EA0E-9D2E-797E0DEFEF40}"/>
              </a:ext>
            </a:extLst>
          </p:cNvPr>
          <p:cNvCxnSpPr/>
          <p:nvPr/>
        </p:nvCxnSpPr>
        <p:spPr>
          <a:xfrm flipV="1">
            <a:off x="4453128" y="1465112"/>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60C5A27-39BA-FD0D-3FCD-FB0F06893EEE}"/>
              </a:ext>
            </a:extLst>
          </p:cNvPr>
          <p:cNvCxnSpPr>
            <a:cxnSpLocks/>
          </p:cNvCxnSpPr>
          <p:nvPr/>
        </p:nvCxnSpPr>
        <p:spPr>
          <a:xfrm>
            <a:off x="2738628" y="2704124"/>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5D8CE5B7-4EA2-1398-0963-80EBD954C973}"/>
              </a:ext>
            </a:extLst>
          </p:cNvPr>
          <p:cNvSpPr/>
          <p:nvPr/>
        </p:nvSpPr>
        <p:spPr>
          <a:xfrm>
            <a:off x="3494150" y="1768423"/>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a:extLst>
              <a:ext uri="{FF2B5EF4-FFF2-40B4-BE49-F238E27FC236}">
                <a16:creationId xmlns:a16="http://schemas.microsoft.com/office/drawing/2014/main" id="{0164C50C-BED9-10A8-6D83-4ADEA9632910}"/>
              </a:ext>
            </a:extLst>
          </p:cNvPr>
          <p:cNvSpPr/>
          <p:nvPr/>
        </p:nvSpPr>
        <p:spPr>
          <a:xfrm>
            <a:off x="5477256" y="1922312"/>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F5D9C0F9-D91B-C8E9-1B3E-66A0A7D0EBEB}"/>
              </a:ext>
            </a:extLst>
          </p:cNvPr>
          <p:cNvSpPr txBox="1"/>
          <p:nvPr/>
        </p:nvSpPr>
        <p:spPr>
          <a:xfrm>
            <a:off x="5541264" y="1768423"/>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74DEB1FC-EBF8-9406-71A3-A4DC5789846F}"/>
              </a:ext>
            </a:extLst>
          </p:cNvPr>
          <p:cNvSpPr txBox="1"/>
          <p:nvPr/>
        </p:nvSpPr>
        <p:spPr>
          <a:xfrm>
            <a:off x="5268086" y="1973436"/>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1AC79AFF-1310-169B-824C-C800BFF211B9}"/>
              </a:ext>
            </a:extLst>
          </p:cNvPr>
          <p:cNvCxnSpPr>
            <a:cxnSpLocks/>
            <a:endCxn id="7" idx="7"/>
          </p:cNvCxnSpPr>
          <p:nvPr/>
        </p:nvCxnSpPr>
        <p:spPr>
          <a:xfrm flipV="1">
            <a:off x="4074794" y="1938490"/>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2E6426F-B3F7-8D35-3453-037B741D2A07}"/>
              </a:ext>
            </a:extLst>
          </p:cNvPr>
          <p:cNvSpPr txBox="1"/>
          <p:nvPr/>
        </p:nvSpPr>
        <p:spPr>
          <a:xfrm>
            <a:off x="4252859" y="2021442"/>
            <a:ext cx="368046" cy="307777"/>
          </a:xfrm>
          <a:prstGeom prst="rect">
            <a:avLst/>
          </a:prstGeom>
          <a:noFill/>
        </p:spPr>
        <p:txBody>
          <a:bodyPr wrap="square">
            <a:spAutoFit/>
          </a:bodyPr>
          <a:lstStyle/>
          <a:p>
            <a:r>
              <a:rPr lang="pt-BR" noProof="1"/>
              <a:t>r</a:t>
            </a:r>
          </a:p>
        </p:txBody>
      </p:sp>
      <p:sp>
        <p:nvSpPr>
          <p:cNvPr id="13" name="TextBox 12">
            <a:extLst>
              <a:ext uri="{FF2B5EF4-FFF2-40B4-BE49-F238E27FC236}">
                <a16:creationId xmlns:a16="http://schemas.microsoft.com/office/drawing/2014/main" id="{5DFEAC67-CE6C-F9FD-51BD-E67E1543645B}"/>
              </a:ext>
            </a:extLst>
          </p:cNvPr>
          <p:cNvSpPr txBox="1"/>
          <p:nvPr/>
        </p:nvSpPr>
        <p:spPr>
          <a:xfrm>
            <a:off x="3847361" y="2320076"/>
            <a:ext cx="582931" cy="307777"/>
          </a:xfrm>
          <a:prstGeom prst="rect">
            <a:avLst/>
          </a:prstGeom>
          <a:noFill/>
        </p:spPr>
        <p:txBody>
          <a:bodyPr wrap="square">
            <a:spAutoFit/>
          </a:bodyPr>
          <a:lstStyle/>
          <a:p>
            <a:r>
              <a:rPr lang="pt-BR" noProof="1"/>
              <a:t>[x,y]</a:t>
            </a:r>
          </a:p>
        </p:txBody>
      </p:sp>
      <p:sp>
        <p:nvSpPr>
          <p:cNvPr id="14" name="Oval 13">
            <a:extLst>
              <a:ext uri="{FF2B5EF4-FFF2-40B4-BE49-F238E27FC236}">
                <a16:creationId xmlns:a16="http://schemas.microsoft.com/office/drawing/2014/main" id="{2DDEC841-745C-03A7-4E77-10DCC52FF7C8}"/>
              </a:ext>
            </a:extLst>
          </p:cNvPr>
          <p:cNvSpPr/>
          <p:nvPr/>
        </p:nvSpPr>
        <p:spPr>
          <a:xfrm>
            <a:off x="4053317" y="230992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E618204F-B173-90B1-340C-01DCC3BB2E85}"/>
              </a:ext>
            </a:extLst>
          </p:cNvPr>
          <p:cNvSpPr txBox="1"/>
          <p:nvPr/>
        </p:nvSpPr>
        <p:spPr>
          <a:xfrm>
            <a:off x="1288821" y="4418829"/>
            <a:ext cx="6631686" cy="954107"/>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 </a:t>
            </a:r>
            <a:r>
              <a:rPr lang="en-US" noProof="1">
                <a:solidFill>
                  <a:srgbClr val="9A9A9A"/>
                </a:solidFill>
                <a:latin typeface="Menlo" panose="020B0609030804020204" pitchFamily="49" charset="0"/>
              </a:rPr>
              <a:t>c</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 – c</a:t>
            </a:r>
            <a:r>
              <a:rPr lang="en-US" noProof="1">
                <a:solidFill>
                  <a:srgbClr val="B4B4B4"/>
                </a:solidFill>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Tree>
    <p:extLst>
      <p:ext uri="{BB962C8B-B14F-4D97-AF65-F5344CB8AC3E}">
        <p14:creationId xmlns:p14="http://schemas.microsoft.com/office/powerpoint/2010/main" val="417983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9CA9-5359-04FD-A856-AC9DA068899A}"/>
              </a:ext>
            </a:extLst>
          </p:cNvPr>
          <p:cNvSpPr>
            <a:spLocks noGrp="1"/>
          </p:cNvSpPr>
          <p:nvPr>
            <p:ph type="title"/>
          </p:nvPr>
        </p:nvSpPr>
        <p:spPr/>
        <p:txBody>
          <a:bodyPr/>
          <a:lstStyle/>
          <a:p>
            <a:r>
              <a:rPr lang="pt-BR" dirty="0"/>
              <a:t>Exemplo</a:t>
            </a:r>
          </a:p>
        </p:txBody>
      </p:sp>
      <p:sp>
        <p:nvSpPr>
          <p:cNvPr id="3" name="Text Placeholder 2">
            <a:extLst>
              <a:ext uri="{FF2B5EF4-FFF2-40B4-BE49-F238E27FC236}">
                <a16:creationId xmlns:a16="http://schemas.microsoft.com/office/drawing/2014/main" id="{37D38A43-9463-776B-9FD2-3860B4B8A4F1}"/>
              </a:ext>
            </a:extLst>
          </p:cNvPr>
          <p:cNvSpPr>
            <a:spLocks noGrp="1"/>
          </p:cNvSpPr>
          <p:nvPr>
            <p:ph type="body" idx="1"/>
          </p:nvPr>
        </p:nvSpPr>
        <p:spPr>
          <a:xfrm>
            <a:off x="390548" y="575034"/>
            <a:ext cx="8428232" cy="4496159"/>
          </a:xfrm>
        </p:spPr>
        <p:txBody>
          <a:bodyPr/>
          <a:lstStyle/>
          <a:p>
            <a:r>
              <a:rPr lang="pt-BR" dirty="0"/>
              <a:t>Um exemplo com o seguinte ponto:</a:t>
            </a:r>
          </a:p>
        </p:txBody>
      </p:sp>
      <p:sp>
        <p:nvSpPr>
          <p:cNvPr id="4" name="Slide Number Placeholder 3">
            <a:extLst>
              <a:ext uri="{FF2B5EF4-FFF2-40B4-BE49-F238E27FC236}">
                <a16:creationId xmlns:a16="http://schemas.microsoft.com/office/drawing/2014/main" id="{1B1EEFCB-0809-EDBD-DEDF-4C4255BF40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28</a:t>
            </a:fld>
            <a:endParaRPr lang="pt-BR"/>
          </a:p>
        </p:txBody>
      </p:sp>
      <p:pic>
        <p:nvPicPr>
          <p:cNvPr id="5" name="Picture 2">
            <a:extLst>
              <a:ext uri="{FF2B5EF4-FFF2-40B4-BE49-F238E27FC236}">
                <a16:creationId xmlns:a16="http://schemas.microsoft.com/office/drawing/2014/main" id="{C848531F-D543-63AC-4BFE-6AC0D6C98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8" y="3547938"/>
            <a:ext cx="3181143"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E9391D-8C6E-0E14-D132-AB2A07A00B4C}"/>
              </a:ext>
            </a:extLst>
          </p:cNvPr>
          <p:cNvSpPr txBox="1"/>
          <p:nvPr/>
        </p:nvSpPr>
        <p:spPr>
          <a:xfrm>
            <a:off x="982445" y="1092502"/>
            <a:ext cx="6631686" cy="2308324"/>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sdfCircle(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r,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length</a:t>
            </a:r>
            <a:r>
              <a:rPr lang="en-US" sz="1200" noProof="1">
                <a:solidFill>
                  <a:srgbClr val="DADADA"/>
                </a:solidFill>
                <a:latin typeface="Menlo" panose="020B0609030804020204" pitchFamily="49" charset="0"/>
              </a:rPr>
              <a:t>(uv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r;</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sdfCircle(uv, .</a:t>
            </a:r>
            <a:r>
              <a:rPr lang="en-US" sz="1200" noProof="1">
                <a:solidFill>
                  <a:srgbClr val="B5CEA8"/>
                </a:solidFill>
                <a:latin typeface="Menlo" panose="020B0609030804020204" pitchFamily="49" charset="0"/>
              </a:rPr>
              <a:t>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4B4B4"/>
                </a:solidFill>
                <a:latin typeface="Menlo" panose="020B0609030804020204" pitchFamily="49" charset="0"/>
              </a:rPr>
              <a:t>-</a:t>
            </a:r>
            <a:r>
              <a:rPr lang="en-US" sz="1200" noProof="1">
                <a:solidFill>
                  <a:srgbClr val="B5CEA8"/>
                </a:solidFill>
                <a:latin typeface="Menlo" panose="020B0609030804020204" pitchFamily="49" charset="0"/>
              </a:rPr>
              <a:t>0.3</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sp>
        <p:nvSpPr>
          <p:cNvPr id="8" name="TextBox 7">
            <a:extLst>
              <a:ext uri="{FF2B5EF4-FFF2-40B4-BE49-F238E27FC236}">
                <a16:creationId xmlns:a16="http://schemas.microsoft.com/office/drawing/2014/main" id="{65255D10-9CA3-3CC9-0A13-82BB2DD52B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51163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6950-ACBF-6058-316E-C9E899479622}"/>
              </a:ext>
            </a:extLst>
          </p:cNvPr>
          <p:cNvSpPr>
            <a:spLocks noGrp="1"/>
          </p:cNvSpPr>
          <p:nvPr>
            <p:ph type="title"/>
          </p:nvPr>
        </p:nvSpPr>
        <p:spPr/>
        <p:txBody>
          <a:bodyPr/>
          <a:lstStyle/>
          <a:p>
            <a:r>
              <a:rPr lang="pt-BR" dirty="0"/>
              <a:t>Atividade em Aula: Faça um quadrado</a:t>
            </a:r>
          </a:p>
        </p:txBody>
      </p:sp>
      <p:sp>
        <p:nvSpPr>
          <p:cNvPr id="3" name="Text Placeholder 2">
            <a:extLst>
              <a:ext uri="{FF2B5EF4-FFF2-40B4-BE49-F238E27FC236}">
                <a16:creationId xmlns:a16="http://schemas.microsoft.com/office/drawing/2014/main" id="{D8365837-21D5-E8D1-C815-F31DCE509EAA}"/>
              </a:ext>
            </a:extLst>
          </p:cNvPr>
          <p:cNvSpPr>
            <a:spLocks noGrp="1"/>
          </p:cNvSpPr>
          <p:nvPr>
            <p:ph type="body" idx="1"/>
          </p:nvPr>
        </p:nvSpPr>
        <p:spPr/>
        <p:txBody>
          <a:bodyPr/>
          <a:lstStyle/>
          <a:p>
            <a:r>
              <a:rPr lang="pt-BR" dirty="0"/>
              <a:t>Usando os conceitos aprendidos de SDF. Desenhe um quadrado na tela.</a:t>
            </a:r>
          </a:p>
        </p:txBody>
      </p:sp>
      <p:sp>
        <p:nvSpPr>
          <p:cNvPr id="4" name="Slide Number Placeholder 3">
            <a:extLst>
              <a:ext uri="{FF2B5EF4-FFF2-40B4-BE49-F238E27FC236}">
                <a16:creationId xmlns:a16="http://schemas.microsoft.com/office/drawing/2014/main" id="{55FFF558-05B2-8A70-3A2C-04C2826F0F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29</a:t>
            </a:fld>
            <a:endParaRPr lang="pt-BR"/>
          </a:p>
        </p:txBody>
      </p:sp>
      <p:cxnSp>
        <p:nvCxnSpPr>
          <p:cNvPr id="5" name="Straight Arrow Connector 4">
            <a:extLst>
              <a:ext uri="{FF2B5EF4-FFF2-40B4-BE49-F238E27FC236}">
                <a16:creationId xmlns:a16="http://schemas.microsoft.com/office/drawing/2014/main" id="{0A68751F-0A20-A3A0-F870-B1FB86CF29C6}"/>
              </a:ext>
            </a:extLst>
          </p:cNvPr>
          <p:cNvCxnSpPr/>
          <p:nvPr/>
        </p:nvCxnSpPr>
        <p:spPr>
          <a:xfrm flipV="1">
            <a:off x="4453128" y="1512248"/>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5B1FF5-3EB1-FBDB-FE53-5E672C7CE634}"/>
              </a:ext>
            </a:extLst>
          </p:cNvPr>
          <p:cNvCxnSpPr>
            <a:cxnSpLocks/>
          </p:cNvCxnSpPr>
          <p:nvPr/>
        </p:nvCxnSpPr>
        <p:spPr>
          <a:xfrm>
            <a:off x="2738628" y="2751260"/>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2621764B-9227-5BD5-D811-A22F03DC8EEA}"/>
              </a:ext>
            </a:extLst>
          </p:cNvPr>
          <p:cNvSpPr/>
          <p:nvPr/>
        </p:nvSpPr>
        <p:spPr>
          <a:xfrm>
            <a:off x="5477256" y="196944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DAC48530-17EC-0048-5840-5257B790FEDD}"/>
              </a:ext>
            </a:extLst>
          </p:cNvPr>
          <p:cNvSpPr txBox="1"/>
          <p:nvPr/>
        </p:nvSpPr>
        <p:spPr>
          <a:xfrm>
            <a:off x="5541264" y="1815559"/>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E79856F3-0DB1-4640-E11C-9D0085F959F3}"/>
              </a:ext>
            </a:extLst>
          </p:cNvPr>
          <p:cNvSpPr txBox="1"/>
          <p:nvPr/>
        </p:nvSpPr>
        <p:spPr>
          <a:xfrm>
            <a:off x="5268086" y="2020572"/>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B8468EB0-CD28-BDD7-C656-34290DF2B91D}"/>
              </a:ext>
            </a:extLst>
          </p:cNvPr>
          <p:cNvCxnSpPr>
            <a:cxnSpLocks/>
          </p:cNvCxnSpPr>
          <p:nvPr/>
        </p:nvCxnSpPr>
        <p:spPr>
          <a:xfrm flipV="1">
            <a:off x="4319270" y="2273582"/>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23E7D18-FE41-7A9C-6EE2-0F332120CE6D}"/>
              </a:ext>
            </a:extLst>
          </p:cNvPr>
          <p:cNvSpPr txBox="1"/>
          <p:nvPr/>
        </p:nvSpPr>
        <p:spPr>
          <a:xfrm>
            <a:off x="4631193" y="2432779"/>
            <a:ext cx="368046" cy="307777"/>
          </a:xfrm>
          <a:prstGeom prst="rect">
            <a:avLst/>
          </a:prstGeom>
          <a:noFill/>
        </p:spPr>
        <p:txBody>
          <a:bodyPr wrap="square">
            <a:spAutoFit/>
          </a:bodyPr>
          <a:lstStyle/>
          <a:p>
            <a:r>
              <a:rPr lang="pt-BR" noProof="1"/>
              <a:t>r</a:t>
            </a:r>
          </a:p>
        </p:txBody>
      </p:sp>
      <p:sp>
        <p:nvSpPr>
          <p:cNvPr id="13" name="Rectangle 12">
            <a:extLst>
              <a:ext uri="{FF2B5EF4-FFF2-40B4-BE49-F238E27FC236}">
                <a16:creationId xmlns:a16="http://schemas.microsoft.com/office/drawing/2014/main" id="{A2673623-C2C8-CE3C-AEC3-4354D29713C3}"/>
              </a:ext>
            </a:extLst>
          </p:cNvPr>
          <p:cNvSpPr/>
          <p:nvPr/>
        </p:nvSpPr>
        <p:spPr>
          <a:xfrm>
            <a:off x="3871178" y="2181504"/>
            <a:ext cx="1159497" cy="1159497"/>
          </a:xfrm>
          <a:prstGeom prst="rect">
            <a:avLst/>
          </a:prstGeom>
          <a:solidFill>
            <a:srgbClr val="C6D9F1">
              <a:alpha val="2745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a:extLst>
              <a:ext uri="{FF2B5EF4-FFF2-40B4-BE49-F238E27FC236}">
                <a16:creationId xmlns:a16="http://schemas.microsoft.com/office/drawing/2014/main" id="{3356AFE0-A5A5-AA84-3DDC-ACD73B2562D1}"/>
              </a:ext>
            </a:extLst>
          </p:cNvPr>
          <p:cNvSpPr txBox="1"/>
          <p:nvPr/>
        </p:nvSpPr>
        <p:spPr>
          <a:xfrm>
            <a:off x="1288821" y="4074885"/>
            <a:ext cx="6631686" cy="1384995"/>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bool</a:t>
            </a:r>
            <a:r>
              <a:rPr lang="en-US" noProof="1">
                <a:solidFill>
                  <a:srgbClr val="DADADA"/>
                </a:solidFill>
                <a:latin typeface="Menlo" panose="020B0609030804020204" pitchFamily="49" charset="0"/>
              </a:rPr>
              <a:t> sdfSquare(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size,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c) {</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c.x;</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c.y;</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d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max</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(x), </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size;</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d;</a:t>
            </a:r>
          </a:p>
          <a:p>
            <a:r>
              <a:rPr lang="en-US" noProof="1">
                <a:solidFill>
                  <a:srgbClr val="DADADA"/>
                </a:solidFill>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E563D862-12AB-8EF5-C024-A901BD56D6CA}"/>
              </a:ext>
            </a:extLst>
          </p:cNvPr>
          <p:cNvCxnSpPr>
            <a:cxnSpLocks/>
          </p:cNvCxnSpPr>
          <p:nvPr/>
        </p:nvCxnSpPr>
        <p:spPr>
          <a:xfrm flipV="1">
            <a:off x="3857572"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987D7E0-EB4F-04D1-A08A-E14A843A44BA}"/>
              </a:ext>
            </a:extLst>
          </p:cNvPr>
          <p:cNvCxnSpPr>
            <a:cxnSpLocks/>
          </p:cNvCxnSpPr>
          <p:nvPr/>
        </p:nvCxnSpPr>
        <p:spPr>
          <a:xfrm flipV="1">
            <a:off x="5053109"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565E2DA-2C62-5C92-F90C-CAA0B301DD73}"/>
              </a:ext>
            </a:extLst>
          </p:cNvPr>
          <p:cNvCxnSpPr>
            <a:cxnSpLocks/>
          </p:cNvCxnSpPr>
          <p:nvPr/>
        </p:nvCxnSpPr>
        <p:spPr>
          <a:xfrm flipH="1">
            <a:off x="2738628" y="2164955"/>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21E98C-CFB0-E51D-708D-D1F943463726}"/>
              </a:ext>
            </a:extLst>
          </p:cNvPr>
          <p:cNvCxnSpPr>
            <a:cxnSpLocks/>
          </p:cNvCxnSpPr>
          <p:nvPr/>
        </p:nvCxnSpPr>
        <p:spPr>
          <a:xfrm flipH="1">
            <a:off x="2738628" y="3341001"/>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49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C702-45E5-54E3-A3EB-CC976D6A59DC}"/>
              </a:ext>
            </a:extLst>
          </p:cNvPr>
          <p:cNvSpPr>
            <a:spLocks noGrp="1"/>
          </p:cNvSpPr>
          <p:nvPr>
            <p:ph type="title"/>
          </p:nvPr>
        </p:nvSpPr>
        <p:spPr/>
        <p:txBody>
          <a:bodyPr/>
          <a:lstStyle/>
          <a:p>
            <a:r>
              <a:rPr lang="pt-BR" dirty="0" err="1"/>
              <a:t>Shaders</a:t>
            </a:r>
            <a:endParaRPr lang="pt-BR" dirty="0"/>
          </a:p>
        </p:txBody>
      </p:sp>
      <p:sp>
        <p:nvSpPr>
          <p:cNvPr id="3" name="Text Placeholder 2">
            <a:extLst>
              <a:ext uri="{FF2B5EF4-FFF2-40B4-BE49-F238E27FC236}">
                <a16:creationId xmlns:a16="http://schemas.microsoft.com/office/drawing/2014/main" id="{7786F3AB-FAF2-1759-4841-827FDA6C0D22}"/>
              </a:ext>
            </a:extLst>
          </p:cNvPr>
          <p:cNvSpPr>
            <a:spLocks noGrp="1"/>
          </p:cNvSpPr>
          <p:nvPr>
            <p:ph type="body" idx="1"/>
          </p:nvPr>
        </p:nvSpPr>
        <p:spPr/>
        <p:txBody>
          <a:bodyPr/>
          <a:lstStyle/>
          <a:p>
            <a:r>
              <a:rPr lang="pt-BR" dirty="0"/>
              <a:t>Linguagens para </a:t>
            </a:r>
            <a:r>
              <a:rPr lang="pt-BR" dirty="0" err="1"/>
              <a:t>shaders</a:t>
            </a:r>
            <a:r>
              <a:rPr lang="pt-BR" dirty="0"/>
              <a:t> mais populares são:</a:t>
            </a:r>
          </a:p>
          <a:p>
            <a:pPr marL="571500" indent="-342900">
              <a:buFont typeface="Arial" panose="020B0604020202020204" pitchFamily="34" charset="0"/>
              <a:buChar char="•"/>
            </a:pPr>
            <a:r>
              <a:rPr lang="pt-BR" dirty="0"/>
              <a:t>OpenGL </a:t>
            </a:r>
            <a:r>
              <a:rPr lang="pt-BR" dirty="0" err="1"/>
              <a:t>Shading</a:t>
            </a:r>
            <a:r>
              <a:rPr lang="pt-BR" dirty="0"/>
              <a:t> </a:t>
            </a:r>
            <a:r>
              <a:rPr lang="pt-BR" dirty="0" err="1"/>
              <a:t>Language</a:t>
            </a:r>
            <a:r>
              <a:rPr lang="pt-BR" dirty="0"/>
              <a:t> (GLSL)</a:t>
            </a:r>
          </a:p>
          <a:p>
            <a:pPr marL="571500" indent="-342900">
              <a:buFont typeface="Arial" panose="020B0604020202020204" pitchFamily="34" charset="0"/>
              <a:buChar char="•"/>
            </a:pPr>
            <a:r>
              <a:rPr lang="pt-BR" dirty="0"/>
              <a:t>High-</a:t>
            </a:r>
            <a:r>
              <a:rPr lang="pt-BR" dirty="0" err="1"/>
              <a:t>Level</a:t>
            </a:r>
            <a:r>
              <a:rPr lang="pt-BR" dirty="0"/>
              <a:t> </a:t>
            </a:r>
            <a:r>
              <a:rPr lang="pt-BR" dirty="0" err="1"/>
              <a:t>Shading</a:t>
            </a:r>
            <a:r>
              <a:rPr lang="pt-BR" dirty="0"/>
              <a:t> </a:t>
            </a:r>
            <a:r>
              <a:rPr lang="pt-BR" dirty="0" err="1"/>
              <a:t>Language</a:t>
            </a:r>
            <a:r>
              <a:rPr lang="pt-BR" dirty="0"/>
              <a:t> (HLSL)</a:t>
            </a:r>
          </a:p>
        </p:txBody>
      </p:sp>
      <p:sp>
        <p:nvSpPr>
          <p:cNvPr id="4" name="Slide Number Placeholder 3">
            <a:extLst>
              <a:ext uri="{FF2B5EF4-FFF2-40B4-BE49-F238E27FC236}">
                <a16:creationId xmlns:a16="http://schemas.microsoft.com/office/drawing/2014/main" id="{F5B22B49-DC78-BBD5-D0E7-E5013FDA79D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a:t>
            </a:fld>
            <a:endParaRPr lang="pt-BR"/>
          </a:p>
        </p:txBody>
      </p:sp>
    </p:spTree>
    <p:extLst>
      <p:ext uri="{BB962C8B-B14F-4D97-AF65-F5344CB8AC3E}">
        <p14:creationId xmlns:p14="http://schemas.microsoft.com/office/powerpoint/2010/main" val="3138379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2C48-9DA8-29FE-37E7-3F2EE230B0FD}"/>
              </a:ext>
            </a:extLst>
          </p:cNvPr>
          <p:cNvSpPr>
            <a:spLocks noGrp="1"/>
          </p:cNvSpPr>
          <p:nvPr>
            <p:ph type="title"/>
          </p:nvPr>
        </p:nvSpPr>
        <p:spPr/>
        <p:txBody>
          <a:bodyPr/>
          <a:lstStyle/>
          <a:p>
            <a:r>
              <a:rPr lang="pt-BR" dirty="0"/>
              <a:t>Exemplo Completo</a:t>
            </a:r>
          </a:p>
        </p:txBody>
      </p:sp>
      <p:sp>
        <p:nvSpPr>
          <p:cNvPr id="4" name="Slide Number Placeholder 3">
            <a:extLst>
              <a:ext uri="{FF2B5EF4-FFF2-40B4-BE49-F238E27FC236}">
                <a16:creationId xmlns:a16="http://schemas.microsoft.com/office/drawing/2014/main" id="{08270012-2343-B5F1-EBEA-97B7A35DFD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30</a:t>
            </a:fld>
            <a:endParaRPr lang="pt-BR"/>
          </a:p>
        </p:txBody>
      </p:sp>
      <p:sp>
        <p:nvSpPr>
          <p:cNvPr id="5" name="TextBox 4">
            <a:extLst>
              <a:ext uri="{FF2B5EF4-FFF2-40B4-BE49-F238E27FC236}">
                <a16:creationId xmlns:a16="http://schemas.microsoft.com/office/drawing/2014/main" id="{0B3C0111-051E-0D0A-94BD-681E5F5B200B}"/>
              </a:ext>
            </a:extLst>
          </p:cNvPr>
          <p:cNvSpPr txBox="1"/>
          <p:nvPr/>
        </p:nvSpPr>
        <p:spPr>
          <a:xfrm>
            <a:off x="1256157" y="725863"/>
            <a:ext cx="6631686" cy="2862322"/>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sdfSquare(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size,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c.x;</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c.y;</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max</a:t>
            </a:r>
            <a:r>
              <a:rPr lang="en-US" sz="1200" noProof="1">
                <a:solidFill>
                  <a:srgbClr val="DADADA"/>
                </a:solidFill>
                <a:latin typeface="Menlo" panose="020B0609030804020204" pitchFamily="49" charset="0"/>
              </a:rPr>
              <a:t>(</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(x), </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size;  </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 </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sdfSquare(uv,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pic>
        <p:nvPicPr>
          <p:cNvPr id="6" name="Picture 2">
            <a:extLst>
              <a:ext uri="{FF2B5EF4-FFF2-40B4-BE49-F238E27FC236}">
                <a16:creationId xmlns:a16="http://schemas.microsoft.com/office/drawing/2014/main" id="{F634956E-9678-975A-0730-12F65ACE6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7" y="3684393"/>
            <a:ext cx="3181145"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2C28EA-3B1E-8176-D0A2-C1912B996A1D}"/>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175844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Transformando objetos (Rotação)</a:t>
            </a:r>
          </a:p>
        </p:txBody>
      </p:sp>
      <p:sp>
        <p:nvSpPr>
          <p:cNvPr id="3" name="Text Placeholder 2">
            <a:extLst>
              <a:ext uri="{FF2B5EF4-FFF2-40B4-BE49-F238E27FC236}">
                <a16:creationId xmlns:a16="http://schemas.microsoft.com/office/drawing/2014/main" id="{944BED9B-1CFB-A387-A580-C9FD58B48DD1}"/>
              </a:ext>
            </a:extLst>
          </p:cNvPr>
          <p:cNvSpPr>
            <a:spLocks noGrp="1"/>
          </p:cNvSpPr>
          <p:nvPr>
            <p:ph type="body" idx="1"/>
          </p:nvPr>
        </p:nvSpPr>
        <p:spPr/>
        <p:txBody>
          <a:bodyPr/>
          <a:lstStyle/>
          <a:p>
            <a:r>
              <a:rPr lang="pt-BR" dirty="0"/>
              <a:t>Podemos aplicar a matriz de rotação em um objeto.</a:t>
            </a:r>
          </a:p>
          <a:p>
            <a:endParaRPr lang="pt-BR" dirty="0"/>
          </a:p>
          <a:p>
            <a:endParaRPr lang="pt-BR" dirty="0"/>
          </a:p>
          <a:p>
            <a:endParaRPr lang="pt-BR" dirty="0"/>
          </a:p>
          <a:p>
            <a:endParaRPr lang="pt-BR" dirty="0"/>
          </a:p>
          <a:p>
            <a:endParaRPr lang="pt-BR" dirty="0"/>
          </a:p>
          <a:p>
            <a:endParaRPr lang="pt-BR" dirty="0"/>
          </a:p>
          <a:p>
            <a:r>
              <a:rPr lang="pt-BR" dirty="0"/>
              <a:t>Cuidado que as matrizes no GLSL são </a:t>
            </a:r>
            <a:r>
              <a:rPr lang="pt-BR" i="1" dirty="0" err="1"/>
              <a:t>column-first</a:t>
            </a:r>
            <a:r>
              <a:rPr lang="pt-BR" dirty="0"/>
              <a:t> </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31</a:t>
            </a:fld>
            <a:endParaRPr lang="pt-BR"/>
          </a:p>
        </p:txBody>
      </p:sp>
      <p:pic>
        <p:nvPicPr>
          <p:cNvPr id="5" name="Picture 2" descr="Equation for rotation matrix. R equals a two by two matrix. Top-left: cosine of theta. Top-right: negative sine of theta. Bottom-left: sine of theta. Bottom-right: cosine of theta.">
            <a:extLst>
              <a:ext uri="{FF2B5EF4-FFF2-40B4-BE49-F238E27FC236}">
                <a16:creationId xmlns:a16="http://schemas.microsoft.com/office/drawing/2014/main" id="{D7B710B4-3BA3-548C-67D0-6EE33F04A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145" y="1464601"/>
            <a:ext cx="3336286" cy="13928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853802-BC77-4DC1-4A8D-687BF68D791E}"/>
              </a:ext>
            </a:extLst>
          </p:cNvPr>
          <p:cNvSpPr txBox="1"/>
          <p:nvPr/>
        </p:nvSpPr>
        <p:spPr>
          <a:xfrm>
            <a:off x="1288821" y="4035029"/>
            <a:ext cx="6631686" cy="738664"/>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rotate(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th) {</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mat2</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275381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Exemplo com rotação animada</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32</a:t>
            </a:fld>
            <a:endParaRPr lang="pt-BR"/>
          </a:p>
        </p:txBody>
      </p:sp>
      <p:sp>
        <p:nvSpPr>
          <p:cNvPr id="9" name="TextBox 8">
            <a:extLst>
              <a:ext uri="{FF2B5EF4-FFF2-40B4-BE49-F238E27FC236}">
                <a16:creationId xmlns:a16="http://schemas.microsoft.com/office/drawing/2014/main" id="{3E8D90D2-5A9B-1B00-551F-B6EB79A0F9AA}"/>
              </a:ext>
            </a:extLst>
          </p:cNvPr>
          <p:cNvSpPr txBox="1"/>
          <p:nvPr/>
        </p:nvSpPr>
        <p:spPr>
          <a:xfrm>
            <a:off x="1256157" y="688155"/>
            <a:ext cx="6631686" cy="3162404"/>
          </a:xfrm>
          <a:prstGeom prst="rect">
            <a:avLst/>
          </a:prstGeom>
          <a:solidFill>
            <a:schemeClr val="tx1"/>
          </a:solidFill>
        </p:spPr>
        <p:txBody>
          <a:bodyPr wrap="square">
            <a:spAutoFit/>
          </a:bodyPr>
          <a:lstStyle/>
          <a:p>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th) {</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mat2</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a:t>
            </a:r>
          </a:p>
          <a:p>
            <a:r>
              <a:rPr lang="en-US" sz="1050" b="0" noProof="1">
                <a:solidFill>
                  <a:srgbClr val="DADADA"/>
                </a:solidFill>
                <a:effectLst/>
                <a:latin typeface="Menlo" panose="020B0609030804020204" pitchFamily="49" charset="0"/>
              </a:rPr>
              <a:t>}</a:t>
            </a:r>
          </a:p>
          <a:p>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 sdfSquare(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size,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c) {</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c.x;</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c.y;</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rotated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(x,y), iTime);</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DCDCAA"/>
                </a:solidFill>
                <a:effectLst/>
                <a:latin typeface="Menlo" panose="020B0609030804020204" pitchFamily="49" charset="0"/>
              </a:rPr>
              <a:t>max</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(rotated.x), </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size;</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&gt;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br>
              <a:rPr lang="en-US" sz="1050" b="0" noProof="1">
                <a:solidFill>
                  <a:srgbClr val="DADADA"/>
                </a:solidFill>
                <a:effectLst/>
                <a:latin typeface="Menlo" panose="020B0609030804020204" pitchFamily="49" charset="0"/>
              </a:rPr>
            </a:br>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void</a:t>
            </a:r>
            <a:r>
              <a:rPr lang="en-US" sz="1050" b="0" noProof="1">
                <a:solidFill>
                  <a:srgbClr val="DADADA"/>
                </a:solidFill>
                <a:effectLst/>
                <a:latin typeface="Menlo" panose="020B0609030804020204" pitchFamily="49" charset="0"/>
              </a:rPr>
              <a:t> mainImage( </a:t>
            </a:r>
            <a:r>
              <a:rPr lang="en-US" sz="1050" b="0" noProof="1">
                <a:solidFill>
                  <a:srgbClr val="569CD6"/>
                </a:solidFill>
                <a:effectLst/>
                <a:latin typeface="Menlo" panose="020B0609030804020204" pitchFamily="49" charset="0"/>
              </a:rPr>
              <a:t>out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 fragColor, </a:t>
            </a:r>
            <a:r>
              <a:rPr lang="en-US" sz="1050" b="0" noProof="1">
                <a:solidFill>
                  <a:srgbClr val="569CD6"/>
                </a:solidFill>
                <a:effectLst/>
                <a:latin typeface="Menlo" panose="020B0609030804020204" pitchFamily="49" charset="0"/>
              </a:rPr>
              <a:t>in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fragCoord ) {</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fragCoord</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iResolution.xy;</a:t>
            </a:r>
          </a:p>
          <a:p>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0.5</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iResolution.x</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iResolution.y;</a:t>
            </a:r>
          </a:p>
          <a:p>
            <a:r>
              <a:rPr lang="en-US" sz="1050" b="0" noProof="1">
                <a:solidFill>
                  <a:srgbClr val="569CD6"/>
                </a:solidFill>
                <a:effectLst/>
                <a:latin typeface="Menlo" panose="020B0609030804020204" pitchFamily="49" charset="0"/>
              </a:rPr>
              <a:t>    vec3</a:t>
            </a:r>
            <a:r>
              <a:rPr lang="en-US" sz="1050" b="0" noProof="1">
                <a:solidFill>
                  <a:srgbClr val="DADADA"/>
                </a:solidFill>
                <a:effectLst/>
                <a:latin typeface="Menlo" panose="020B0609030804020204" pitchFamily="49" charset="0"/>
              </a:rPr>
              <a:t> col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sdfSquare(uv, </a:t>
            </a:r>
            <a:r>
              <a:rPr lang="en-US" sz="1050" b="0" noProof="1">
                <a:solidFill>
                  <a:srgbClr val="B5CEA8"/>
                </a:solidFill>
                <a:effectLst/>
                <a:latin typeface="Menlo" panose="020B0609030804020204" pitchFamily="49" charset="0"/>
              </a:rPr>
              <a:t>0.2</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fragColor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(col,</a:t>
            </a:r>
            <a:r>
              <a:rPr lang="en-US" sz="1050" b="0" noProof="1">
                <a:solidFill>
                  <a:srgbClr val="B5CEA8"/>
                </a:solidFill>
                <a:effectLst/>
                <a:latin typeface="Menlo" panose="020B0609030804020204" pitchFamily="49" charset="0"/>
              </a:rPr>
              <a:t>1.0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p>
        </p:txBody>
      </p:sp>
      <p:pic>
        <p:nvPicPr>
          <p:cNvPr id="6146" name="Picture 2">
            <a:extLst>
              <a:ext uri="{FF2B5EF4-FFF2-40B4-BE49-F238E27FC236}">
                <a16:creationId xmlns:a16="http://schemas.microsoft.com/office/drawing/2014/main" id="{E4BF5723-7340-31BC-6146-DBEB32083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029" y="3909059"/>
            <a:ext cx="2736298" cy="15391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6A8799-82A1-5643-725A-0EB50587E0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4273874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mix (LERP)</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33</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2462232" y="902333"/>
            <a:ext cx="5020294" cy="1615827"/>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a:t>
            </a:r>
          </a:p>
          <a:p>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fragCoord</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iResolution.xy;</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interpolatedValue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uv.x);</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(interpolatedValue);</a:t>
            </a:r>
          </a:p>
          <a:p>
            <a:endParaRPr lang="en-US" sz="1100" b="0" noProof="1">
              <a:solidFill>
                <a:srgbClr val="DADADA"/>
              </a:solidFill>
              <a:effectLst/>
              <a:latin typeface="Menlo" panose="020B0609030804020204" pitchFamily="49" charset="0"/>
            </a:endParaRPr>
          </a:p>
          <a:p>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a:t>
            </a:r>
          </a:p>
        </p:txBody>
      </p:sp>
      <p:pic>
        <p:nvPicPr>
          <p:cNvPr id="7170" name="Picture 2">
            <a:extLst>
              <a:ext uri="{FF2B5EF4-FFF2-40B4-BE49-F238E27FC236}">
                <a16:creationId xmlns:a16="http://schemas.microsoft.com/office/drawing/2014/main" id="{C145294A-7B61-EEE7-5575-6A85EF795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566" y="2829503"/>
            <a:ext cx="3525625" cy="19831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DBCF4A-355D-097E-45FE-E0E3C29E6C91}"/>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830723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a:t>
            </a:r>
            <a:r>
              <a:rPr lang="pt-BR" dirty="0" err="1"/>
              <a:t>smoothstep</a:t>
            </a:r>
            <a:r>
              <a:rPr lang="pt-BR" dirty="0"/>
              <a:t> (</a:t>
            </a:r>
            <a:r>
              <a:rPr lang="pt-BR" dirty="0" err="1"/>
              <a:t>Hermite</a:t>
            </a:r>
            <a:r>
              <a:rPr lang="pt-BR" dirty="0"/>
              <a:t>)</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34</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237506" y="838985"/>
            <a:ext cx="5020294" cy="4401205"/>
          </a:xfrm>
          <a:prstGeom prst="rect">
            <a:avLst/>
          </a:prstGeom>
          <a:solidFill>
            <a:schemeClr val="tx1"/>
          </a:solidFill>
        </p:spPr>
        <p:txBody>
          <a:bodyPr wrap="square">
            <a:spAutoFit/>
          </a:bodyPr>
          <a:lstStyle/>
          <a:p>
            <a:r>
              <a:rPr lang="en-US" sz="1000" b="0" noProof="1">
                <a:solidFill>
                  <a:srgbClr val="569CD6"/>
                </a:solidFill>
                <a:effectLst/>
                <a:latin typeface="Menlo" panose="020B0609030804020204" pitchFamily="49" charset="0"/>
              </a:rPr>
              <a:t>#define</a:t>
            </a:r>
            <a:r>
              <a:rPr lang="en-US" sz="1000" b="0" noProof="1">
                <a:solidFill>
                  <a:srgbClr val="DADADA"/>
                </a:solidFill>
                <a:effectLst/>
                <a:latin typeface="Menlo" panose="020B0609030804020204" pitchFamily="49" charset="0"/>
              </a:rPr>
              <a:t> diameter </a:t>
            </a:r>
            <a:r>
              <a:rPr lang="en-US" sz="1000" b="0" noProof="1">
                <a:solidFill>
                  <a:srgbClr val="B5CEA8"/>
                </a:solidFill>
                <a:effectLst/>
                <a:latin typeface="Menlo" panose="020B0609030804020204" pitchFamily="49" charset="0"/>
              </a:rPr>
              <a:t>0.01</a:t>
            </a:r>
            <a:endParaRPr lang="en-US" sz="1000" b="0" noProof="1">
              <a:solidFill>
                <a:srgbClr val="DADADA"/>
              </a:solidFill>
              <a:effectLst/>
              <a:latin typeface="Menlo" panose="020B0609030804020204" pitchFamily="49" charset="0"/>
            </a:endParaRP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smooth_step(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edge0,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edge1,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x ) {</a:t>
            </a: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clamp</a:t>
            </a:r>
            <a:r>
              <a:rPr lang="en-US" sz="1000" b="0" noProof="1">
                <a:solidFill>
                  <a:srgbClr val="DADADA"/>
                </a:solidFill>
                <a:effectLst/>
                <a:latin typeface="Menlo" panose="020B0609030804020204" pitchFamily="49" charset="0"/>
              </a:rPr>
              <a:t>((x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(edge1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57A64A"/>
                </a:solidFill>
                <a:effectLst/>
                <a:latin typeface="Menlo" panose="020B0609030804020204" pitchFamily="49" charset="0"/>
              </a:rPr>
              <a:t>    //float v = p * p * (3.0 - 2.0 * p); // smoothstep formula. </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v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smoothstep</a:t>
            </a:r>
            <a:r>
              <a:rPr lang="en-US" sz="1000" b="0" noProof="1">
                <a:solidFill>
                  <a:srgbClr val="DADADA"/>
                </a:solidFill>
                <a:effectLst/>
                <a:latin typeface="Menlo" panose="020B0609030804020204" pitchFamily="49" charset="0"/>
              </a:rPr>
              <a:t>( edge0, edge1, x ); </a:t>
            </a:r>
            <a:r>
              <a:rPr lang="en-US" sz="1000" b="0" noProof="1">
                <a:solidFill>
                  <a:srgbClr val="57A64A"/>
                </a:solidFill>
                <a:effectLst/>
                <a:latin typeface="Menlo" panose="020B0609030804020204" pitchFamily="49" charset="0"/>
              </a:rPr>
              <a:t>// built-in</a:t>
            </a:r>
            <a:endParaRPr lang="en-US" sz="1000" b="0" noProof="1">
              <a:solidFill>
                <a:srgbClr val="DADADA"/>
              </a:solidFill>
              <a:effectLst/>
              <a:latin typeface="Menlo" panose="020B0609030804020204" pitchFamily="49" charset="0"/>
            </a:endParaRP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v;</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plot(</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st,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a:t>
            </a:r>
          </a:p>
          <a:p>
            <a:r>
              <a:rPr lang="en-US" sz="1000" b="0" noProof="1">
                <a:solidFill>
                  <a:srgbClr val="DADADA"/>
                </a:solidFill>
                <a:effectLst/>
                <a:latin typeface="Menlo" panose="020B0609030804020204" pitchFamily="49" charset="0"/>
              </a:rPr>
              <a:t>{</a:t>
            </a: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smooth_step(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y , st.y)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p>
          <a:p>
            <a:r>
              <a:rPr lang="en-US" sz="1000" b="0" noProof="1">
                <a:solidFill>
                  <a:srgbClr val="DADADA"/>
                </a:solidFill>
                <a:effectLst/>
                <a:latin typeface="Menlo" panose="020B0609030804020204" pitchFamily="49" charset="0"/>
              </a:rPr>
              <a:t>    smooth_step( y ,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st.y);</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void</a:t>
            </a:r>
            <a:r>
              <a:rPr lang="en-US" sz="1000" b="0" noProof="1">
                <a:solidFill>
                  <a:srgbClr val="DADADA"/>
                </a:solidFill>
                <a:effectLst/>
                <a:latin typeface="Menlo" panose="020B0609030804020204" pitchFamily="49" charset="0"/>
              </a:rPr>
              <a:t> mainImage( </a:t>
            </a:r>
            <a:r>
              <a:rPr lang="en-US" sz="1000" b="0" noProof="1">
                <a:solidFill>
                  <a:srgbClr val="569CD6"/>
                </a:solidFill>
                <a:effectLst/>
                <a:latin typeface="Menlo" panose="020B0609030804020204" pitchFamily="49" charset="0"/>
              </a:rPr>
              <a:t>out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 fragColor, </a:t>
            </a:r>
            <a:r>
              <a:rPr lang="en-US" sz="1000" b="0" noProof="1">
                <a:solidFill>
                  <a:srgbClr val="569CD6"/>
                </a:solidFill>
                <a:effectLst/>
                <a:latin typeface="Menlo" panose="020B0609030804020204" pitchFamily="49" charset="0"/>
              </a:rPr>
              <a:t>in</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fragCoord ){</a:t>
            </a:r>
          </a:p>
          <a:p>
            <a:r>
              <a:rPr lang="en-US" sz="1000" b="0" noProof="1">
                <a:solidFill>
                  <a:srgbClr val="569CD6"/>
                </a:solidFill>
                <a:effectLst/>
                <a:latin typeface="Menlo" panose="020B0609030804020204" pitchFamily="49" charset="0"/>
              </a:rPr>
              <a:t>    vec2</a:t>
            </a:r>
            <a:r>
              <a:rPr lang="en-US" sz="1000" b="0" noProof="1">
                <a:solidFill>
                  <a:srgbClr val="DADADA"/>
                </a:solidFill>
                <a:effectLst/>
                <a:latin typeface="Menlo" panose="020B0609030804020204" pitchFamily="49" charset="0"/>
              </a:rPr>
              <a:t> st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fragCoord.xy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iResolution.xy;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smooth_step(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 st.x );</a:t>
            </a:r>
          </a:p>
          <a:p>
            <a:r>
              <a:rPr lang="en-US" sz="1000" b="0" noProof="1">
                <a:solidFill>
                  <a:srgbClr val="57A64A"/>
                </a:solidFill>
                <a:effectLst/>
                <a:latin typeface="Menlo" panose="020B0609030804020204" pitchFamily="49" charset="0"/>
              </a:rPr>
              <a:t>    // grey gradient</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vec3</a:t>
            </a:r>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7A64A"/>
                </a:solidFill>
                <a:effectLst/>
                <a:latin typeface="Menlo" panose="020B0609030804020204" pitchFamily="49" charset="0"/>
              </a:rPr>
              <a:t>// draw smoothstep curve in green</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percent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plot(st,y);</a:t>
            </a:r>
          </a:p>
          <a:p>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percent)</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percent</a:t>
            </a:r>
            <a:r>
              <a:rPr lang="en-US" sz="1000" b="0" noProof="1">
                <a:solidFill>
                  <a:srgbClr val="B4B4B4"/>
                </a:solidFill>
                <a:effectLst/>
                <a:latin typeface="Menlo" panose="020B0609030804020204" pitchFamily="49" charset="0"/>
              </a:rPr>
              <a:t>*</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fragColor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(color,</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DADADA"/>
                </a:solidFill>
                <a:effectLst/>
                <a:latin typeface="Menlo" panose="020B0609030804020204" pitchFamily="49" charset="0"/>
              </a:rPr>
              <a:t>}</a:t>
            </a:r>
          </a:p>
        </p:txBody>
      </p:sp>
      <p:sp>
        <p:nvSpPr>
          <p:cNvPr id="10" name="TextBox 9">
            <a:extLst>
              <a:ext uri="{FF2B5EF4-FFF2-40B4-BE49-F238E27FC236}">
                <a16:creationId xmlns:a16="http://schemas.microsoft.com/office/drawing/2014/main" id="{F08F6F34-BBFD-B745-AAEC-DE0314110491}"/>
              </a:ext>
            </a:extLst>
          </p:cNvPr>
          <p:cNvSpPr txBox="1"/>
          <p:nvPr/>
        </p:nvSpPr>
        <p:spPr>
          <a:xfrm>
            <a:off x="390548" y="5228733"/>
            <a:ext cx="4585716" cy="307777"/>
          </a:xfrm>
          <a:prstGeom prst="rect">
            <a:avLst/>
          </a:prstGeom>
          <a:noFill/>
        </p:spPr>
        <p:txBody>
          <a:bodyPr wrap="square">
            <a:spAutoFit/>
          </a:bodyPr>
          <a:lstStyle/>
          <a:p>
            <a:r>
              <a:rPr lang="pt-BR" dirty="0"/>
              <a:t>https://</a:t>
            </a:r>
            <a:r>
              <a:rPr lang="pt-BR" dirty="0" err="1"/>
              <a:t>www.shadertoy.com</a:t>
            </a:r>
            <a:r>
              <a:rPr lang="pt-BR" dirty="0"/>
              <a:t>/</a:t>
            </a:r>
            <a:r>
              <a:rPr lang="pt-BR" dirty="0" err="1"/>
              <a:t>view</a:t>
            </a:r>
            <a:r>
              <a:rPr lang="pt-BR" dirty="0"/>
              <a:t>/</a:t>
            </a:r>
            <a:r>
              <a:rPr lang="pt-BR" dirty="0" err="1"/>
              <a:t>lsVSRD</a:t>
            </a:r>
            <a:endParaRPr lang="pt-BR" dirty="0"/>
          </a:p>
        </p:txBody>
      </p:sp>
      <p:pic>
        <p:nvPicPr>
          <p:cNvPr id="2050" name="Picture 2">
            <a:extLst>
              <a:ext uri="{FF2B5EF4-FFF2-40B4-BE49-F238E27FC236}">
                <a16:creationId xmlns:a16="http://schemas.microsoft.com/office/drawing/2014/main" id="{287BE9DE-6EC4-DF71-283A-529AFACE3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712" y="2167478"/>
            <a:ext cx="3100832" cy="17442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26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97D1-FAE1-AA23-C4D6-39A514EDA568}"/>
              </a:ext>
            </a:extLst>
          </p:cNvPr>
          <p:cNvSpPr>
            <a:spLocks noGrp="1"/>
          </p:cNvSpPr>
          <p:nvPr>
            <p:ph type="title"/>
          </p:nvPr>
        </p:nvSpPr>
        <p:spPr/>
        <p:txBody>
          <a:bodyPr/>
          <a:lstStyle/>
          <a:p>
            <a:r>
              <a:rPr lang="pt-BR" dirty="0"/>
              <a:t>Atividade: Faça um degrade para fundo de tela</a:t>
            </a:r>
          </a:p>
        </p:txBody>
      </p:sp>
      <p:sp>
        <p:nvSpPr>
          <p:cNvPr id="3" name="Text Placeholder 2">
            <a:extLst>
              <a:ext uri="{FF2B5EF4-FFF2-40B4-BE49-F238E27FC236}">
                <a16:creationId xmlns:a16="http://schemas.microsoft.com/office/drawing/2014/main" id="{A1F1FBFC-C71D-8586-75BC-09386A48BB31}"/>
              </a:ext>
            </a:extLst>
          </p:cNvPr>
          <p:cNvSpPr>
            <a:spLocks noGrp="1"/>
          </p:cNvSpPr>
          <p:nvPr>
            <p:ph type="body" idx="1"/>
          </p:nvPr>
        </p:nvSpPr>
        <p:spPr/>
        <p:txBody>
          <a:bodyPr/>
          <a:lstStyle/>
          <a:p>
            <a:r>
              <a:rPr lang="pt-BR" dirty="0"/>
              <a:t>Usando os conceitos aprendidos em aula, faça um degrade</a:t>
            </a:r>
          </a:p>
        </p:txBody>
      </p:sp>
      <p:sp>
        <p:nvSpPr>
          <p:cNvPr id="4" name="Slide Number Placeholder 3">
            <a:extLst>
              <a:ext uri="{FF2B5EF4-FFF2-40B4-BE49-F238E27FC236}">
                <a16:creationId xmlns:a16="http://schemas.microsoft.com/office/drawing/2014/main" id="{AB72C1C7-4119-AD9A-3B55-B3207923FB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35</a:t>
            </a:fld>
            <a:endParaRPr lang="pt-BR"/>
          </a:p>
        </p:txBody>
      </p:sp>
      <p:pic>
        <p:nvPicPr>
          <p:cNvPr id="8194" name="Picture 2">
            <a:extLst>
              <a:ext uri="{FF2B5EF4-FFF2-40B4-BE49-F238E27FC236}">
                <a16:creationId xmlns:a16="http://schemas.microsoft.com/office/drawing/2014/main" id="{E6F932EF-C91B-79EC-370B-77C720B9E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568" y="1371525"/>
            <a:ext cx="4270342" cy="24020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8A959C-C31E-56A3-C934-4688352A3827}"/>
              </a:ext>
            </a:extLst>
          </p:cNvPr>
          <p:cNvSpPr txBox="1"/>
          <p:nvPr/>
        </p:nvSpPr>
        <p:spPr>
          <a:xfrm>
            <a:off x="738679" y="3938635"/>
            <a:ext cx="7412120" cy="1600438"/>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void</a:t>
            </a:r>
            <a:r>
              <a:rPr lang="en-US" noProof="1">
                <a:solidFill>
                  <a:srgbClr val="DADADA"/>
                </a:solidFill>
                <a:latin typeface="Menlo" panose="020B0609030804020204" pitchFamily="49" charset="0"/>
              </a:rPr>
              <a:t> mainImage( </a:t>
            </a:r>
            <a:r>
              <a:rPr lang="en-US" noProof="1">
                <a:solidFill>
                  <a:srgbClr val="569CD6"/>
                </a:solidFill>
                <a:latin typeface="Menlo" panose="020B0609030804020204" pitchFamily="49" charset="0"/>
              </a:rPr>
              <a:t>out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 fragColor, </a:t>
            </a:r>
            <a:r>
              <a:rPr lang="en-US" noProof="1">
                <a:solidFill>
                  <a:srgbClr val="569CD6"/>
                </a:solidFill>
                <a:latin typeface="Menlo" panose="020B0609030804020204" pitchFamily="49" charset="0"/>
              </a:rPr>
              <a:t>in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fragCoord ) {</a:t>
            </a:r>
          </a:p>
          <a:p>
            <a:r>
              <a:rPr lang="en-US" noProof="1">
                <a:solidFill>
                  <a:srgbClr val="569CD6"/>
                </a:solidFill>
                <a:latin typeface="Menlo" panose="020B0609030804020204" pitchFamily="49" charset="0"/>
              </a:rPr>
              <a:t>    vec2</a:t>
            </a:r>
            <a:r>
              <a:rPr lang="en-US" noProof="1">
                <a:solidFill>
                  <a:srgbClr val="DADADA"/>
                </a:solidFill>
                <a:latin typeface="Menlo" panose="020B0609030804020204" pitchFamily="49" charset="0"/>
              </a:rPr>
              <a:t> uv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fragCoord</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iResolution.xy;</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gradientStartColor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0.6</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0.3</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0.0</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gradientEndColor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0.2</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0.8</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1</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col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mix</a:t>
            </a:r>
            <a:r>
              <a:rPr lang="en-US" noProof="1">
                <a:solidFill>
                  <a:srgbClr val="DADADA"/>
                </a:solidFill>
                <a:latin typeface="Menlo" panose="020B0609030804020204" pitchFamily="49" charset="0"/>
              </a:rPr>
              <a:t>(gradientStartColor, gradientEndColor, uv.y);</a:t>
            </a:r>
          </a:p>
          <a:p>
            <a:r>
              <a:rPr lang="en-US" noProof="1">
                <a:solidFill>
                  <a:srgbClr val="DADADA"/>
                </a:solidFill>
                <a:latin typeface="Menlo" panose="020B0609030804020204" pitchFamily="49" charset="0"/>
              </a:rPr>
              <a:t>    fragColor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(col,</a:t>
            </a:r>
            <a:r>
              <a:rPr lang="en-US" noProof="1">
                <a:solidFill>
                  <a:srgbClr val="B5CEA8"/>
                </a:solidFill>
                <a:latin typeface="Menlo" panose="020B0609030804020204" pitchFamily="49" charset="0"/>
              </a:rPr>
              <a:t>1.0</a:t>
            </a:r>
            <a:r>
              <a:rPr lang="en-US" noProof="1">
                <a:solidFill>
                  <a:srgbClr val="DADADA"/>
                </a:solidFill>
                <a:latin typeface="Menlo" panose="020B0609030804020204" pitchFamily="49" charset="0"/>
              </a:rPr>
              <a:t>);</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90622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Organizando código</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36</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6" y="629655"/>
            <a:ext cx="5020294" cy="5001369"/>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sdfCircle(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 </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length</a:t>
            </a:r>
            <a:r>
              <a:rPr lang="en-US" sz="1100" b="0" noProof="1">
                <a:solidFill>
                  <a:srgbClr val="DADADA"/>
                </a:solidFill>
                <a:effectLst/>
                <a:latin typeface="Menlo" panose="020B0609030804020204" pitchFamily="49" charset="0"/>
              </a:rPr>
              <a:t>(uv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 </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sdfSquare(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size,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c.x;</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c.y;</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max</a:t>
            </a:r>
            <a:r>
              <a:rPr lang="en-US" sz="1100" b="0" noProof="1">
                <a:solidFill>
                  <a:srgbClr val="DADADA"/>
                </a:solidFill>
                <a:effectLst/>
                <a:latin typeface="Menlo" panose="020B0609030804020204" pitchFamily="49" charset="0"/>
              </a:rPr>
              <a:t>(</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(x), </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size;</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drawScene(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circle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sdfCircle(uv, </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square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sdfSquare(uv, </a:t>
            </a:r>
            <a:r>
              <a:rPr lang="en-US" sz="1100" b="0" noProof="1">
                <a:solidFill>
                  <a:srgbClr val="B5CEA8"/>
                </a:solidFill>
                <a:effectLst/>
                <a:latin typeface="Menlo" panose="020B0609030804020204" pitchFamily="49" charset="0"/>
              </a:rPr>
              <a:t>0.07</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circle));</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square));</a:t>
            </a:r>
          </a:p>
          <a:p>
            <a:endParaRPr lang="en-US" sz="1100" b="0" noProof="1">
              <a:solidFill>
                <a:srgbClr val="DADADA"/>
              </a:solidFill>
              <a:effectLst/>
              <a:latin typeface="Menlo" panose="020B0609030804020204" pitchFamily="49" charset="0"/>
            </a:endParaRP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col;</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 {</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fragCoord</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iResolution.xy;</a:t>
            </a:r>
          </a:p>
          <a:p>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0.5</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iResolution.x</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iResolution.y;</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drawScene(uv);</a:t>
            </a:r>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noProof="1">
                <a:solidFill>
                  <a:srgbClr val="DADADA"/>
                </a:solidFill>
                <a:latin typeface="Menlo" panose="020B0609030804020204" pitchFamily="49" charset="0"/>
              </a:rPr>
              <a:t>}</a:t>
            </a:r>
            <a:endParaRPr lang="en-US" sz="1100" b="0" noProof="1">
              <a:solidFill>
                <a:srgbClr val="DADADA"/>
              </a:solidFill>
              <a:effectLst/>
              <a:latin typeface="Menlo" panose="020B0609030804020204" pitchFamily="49" charset="0"/>
            </a:endParaRPr>
          </a:p>
        </p:txBody>
      </p:sp>
      <p:pic>
        <p:nvPicPr>
          <p:cNvPr id="9218" name="Picture 2">
            <a:extLst>
              <a:ext uri="{FF2B5EF4-FFF2-40B4-BE49-F238E27FC236}">
                <a16:creationId xmlns:a16="http://schemas.microsoft.com/office/drawing/2014/main" id="{D043F1A1-0BDA-FFEA-787B-30AA4DD92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339" y="1882120"/>
            <a:ext cx="3468016" cy="19507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134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Combinando formas</a:t>
            </a:r>
          </a:p>
        </p:txBody>
      </p:sp>
      <p:sp>
        <p:nvSpPr>
          <p:cNvPr id="3" name="Text Placeholder 2">
            <a:extLst>
              <a:ext uri="{FF2B5EF4-FFF2-40B4-BE49-F238E27FC236}">
                <a16:creationId xmlns:a16="http://schemas.microsoft.com/office/drawing/2014/main" id="{F77AA7DB-58FD-EF75-8A77-67102E409BB5}"/>
              </a:ext>
            </a:extLst>
          </p:cNvPr>
          <p:cNvSpPr>
            <a:spLocks noGrp="1"/>
          </p:cNvSpPr>
          <p:nvPr>
            <p:ph type="body" idx="1"/>
          </p:nvPr>
        </p:nvSpPr>
        <p:spPr/>
        <p:txBody>
          <a:bodyPr/>
          <a:lstStyle/>
          <a:p>
            <a:r>
              <a:rPr lang="pt-BR" dirty="0"/>
              <a:t>Um dos truques interessantes do SDF é poder combinar as formas de diversas formas.</a:t>
            </a:r>
          </a:p>
          <a:p>
            <a:r>
              <a:rPr lang="pt-BR" dirty="0"/>
              <a:t>Aqui veremos as principais possibilidades.</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37</a:t>
            </a:fld>
            <a:endParaRPr lang="pt-BR"/>
          </a:p>
        </p:txBody>
      </p:sp>
    </p:spTree>
    <p:extLst>
      <p:ext uri="{BB962C8B-B14F-4D97-AF65-F5344CB8AC3E}">
        <p14:creationId xmlns:p14="http://schemas.microsoft.com/office/powerpoint/2010/main" val="3350857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União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38</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min</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10242" name="Picture 2">
            <a:extLst>
              <a:ext uri="{FF2B5EF4-FFF2-40B4-BE49-F238E27FC236}">
                <a16:creationId xmlns:a16="http://schemas.microsoft.com/office/drawing/2014/main" id="{38A2B5FB-59A7-6223-2CCE-036A1C8D7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60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Intersecção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39</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397D27EA-5753-4EBE-82F0-8D186DA81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11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4757-2FBA-FD0F-D446-F2C8A83C8483}"/>
              </a:ext>
            </a:extLst>
          </p:cNvPr>
          <p:cNvSpPr>
            <a:spLocks noGrp="1"/>
          </p:cNvSpPr>
          <p:nvPr>
            <p:ph type="title"/>
          </p:nvPr>
        </p:nvSpPr>
        <p:spPr/>
        <p:txBody>
          <a:bodyPr/>
          <a:lstStyle/>
          <a:p>
            <a:r>
              <a:rPr lang="pt-BR" dirty="0"/>
              <a:t>Introdução a </a:t>
            </a:r>
            <a:r>
              <a:rPr lang="pt-BR" dirty="0" err="1"/>
              <a:t>Shaders</a:t>
            </a:r>
            <a:r>
              <a:rPr lang="pt-BR" dirty="0"/>
              <a:t> (GLSL)</a:t>
            </a:r>
          </a:p>
        </p:txBody>
      </p:sp>
      <p:sp>
        <p:nvSpPr>
          <p:cNvPr id="3" name="Text Placeholder 2">
            <a:extLst>
              <a:ext uri="{FF2B5EF4-FFF2-40B4-BE49-F238E27FC236}">
                <a16:creationId xmlns:a16="http://schemas.microsoft.com/office/drawing/2014/main" id="{CA87281D-B426-44AA-02B3-C6A850468CCD}"/>
              </a:ext>
            </a:extLst>
          </p:cNvPr>
          <p:cNvSpPr>
            <a:spLocks noGrp="1"/>
          </p:cNvSpPr>
          <p:nvPr>
            <p:ph type="body" idx="1"/>
          </p:nvPr>
        </p:nvSpPr>
        <p:spPr/>
        <p:txBody>
          <a:bodyPr/>
          <a:lstStyle/>
          <a:p>
            <a:r>
              <a:rPr lang="pt-BR" dirty="0"/>
              <a:t>Um típico </a:t>
            </a:r>
            <a:r>
              <a:rPr lang="pt-BR" dirty="0" err="1"/>
              <a:t>Shader</a:t>
            </a:r>
            <a:r>
              <a:rPr lang="pt-BR" dirty="0"/>
              <a:t> tem a seguinte estrutura:</a:t>
            </a:r>
          </a:p>
        </p:txBody>
      </p:sp>
      <p:sp>
        <p:nvSpPr>
          <p:cNvPr id="4" name="Slide Number Placeholder 3">
            <a:extLst>
              <a:ext uri="{FF2B5EF4-FFF2-40B4-BE49-F238E27FC236}">
                <a16:creationId xmlns:a16="http://schemas.microsoft.com/office/drawing/2014/main" id="{15664F33-34E4-DE21-4DAD-247E3FB608E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a:t>
            </a:fld>
            <a:endParaRPr lang="pt-BR"/>
          </a:p>
        </p:txBody>
      </p:sp>
      <p:sp>
        <p:nvSpPr>
          <p:cNvPr id="6" name="TextBox 5">
            <a:extLst>
              <a:ext uri="{FF2B5EF4-FFF2-40B4-BE49-F238E27FC236}">
                <a16:creationId xmlns:a16="http://schemas.microsoft.com/office/drawing/2014/main" id="{C8F7FABE-1D11-561A-D0F2-6081017F2E64}"/>
              </a:ext>
            </a:extLst>
          </p:cNvPr>
          <p:cNvSpPr txBox="1"/>
          <p:nvPr/>
        </p:nvSpPr>
        <p:spPr>
          <a:xfrm>
            <a:off x="4688586" y="5390585"/>
            <a:ext cx="3678174" cy="307777"/>
          </a:xfrm>
          <a:prstGeom prst="rect">
            <a:avLst/>
          </a:prstGeom>
          <a:noFill/>
        </p:spPr>
        <p:txBody>
          <a:bodyPr wrap="square">
            <a:spAutoFit/>
          </a:bodyPr>
          <a:lstStyle/>
          <a:p>
            <a:pPr algn="r"/>
            <a:r>
              <a:rPr lang="pt-BR" dirty="0"/>
              <a:t>Referência: https://</a:t>
            </a:r>
            <a:r>
              <a:rPr lang="pt-BR" dirty="0" err="1"/>
              <a:t>learnopengl.com</a:t>
            </a:r>
            <a:r>
              <a:rPr lang="pt-BR" dirty="0"/>
              <a:t>/</a:t>
            </a:r>
          </a:p>
        </p:txBody>
      </p:sp>
      <p:sp>
        <p:nvSpPr>
          <p:cNvPr id="8" name="TextBox 7">
            <a:extLst>
              <a:ext uri="{FF2B5EF4-FFF2-40B4-BE49-F238E27FC236}">
                <a16:creationId xmlns:a16="http://schemas.microsoft.com/office/drawing/2014/main" id="{E77C6421-D843-A087-8796-311838610085}"/>
              </a:ext>
            </a:extLst>
          </p:cNvPr>
          <p:cNvSpPr txBox="1"/>
          <p:nvPr/>
        </p:nvSpPr>
        <p:spPr>
          <a:xfrm>
            <a:off x="1152144" y="1640514"/>
            <a:ext cx="6806261" cy="3293209"/>
          </a:xfrm>
          <a:prstGeom prst="rect">
            <a:avLst/>
          </a:prstGeom>
          <a:solidFill>
            <a:schemeClr val="tx1">
              <a:lumMod val="85000"/>
              <a:lumOff val="15000"/>
            </a:schemeClr>
          </a:solidFill>
        </p:spPr>
        <p:txBody>
          <a:bodyPr wrap="square">
            <a:spAutoFit/>
          </a:bodyPr>
          <a:lstStyle/>
          <a:p>
            <a:r>
              <a:rPr lang="en-US" sz="1600" noProof="1">
                <a:solidFill>
                  <a:srgbClr val="8CBBAD"/>
                </a:solidFill>
                <a:effectLst/>
              </a:rPr>
              <a:t>#version numero_da_versão</a:t>
            </a:r>
          </a:p>
          <a:p>
            <a:r>
              <a:rPr lang="en-US" sz="1600" b="1" noProof="1">
                <a:solidFill>
                  <a:srgbClr val="93C763"/>
                </a:solidFill>
                <a:effectLst/>
              </a:rPr>
              <a:t>in</a:t>
            </a:r>
            <a:r>
              <a:rPr lang="en-US" sz="1600" noProof="1"/>
              <a:t> </a:t>
            </a:r>
            <a:r>
              <a:rPr lang="en-US" sz="1600" noProof="1">
                <a:solidFill>
                  <a:schemeClr val="bg1"/>
                </a:solidFill>
              </a:rPr>
              <a:t>type nome_da_variável_de_entrada;</a:t>
            </a:r>
          </a:p>
          <a:p>
            <a:r>
              <a:rPr lang="en-US" sz="1600" b="1" noProof="1">
                <a:solidFill>
                  <a:srgbClr val="93C763"/>
                </a:solidFill>
                <a:effectLst/>
              </a:rPr>
              <a:t>in</a:t>
            </a:r>
            <a:r>
              <a:rPr lang="en-US" sz="1600" noProof="1"/>
              <a:t> </a:t>
            </a:r>
            <a:r>
              <a:rPr lang="en-US" sz="1600" noProof="1">
                <a:solidFill>
                  <a:schemeClr val="bg1"/>
                </a:solidFill>
              </a:rPr>
              <a:t>type nome_da_variável_de_entrada;</a:t>
            </a:r>
          </a:p>
          <a:p>
            <a:r>
              <a:rPr lang="en-US" sz="1600" b="1" noProof="1">
                <a:solidFill>
                  <a:srgbClr val="93C763"/>
                </a:solidFill>
                <a:effectLst/>
              </a:rPr>
              <a:t>out</a:t>
            </a:r>
            <a:r>
              <a:rPr lang="en-US" sz="1600" noProof="1"/>
              <a:t> </a:t>
            </a:r>
            <a:r>
              <a:rPr lang="en-US" sz="1600" noProof="1">
                <a:solidFill>
                  <a:schemeClr val="bg1"/>
                </a:solidFill>
              </a:rPr>
              <a:t>type nome_da_variável_de_saída;</a:t>
            </a:r>
          </a:p>
          <a:p>
            <a:endParaRPr lang="en-US" sz="1600" b="1" noProof="1">
              <a:solidFill>
                <a:srgbClr val="93C763"/>
              </a:solidFill>
              <a:effectLst/>
            </a:endParaRPr>
          </a:p>
          <a:p>
            <a:r>
              <a:rPr lang="en-US" sz="1600" b="1" noProof="1">
                <a:solidFill>
                  <a:srgbClr val="93C763"/>
                </a:solidFill>
                <a:effectLst/>
              </a:rPr>
              <a:t>uniform</a:t>
            </a:r>
            <a:r>
              <a:rPr lang="en-US" sz="1600" noProof="1"/>
              <a:t> </a:t>
            </a:r>
            <a:r>
              <a:rPr lang="en-US" sz="1600" noProof="1">
                <a:solidFill>
                  <a:schemeClr val="bg1"/>
                </a:solidFill>
              </a:rPr>
              <a:t>type nome_do_uniform;</a:t>
            </a:r>
          </a:p>
          <a:p>
            <a:endParaRPr lang="en-US" sz="1600" b="1" noProof="1">
              <a:solidFill>
                <a:srgbClr val="93C763"/>
              </a:solidFill>
              <a:effectLst/>
            </a:endParaRPr>
          </a:p>
          <a:p>
            <a:r>
              <a:rPr lang="en-US" sz="1600" b="1" noProof="1">
                <a:solidFill>
                  <a:srgbClr val="93C763"/>
                </a:solidFill>
                <a:effectLst/>
              </a:rPr>
              <a:t>void</a:t>
            </a:r>
            <a:r>
              <a:rPr lang="en-US" sz="1600" noProof="1"/>
              <a:t> </a:t>
            </a:r>
            <a:r>
              <a:rPr lang="en-US" sz="1600" noProof="1">
                <a:solidFill>
                  <a:schemeClr val="bg1"/>
                </a:solidFill>
              </a:rPr>
              <a:t>main() { </a:t>
            </a:r>
            <a:r>
              <a:rPr lang="en-US" sz="1600" noProof="1">
                <a:solidFill>
                  <a:srgbClr val="818E96"/>
                </a:solidFill>
                <a:effectLst/>
              </a:rPr>
              <a:t>// processa as entrada(s) e faz algo gráfico</a:t>
            </a:r>
            <a:endParaRPr lang="en-US" sz="1600" noProof="1"/>
          </a:p>
          <a:p>
            <a:r>
              <a:rPr lang="en-US" sz="1600" noProof="1">
                <a:solidFill>
                  <a:schemeClr val="bg1"/>
                </a:solidFill>
              </a:rPr>
              <a:t>    ... </a:t>
            </a:r>
          </a:p>
          <a:p>
            <a:r>
              <a:rPr lang="en-US" sz="1600" noProof="1">
                <a:solidFill>
                  <a:srgbClr val="818E96"/>
                </a:solidFill>
                <a:effectLst/>
              </a:rPr>
              <a:t>    // pega as coisas processadas e coloca em variáveis de saída</a:t>
            </a:r>
            <a:endParaRPr lang="en-US" sz="1600" noProof="1"/>
          </a:p>
          <a:p>
            <a:r>
              <a:rPr lang="en-US" sz="1600" noProof="1">
                <a:solidFill>
                  <a:schemeClr val="bg1"/>
                </a:solidFill>
              </a:rPr>
              <a:t>    out_variable_name = weird_stuff_we_processed;</a:t>
            </a:r>
          </a:p>
          <a:p>
            <a:r>
              <a:rPr lang="en-US" sz="1600" noProof="1">
                <a:solidFill>
                  <a:schemeClr val="bg1"/>
                </a:solidFill>
              </a:rPr>
              <a:t>} </a:t>
            </a:r>
            <a:br>
              <a:rPr lang="en-US" sz="1600" noProof="1">
                <a:solidFill>
                  <a:schemeClr val="bg1"/>
                </a:solidFill>
              </a:rPr>
            </a:br>
            <a:endParaRPr lang="en-US" sz="1600" noProof="1">
              <a:solidFill>
                <a:schemeClr val="bg1"/>
              </a:solidFill>
            </a:endParaRPr>
          </a:p>
        </p:txBody>
      </p:sp>
    </p:spTree>
    <p:extLst>
      <p:ext uri="{BB962C8B-B14F-4D97-AF65-F5344CB8AC3E}">
        <p14:creationId xmlns:p14="http://schemas.microsoft.com/office/powerpoint/2010/main" val="4108506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círculo do quadrado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40</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2E237CBC-854D-53E5-372F-53B67CBDF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012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quadrado do círculo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41</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B0373972-8800-0BEB-C369-84704979F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31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Ou exclusivo (XOR)</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42</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869025"/>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100" b="0" noProof="1">
                <a:solidFill>
                  <a:srgbClr val="569CD6"/>
                </a:solidFill>
                <a:effectLst/>
                <a:latin typeface="Menlo" panose="020B0609030804020204" pitchFamily="49" charset="0"/>
              </a:rPr>
              <a:t>  </a:t>
            </a:r>
            <a:r>
              <a:rPr lang="en-US" sz="1000" b="0" dirty="0">
                <a:solidFill>
                  <a:srgbClr val="569CD6"/>
                </a:solidFill>
                <a:effectLst/>
                <a:latin typeface="Menlo" panose="020B0609030804020204" pitchFamily="49" charset="0"/>
              </a:rPr>
              <a:t>float</a:t>
            </a:r>
            <a:r>
              <a:rPr lang="en-US" sz="1000" b="0" dirty="0">
                <a:solidFill>
                  <a:srgbClr val="DADADA"/>
                </a:solidFill>
                <a:effectLst/>
                <a:latin typeface="Menlo" panose="020B0609030804020204" pitchFamily="49" charset="0"/>
              </a:rPr>
              <a:t> res </a:t>
            </a:r>
            <a:r>
              <a:rPr lang="en-US" sz="1000" b="0" dirty="0">
                <a:solidFill>
                  <a:srgbClr val="B4B4B4"/>
                </a:solidFill>
                <a:effectLst/>
                <a:latin typeface="Menlo" panose="020B0609030804020204" pitchFamily="49" charset="0"/>
              </a:rPr>
              <a:t>=</a:t>
            </a:r>
            <a:r>
              <a:rPr lang="en-US" sz="1000" b="0" dirty="0">
                <a:solidFill>
                  <a:srgbClr val="DADADA"/>
                </a:solidFill>
                <a:effectLst/>
                <a:latin typeface="Menlo" panose="020B0609030804020204" pitchFamily="49" charset="0"/>
              </a:rPr>
              <a:t> </a:t>
            </a:r>
            <a:r>
              <a:rPr lang="en-US" sz="1000" b="0" dirty="0">
                <a:solidFill>
                  <a:srgbClr val="DCDCAA"/>
                </a:solidFill>
                <a:effectLst/>
                <a:latin typeface="Menlo" panose="020B0609030804020204" pitchFamily="49" charset="0"/>
              </a:rPr>
              <a:t>max</a:t>
            </a:r>
            <a:r>
              <a:rPr lang="en-US" sz="1000" b="0" dirty="0">
                <a:solidFill>
                  <a:srgbClr val="DADADA"/>
                </a:solidFill>
                <a:effectLst/>
                <a:latin typeface="Menlo" panose="020B0609030804020204" pitchFamily="49" charset="0"/>
              </a:rPr>
              <a:t>(min(circle, square), -max(circle, square));</a:t>
            </a:r>
            <a:endParaRPr lang="en-US" sz="1000" dirty="0">
              <a:solidFill>
                <a:srgbClr val="DADADA"/>
              </a:solidFill>
              <a:latin typeface="Menlo" panose="020B0609030804020204" pitchFamily="49" charset="0"/>
            </a:endParaRPr>
          </a:p>
          <a:p>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E72113D2-00A7-A8D2-9585-30DBE50D2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1"/>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075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E2C7-8879-70E1-B7E8-84F9828FB6C9}"/>
              </a:ext>
            </a:extLst>
          </p:cNvPr>
          <p:cNvSpPr>
            <a:spLocks noGrp="1"/>
          </p:cNvSpPr>
          <p:nvPr>
            <p:ph type="title"/>
          </p:nvPr>
        </p:nvSpPr>
        <p:spPr/>
        <p:txBody>
          <a:bodyPr/>
          <a:lstStyle/>
          <a:p>
            <a:r>
              <a:rPr lang="pt-BR" dirty="0"/>
              <a:t>Resumindo</a:t>
            </a:r>
          </a:p>
        </p:txBody>
      </p:sp>
      <p:sp>
        <p:nvSpPr>
          <p:cNvPr id="3" name="Text Placeholder 2">
            <a:extLst>
              <a:ext uri="{FF2B5EF4-FFF2-40B4-BE49-F238E27FC236}">
                <a16:creationId xmlns:a16="http://schemas.microsoft.com/office/drawing/2014/main" id="{F04048E0-C45A-EE0B-F9E4-9E06DBB971E2}"/>
              </a:ext>
            </a:extLst>
          </p:cNvPr>
          <p:cNvSpPr>
            <a:spLocks noGrp="1"/>
          </p:cNvSpPr>
          <p:nvPr>
            <p:ph type="body" idx="1"/>
          </p:nvPr>
        </p:nvSpPr>
        <p:spPr/>
        <p:txBody>
          <a:bodyPr>
            <a:normAutofit/>
          </a:bodyPr>
          <a:lstStyle/>
          <a:p>
            <a:r>
              <a:rPr lang="en-US" dirty="0"/>
              <a:t>res </a:t>
            </a:r>
            <a:r>
              <a:rPr lang="en-US" dirty="0">
                <a:solidFill>
                  <a:srgbClr val="67CDCC"/>
                </a:solidFill>
                <a:effectLst/>
              </a:rPr>
              <a:t>=</a:t>
            </a:r>
            <a:r>
              <a:rPr lang="en-US" dirty="0"/>
              <a:t> </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união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intersecção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67CD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d1 </a:t>
            </a:r>
            <a:r>
              <a:rPr lang="en-US" dirty="0" err="1">
                <a:solidFill>
                  <a:srgbClr val="999999"/>
                </a:solidFill>
                <a:effectLst/>
              </a:rPr>
              <a:t>menos</a:t>
            </a:r>
            <a:r>
              <a:rPr lang="en-US" dirty="0">
                <a:solidFill>
                  <a:srgbClr val="999999"/>
                </a:solidFill>
                <a:effectLst/>
              </a:rPr>
              <a:t> d2</a:t>
            </a:r>
            <a:r>
              <a:rPr lang="en-US" dirty="0"/>
              <a:t> </a:t>
            </a:r>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a:t>
            </a:r>
            <a:r>
              <a:rPr lang="en-US" dirty="0">
                <a:solidFill>
                  <a:srgbClr val="67CDCC"/>
                </a:solidFill>
                <a:effectLst/>
              </a:rPr>
              <a:t>-</a:t>
            </a:r>
            <a:r>
              <a:rPr lang="en-US" dirty="0"/>
              <a:t>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d2 </a:t>
            </a:r>
            <a:r>
              <a:rPr lang="en-US" dirty="0" err="1">
                <a:solidFill>
                  <a:srgbClr val="999999"/>
                </a:solidFill>
                <a:effectLst/>
              </a:rPr>
              <a:t>menos</a:t>
            </a:r>
            <a:r>
              <a:rPr lang="en-US" dirty="0">
                <a:solidFill>
                  <a:srgbClr val="999999"/>
                </a:solidFill>
                <a:effectLst/>
              </a:rPr>
              <a:t> d1</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67CDCC"/>
                </a:solidFill>
                <a:effectLst/>
              </a:rPr>
              <a:t>-</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xor</a:t>
            </a:r>
            <a:r>
              <a:rPr lang="en-US" dirty="0"/>
              <a:t> </a:t>
            </a:r>
          </a:p>
          <a:p>
            <a:endParaRPr lang="pt-BR" dirty="0"/>
          </a:p>
        </p:txBody>
      </p:sp>
      <p:sp>
        <p:nvSpPr>
          <p:cNvPr id="4" name="Slide Number Placeholder 3">
            <a:extLst>
              <a:ext uri="{FF2B5EF4-FFF2-40B4-BE49-F238E27FC236}">
                <a16:creationId xmlns:a16="http://schemas.microsoft.com/office/drawing/2014/main" id="{835F889F-98B9-BF16-9664-0093273CF60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43</a:t>
            </a:fld>
            <a:endParaRPr lang="pt-BR"/>
          </a:p>
        </p:txBody>
      </p:sp>
    </p:spTree>
    <p:extLst>
      <p:ext uri="{BB962C8B-B14F-4D97-AF65-F5344CB8AC3E}">
        <p14:creationId xmlns:p14="http://schemas.microsoft.com/office/powerpoint/2010/main" val="179681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E3EE-C45F-1D7D-B41F-3E3750E9D0B2}"/>
              </a:ext>
            </a:extLst>
          </p:cNvPr>
          <p:cNvSpPr>
            <a:spLocks noGrp="1"/>
          </p:cNvSpPr>
          <p:nvPr>
            <p:ph type="title"/>
          </p:nvPr>
        </p:nvSpPr>
        <p:spPr/>
        <p:txBody>
          <a:bodyPr/>
          <a:lstStyle/>
          <a:p>
            <a:r>
              <a:rPr lang="pt-BR" dirty="0"/>
              <a:t>Posicionamento 2D</a:t>
            </a:r>
          </a:p>
        </p:txBody>
      </p:sp>
      <p:sp>
        <p:nvSpPr>
          <p:cNvPr id="3" name="Text Placeholder 2">
            <a:extLst>
              <a:ext uri="{FF2B5EF4-FFF2-40B4-BE49-F238E27FC236}">
                <a16:creationId xmlns:a16="http://schemas.microsoft.com/office/drawing/2014/main" id="{5A1EB2BE-CA61-8226-47DF-B4871C3C6D12}"/>
              </a:ext>
            </a:extLst>
          </p:cNvPr>
          <p:cNvSpPr>
            <a:spLocks noGrp="1"/>
          </p:cNvSpPr>
          <p:nvPr>
            <p:ph type="body" idx="1"/>
          </p:nvPr>
        </p:nvSpPr>
        <p:spPr/>
        <p:txBody>
          <a:bodyPr/>
          <a:lstStyle/>
          <a:p>
            <a:r>
              <a:rPr lang="pt-BR" dirty="0"/>
              <a:t>Inspirado originalmente no trabalho de </a:t>
            </a:r>
            <a:r>
              <a:rPr lang="pt-BR" dirty="0" err="1"/>
              <a:t>Inigo</a:t>
            </a:r>
            <a:r>
              <a:rPr lang="pt-BR" dirty="0"/>
              <a:t> </a:t>
            </a:r>
            <a:r>
              <a:rPr lang="pt-BR" dirty="0" err="1"/>
              <a:t>Quilez</a:t>
            </a:r>
            <a:r>
              <a:rPr lang="pt-BR" dirty="0"/>
              <a:t>. A seguir serão apresentadas algumas estratégias de posicionar e exibir padrões de imagens.</a:t>
            </a:r>
          </a:p>
        </p:txBody>
      </p:sp>
      <p:sp>
        <p:nvSpPr>
          <p:cNvPr id="4" name="Slide Number Placeholder 3">
            <a:extLst>
              <a:ext uri="{FF2B5EF4-FFF2-40B4-BE49-F238E27FC236}">
                <a16:creationId xmlns:a16="http://schemas.microsoft.com/office/drawing/2014/main" id="{50290BFC-65B6-86C2-39D2-AB7CE00F1FA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44</a:t>
            </a:fld>
            <a:endParaRPr lang="pt-BR"/>
          </a:p>
        </p:txBody>
      </p:sp>
    </p:spTree>
    <p:extLst>
      <p:ext uri="{BB962C8B-B14F-4D97-AF65-F5344CB8AC3E}">
        <p14:creationId xmlns:p14="http://schemas.microsoft.com/office/powerpoint/2010/main" val="695165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45</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p,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a:t>
            </a:r>
          </a:p>
          <a:p>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abs</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sdCircle</a:t>
            </a:r>
            <a:r>
              <a:rPr lang="en-US" b="0" dirty="0">
                <a:solidFill>
                  <a:srgbClr val="DADADA"/>
                </a:solidFill>
                <a:effectLst/>
                <a:latin typeface="Menlo" panose="020B0609030804020204" pitchFamily="49" charset="0"/>
              </a:rPr>
              <a:t>(p,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drawScene</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getBackgroundColor</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res; </a:t>
            </a:r>
            <a:r>
              <a:rPr lang="en-US" b="0" dirty="0">
                <a:solidFill>
                  <a:srgbClr val="57A64A"/>
                </a:solidFill>
                <a:effectLst/>
                <a:latin typeface="Menlo" panose="020B0609030804020204" pitchFamily="49" charset="0"/>
              </a:rPr>
              <a:t>// result</a:t>
            </a:r>
            <a:endParaRPr lang="en-US" b="0" dirty="0">
              <a:solidFill>
                <a:srgbClr val="DADADA"/>
              </a:solidFill>
              <a:effectLst/>
              <a:latin typeface="Menlo" panose="020B0609030804020204" pitchFamily="49" charset="0"/>
            </a:endParaRPr>
          </a:p>
          <a:p>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0.1</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step</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res);</a:t>
            </a:r>
          </a:p>
          <a:p>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mix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col, res);</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col;</a:t>
            </a:r>
          </a:p>
          <a:p>
            <a:r>
              <a:rPr lang="en-US" b="0" dirty="0">
                <a:solidFill>
                  <a:srgbClr val="DADADA"/>
                </a:solidFill>
                <a:effectLst/>
                <a:latin typeface="Menlo" panose="020B0609030804020204" pitchFamily="49" charset="0"/>
              </a:rPr>
              <a:t>}</a:t>
            </a:r>
          </a:p>
        </p:txBody>
      </p:sp>
      <p:pic>
        <p:nvPicPr>
          <p:cNvPr id="15362" name="Picture 2" descr="Canvas with a gradient background ranging from shades of purple at the bottom to shades of cyan at the top. Two red circles are drawn to the middle of the canvas. They are equidistant from each other along the x-axis.">
            <a:extLst>
              <a:ext uri="{FF2B5EF4-FFF2-40B4-BE49-F238E27FC236}">
                <a16:creationId xmlns:a16="http://schemas.microsoft.com/office/drawing/2014/main" id="{02561882-5667-B7B0-CD03-BB3C83CBA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021266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46</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a:t>
            </a:r>
            <a:r>
              <a:rPr lang="en-US" noProof="1">
                <a:solidFill>
                  <a:srgbClr val="DADADA"/>
                </a:solidFill>
                <a:latin typeface="Menlo" panose="020B0609030804020204" pitchFamily="49" charset="0"/>
              </a:rPr>
              <a:t>y</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(p.y);</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4" descr="Canvas with a gradient background ranging from shades of purple at the bottom to shades of cyan at the top. Two red circles are drawn to the middle of the canvas. They are equidistant from each other along the y-axis.">
            <a:extLst>
              <a:ext uri="{FF2B5EF4-FFF2-40B4-BE49-F238E27FC236}">
                <a16:creationId xmlns:a16="http://schemas.microsoft.com/office/drawing/2014/main" id="{78328C17-A7C7-B8DA-9143-30E07120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599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47</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opSymXY(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opSymXY(uv,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8" name="Picture 2" descr="Canvas with a gradient background ranging from shades of purple at the bottom to shades of cyan at the top. Four red circles are drawn to the middle of the canvas. They are equidistant from each other along the x-axis and y-axis.">
            <a:extLst>
              <a:ext uri="{FF2B5EF4-FFF2-40B4-BE49-F238E27FC236}">
                <a16:creationId xmlns:a16="http://schemas.microsoft.com/office/drawing/2014/main" id="{41B1F47B-2522-73B4-756E-30E81F2E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29"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628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opRep</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48</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opRep</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p,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c)</a:t>
            </a:r>
          </a:p>
          <a:p>
            <a:r>
              <a:rPr lang="en-US" b="0" dirty="0">
                <a:solidFill>
                  <a:srgbClr val="DADADA"/>
                </a:solidFill>
                <a:effectLst/>
                <a:latin typeface="Menlo" panose="020B0609030804020204" pitchFamily="49" charset="0"/>
              </a:rPr>
              <a:t>{</a:t>
            </a:r>
          </a:p>
          <a:p>
            <a:r>
              <a:rPr lang="en-US" b="0" dirty="0">
                <a:solidFill>
                  <a:srgbClr val="569CD6"/>
                </a:solidFill>
                <a:effectLst/>
                <a:latin typeface="Menlo" panose="020B0609030804020204" pitchFamily="49" charset="0"/>
              </a:rPr>
              <a:t>  vec2</a:t>
            </a:r>
            <a:r>
              <a:rPr lang="en-US" b="0" dirty="0">
                <a:solidFill>
                  <a:srgbClr val="DADADA"/>
                </a:solidFill>
                <a:effectLst/>
                <a:latin typeface="Menlo" panose="020B0609030804020204" pitchFamily="49" charset="0"/>
              </a:rPr>
              <a:t> q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mod</a:t>
            </a:r>
            <a:r>
              <a:rPr lang="en-US" b="0" dirty="0">
                <a:solidFill>
                  <a:srgbClr val="DADADA"/>
                </a:solidFill>
                <a:effectLst/>
                <a:latin typeface="Menlo" panose="020B0609030804020204" pitchFamily="49" charset="0"/>
              </a:rPr>
              <a:t>(p</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0.5</a:t>
            </a:r>
            <a:r>
              <a:rPr lang="en-US" b="0" dirty="0">
                <a:solidFill>
                  <a:srgbClr val="B4B4B4"/>
                </a:solidFill>
                <a:effectLst/>
                <a:latin typeface="Menlo" panose="020B0609030804020204" pitchFamily="49" charset="0"/>
              </a:rPr>
              <a:t>*</a:t>
            </a:r>
            <a:r>
              <a:rPr lang="en-US" b="0" dirty="0" err="1">
                <a:solidFill>
                  <a:srgbClr val="DADADA"/>
                </a:solidFill>
                <a:effectLst/>
                <a:latin typeface="Menlo" panose="020B0609030804020204" pitchFamily="49" charset="0"/>
              </a:rPr>
              <a:t>c,c</a:t>
            </a:r>
            <a:r>
              <a:rPr lang="en-US" b="0" dirty="0">
                <a:solidFill>
                  <a:srgbClr val="DADADA"/>
                </a:solidFill>
                <a:effectLst/>
                <a:latin typeface="Menlo" panose="020B0609030804020204" pitchFamily="49" charset="0"/>
              </a:rPr>
              <a:t>)</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0.5</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c;</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sdCircle</a:t>
            </a:r>
            <a:r>
              <a:rPr lang="en-US" b="0" dirty="0">
                <a:solidFill>
                  <a:srgbClr val="DADADA"/>
                </a:solidFill>
                <a:effectLst/>
                <a:latin typeface="Menlo" panose="020B0609030804020204" pitchFamily="49" charset="0"/>
              </a:rPr>
              <a:t>(q,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drawScene</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getBackgroundColor</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res; </a:t>
            </a:r>
            <a:r>
              <a:rPr lang="en-US" b="0" dirty="0">
                <a:solidFill>
                  <a:srgbClr val="57A64A"/>
                </a:solidFill>
                <a:effectLst/>
                <a:latin typeface="Menlo" panose="020B0609030804020204" pitchFamily="49" charset="0"/>
              </a:rPr>
              <a:t>// result</a:t>
            </a:r>
            <a:endParaRPr lang="en-US" b="0" dirty="0">
              <a:solidFill>
                <a:srgbClr val="DADADA"/>
              </a:solidFill>
              <a:effectLst/>
              <a:latin typeface="Menlo" panose="020B0609030804020204" pitchFamily="49" charset="0"/>
            </a:endParaRPr>
          </a:p>
          <a:p>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opRep</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0.05</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step</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res);</a:t>
            </a:r>
          </a:p>
          <a:p>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mix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col, res);</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col;</a:t>
            </a:r>
          </a:p>
          <a:p>
            <a:r>
              <a:rPr lang="en-US" b="0" dirty="0">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2" descr="Canvas with a gradient background ranging from shades of purple at the bottom to shades of cyan at the top. An infinite number of red circles are drawn to the middle of the canvas, but only forty-five are visible. They are equidistant from each other along the x-axis and y-axis.">
            <a:extLst>
              <a:ext uri="{FF2B5EF4-FFF2-40B4-BE49-F238E27FC236}">
                <a16:creationId xmlns:a16="http://schemas.microsoft.com/office/drawing/2014/main" id="{9ADD53B2-C488-8561-D47E-F618F6216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30"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570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6C4E-6F7F-1502-9611-D675980C755A}"/>
              </a:ext>
            </a:extLst>
          </p:cNvPr>
          <p:cNvSpPr>
            <a:spLocks noGrp="1"/>
          </p:cNvSpPr>
          <p:nvPr>
            <p:ph type="title"/>
          </p:nvPr>
        </p:nvSpPr>
        <p:spPr/>
        <p:txBody>
          <a:bodyPr/>
          <a:lstStyle/>
          <a:p>
            <a:r>
              <a:rPr lang="pt-BR" dirty="0"/>
              <a:t>Funções SDF prontas</a:t>
            </a:r>
          </a:p>
        </p:txBody>
      </p:sp>
      <p:sp>
        <p:nvSpPr>
          <p:cNvPr id="3" name="Text Placeholder 2">
            <a:extLst>
              <a:ext uri="{FF2B5EF4-FFF2-40B4-BE49-F238E27FC236}">
                <a16:creationId xmlns:a16="http://schemas.microsoft.com/office/drawing/2014/main" id="{D90DCF05-8096-AAAA-68EF-07FE686D82B4}"/>
              </a:ext>
            </a:extLst>
          </p:cNvPr>
          <p:cNvSpPr>
            <a:spLocks noGrp="1"/>
          </p:cNvSpPr>
          <p:nvPr>
            <p:ph type="body" idx="1"/>
          </p:nvPr>
        </p:nvSpPr>
        <p:spPr/>
        <p:txBody>
          <a:bodyPr/>
          <a:lstStyle/>
          <a:p>
            <a:r>
              <a:rPr lang="pt-BR" dirty="0"/>
              <a:t>Muitas funcionalidades para SDF já existem. Um bom repositório é o site do </a:t>
            </a:r>
            <a:r>
              <a:rPr lang="pt-BR" dirty="0" err="1"/>
              <a:t>Inigo</a:t>
            </a:r>
            <a:r>
              <a:rPr lang="pt-BR" dirty="0"/>
              <a:t> </a:t>
            </a:r>
            <a:r>
              <a:rPr lang="pt-BR" dirty="0" err="1"/>
              <a:t>Quilz</a:t>
            </a:r>
            <a:r>
              <a:rPr lang="pt-BR" dirty="0"/>
              <a:t>:</a:t>
            </a:r>
          </a:p>
          <a:p>
            <a:r>
              <a:rPr lang="pt-BR" dirty="0">
                <a:hlinkClick r:id="rId2"/>
              </a:rPr>
              <a:t>https://iquilezles.org/articles/distfunctions2d/</a:t>
            </a:r>
            <a:endParaRPr lang="pt-BR" dirty="0"/>
          </a:p>
          <a:p>
            <a:endParaRPr lang="pt-BR" dirty="0"/>
          </a:p>
        </p:txBody>
      </p:sp>
      <p:sp>
        <p:nvSpPr>
          <p:cNvPr id="4" name="Slide Number Placeholder 3">
            <a:extLst>
              <a:ext uri="{FF2B5EF4-FFF2-40B4-BE49-F238E27FC236}">
                <a16:creationId xmlns:a16="http://schemas.microsoft.com/office/drawing/2014/main" id="{5A30F2B1-19CE-6E68-BDFA-3262FB31565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49</a:t>
            </a:fld>
            <a:endParaRPr lang="pt-BR"/>
          </a:p>
        </p:txBody>
      </p:sp>
      <p:pic>
        <p:nvPicPr>
          <p:cNvPr id="5" name="Picture 4">
            <a:extLst>
              <a:ext uri="{FF2B5EF4-FFF2-40B4-BE49-F238E27FC236}">
                <a16:creationId xmlns:a16="http://schemas.microsoft.com/office/drawing/2014/main" id="{88966402-7DB5-ACF3-71C7-35D7F277670C}"/>
              </a:ext>
            </a:extLst>
          </p:cNvPr>
          <p:cNvPicPr>
            <a:picLocks noChangeAspect="1"/>
          </p:cNvPicPr>
          <p:nvPr/>
        </p:nvPicPr>
        <p:blipFill>
          <a:blip r:embed="rId3"/>
          <a:stretch>
            <a:fillRect/>
          </a:stretch>
        </p:blipFill>
        <p:spPr>
          <a:xfrm>
            <a:off x="1298542" y="2055997"/>
            <a:ext cx="6007231" cy="3354732"/>
          </a:xfrm>
          <a:prstGeom prst="rect">
            <a:avLst/>
          </a:prstGeom>
        </p:spPr>
      </p:pic>
    </p:spTree>
    <p:extLst>
      <p:ext uri="{BB962C8B-B14F-4D97-AF65-F5344CB8AC3E}">
        <p14:creationId xmlns:p14="http://schemas.microsoft.com/office/powerpoint/2010/main" val="218525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4757-2FBA-FD0F-D446-F2C8A83C8483}"/>
              </a:ext>
            </a:extLst>
          </p:cNvPr>
          <p:cNvSpPr>
            <a:spLocks noGrp="1"/>
          </p:cNvSpPr>
          <p:nvPr>
            <p:ph type="title"/>
          </p:nvPr>
        </p:nvSpPr>
        <p:spPr/>
        <p:txBody>
          <a:bodyPr/>
          <a:lstStyle/>
          <a:p>
            <a:r>
              <a:rPr lang="pt-BR" dirty="0"/>
              <a:t>Tipos de Dados (GLSL)</a:t>
            </a:r>
          </a:p>
        </p:txBody>
      </p:sp>
      <p:sp>
        <p:nvSpPr>
          <p:cNvPr id="3" name="Text Placeholder 2">
            <a:extLst>
              <a:ext uri="{FF2B5EF4-FFF2-40B4-BE49-F238E27FC236}">
                <a16:creationId xmlns:a16="http://schemas.microsoft.com/office/drawing/2014/main" id="{CA87281D-B426-44AA-02B3-C6A850468CCD}"/>
              </a:ext>
            </a:extLst>
          </p:cNvPr>
          <p:cNvSpPr>
            <a:spLocks noGrp="1"/>
          </p:cNvSpPr>
          <p:nvPr>
            <p:ph type="body" idx="1"/>
          </p:nvPr>
        </p:nvSpPr>
        <p:spPr/>
        <p:txBody>
          <a:bodyPr/>
          <a:lstStyle/>
          <a:p>
            <a:r>
              <a:rPr lang="pt-BR" dirty="0"/>
              <a:t>Os tipos básicos de variáveis são:</a:t>
            </a:r>
          </a:p>
          <a:p>
            <a:r>
              <a:rPr lang="pt-BR" dirty="0" err="1">
                <a:latin typeface="Courier New" panose="02070309020205020404" pitchFamily="49" charset="0"/>
                <a:cs typeface="Courier New" panose="02070309020205020404" pitchFamily="49" charset="0"/>
              </a:rPr>
              <a:t>int</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float</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double</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uint</a:t>
            </a:r>
            <a:r>
              <a:rPr lang="pt-BR" dirty="0">
                <a:latin typeface="Courier New" panose="02070309020205020404" pitchFamily="49" charset="0"/>
                <a:cs typeface="Courier New" panose="02070309020205020404" pitchFamily="49" charset="0"/>
              </a:rPr>
              <a:t> e </a:t>
            </a:r>
            <a:r>
              <a:rPr lang="pt-BR" dirty="0" err="1">
                <a:latin typeface="Courier New" panose="02070309020205020404" pitchFamily="49" charset="0"/>
                <a:cs typeface="Courier New" panose="02070309020205020404" pitchFamily="49" charset="0"/>
              </a:rPr>
              <a:t>bool</a:t>
            </a:r>
            <a:endParaRPr lang="pt-BR" dirty="0">
              <a:latin typeface="Courier New" panose="02070309020205020404" pitchFamily="49" charset="0"/>
              <a:cs typeface="Courier New" panose="02070309020205020404" pitchFamily="49" charset="0"/>
            </a:endParaRPr>
          </a:p>
          <a:p>
            <a:endParaRPr lang="pt-BR" dirty="0"/>
          </a:p>
          <a:p>
            <a:r>
              <a:rPr lang="pt-BR" dirty="0"/>
              <a:t>Vetores podem ter 2, 3 ou 4 </a:t>
            </a:r>
            <a:r>
              <a:rPr lang="pt-BR" dirty="0" err="1"/>
              <a:t>compomentes</a:t>
            </a:r>
            <a:r>
              <a:rPr lang="pt-BR" dirty="0"/>
              <a:t>:</a:t>
            </a:r>
          </a:p>
          <a:p>
            <a:r>
              <a:rPr lang="pt-BR" dirty="0" err="1">
                <a:latin typeface="Courier New" panose="02070309020205020404" pitchFamily="49" charset="0"/>
                <a:cs typeface="Courier New" panose="02070309020205020404" pitchFamily="49" charset="0"/>
              </a:rPr>
              <a:t>vecn</a:t>
            </a:r>
            <a:r>
              <a:rPr lang="pt-BR" dirty="0">
                <a:latin typeface="Courier New" panose="02070309020205020404" pitchFamily="49" charset="0"/>
                <a:cs typeface="Courier New" panose="02070309020205020404" pitchFamily="49" charset="0"/>
              </a:rPr>
              <a:t>: o vetor padrão com </a:t>
            </a:r>
            <a:r>
              <a:rPr lang="pt-BR" dirty="0" err="1">
                <a:latin typeface="Courier New" panose="02070309020205020404" pitchFamily="49" charset="0"/>
                <a:cs typeface="Courier New" panose="02070309020205020404" pitchFamily="49" charset="0"/>
              </a:rPr>
              <a:t>n</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floats</a:t>
            </a:r>
            <a:r>
              <a:rPr lang="pt-BR" dirty="0">
                <a:latin typeface="Courier New" panose="02070309020205020404" pitchFamily="49" charset="0"/>
                <a:cs typeface="Courier New" panose="02070309020205020404" pitchFamily="49" charset="0"/>
              </a:rPr>
              <a:t>.</a:t>
            </a:r>
          </a:p>
          <a:p>
            <a:r>
              <a:rPr lang="pt-BR" dirty="0" err="1">
                <a:latin typeface="Courier New" panose="02070309020205020404" pitchFamily="49" charset="0"/>
                <a:cs typeface="Courier New" panose="02070309020205020404" pitchFamily="49" charset="0"/>
              </a:rPr>
              <a:t>bvecn</a:t>
            </a:r>
            <a:r>
              <a:rPr lang="pt-BR" dirty="0">
                <a:latin typeface="Courier New" panose="02070309020205020404" pitchFamily="49" charset="0"/>
                <a:cs typeface="Courier New" panose="02070309020205020404" pitchFamily="49" charset="0"/>
              </a:rPr>
              <a:t>: um vetor com </a:t>
            </a:r>
            <a:r>
              <a:rPr lang="pt-BR" dirty="0" err="1">
                <a:latin typeface="Courier New" panose="02070309020205020404" pitchFamily="49" charset="0"/>
                <a:cs typeface="Courier New" panose="02070309020205020404" pitchFamily="49" charset="0"/>
              </a:rPr>
              <a:t>n</a:t>
            </a:r>
            <a:r>
              <a:rPr lang="pt-BR" dirty="0">
                <a:latin typeface="Courier New" panose="02070309020205020404" pitchFamily="49" charset="0"/>
                <a:cs typeface="Courier New" panose="02070309020205020404" pitchFamily="49" charset="0"/>
              </a:rPr>
              <a:t> booleanos.</a:t>
            </a:r>
          </a:p>
          <a:p>
            <a:r>
              <a:rPr lang="pt-BR" dirty="0" err="1">
                <a:latin typeface="Courier New" panose="02070309020205020404" pitchFamily="49" charset="0"/>
                <a:cs typeface="Courier New" panose="02070309020205020404" pitchFamily="49" charset="0"/>
              </a:rPr>
              <a:t>ivecn</a:t>
            </a:r>
            <a:r>
              <a:rPr lang="pt-BR" dirty="0">
                <a:latin typeface="Courier New" panose="02070309020205020404" pitchFamily="49" charset="0"/>
                <a:cs typeface="Courier New" panose="02070309020205020404" pitchFamily="49" charset="0"/>
              </a:rPr>
              <a:t>: um vetor com </a:t>
            </a:r>
            <a:r>
              <a:rPr lang="pt-BR" dirty="0" err="1">
                <a:latin typeface="Courier New" panose="02070309020205020404" pitchFamily="49" charset="0"/>
                <a:cs typeface="Courier New" panose="02070309020205020404" pitchFamily="49" charset="0"/>
              </a:rPr>
              <a:t>n</a:t>
            </a:r>
            <a:r>
              <a:rPr lang="pt-BR" dirty="0">
                <a:latin typeface="Courier New" panose="02070309020205020404" pitchFamily="49" charset="0"/>
                <a:cs typeface="Courier New" panose="02070309020205020404" pitchFamily="49" charset="0"/>
              </a:rPr>
              <a:t> inteiros.</a:t>
            </a:r>
          </a:p>
          <a:p>
            <a:r>
              <a:rPr lang="pt-BR" dirty="0" err="1">
                <a:latin typeface="Courier New" panose="02070309020205020404" pitchFamily="49" charset="0"/>
                <a:cs typeface="Courier New" panose="02070309020205020404" pitchFamily="49" charset="0"/>
              </a:rPr>
              <a:t>uvecn</a:t>
            </a:r>
            <a:r>
              <a:rPr lang="pt-BR" dirty="0">
                <a:latin typeface="Courier New" panose="02070309020205020404" pitchFamily="49" charset="0"/>
                <a:cs typeface="Courier New" panose="02070309020205020404" pitchFamily="49" charset="0"/>
              </a:rPr>
              <a:t>: um vetor com </a:t>
            </a:r>
            <a:r>
              <a:rPr lang="pt-BR" dirty="0" err="1">
                <a:latin typeface="Courier New" panose="02070309020205020404" pitchFamily="49" charset="0"/>
                <a:cs typeface="Courier New" panose="02070309020205020404" pitchFamily="49" charset="0"/>
              </a:rPr>
              <a:t>n</a:t>
            </a:r>
            <a:r>
              <a:rPr lang="pt-BR" dirty="0">
                <a:latin typeface="Courier New" panose="02070309020205020404" pitchFamily="49" charset="0"/>
                <a:cs typeface="Courier New" panose="02070309020205020404" pitchFamily="49" charset="0"/>
              </a:rPr>
              <a:t> inteiros sem sinal.</a:t>
            </a:r>
          </a:p>
          <a:p>
            <a:r>
              <a:rPr lang="pt-BR" dirty="0" err="1">
                <a:latin typeface="Courier New" panose="02070309020205020404" pitchFamily="49" charset="0"/>
                <a:cs typeface="Courier New" panose="02070309020205020404" pitchFamily="49" charset="0"/>
              </a:rPr>
              <a:t>dvecn</a:t>
            </a:r>
            <a:r>
              <a:rPr lang="pt-BR" dirty="0">
                <a:latin typeface="Courier New" panose="02070309020205020404" pitchFamily="49" charset="0"/>
                <a:cs typeface="Courier New" panose="02070309020205020404" pitchFamily="49" charset="0"/>
              </a:rPr>
              <a:t>: um vetor com </a:t>
            </a:r>
            <a:r>
              <a:rPr lang="pt-BR" dirty="0" err="1">
                <a:latin typeface="Courier New" panose="02070309020205020404" pitchFamily="49" charset="0"/>
                <a:cs typeface="Courier New" panose="02070309020205020404" pitchFamily="49" charset="0"/>
              </a:rPr>
              <a:t>n</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doubles</a:t>
            </a:r>
            <a:r>
              <a:rPr lang="pt-BR" dirty="0">
                <a:latin typeface="Courier New" panose="02070309020205020404" pitchFamily="49" charset="0"/>
                <a:cs typeface="Courier New" panose="02070309020205020404" pitchFamily="49" charset="0"/>
              </a:rPr>
              <a:t>.</a:t>
            </a:r>
          </a:p>
          <a:p>
            <a:endParaRPr lang="pt-BR" dirty="0">
              <a:latin typeface="Courier New" panose="02070309020205020404" pitchFamily="49" charset="0"/>
              <a:cs typeface="Courier New" panose="02070309020205020404" pitchFamily="49" charset="0"/>
            </a:endParaRPr>
          </a:p>
          <a:p>
            <a:r>
              <a:rPr lang="pt-BR" dirty="0"/>
              <a:t>Você consegue acessar os valores dos vetores com as extensões: .</a:t>
            </a:r>
            <a:r>
              <a:rPr lang="pt-BR" dirty="0" err="1"/>
              <a:t>x</a:t>
            </a:r>
            <a:r>
              <a:rPr lang="pt-BR" dirty="0"/>
              <a:t> .</a:t>
            </a:r>
            <a:r>
              <a:rPr lang="pt-BR" dirty="0" err="1"/>
              <a:t>y</a:t>
            </a:r>
            <a:r>
              <a:rPr lang="pt-BR" dirty="0"/>
              <a:t> .</a:t>
            </a:r>
            <a:r>
              <a:rPr lang="pt-BR" dirty="0" err="1"/>
              <a:t>z</a:t>
            </a:r>
            <a:r>
              <a:rPr lang="pt-BR" dirty="0"/>
              <a:t> .</a:t>
            </a:r>
            <a:r>
              <a:rPr lang="pt-BR" dirty="0" err="1"/>
              <a:t>w</a:t>
            </a:r>
            <a:r>
              <a:rPr lang="pt-BR" dirty="0"/>
              <a:t>, ou também com </a:t>
            </a:r>
            <a:r>
              <a:rPr lang="pt-BR" dirty="0" err="1"/>
              <a:t>rgba</a:t>
            </a:r>
            <a:r>
              <a:rPr lang="pt-BR" dirty="0"/>
              <a:t>, ou </a:t>
            </a:r>
            <a:r>
              <a:rPr lang="pt-BR" dirty="0" err="1"/>
              <a:t>stqp</a:t>
            </a:r>
            <a:endParaRPr lang="pt-BR" dirty="0"/>
          </a:p>
        </p:txBody>
      </p:sp>
      <p:sp>
        <p:nvSpPr>
          <p:cNvPr id="4" name="Slide Number Placeholder 3">
            <a:extLst>
              <a:ext uri="{FF2B5EF4-FFF2-40B4-BE49-F238E27FC236}">
                <a16:creationId xmlns:a16="http://schemas.microsoft.com/office/drawing/2014/main" id="{15664F33-34E4-DE21-4DAD-247E3FB608E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a:t>
            </a:fld>
            <a:endParaRPr lang="pt-BR"/>
          </a:p>
        </p:txBody>
      </p:sp>
      <p:sp>
        <p:nvSpPr>
          <p:cNvPr id="6" name="TextBox 5">
            <a:extLst>
              <a:ext uri="{FF2B5EF4-FFF2-40B4-BE49-F238E27FC236}">
                <a16:creationId xmlns:a16="http://schemas.microsoft.com/office/drawing/2014/main" id="{C8F7FABE-1D11-561A-D0F2-6081017F2E64}"/>
              </a:ext>
            </a:extLst>
          </p:cNvPr>
          <p:cNvSpPr txBox="1"/>
          <p:nvPr/>
        </p:nvSpPr>
        <p:spPr>
          <a:xfrm>
            <a:off x="4688586" y="5390585"/>
            <a:ext cx="3678174" cy="307777"/>
          </a:xfrm>
          <a:prstGeom prst="rect">
            <a:avLst/>
          </a:prstGeom>
          <a:noFill/>
        </p:spPr>
        <p:txBody>
          <a:bodyPr wrap="square">
            <a:spAutoFit/>
          </a:bodyPr>
          <a:lstStyle/>
          <a:p>
            <a:pPr algn="r"/>
            <a:r>
              <a:rPr lang="pt-BR" dirty="0"/>
              <a:t>Referência: https://</a:t>
            </a:r>
            <a:r>
              <a:rPr lang="pt-BR" dirty="0" err="1"/>
              <a:t>learnopengl.com</a:t>
            </a:r>
            <a:r>
              <a:rPr lang="pt-BR" dirty="0"/>
              <a:t>/</a:t>
            </a:r>
          </a:p>
        </p:txBody>
      </p:sp>
    </p:spTree>
    <p:extLst>
      <p:ext uri="{BB962C8B-B14F-4D97-AF65-F5344CB8AC3E}">
        <p14:creationId xmlns:p14="http://schemas.microsoft.com/office/powerpoint/2010/main" val="26534505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2506-CEBF-E2BA-A4E4-94FFEE790EAB}"/>
              </a:ext>
            </a:extLst>
          </p:cNvPr>
          <p:cNvSpPr>
            <a:spLocks noGrp="1"/>
          </p:cNvSpPr>
          <p:nvPr>
            <p:ph type="title"/>
          </p:nvPr>
        </p:nvSpPr>
        <p:spPr/>
        <p:txBody>
          <a:bodyPr/>
          <a:lstStyle/>
          <a:p>
            <a:r>
              <a:rPr lang="pt-BR" dirty="0"/>
              <a:t>Vídeos sobre </a:t>
            </a:r>
            <a:r>
              <a:rPr lang="pt-BR" dirty="0" err="1"/>
              <a:t>SDFs</a:t>
            </a:r>
            <a:endParaRPr lang="pt-BR" dirty="0"/>
          </a:p>
        </p:txBody>
      </p:sp>
      <p:sp>
        <p:nvSpPr>
          <p:cNvPr id="3" name="Text Placeholder 2">
            <a:extLst>
              <a:ext uri="{FF2B5EF4-FFF2-40B4-BE49-F238E27FC236}">
                <a16:creationId xmlns:a16="http://schemas.microsoft.com/office/drawing/2014/main" id="{C406CD0D-59E4-9F56-809D-B308C9F56010}"/>
              </a:ext>
            </a:extLst>
          </p:cNvPr>
          <p:cNvSpPr>
            <a:spLocks noGrp="1"/>
          </p:cNvSpPr>
          <p:nvPr>
            <p:ph type="body" idx="1"/>
          </p:nvPr>
        </p:nvSpPr>
        <p:spPr/>
        <p:txBody>
          <a:bodyPr>
            <a:normAutofit/>
          </a:bodyPr>
          <a:lstStyle/>
          <a:p>
            <a:r>
              <a:rPr lang="pt-BR" sz="1400" dirty="0">
                <a:hlinkClick r:id="rId2"/>
              </a:rPr>
              <a:t>https://www.youtube.com/playlist?list=PL0EpikNmjs2AUFqRi3vmpkrO3j-zWuoyq</a:t>
            </a:r>
            <a:r>
              <a:rPr lang="pt-BR" sz="1400" dirty="0"/>
              <a:t> </a:t>
            </a:r>
          </a:p>
        </p:txBody>
      </p:sp>
      <p:sp>
        <p:nvSpPr>
          <p:cNvPr id="4" name="Slide Number Placeholder 3">
            <a:extLst>
              <a:ext uri="{FF2B5EF4-FFF2-40B4-BE49-F238E27FC236}">
                <a16:creationId xmlns:a16="http://schemas.microsoft.com/office/drawing/2014/main" id="{E76D1F16-C834-12FA-E7D6-A618C51AAC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50</a:t>
            </a:fld>
            <a:endParaRPr lang="pt-BR"/>
          </a:p>
        </p:txBody>
      </p:sp>
      <p:pic>
        <p:nvPicPr>
          <p:cNvPr id="5" name="Picture 4">
            <a:extLst>
              <a:ext uri="{FF2B5EF4-FFF2-40B4-BE49-F238E27FC236}">
                <a16:creationId xmlns:a16="http://schemas.microsoft.com/office/drawing/2014/main" id="{2801258D-DD60-E33A-B4C9-2F8BC59C8A77}"/>
              </a:ext>
            </a:extLst>
          </p:cNvPr>
          <p:cNvPicPr>
            <a:picLocks noChangeAspect="1"/>
          </p:cNvPicPr>
          <p:nvPr/>
        </p:nvPicPr>
        <p:blipFill>
          <a:blip r:embed="rId3"/>
          <a:stretch>
            <a:fillRect/>
          </a:stretch>
        </p:blipFill>
        <p:spPr>
          <a:xfrm>
            <a:off x="1006770" y="1300434"/>
            <a:ext cx="6817478" cy="4110295"/>
          </a:xfrm>
          <a:prstGeom prst="rect">
            <a:avLst/>
          </a:prstGeom>
        </p:spPr>
      </p:pic>
    </p:spTree>
    <p:extLst>
      <p:ext uri="{BB962C8B-B14F-4D97-AF65-F5344CB8AC3E}">
        <p14:creationId xmlns:p14="http://schemas.microsoft.com/office/powerpoint/2010/main" val="23795884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nut 6">
            <a:extLst>
              <a:ext uri="{FF2B5EF4-FFF2-40B4-BE49-F238E27FC236}">
                <a16:creationId xmlns:a16="http://schemas.microsoft.com/office/drawing/2014/main" id="{5C78485A-FE83-5C9D-A5BB-6286F5BFB1B1}"/>
              </a:ext>
            </a:extLst>
          </p:cNvPr>
          <p:cNvSpPr/>
          <p:nvPr/>
        </p:nvSpPr>
        <p:spPr>
          <a:xfrm>
            <a:off x="3167406" y="2145617"/>
            <a:ext cx="2809188" cy="2807310"/>
          </a:xfrm>
          <a:prstGeom prst="donut">
            <a:avLst>
              <a:gd name="adj" fmla="val 2447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 name="Title 1">
            <a:extLst>
              <a:ext uri="{FF2B5EF4-FFF2-40B4-BE49-F238E27FC236}">
                <a16:creationId xmlns:a16="http://schemas.microsoft.com/office/drawing/2014/main" id="{F74C88AF-96BD-B528-D6F4-49A833B3F938}"/>
              </a:ext>
            </a:extLst>
          </p:cNvPr>
          <p:cNvSpPr>
            <a:spLocks noGrp="1"/>
          </p:cNvSpPr>
          <p:nvPr>
            <p:ph type="title"/>
          </p:nvPr>
        </p:nvSpPr>
        <p:spPr/>
        <p:txBody>
          <a:bodyPr/>
          <a:lstStyle/>
          <a:p>
            <a:r>
              <a:rPr lang="pt-BR" dirty="0"/>
              <a:t>Projeto 2.1</a:t>
            </a:r>
          </a:p>
        </p:txBody>
      </p:sp>
      <p:sp>
        <p:nvSpPr>
          <p:cNvPr id="3" name="Text Placeholder 2">
            <a:extLst>
              <a:ext uri="{FF2B5EF4-FFF2-40B4-BE49-F238E27FC236}">
                <a16:creationId xmlns:a16="http://schemas.microsoft.com/office/drawing/2014/main" id="{8DC8C2C6-A704-762C-1877-7EB33DAF8595}"/>
              </a:ext>
            </a:extLst>
          </p:cNvPr>
          <p:cNvSpPr>
            <a:spLocks noGrp="1"/>
          </p:cNvSpPr>
          <p:nvPr>
            <p:ph type="body" idx="1"/>
          </p:nvPr>
        </p:nvSpPr>
        <p:spPr/>
        <p:txBody>
          <a:bodyPr/>
          <a:lstStyle/>
          <a:p>
            <a:r>
              <a:rPr lang="pt-BR" dirty="0"/>
              <a:t>Crie uma animação 2D no </a:t>
            </a:r>
            <a:r>
              <a:rPr lang="pt-BR" dirty="0" err="1"/>
              <a:t>Fragment</a:t>
            </a:r>
            <a:r>
              <a:rPr lang="pt-BR" dirty="0"/>
              <a:t> </a:t>
            </a:r>
            <a:r>
              <a:rPr lang="pt-BR" dirty="0" err="1"/>
              <a:t>Shader</a:t>
            </a:r>
            <a:r>
              <a:rPr lang="pt-BR" dirty="0"/>
              <a:t> de uma estrela (qualquer tipo) sobre um anel. A volta toda deve demorar 5 segundos. A velocidade na parte superior deve ser zero.</a:t>
            </a:r>
          </a:p>
        </p:txBody>
      </p:sp>
      <p:sp>
        <p:nvSpPr>
          <p:cNvPr id="4" name="Slide Number Placeholder 3">
            <a:extLst>
              <a:ext uri="{FF2B5EF4-FFF2-40B4-BE49-F238E27FC236}">
                <a16:creationId xmlns:a16="http://schemas.microsoft.com/office/drawing/2014/main" id="{5A4A4C06-4165-4B81-260E-8F3EB7D9B4B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51</a:t>
            </a:fld>
            <a:endParaRPr lang="pt-BR"/>
          </a:p>
        </p:txBody>
      </p:sp>
      <p:sp>
        <p:nvSpPr>
          <p:cNvPr id="8" name="5-Point Star 7">
            <a:extLst>
              <a:ext uri="{FF2B5EF4-FFF2-40B4-BE49-F238E27FC236}">
                <a16:creationId xmlns:a16="http://schemas.microsoft.com/office/drawing/2014/main" id="{70A35744-0178-9CCE-63FC-CEFECE3576AB}"/>
              </a:ext>
            </a:extLst>
          </p:cNvPr>
          <p:cNvSpPr/>
          <p:nvPr/>
        </p:nvSpPr>
        <p:spPr>
          <a:xfrm>
            <a:off x="4406701" y="2309567"/>
            <a:ext cx="395926" cy="39592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46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repeatCount="indefinite" accel="50000" decel="50000" fill="hold" grpId="0" nodeType="afterEffect">
                                  <p:stCondLst>
                                    <p:cond delay="0"/>
                                  </p:stCondLst>
                                  <p:endCondLst>
                                    <p:cond evt="onNext" delay="0">
                                      <p:tgtEl>
                                        <p:sldTgt/>
                                      </p:tgtEl>
                                    </p:cond>
                                  </p:endCondLst>
                                  <p:childTnLst>
                                    <p:animMotion origin="layout" path="M -0.00451 -1.11111E-6 C 0.06198 -1.11111E-6 0.11615 0.08472 0.11615 0.18889 C 0.11615 0.29278 0.06198 0.37778 -0.00451 0.37778 C -0.071 0.37778 -0.125 0.29278 -0.125 0.18889 C -0.125 0.08472 -0.071 -1.11111E-6 -0.00451 -1.11111E-6 Z " pathEditMode="relative" rAng="0" ptsTypes="AAAAA">
                                      <p:cBhvr>
                                        <p:cTn id="6" dur="5000" fill="hold"/>
                                        <p:tgtEl>
                                          <p:spTgt spid="8"/>
                                        </p:tgtEl>
                                        <p:attrNameLst>
                                          <p:attrName>ppt_x</p:attrName>
                                          <p:attrName>ppt_y</p:attrName>
                                        </p:attrNameLst>
                                      </p:cBhvr>
                                      <p:rCtr x="0" y="1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2F02-CFAA-2241-EB0D-302E57302C81}"/>
              </a:ext>
            </a:extLst>
          </p:cNvPr>
          <p:cNvSpPr>
            <a:spLocks noGrp="1"/>
          </p:cNvSpPr>
          <p:nvPr>
            <p:ph type="title"/>
          </p:nvPr>
        </p:nvSpPr>
        <p:spPr/>
        <p:txBody>
          <a:bodyPr/>
          <a:lstStyle/>
          <a:p>
            <a:r>
              <a:rPr lang="pt-BR" dirty="0"/>
              <a:t>Referências</a:t>
            </a:r>
          </a:p>
        </p:txBody>
      </p:sp>
      <p:sp>
        <p:nvSpPr>
          <p:cNvPr id="3" name="Text Placeholder 2">
            <a:extLst>
              <a:ext uri="{FF2B5EF4-FFF2-40B4-BE49-F238E27FC236}">
                <a16:creationId xmlns:a16="http://schemas.microsoft.com/office/drawing/2014/main" id="{FA6C5517-DEEA-D3D5-173B-95ED5A8B0EBB}"/>
              </a:ext>
            </a:extLst>
          </p:cNvPr>
          <p:cNvSpPr>
            <a:spLocks noGrp="1"/>
          </p:cNvSpPr>
          <p:nvPr>
            <p:ph type="body" idx="1"/>
          </p:nvPr>
        </p:nvSpPr>
        <p:spPr/>
        <p:txBody>
          <a:bodyPr/>
          <a:lstStyle/>
          <a:p>
            <a:r>
              <a:rPr lang="pt-BR" dirty="0"/>
              <a:t>Baseado:</a:t>
            </a:r>
          </a:p>
          <a:p>
            <a:r>
              <a:rPr lang="pt-BR" dirty="0">
                <a:hlinkClick r:id="rId2"/>
              </a:rPr>
              <a:t>https://www.shadertoy.com/</a:t>
            </a:r>
            <a:endParaRPr lang="pt-BR" dirty="0"/>
          </a:p>
          <a:p>
            <a:endParaRPr lang="pt-BR" dirty="0"/>
          </a:p>
          <a:p>
            <a:r>
              <a:rPr lang="pt-BR" dirty="0"/>
              <a:t>Usando:</a:t>
            </a:r>
          </a:p>
          <a:p>
            <a:r>
              <a:rPr lang="pt-BR" dirty="0">
                <a:hlinkClick r:id="rId3"/>
              </a:rPr>
              <a:t>https://inspirnathan.com/posts/49-shadertoy-tutorial-part-3</a:t>
            </a:r>
            <a:endParaRPr lang="pt-BR" dirty="0"/>
          </a:p>
          <a:p>
            <a:endParaRPr lang="pt-BR" dirty="0"/>
          </a:p>
          <a:p>
            <a:r>
              <a:rPr lang="pt-BR" dirty="0"/>
              <a:t>Documentações:</a:t>
            </a:r>
          </a:p>
          <a:p>
            <a:r>
              <a:rPr lang="pt-BR" dirty="0">
                <a:hlinkClick r:id="rId4"/>
              </a:rPr>
              <a:t>https://iquilezles.org/</a:t>
            </a:r>
            <a:r>
              <a:rPr lang="pt-BR" dirty="0"/>
              <a:t> </a:t>
            </a:r>
          </a:p>
          <a:p>
            <a:r>
              <a:rPr lang="pt-BR" dirty="0">
                <a:hlinkClick r:id="rId5"/>
              </a:rPr>
              <a:t>https://thebookofshaders.com/</a:t>
            </a:r>
            <a:endParaRPr lang="pt-BR" dirty="0"/>
          </a:p>
          <a:p>
            <a:endParaRPr lang="pt-BR" dirty="0"/>
          </a:p>
        </p:txBody>
      </p:sp>
      <p:sp>
        <p:nvSpPr>
          <p:cNvPr id="4" name="Slide Number Placeholder 3">
            <a:extLst>
              <a:ext uri="{FF2B5EF4-FFF2-40B4-BE49-F238E27FC236}">
                <a16:creationId xmlns:a16="http://schemas.microsoft.com/office/drawing/2014/main" id="{E9B0CFA4-E100-183E-9132-65E74F1376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52</a:t>
            </a:fld>
            <a:endParaRPr lang="pt-BR"/>
          </a:p>
        </p:txBody>
      </p:sp>
    </p:spTree>
    <p:extLst>
      <p:ext uri="{BB962C8B-B14F-4D97-AF65-F5344CB8AC3E}">
        <p14:creationId xmlns:p14="http://schemas.microsoft.com/office/powerpoint/2010/main" val="1501180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ldNum" idx="12"/>
          </p:nvPr>
        </p:nvSpPr>
        <p:spPr>
          <a:xfrm>
            <a:off x="6553200" y="5296959"/>
            <a:ext cx="2133600" cy="30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pt-BR"/>
              <a:t>53</a:t>
            </a:fld>
            <a:endParaRPr/>
          </a:p>
        </p:txBody>
      </p:sp>
      <p:sp>
        <p:nvSpPr>
          <p:cNvPr id="117" name="Google Shape;117;p17"/>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118" name="Google Shape;118;p17"/>
          <p:cNvSpPr txBox="1">
            <a:spLocks noGrp="1"/>
          </p:cNvSpPr>
          <p:nvPr>
            <p:ph type="body" idx="2"/>
          </p:nvPr>
        </p:nvSpPr>
        <p:spPr>
          <a:xfrm>
            <a:off x="1567650" y="2857499"/>
            <a:ext cx="6119700" cy="2299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pt-BR" sz="2333" dirty="0"/>
              <a:t>Luciano Soares</a:t>
            </a:r>
            <a:endParaRPr dirty="0"/>
          </a:p>
          <a:p>
            <a:pPr marL="0" lvl="0" indent="0" algn="ctr" rtl="0">
              <a:spcBef>
                <a:spcPts val="467"/>
              </a:spcBef>
              <a:spcAft>
                <a:spcPts val="0"/>
              </a:spcAft>
              <a:buClr>
                <a:schemeClr val="lt1"/>
              </a:buClr>
              <a:buSzPts val="2333"/>
              <a:buFont typeface="Verdana"/>
              <a:buNone/>
            </a:pPr>
            <a:r>
              <a:rPr lang="pt-BR" sz="2333" dirty="0"/>
              <a:t>&lt;</a:t>
            </a:r>
            <a:r>
              <a:rPr lang="pt-BR" sz="2333" dirty="0" err="1"/>
              <a:t>lpsoares@insper.edu.br</a:t>
            </a:r>
            <a:r>
              <a:rPr lang="pt-BR" sz="2333" dirty="0"/>
              <a:t>&gt;</a:t>
            </a:r>
            <a:endParaRPr sz="233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4757-2FBA-FD0F-D446-F2C8A83C8483}"/>
              </a:ext>
            </a:extLst>
          </p:cNvPr>
          <p:cNvSpPr>
            <a:spLocks noGrp="1"/>
          </p:cNvSpPr>
          <p:nvPr>
            <p:ph type="title"/>
          </p:nvPr>
        </p:nvSpPr>
        <p:spPr/>
        <p:txBody>
          <a:bodyPr/>
          <a:lstStyle/>
          <a:p>
            <a:r>
              <a:rPr lang="pt-BR" dirty="0"/>
              <a:t>Exemplo com Vetores</a:t>
            </a:r>
          </a:p>
        </p:txBody>
      </p:sp>
      <p:sp>
        <p:nvSpPr>
          <p:cNvPr id="3" name="Text Placeholder 2">
            <a:extLst>
              <a:ext uri="{FF2B5EF4-FFF2-40B4-BE49-F238E27FC236}">
                <a16:creationId xmlns:a16="http://schemas.microsoft.com/office/drawing/2014/main" id="{CA87281D-B426-44AA-02B3-C6A850468CCD}"/>
              </a:ext>
            </a:extLst>
          </p:cNvPr>
          <p:cNvSpPr>
            <a:spLocks noGrp="1"/>
          </p:cNvSpPr>
          <p:nvPr>
            <p:ph type="body" idx="1"/>
          </p:nvPr>
        </p:nvSpPr>
        <p:spPr/>
        <p:txBody>
          <a:bodyPr>
            <a:normAutofit/>
          </a:bodyPr>
          <a:lstStyle/>
          <a:p>
            <a:r>
              <a:rPr lang="pt-BR" dirty="0"/>
              <a:t>Um recurso interessante é o </a:t>
            </a:r>
            <a:r>
              <a:rPr lang="pt-BR" b="1" dirty="0" err="1"/>
              <a:t>swizzling</a:t>
            </a:r>
            <a:r>
              <a:rPr lang="pt-BR" dirty="0"/>
              <a:t>, onde você pode combinar e misturar os valores do vetor, por exemplo:</a:t>
            </a:r>
          </a:p>
          <a:p>
            <a:endParaRPr lang="pt-BR" dirty="0"/>
          </a:p>
          <a:p>
            <a:endParaRPr lang="pt-BR" dirty="0"/>
          </a:p>
          <a:p>
            <a:endParaRPr lang="pt-BR" dirty="0"/>
          </a:p>
          <a:p>
            <a:endParaRPr lang="pt-BR" dirty="0"/>
          </a:p>
          <a:p>
            <a:endParaRPr lang="pt-BR" sz="1400" dirty="0"/>
          </a:p>
          <a:p>
            <a:r>
              <a:rPr lang="pt-BR" dirty="0"/>
              <a:t>Na construção de vetores, várias formas de combinação também são viáveis, por exemplo:</a:t>
            </a:r>
          </a:p>
        </p:txBody>
      </p:sp>
      <p:sp>
        <p:nvSpPr>
          <p:cNvPr id="4" name="Slide Number Placeholder 3">
            <a:extLst>
              <a:ext uri="{FF2B5EF4-FFF2-40B4-BE49-F238E27FC236}">
                <a16:creationId xmlns:a16="http://schemas.microsoft.com/office/drawing/2014/main" id="{15664F33-34E4-DE21-4DAD-247E3FB608E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6</a:t>
            </a:fld>
            <a:endParaRPr lang="pt-BR"/>
          </a:p>
        </p:txBody>
      </p:sp>
      <p:sp>
        <p:nvSpPr>
          <p:cNvPr id="6" name="TextBox 5">
            <a:extLst>
              <a:ext uri="{FF2B5EF4-FFF2-40B4-BE49-F238E27FC236}">
                <a16:creationId xmlns:a16="http://schemas.microsoft.com/office/drawing/2014/main" id="{C8F7FABE-1D11-561A-D0F2-6081017F2E64}"/>
              </a:ext>
            </a:extLst>
          </p:cNvPr>
          <p:cNvSpPr txBox="1"/>
          <p:nvPr/>
        </p:nvSpPr>
        <p:spPr>
          <a:xfrm>
            <a:off x="4688586" y="5390585"/>
            <a:ext cx="3678174" cy="307777"/>
          </a:xfrm>
          <a:prstGeom prst="rect">
            <a:avLst/>
          </a:prstGeom>
          <a:noFill/>
        </p:spPr>
        <p:txBody>
          <a:bodyPr wrap="square">
            <a:spAutoFit/>
          </a:bodyPr>
          <a:lstStyle/>
          <a:p>
            <a:pPr algn="r"/>
            <a:r>
              <a:rPr lang="pt-BR" dirty="0"/>
              <a:t>Referência: https://</a:t>
            </a:r>
            <a:r>
              <a:rPr lang="pt-BR" dirty="0" err="1"/>
              <a:t>learnopengl.com</a:t>
            </a:r>
            <a:r>
              <a:rPr lang="pt-BR" dirty="0"/>
              <a:t>/</a:t>
            </a:r>
          </a:p>
        </p:txBody>
      </p:sp>
      <p:sp>
        <p:nvSpPr>
          <p:cNvPr id="5" name="TextBox 4">
            <a:extLst>
              <a:ext uri="{FF2B5EF4-FFF2-40B4-BE49-F238E27FC236}">
                <a16:creationId xmlns:a16="http://schemas.microsoft.com/office/drawing/2014/main" id="{F8D10D1E-22D5-5884-A668-A1ABCC9A8C36}"/>
              </a:ext>
            </a:extLst>
          </p:cNvPr>
          <p:cNvSpPr txBox="1"/>
          <p:nvPr/>
        </p:nvSpPr>
        <p:spPr>
          <a:xfrm>
            <a:off x="1418767" y="1759386"/>
            <a:ext cx="6539638" cy="1077218"/>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vec2</a:t>
            </a:r>
            <a:r>
              <a:rPr lang="en-US" sz="1600" b="0" i="0" noProof="1">
                <a:solidFill>
                  <a:srgbClr val="E0E2E4"/>
                </a:solidFill>
                <a:effectLst/>
                <a:latin typeface="Courier New" panose="02070309020205020404" pitchFamily="49" charset="0"/>
              </a:rPr>
              <a:t> someVec;</a:t>
            </a:r>
          </a:p>
          <a:p>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differentVec = someVec.xyxx;</a:t>
            </a:r>
          </a:p>
          <a:p>
            <a:r>
              <a:rPr lang="en-US" sz="1600" b="0" i="0" noProof="1">
                <a:solidFill>
                  <a:srgbClr val="8CBBAD"/>
                </a:solidFill>
                <a:effectLst/>
                <a:latin typeface="Courier New" panose="02070309020205020404" pitchFamily="49" charset="0"/>
              </a:rPr>
              <a:t>vec3</a:t>
            </a:r>
            <a:r>
              <a:rPr lang="en-US" sz="1600" b="0" i="0" noProof="1">
                <a:solidFill>
                  <a:srgbClr val="E0E2E4"/>
                </a:solidFill>
                <a:effectLst/>
                <a:latin typeface="Courier New" panose="02070309020205020404" pitchFamily="49" charset="0"/>
              </a:rPr>
              <a:t> anotherVec = differentVec.zyw;</a:t>
            </a:r>
          </a:p>
          <a:p>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otherVec = someVec.xxxx + anotherVec.yxzy;</a:t>
            </a:r>
            <a:endParaRPr lang="en-US" sz="1600" noProof="1">
              <a:solidFill>
                <a:schemeClr val="bg1"/>
              </a:solidFill>
            </a:endParaRPr>
          </a:p>
        </p:txBody>
      </p:sp>
      <p:sp>
        <p:nvSpPr>
          <p:cNvPr id="7" name="TextBox 6">
            <a:extLst>
              <a:ext uri="{FF2B5EF4-FFF2-40B4-BE49-F238E27FC236}">
                <a16:creationId xmlns:a16="http://schemas.microsoft.com/office/drawing/2014/main" id="{B5C404A8-EC22-C05E-7C9E-928136E43953}"/>
              </a:ext>
            </a:extLst>
          </p:cNvPr>
          <p:cNvSpPr txBox="1"/>
          <p:nvPr/>
        </p:nvSpPr>
        <p:spPr>
          <a:xfrm>
            <a:off x="1418767" y="4018298"/>
            <a:ext cx="6539638" cy="830997"/>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vec2</a:t>
            </a:r>
            <a:r>
              <a:rPr lang="en-US" sz="1600" b="0" i="0" noProof="1">
                <a:solidFill>
                  <a:srgbClr val="E0E2E4"/>
                </a:solidFill>
                <a:effectLst/>
                <a:latin typeface="Courier New" panose="02070309020205020404" pitchFamily="49" charset="0"/>
              </a:rPr>
              <a:t> vect = </a:t>
            </a:r>
            <a:r>
              <a:rPr lang="en-US" sz="1600" b="0" i="0" noProof="1">
                <a:solidFill>
                  <a:srgbClr val="8CBBAD"/>
                </a:solidFill>
                <a:effectLst/>
                <a:latin typeface="Courier New" panose="02070309020205020404" pitchFamily="49" charset="0"/>
              </a:rPr>
              <a:t>vec2</a:t>
            </a:r>
            <a:r>
              <a:rPr lang="en-US" sz="1600" b="0" i="0" noProof="1">
                <a:solidFill>
                  <a:srgbClr val="E0E2E4"/>
                </a:solidFill>
                <a:effectLst/>
                <a:latin typeface="Courier New" panose="02070309020205020404" pitchFamily="49" charset="0"/>
              </a:rPr>
              <a:t>(</a:t>
            </a:r>
            <a:r>
              <a:rPr lang="en-US" sz="1600" b="0" i="0" noProof="1">
                <a:solidFill>
                  <a:srgbClr val="FFCD22"/>
                </a:solidFill>
                <a:effectLst/>
                <a:latin typeface="Courier New" panose="02070309020205020404" pitchFamily="49" charset="0"/>
              </a:rPr>
              <a:t>0.5</a:t>
            </a:r>
            <a:r>
              <a:rPr lang="en-US" sz="1600" b="0" i="0" noProof="1">
                <a:solidFill>
                  <a:srgbClr val="E0E2E4"/>
                </a:solidFill>
                <a:effectLst/>
                <a:latin typeface="Courier New" panose="02070309020205020404" pitchFamily="49" charset="0"/>
              </a:rPr>
              <a:t>, </a:t>
            </a:r>
            <a:r>
              <a:rPr lang="en-US" sz="1600" b="0" i="0" noProof="1">
                <a:solidFill>
                  <a:srgbClr val="FFCD22"/>
                </a:solidFill>
                <a:effectLst/>
                <a:latin typeface="Courier New" panose="02070309020205020404" pitchFamily="49" charset="0"/>
              </a:rPr>
              <a:t>0.7</a:t>
            </a:r>
            <a:r>
              <a:rPr lang="en-US" sz="1600" b="0" i="0" noProof="1">
                <a:solidFill>
                  <a:srgbClr val="E0E2E4"/>
                </a:solidFill>
                <a:effectLst/>
                <a:latin typeface="Courier New" panose="02070309020205020404" pitchFamily="49" charset="0"/>
              </a:rPr>
              <a:t>);</a:t>
            </a:r>
          </a:p>
          <a:p>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result =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(vect, </a:t>
            </a:r>
            <a:r>
              <a:rPr lang="en-US" sz="1600" b="0" i="0" noProof="1">
                <a:solidFill>
                  <a:srgbClr val="FFCD22"/>
                </a:solidFill>
                <a:effectLst/>
                <a:latin typeface="Courier New" panose="02070309020205020404" pitchFamily="49" charset="0"/>
              </a:rPr>
              <a:t>0.0</a:t>
            </a:r>
            <a:r>
              <a:rPr lang="en-US" sz="1600" b="0" i="0" noProof="1">
                <a:solidFill>
                  <a:srgbClr val="E0E2E4"/>
                </a:solidFill>
                <a:effectLst/>
                <a:latin typeface="Courier New" panose="02070309020205020404" pitchFamily="49" charset="0"/>
              </a:rPr>
              <a:t>, </a:t>
            </a:r>
            <a:r>
              <a:rPr lang="en-US" sz="1600" b="0" i="0" noProof="1">
                <a:solidFill>
                  <a:srgbClr val="FFCD22"/>
                </a:solidFill>
                <a:effectLst/>
                <a:latin typeface="Courier New" panose="02070309020205020404" pitchFamily="49" charset="0"/>
              </a:rPr>
              <a:t>0.0</a:t>
            </a:r>
            <a:r>
              <a:rPr lang="en-US" sz="1600" b="0" i="0" noProof="1">
                <a:solidFill>
                  <a:srgbClr val="E0E2E4"/>
                </a:solidFill>
                <a:effectLst/>
                <a:latin typeface="Courier New" panose="02070309020205020404" pitchFamily="49" charset="0"/>
              </a:rPr>
              <a:t>);</a:t>
            </a:r>
          </a:p>
          <a:p>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otherResult =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(result.xyz, </a:t>
            </a:r>
            <a:r>
              <a:rPr lang="en-US" sz="1600" b="0" i="0" noProof="1">
                <a:solidFill>
                  <a:srgbClr val="FFCD22"/>
                </a:solidFill>
                <a:effectLst/>
                <a:latin typeface="Courier New" panose="02070309020205020404" pitchFamily="49" charset="0"/>
              </a:rPr>
              <a:t>1.0</a:t>
            </a:r>
            <a:r>
              <a:rPr lang="en-US" sz="1600" b="0" i="0" noProof="1">
                <a:solidFill>
                  <a:srgbClr val="E0E2E4"/>
                </a:solidFill>
                <a:effectLst/>
                <a:latin typeface="Courier New" panose="02070309020205020404" pitchFamily="49" charset="0"/>
              </a:rPr>
              <a:t>);</a:t>
            </a:r>
            <a:endParaRPr lang="en-US" sz="1600" noProof="1">
              <a:solidFill>
                <a:schemeClr val="bg1"/>
              </a:solidFill>
            </a:endParaRPr>
          </a:p>
        </p:txBody>
      </p:sp>
    </p:spTree>
    <p:extLst>
      <p:ext uri="{BB962C8B-B14F-4D97-AF65-F5344CB8AC3E}">
        <p14:creationId xmlns:p14="http://schemas.microsoft.com/office/powerpoint/2010/main" val="292116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6F58-B541-01E9-AE00-BE399C9DF6E3}"/>
              </a:ext>
            </a:extLst>
          </p:cNvPr>
          <p:cNvSpPr>
            <a:spLocks noGrp="1"/>
          </p:cNvSpPr>
          <p:nvPr>
            <p:ph type="title"/>
          </p:nvPr>
        </p:nvSpPr>
        <p:spPr/>
        <p:txBody>
          <a:bodyPr/>
          <a:lstStyle/>
          <a:p>
            <a:r>
              <a:rPr lang="pt-BR" dirty="0" err="1"/>
              <a:t>Uniforms</a:t>
            </a:r>
            <a:endParaRPr lang="pt-BR" dirty="0"/>
          </a:p>
        </p:txBody>
      </p:sp>
      <p:sp>
        <p:nvSpPr>
          <p:cNvPr id="3" name="Text Placeholder 2">
            <a:extLst>
              <a:ext uri="{FF2B5EF4-FFF2-40B4-BE49-F238E27FC236}">
                <a16:creationId xmlns:a16="http://schemas.microsoft.com/office/drawing/2014/main" id="{FA52487B-3F7D-317B-25C7-E0B651C1A9A6}"/>
              </a:ext>
            </a:extLst>
          </p:cNvPr>
          <p:cNvSpPr>
            <a:spLocks noGrp="1"/>
          </p:cNvSpPr>
          <p:nvPr>
            <p:ph type="body" idx="1"/>
          </p:nvPr>
        </p:nvSpPr>
        <p:spPr/>
        <p:txBody>
          <a:bodyPr/>
          <a:lstStyle/>
          <a:p>
            <a:r>
              <a:rPr lang="pt-BR" dirty="0" err="1"/>
              <a:t>Uniforms</a:t>
            </a:r>
            <a:r>
              <a:rPr lang="pt-BR" dirty="0"/>
              <a:t> são valores globais que podem ser acessados em qualquer </a:t>
            </a:r>
            <a:r>
              <a:rPr lang="pt-BR" dirty="0" err="1"/>
              <a:t>shader</a:t>
            </a:r>
            <a:r>
              <a:rPr lang="pt-BR" dirty="0"/>
              <a:t> do pipeline gráfico. Contudo você tem de declarar ele antes de usar.</a:t>
            </a:r>
          </a:p>
        </p:txBody>
      </p:sp>
      <p:sp>
        <p:nvSpPr>
          <p:cNvPr id="4" name="Slide Number Placeholder 3">
            <a:extLst>
              <a:ext uri="{FF2B5EF4-FFF2-40B4-BE49-F238E27FC236}">
                <a16:creationId xmlns:a16="http://schemas.microsoft.com/office/drawing/2014/main" id="{8700A02C-0FB9-A7C7-3FAC-8D5E76CED2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7</a:t>
            </a:fld>
            <a:endParaRPr lang="pt-BR"/>
          </a:p>
        </p:txBody>
      </p:sp>
      <p:sp>
        <p:nvSpPr>
          <p:cNvPr id="5" name="TextBox 4">
            <a:extLst>
              <a:ext uri="{FF2B5EF4-FFF2-40B4-BE49-F238E27FC236}">
                <a16:creationId xmlns:a16="http://schemas.microsoft.com/office/drawing/2014/main" id="{ACD7A3A2-C729-82BB-0550-A1C19F845B67}"/>
              </a:ext>
            </a:extLst>
          </p:cNvPr>
          <p:cNvSpPr txBox="1"/>
          <p:nvPr/>
        </p:nvSpPr>
        <p:spPr>
          <a:xfrm>
            <a:off x="515135" y="1998304"/>
            <a:ext cx="7824193" cy="3600986"/>
          </a:xfrm>
          <a:prstGeom prst="rect">
            <a:avLst/>
          </a:prstGeom>
          <a:solidFill>
            <a:schemeClr val="tx1">
              <a:lumMod val="85000"/>
              <a:lumOff val="15000"/>
            </a:schemeClr>
          </a:solidFill>
        </p:spPr>
        <p:txBody>
          <a:bodyPr wrap="square">
            <a:spAutoFit/>
          </a:bodyPr>
          <a:lstStyle/>
          <a:p>
            <a:r>
              <a:rPr lang="en-US" sz="1200" b="0" i="0" noProof="1">
                <a:solidFill>
                  <a:srgbClr val="8CBBAD"/>
                </a:solidFill>
                <a:effectLst/>
                <a:latin typeface="Courier New" panose="02070309020205020404" pitchFamily="49" charset="0"/>
              </a:rPr>
              <a:t>#version 330 core</a:t>
            </a:r>
          </a:p>
          <a:p>
            <a:r>
              <a:rPr lang="en-US" sz="1200" b="1" noProof="1">
                <a:solidFill>
                  <a:srgbClr val="93C763"/>
                </a:solidFill>
                <a:latin typeface="Courier New" panose="02070309020205020404" pitchFamily="49" charset="0"/>
              </a:rPr>
              <a:t>layout</a:t>
            </a:r>
            <a:r>
              <a:rPr lang="en-US" sz="1200" noProof="1">
                <a:solidFill>
                  <a:srgbClr val="E0E2E4"/>
                </a:solidFill>
                <a:latin typeface="Courier New" panose="02070309020205020404" pitchFamily="49" charset="0"/>
              </a:rPr>
              <a:t> (location = 0) </a:t>
            </a:r>
            <a:r>
              <a:rPr lang="en-US" sz="1200" b="1" noProof="1">
                <a:solidFill>
                  <a:srgbClr val="93C763"/>
                </a:solidFill>
                <a:latin typeface="Courier New" panose="02070309020205020404" pitchFamily="49" charset="0"/>
              </a:rPr>
              <a:t>in</a:t>
            </a:r>
            <a:r>
              <a:rPr lang="en-US" sz="1200" noProof="1">
                <a:solidFill>
                  <a:srgbClr val="E0E2E4"/>
                </a:solidFill>
                <a:latin typeface="Courier New" panose="02070309020205020404" pitchFamily="49" charset="0"/>
              </a:rPr>
              <a:t> </a:t>
            </a:r>
            <a:r>
              <a:rPr lang="en-US" sz="1200" noProof="1">
                <a:solidFill>
                  <a:srgbClr val="8CBBAD"/>
                </a:solidFill>
                <a:latin typeface="Courier New" panose="02070309020205020404" pitchFamily="49" charset="0"/>
              </a:rPr>
              <a:t>vec3</a:t>
            </a:r>
            <a:r>
              <a:rPr lang="en-US" sz="1200" noProof="1">
                <a:solidFill>
                  <a:srgbClr val="E0E2E4"/>
                </a:solidFill>
                <a:latin typeface="Courier New" panose="02070309020205020404" pitchFamily="49" charset="0"/>
              </a:rPr>
              <a:t> position;</a:t>
            </a:r>
          </a:p>
          <a:p>
            <a:r>
              <a:rPr lang="en-US" sz="1200" b="1" noProof="1">
                <a:solidFill>
                  <a:srgbClr val="93C763"/>
                </a:solidFill>
                <a:latin typeface="Courier New" panose="02070309020205020404" pitchFamily="49" charset="0"/>
              </a:rPr>
              <a:t>layout</a:t>
            </a:r>
            <a:r>
              <a:rPr lang="en-US" sz="1200" noProof="1">
                <a:solidFill>
                  <a:srgbClr val="E0E2E4"/>
                </a:solidFill>
                <a:latin typeface="Courier New" panose="02070309020205020404" pitchFamily="49" charset="0"/>
              </a:rPr>
              <a:t> (location = 1) </a:t>
            </a:r>
            <a:r>
              <a:rPr lang="en-US" sz="1200" b="1" noProof="1">
                <a:solidFill>
                  <a:srgbClr val="93C763"/>
                </a:solidFill>
                <a:latin typeface="Courier New" panose="02070309020205020404" pitchFamily="49" charset="0"/>
              </a:rPr>
              <a:t>in</a:t>
            </a:r>
            <a:r>
              <a:rPr lang="en-US" sz="1200" noProof="1">
                <a:solidFill>
                  <a:srgbClr val="E0E2E4"/>
                </a:solidFill>
                <a:latin typeface="Courier New" panose="02070309020205020404" pitchFamily="49" charset="0"/>
              </a:rPr>
              <a:t> </a:t>
            </a:r>
            <a:r>
              <a:rPr lang="en-US" sz="1200" noProof="1">
                <a:solidFill>
                  <a:srgbClr val="8CBBAD"/>
                </a:solidFill>
                <a:latin typeface="Courier New" panose="02070309020205020404" pitchFamily="49" charset="0"/>
              </a:rPr>
              <a:t>vec3</a:t>
            </a:r>
            <a:r>
              <a:rPr lang="en-US" sz="1200" noProof="1">
                <a:solidFill>
                  <a:srgbClr val="E0E2E4"/>
                </a:solidFill>
                <a:latin typeface="Courier New" panose="02070309020205020404" pitchFamily="49" charset="0"/>
              </a:rPr>
              <a:t> normal;</a:t>
            </a:r>
          </a:p>
          <a:p>
            <a:endParaRPr lang="en-US" sz="1200" b="1" noProof="1">
              <a:solidFill>
                <a:srgbClr val="93C763"/>
              </a:solidFill>
              <a:latin typeface="Courier New" panose="02070309020205020404" pitchFamily="49" charset="0"/>
            </a:endParaRPr>
          </a:p>
          <a:p>
            <a:r>
              <a:rPr lang="en-US" sz="1200" b="1" noProof="1">
                <a:solidFill>
                  <a:srgbClr val="93C763"/>
                </a:solidFill>
                <a:latin typeface="Courier New" panose="02070309020205020404" pitchFamily="49" charset="0"/>
              </a:rPr>
              <a:t>out</a:t>
            </a:r>
            <a:r>
              <a:rPr lang="en-US" sz="1200" noProof="1">
                <a:solidFill>
                  <a:srgbClr val="E0E2E4"/>
                </a:solidFill>
                <a:latin typeface="Courier New" panose="02070309020205020404" pitchFamily="49" charset="0"/>
              </a:rPr>
              <a:t> </a:t>
            </a:r>
            <a:r>
              <a:rPr lang="en-US" sz="1200" noProof="1">
                <a:solidFill>
                  <a:srgbClr val="8CBBAD"/>
                </a:solidFill>
                <a:latin typeface="Courier New" panose="02070309020205020404" pitchFamily="49" charset="0"/>
              </a:rPr>
              <a:t>vec3</a:t>
            </a:r>
            <a:r>
              <a:rPr lang="en-US" sz="1200" noProof="1">
                <a:solidFill>
                  <a:srgbClr val="E0E2E4"/>
                </a:solidFill>
                <a:latin typeface="Courier New" panose="02070309020205020404" pitchFamily="49" charset="0"/>
              </a:rPr>
              <a:t> bColor;</a:t>
            </a:r>
          </a:p>
          <a:p>
            <a:endParaRPr lang="en-US" sz="1200" noProof="1">
              <a:solidFill>
                <a:srgbClr val="E0E2E4"/>
              </a:solidFill>
              <a:latin typeface="Courier New" panose="02070309020205020404" pitchFamily="49" charset="0"/>
            </a:endParaRPr>
          </a:p>
          <a:p>
            <a:r>
              <a:rPr lang="en-US" sz="1200" noProof="1">
                <a:solidFill>
                  <a:srgbClr val="8CBBAD"/>
                </a:solidFill>
                <a:latin typeface="Courier New" panose="02070309020205020404" pitchFamily="49" charset="0"/>
              </a:rPr>
              <a:t>uniform mat4 </a:t>
            </a:r>
            <a:r>
              <a:rPr lang="en-US" sz="1200" noProof="1">
                <a:solidFill>
                  <a:srgbClr val="E0E2E4"/>
                </a:solidFill>
                <a:latin typeface="Courier New" panose="02070309020205020404" pitchFamily="49" charset="0"/>
              </a:rPr>
              <a:t>model;</a:t>
            </a:r>
          </a:p>
          <a:p>
            <a:r>
              <a:rPr lang="en-US" sz="1200" noProof="1">
                <a:solidFill>
                  <a:srgbClr val="8CBBAD"/>
                </a:solidFill>
                <a:latin typeface="Courier New" panose="02070309020205020404" pitchFamily="49" charset="0"/>
              </a:rPr>
              <a:t>uniform mat4 </a:t>
            </a:r>
            <a:r>
              <a:rPr lang="en-US" sz="1200" noProof="1">
                <a:solidFill>
                  <a:srgbClr val="E0E2E4"/>
                </a:solidFill>
                <a:latin typeface="Courier New" panose="02070309020205020404" pitchFamily="49" charset="0"/>
              </a:rPr>
              <a:t>view;</a:t>
            </a:r>
          </a:p>
          <a:p>
            <a:r>
              <a:rPr lang="en-US" sz="1200" noProof="1">
                <a:solidFill>
                  <a:srgbClr val="8CBBAD"/>
                </a:solidFill>
                <a:latin typeface="Courier New" panose="02070309020205020404" pitchFamily="49" charset="0"/>
              </a:rPr>
              <a:t>uniform mat4 </a:t>
            </a:r>
            <a:r>
              <a:rPr lang="en-US" sz="1200" noProof="1">
                <a:solidFill>
                  <a:srgbClr val="E0E2E4"/>
                </a:solidFill>
                <a:latin typeface="Courier New" panose="02070309020205020404" pitchFamily="49" charset="0"/>
              </a:rPr>
              <a:t>projection;</a:t>
            </a:r>
          </a:p>
          <a:p>
            <a:endParaRPr lang="en-US" sz="1200" noProof="1">
              <a:solidFill>
                <a:srgbClr val="8CBBAD"/>
              </a:solidFill>
              <a:latin typeface="Courier New" panose="02070309020205020404" pitchFamily="49" charset="0"/>
            </a:endParaRPr>
          </a:p>
          <a:p>
            <a:r>
              <a:rPr lang="en-US" sz="1200" noProof="1">
                <a:solidFill>
                  <a:srgbClr val="8CBBAD"/>
                </a:solidFill>
                <a:latin typeface="Courier New" panose="02070309020205020404" pitchFamily="49" charset="0"/>
              </a:rPr>
              <a:t>out vec3 </a:t>
            </a:r>
            <a:r>
              <a:rPr lang="en-US" sz="1200" noProof="1">
                <a:solidFill>
                  <a:srgbClr val="E0E2E4"/>
                </a:solidFill>
                <a:latin typeface="Courier New" panose="02070309020205020404" pitchFamily="49" charset="0"/>
              </a:rPr>
              <a:t>bNormal;</a:t>
            </a:r>
          </a:p>
          <a:p>
            <a:br>
              <a:rPr lang="en-US" sz="1200" noProof="1">
                <a:solidFill>
                  <a:srgbClr val="8CBBAD"/>
                </a:solidFill>
                <a:latin typeface="Courier New" panose="02070309020205020404" pitchFamily="49" charset="0"/>
              </a:rPr>
            </a:br>
            <a:r>
              <a:rPr lang="en-US" sz="1200" b="1" noProof="1">
                <a:solidFill>
                  <a:srgbClr val="93C763"/>
                </a:solidFill>
                <a:latin typeface="Courier New" panose="02070309020205020404" pitchFamily="49" charset="0"/>
              </a:rPr>
              <a:t>void</a:t>
            </a:r>
            <a:r>
              <a:rPr lang="en-US" sz="1200" noProof="1">
                <a:solidFill>
                  <a:srgbClr val="E0E2E4"/>
                </a:solidFill>
                <a:latin typeface="Courier New" panose="02070309020205020404" pitchFamily="49" charset="0"/>
              </a:rPr>
              <a:t> main() {</a:t>
            </a:r>
          </a:p>
          <a:p>
            <a:r>
              <a:rPr lang="en-US" sz="1200" noProof="1">
                <a:solidFill>
                  <a:srgbClr val="E0E2E4"/>
                </a:solidFill>
                <a:latin typeface="Courier New" panose="02070309020205020404" pitchFamily="49" charset="0"/>
              </a:rPr>
              <a:t>    </a:t>
            </a:r>
            <a:r>
              <a:rPr lang="en-US" sz="1200" noProof="1">
                <a:solidFill>
                  <a:srgbClr val="8CBBAD"/>
                </a:solidFill>
                <a:latin typeface="Courier New" panose="02070309020205020404" pitchFamily="49" charset="0"/>
              </a:rPr>
              <a:t>// Invertendo a transformação para normal</a:t>
            </a:r>
          </a:p>
          <a:p>
            <a:r>
              <a:rPr lang="en-US" sz="1200" noProof="1">
                <a:solidFill>
                  <a:srgbClr val="E0E2E4"/>
                </a:solidFill>
                <a:latin typeface="Courier New" panose="02070309020205020404" pitchFamily="49" charset="0"/>
              </a:rPr>
              <a:t>    bNormal = </a:t>
            </a:r>
            <a:r>
              <a:rPr lang="en-US" sz="1200" noProof="1">
                <a:solidFill>
                  <a:srgbClr val="8CBBAD"/>
                </a:solidFill>
                <a:latin typeface="Courier New" panose="02070309020205020404" pitchFamily="49" charset="0"/>
              </a:rPr>
              <a:t>mat3</a:t>
            </a:r>
            <a:r>
              <a:rPr lang="en-US" sz="1200" noProof="1">
                <a:solidFill>
                  <a:srgbClr val="E0E2E4"/>
                </a:solidFill>
                <a:latin typeface="Courier New" panose="02070309020205020404" pitchFamily="49" charset="0"/>
              </a:rPr>
              <a:t>(transpose(inverse(model))) * normal;</a:t>
            </a:r>
          </a:p>
          <a:p>
            <a:br>
              <a:rPr lang="en-US" sz="1200" noProof="1">
                <a:solidFill>
                  <a:srgbClr val="8CBBAD"/>
                </a:solidFill>
                <a:latin typeface="Courier New" panose="02070309020205020404" pitchFamily="49" charset="0"/>
              </a:rPr>
            </a:br>
            <a:r>
              <a:rPr lang="en-US" sz="1200" noProof="1">
                <a:solidFill>
                  <a:srgbClr val="8CBBAD"/>
                </a:solidFill>
                <a:latin typeface="Courier New" panose="02070309020205020404" pitchFamily="49" charset="0"/>
              </a:rPr>
              <a:t>    // Aplicando trasnsformações em cada vértice</a:t>
            </a:r>
          </a:p>
          <a:p>
            <a:r>
              <a:rPr lang="en-US" sz="1200" noProof="1">
                <a:solidFill>
                  <a:srgbClr val="E0E2E4"/>
                </a:solidFill>
                <a:latin typeface="Courier New" panose="02070309020205020404" pitchFamily="49" charset="0"/>
              </a:rPr>
              <a:t>    gl_Position = projection * view * model * vec4(position, 1.0);</a:t>
            </a:r>
          </a:p>
          <a:p>
            <a:r>
              <a:rPr lang="en-US" sz="1200" noProof="1">
                <a:solidFill>
                  <a:srgbClr val="E0E2E4"/>
                </a:solidFill>
                <a:latin typeface="Courier New" panose="02070309020205020404" pitchFamily="49" charset="0"/>
              </a:rPr>
              <a:t>}</a:t>
            </a:r>
          </a:p>
        </p:txBody>
      </p:sp>
    </p:spTree>
    <p:extLst>
      <p:ext uri="{BB962C8B-B14F-4D97-AF65-F5344CB8AC3E}">
        <p14:creationId xmlns:p14="http://schemas.microsoft.com/office/powerpoint/2010/main" val="296001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113F-3910-0668-C031-6645CEEC9DDA}"/>
              </a:ext>
            </a:extLst>
          </p:cNvPr>
          <p:cNvSpPr>
            <a:spLocks noGrp="1"/>
          </p:cNvSpPr>
          <p:nvPr>
            <p:ph type="title"/>
          </p:nvPr>
        </p:nvSpPr>
        <p:spPr/>
        <p:txBody>
          <a:bodyPr/>
          <a:lstStyle/>
          <a:p>
            <a:r>
              <a:rPr lang="pt-BR" dirty="0" err="1"/>
              <a:t>Uniforms</a:t>
            </a:r>
            <a:endParaRPr lang="pt-BR" dirty="0"/>
          </a:p>
        </p:txBody>
      </p:sp>
      <p:sp>
        <p:nvSpPr>
          <p:cNvPr id="3" name="Text Placeholder 2">
            <a:extLst>
              <a:ext uri="{FF2B5EF4-FFF2-40B4-BE49-F238E27FC236}">
                <a16:creationId xmlns:a16="http://schemas.microsoft.com/office/drawing/2014/main" id="{5CDCE2A7-8A77-25D3-E0B2-4CB4719BC85A}"/>
              </a:ext>
            </a:extLst>
          </p:cNvPr>
          <p:cNvSpPr>
            <a:spLocks noGrp="1"/>
          </p:cNvSpPr>
          <p:nvPr>
            <p:ph type="body" idx="1"/>
          </p:nvPr>
        </p:nvSpPr>
        <p:spPr>
          <a:xfrm>
            <a:off x="539258" y="4932325"/>
            <a:ext cx="4187952" cy="603877"/>
          </a:xfrm>
        </p:spPr>
        <p:txBody>
          <a:bodyPr/>
          <a:lstStyle/>
          <a:p>
            <a:r>
              <a:rPr lang="pt-BR" dirty="0"/>
              <a:t>Qual seria o resultado?</a:t>
            </a:r>
          </a:p>
        </p:txBody>
      </p:sp>
      <p:sp>
        <p:nvSpPr>
          <p:cNvPr id="4" name="Slide Number Placeholder 3">
            <a:extLst>
              <a:ext uri="{FF2B5EF4-FFF2-40B4-BE49-F238E27FC236}">
                <a16:creationId xmlns:a16="http://schemas.microsoft.com/office/drawing/2014/main" id="{B7C57D2B-BAD0-9632-E3E6-4587F91F63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8</a:t>
            </a:fld>
            <a:endParaRPr lang="pt-BR"/>
          </a:p>
        </p:txBody>
      </p:sp>
      <p:sp>
        <p:nvSpPr>
          <p:cNvPr id="5" name="TextBox 4">
            <a:extLst>
              <a:ext uri="{FF2B5EF4-FFF2-40B4-BE49-F238E27FC236}">
                <a16:creationId xmlns:a16="http://schemas.microsoft.com/office/drawing/2014/main" id="{08EDC8D5-52E6-A8D9-6A49-49A715BA0F91}"/>
              </a:ext>
            </a:extLst>
          </p:cNvPr>
          <p:cNvSpPr txBox="1"/>
          <p:nvPr/>
        </p:nvSpPr>
        <p:spPr>
          <a:xfrm>
            <a:off x="539259" y="3236149"/>
            <a:ext cx="4252196" cy="1569660"/>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#version 330 core</a:t>
            </a:r>
            <a:endParaRPr lang="en-US" sz="1600" noProof="1">
              <a:solidFill>
                <a:srgbClr val="E0E2E4"/>
              </a:solidFill>
              <a:latin typeface="Courier New" panose="02070309020205020404" pitchFamily="49" charset="0"/>
            </a:endParaRPr>
          </a:p>
          <a:p>
            <a:r>
              <a:rPr lang="en-US" sz="1600" b="1" noProof="1">
                <a:solidFill>
                  <a:srgbClr val="93C763"/>
                </a:solidFill>
                <a:latin typeface="Courier New" panose="02070309020205020404" pitchFamily="49" charset="0"/>
              </a:rPr>
              <a:t>uniform</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vec3</a:t>
            </a:r>
            <a:r>
              <a:rPr lang="en-US" sz="1600" b="0" i="0" noProof="1">
                <a:solidFill>
                  <a:srgbClr val="E0E2E4"/>
                </a:solidFill>
                <a:effectLst/>
                <a:latin typeface="Courier New" panose="02070309020205020404" pitchFamily="49" charset="0"/>
              </a:rPr>
              <a:t> color;</a:t>
            </a:r>
          </a:p>
          <a:p>
            <a:r>
              <a:rPr lang="en-US" sz="1600" b="1" i="0" noProof="1">
                <a:solidFill>
                  <a:srgbClr val="93C763"/>
                </a:solidFill>
                <a:effectLst/>
                <a:latin typeface="Courier New" panose="02070309020205020404" pitchFamily="49" charset="0"/>
              </a:rPr>
              <a:t>out</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FragColor;</a:t>
            </a:r>
          </a:p>
          <a:p>
            <a:r>
              <a:rPr lang="en-US" sz="1600" b="1" i="0" noProof="1">
                <a:solidFill>
                  <a:srgbClr val="93C763"/>
                </a:solidFill>
                <a:effectLst/>
                <a:latin typeface="Courier New" panose="02070309020205020404" pitchFamily="49" charset="0"/>
              </a:rPr>
              <a:t>void</a:t>
            </a:r>
            <a:r>
              <a:rPr lang="en-US" sz="1600" b="0" i="0" noProof="1">
                <a:solidFill>
                  <a:srgbClr val="E0E2E4"/>
                </a:solidFill>
                <a:effectLst/>
                <a:latin typeface="Courier New" panose="02070309020205020404" pitchFamily="49" charset="0"/>
              </a:rPr>
              <a:t> main() { </a:t>
            </a:r>
          </a:p>
          <a:p>
            <a:r>
              <a:rPr lang="en-US" sz="1600" noProof="1">
                <a:solidFill>
                  <a:srgbClr val="E0E2E4"/>
                </a:solidFill>
                <a:latin typeface="Courier New" panose="02070309020205020404" pitchFamily="49" charset="0"/>
              </a:rPr>
              <a:t>    </a:t>
            </a:r>
            <a:r>
              <a:rPr lang="en-US" sz="1600" b="0" i="0" noProof="1">
                <a:solidFill>
                  <a:srgbClr val="E0E2E4"/>
                </a:solidFill>
                <a:effectLst/>
                <a:latin typeface="Courier New" panose="02070309020205020404" pitchFamily="49" charset="0"/>
              </a:rPr>
              <a:t>FragColor = vec4(color, 1.0);</a:t>
            </a:r>
          </a:p>
          <a:p>
            <a:r>
              <a:rPr lang="en-US" sz="1600" noProof="1">
                <a:solidFill>
                  <a:srgbClr val="E0E2E4"/>
                </a:solidFill>
                <a:latin typeface="Courier New" panose="02070309020205020404" pitchFamily="49" charset="0"/>
              </a:rPr>
              <a:t>}</a:t>
            </a:r>
            <a:endParaRPr lang="en-US" sz="1200" noProof="1">
              <a:solidFill>
                <a:schemeClr val="bg1"/>
              </a:solidFill>
            </a:endParaRPr>
          </a:p>
        </p:txBody>
      </p:sp>
      <p:sp>
        <p:nvSpPr>
          <p:cNvPr id="6" name="TextBox 5">
            <a:extLst>
              <a:ext uri="{FF2B5EF4-FFF2-40B4-BE49-F238E27FC236}">
                <a16:creationId xmlns:a16="http://schemas.microsoft.com/office/drawing/2014/main" id="{EC0E82F5-D314-7B14-C314-505219FD63DD}"/>
              </a:ext>
            </a:extLst>
          </p:cNvPr>
          <p:cNvSpPr txBox="1"/>
          <p:nvPr/>
        </p:nvSpPr>
        <p:spPr>
          <a:xfrm>
            <a:off x="539258" y="778740"/>
            <a:ext cx="7431245" cy="1077218"/>
          </a:xfrm>
          <a:prstGeom prst="rect">
            <a:avLst/>
          </a:prstGeom>
          <a:solidFill>
            <a:schemeClr val="tx1">
              <a:lumMod val="85000"/>
              <a:lumOff val="15000"/>
            </a:schemeClr>
          </a:solidFill>
        </p:spPr>
        <p:txBody>
          <a:bodyPr wrap="square">
            <a:spAutoFit/>
          </a:bodyPr>
          <a:lstStyle/>
          <a:p>
            <a:r>
              <a:rPr lang="en-US" sz="1600" noProof="1">
                <a:solidFill>
                  <a:srgbClr val="E0E2E4"/>
                </a:solidFill>
                <a:latin typeface="Courier New" panose="02070309020205020404" pitchFamily="49" charset="0"/>
              </a:rPr>
              <a:t>...</a:t>
            </a:r>
          </a:p>
          <a:p>
            <a:r>
              <a:rPr lang="en-US" sz="1600" noProof="1">
                <a:solidFill>
                  <a:srgbClr val="E0E2E4"/>
                </a:solidFill>
                <a:latin typeface="Courier New" panose="02070309020205020404" pitchFamily="49" charset="0"/>
              </a:rPr>
              <a:t># Código OpenGL</a:t>
            </a:r>
          </a:p>
          <a:p>
            <a:r>
              <a:rPr lang="en-US" sz="1600" b="0" dirty="0">
                <a:solidFill>
                  <a:srgbClr val="DCDCAA"/>
                </a:solidFill>
                <a:effectLst/>
                <a:latin typeface="Courier New" panose="02070309020205020404" pitchFamily="49" charset="0"/>
                <a:cs typeface="Courier New" panose="02070309020205020404" pitchFamily="49" charset="0"/>
              </a:rPr>
              <a:t>glUniform1f</a:t>
            </a:r>
            <a:r>
              <a:rPr lang="en-US" sz="1600" b="0" dirty="0">
                <a:solidFill>
                  <a:srgbClr val="B4B4B4"/>
                </a:solidFill>
                <a:effectLst/>
                <a:latin typeface="Courier New" panose="02070309020205020404" pitchFamily="49" charset="0"/>
                <a:cs typeface="Courier New" panose="02070309020205020404" pitchFamily="49" charset="0"/>
              </a:rPr>
              <a:t>(</a:t>
            </a:r>
            <a:r>
              <a:rPr lang="en-US" sz="1600" b="0" dirty="0">
                <a:solidFill>
                  <a:srgbClr val="9CDCFE"/>
                </a:solidFill>
                <a:effectLst/>
                <a:latin typeface="Courier New" panose="02070309020205020404" pitchFamily="49" charset="0"/>
                <a:cs typeface="Courier New" panose="02070309020205020404" pitchFamily="49" charset="0"/>
              </a:rPr>
              <a:t>uniforms</a:t>
            </a:r>
            <a:r>
              <a:rPr lang="en-US" sz="1600" b="0" dirty="0">
                <a:solidFill>
                  <a:srgbClr val="B4B4B4"/>
                </a:solidFill>
                <a:effectLst/>
                <a:latin typeface="Courier New" panose="02070309020205020404" pitchFamily="49" charset="0"/>
                <a:cs typeface="Courier New" panose="02070309020205020404" pitchFamily="49" charset="0"/>
              </a:rPr>
              <a:t>[</a:t>
            </a:r>
            <a:r>
              <a:rPr lang="en-US" sz="1600" b="0" dirty="0">
                <a:solidFill>
                  <a:srgbClr val="E8C9BB"/>
                </a:solidFill>
                <a:effectLst/>
                <a:latin typeface="Courier New" panose="02070309020205020404" pitchFamily="49" charset="0"/>
                <a:cs typeface="Courier New" panose="02070309020205020404" pitchFamily="49" charset="0"/>
              </a:rPr>
              <a:t>”</a:t>
            </a:r>
            <a:r>
              <a:rPr lang="en-US" sz="1600" b="0" dirty="0">
                <a:solidFill>
                  <a:srgbClr val="CE9178"/>
                </a:solidFill>
                <a:effectLst/>
                <a:latin typeface="Courier New" panose="02070309020205020404" pitchFamily="49" charset="0"/>
                <a:cs typeface="Courier New" panose="02070309020205020404" pitchFamily="49" charset="0"/>
              </a:rPr>
              <a:t>color</a:t>
            </a:r>
            <a:r>
              <a:rPr lang="en-US" sz="1600" b="0" dirty="0">
                <a:solidFill>
                  <a:srgbClr val="E8C9BB"/>
                </a:solidFill>
                <a:effectLst/>
                <a:latin typeface="Courier New" panose="02070309020205020404" pitchFamily="49" charset="0"/>
                <a:cs typeface="Courier New" panose="02070309020205020404" pitchFamily="49" charset="0"/>
              </a:rPr>
              <a:t>"</a:t>
            </a:r>
            <a:r>
              <a:rPr lang="en-US" sz="1600" b="0" dirty="0">
                <a:solidFill>
                  <a:srgbClr val="B4B4B4"/>
                </a:solidFill>
                <a:effectLst/>
                <a:latin typeface="Courier New" panose="02070309020205020404" pitchFamily="49" charset="0"/>
                <a:cs typeface="Courier New" panose="02070309020205020404" pitchFamily="49" charset="0"/>
              </a:rPr>
              <a:t>],</a:t>
            </a:r>
            <a:r>
              <a:rPr lang="en-US" sz="1600" b="0" dirty="0">
                <a:solidFill>
                  <a:srgbClr val="DADADA"/>
                </a:solidFill>
                <a:effectLst/>
                <a:latin typeface="Courier New" panose="02070309020205020404" pitchFamily="49" charset="0"/>
                <a:cs typeface="Courier New" panose="02070309020205020404" pitchFamily="49" charset="0"/>
              </a:rPr>
              <a:t> </a:t>
            </a:r>
            <a:r>
              <a:rPr lang="en-US" sz="1600" b="0" dirty="0">
                <a:solidFill>
                  <a:srgbClr val="9CDCFE"/>
                </a:solidFill>
                <a:effectLst/>
                <a:latin typeface="Courier New" panose="02070309020205020404" pitchFamily="49" charset="0"/>
                <a:cs typeface="Courier New" panose="02070309020205020404" pitchFamily="49" charset="0"/>
              </a:rPr>
              <a:t>[1.0, 1.0, 0.0]</a:t>
            </a:r>
            <a:r>
              <a:rPr lang="en-US" sz="1600" b="0" dirty="0">
                <a:solidFill>
                  <a:srgbClr val="B4B4B4"/>
                </a:solidFill>
                <a:effectLst/>
                <a:latin typeface="Courier New" panose="02070309020205020404" pitchFamily="49" charset="0"/>
                <a:cs typeface="Courier New" panose="02070309020205020404" pitchFamily="49" charset="0"/>
              </a:rPr>
              <a:t>)</a:t>
            </a:r>
            <a:endParaRPr lang="en-US" sz="1600" b="0" dirty="0">
              <a:solidFill>
                <a:srgbClr val="DADADA"/>
              </a:solidFill>
              <a:effectLst/>
              <a:latin typeface="Courier New" panose="02070309020205020404" pitchFamily="49" charset="0"/>
              <a:cs typeface="Courier New" panose="02070309020205020404" pitchFamily="49" charset="0"/>
            </a:endParaRPr>
          </a:p>
          <a:p>
            <a:endParaRPr lang="en-US" sz="1600" noProof="1">
              <a:solidFill>
                <a:srgbClr val="E0E2E4"/>
              </a:solidFill>
              <a:latin typeface="Courier New" panose="02070309020205020404" pitchFamily="49" charset="0"/>
            </a:endParaRPr>
          </a:p>
        </p:txBody>
      </p:sp>
      <p:pic>
        <p:nvPicPr>
          <p:cNvPr id="12" name="Picture 11" descr="Shape&#10;&#10;Description automatically generated">
            <a:extLst>
              <a:ext uri="{FF2B5EF4-FFF2-40B4-BE49-F238E27FC236}">
                <a16:creationId xmlns:a16="http://schemas.microsoft.com/office/drawing/2014/main" id="{6B2392B3-8E1B-F0CA-350C-D9A4DBD9B53E}"/>
              </a:ext>
            </a:extLst>
          </p:cNvPr>
          <p:cNvPicPr>
            <a:picLocks noChangeAspect="1"/>
          </p:cNvPicPr>
          <p:nvPr/>
        </p:nvPicPr>
        <p:blipFill>
          <a:blip r:embed="rId2"/>
          <a:stretch>
            <a:fillRect/>
          </a:stretch>
        </p:blipFill>
        <p:spPr>
          <a:xfrm>
            <a:off x="5038040" y="3236150"/>
            <a:ext cx="2932463" cy="2308324"/>
          </a:xfrm>
          <a:prstGeom prst="rect">
            <a:avLst/>
          </a:prstGeom>
        </p:spPr>
      </p:pic>
    </p:spTree>
    <p:extLst>
      <p:ext uri="{BB962C8B-B14F-4D97-AF65-F5344CB8AC3E}">
        <p14:creationId xmlns:p14="http://schemas.microsoft.com/office/powerpoint/2010/main" val="192556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113F-3910-0668-C031-6645CEEC9DDA}"/>
              </a:ext>
            </a:extLst>
          </p:cNvPr>
          <p:cNvSpPr>
            <a:spLocks noGrp="1"/>
          </p:cNvSpPr>
          <p:nvPr>
            <p:ph type="title"/>
          </p:nvPr>
        </p:nvSpPr>
        <p:spPr/>
        <p:txBody>
          <a:bodyPr/>
          <a:lstStyle/>
          <a:p>
            <a:r>
              <a:rPr lang="pt-BR" dirty="0"/>
              <a:t>In e </a:t>
            </a:r>
            <a:r>
              <a:rPr lang="pt-BR" dirty="0" err="1"/>
              <a:t>Outs</a:t>
            </a:r>
            <a:endParaRPr lang="pt-BR" dirty="0"/>
          </a:p>
        </p:txBody>
      </p:sp>
      <p:sp>
        <p:nvSpPr>
          <p:cNvPr id="3" name="Text Placeholder 2">
            <a:extLst>
              <a:ext uri="{FF2B5EF4-FFF2-40B4-BE49-F238E27FC236}">
                <a16:creationId xmlns:a16="http://schemas.microsoft.com/office/drawing/2014/main" id="{5CDCE2A7-8A77-25D3-E0B2-4CB4719BC85A}"/>
              </a:ext>
            </a:extLst>
          </p:cNvPr>
          <p:cNvSpPr>
            <a:spLocks noGrp="1"/>
          </p:cNvSpPr>
          <p:nvPr>
            <p:ph type="body" idx="1"/>
          </p:nvPr>
        </p:nvSpPr>
        <p:spPr>
          <a:xfrm>
            <a:off x="390548" y="838985"/>
            <a:ext cx="8579716" cy="4496159"/>
          </a:xfrm>
        </p:spPr>
        <p:txBody>
          <a:bodyPr/>
          <a:lstStyle/>
          <a:p>
            <a:r>
              <a:rPr lang="pt-BR" dirty="0"/>
              <a:t>Podemos especificar se as variáveis são para a entrada de dados, ou saída de dados. Isso é importante para pode exemplo passar o valor de um </a:t>
            </a:r>
            <a:r>
              <a:rPr lang="pt-BR" dirty="0" err="1"/>
              <a:t>shader</a:t>
            </a:r>
            <a:r>
              <a:rPr lang="pt-BR" dirty="0"/>
              <a:t> no pipeline para outro.</a:t>
            </a:r>
          </a:p>
          <a:p>
            <a:r>
              <a:rPr lang="pt-BR" dirty="0"/>
              <a:t>Pode ser usado para receber os dados dos vértices (</a:t>
            </a:r>
            <a:r>
              <a:rPr lang="pt-BR" dirty="0" err="1"/>
              <a:t>vertex</a:t>
            </a:r>
            <a:r>
              <a:rPr lang="pt-BR" dirty="0"/>
              <a:t> </a:t>
            </a:r>
            <a:r>
              <a:rPr lang="pt-BR" dirty="0" err="1"/>
              <a:t>shader</a:t>
            </a:r>
            <a:r>
              <a:rPr lang="pt-BR" dirty="0"/>
              <a:t>) ou para definir o valor da cor final do pixel (fragmente </a:t>
            </a:r>
            <a:r>
              <a:rPr lang="pt-BR" dirty="0" err="1"/>
              <a:t>shader</a:t>
            </a:r>
            <a:r>
              <a:rPr lang="pt-BR" dirty="0"/>
              <a:t>)</a:t>
            </a:r>
          </a:p>
        </p:txBody>
      </p:sp>
      <p:sp>
        <p:nvSpPr>
          <p:cNvPr id="4" name="Slide Number Placeholder 3">
            <a:extLst>
              <a:ext uri="{FF2B5EF4-FFF2-40B4-BE49-F238E27FC236}">
                <a16:creationId xmlns:a16="http://schemas.microsoft.com/office/drawing/2014/main" id="{B7C57D2B-BAD0-9632-E3E6-4587F91F63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9</a:t>
            </a:fld>
            <a:endParaRPr lang="pt-BR"/>
          </a:p>
        </p:txBody>
      </p:sp>
      <p:sp>
        <p:nvSpPr>
          <p:cNvPr id="5" name="TextBox 4">
            <a:extLst>
              <a:ext uri="{FF2B5EF4-FFF2-40B4-BE49-F238E27FC236}">
                <a16:creationId xmlns:a16="http://schemas.microsoft.com/office/drawing/2014/main" id="{08EDC8D5-52E6-A8D9-6A49-49A715BA0F91}"/>
              </a:ext>
            </a:extLst>
          </p:cNvPr>
          <p:cNvSpPr txBox="1"/>
          <p:nvPr/>
        </p:nvSpPr>
        <p:spPr>
          <a:xfrm>
            <a:off x="1694890" y="3231914"/>
            <a:ext cx="5971032" cy="1938992"/>
          </a:xfrm>
          <a:prstGeom prst="rect">
            <a:avLst/>
          </a:prstGeom>
          <a:solidFill>
            <a:schemeClr val="tx1">
              <a:lumMod val="85000"/>
              <a:lumOff val="15000"/>
            </a:schemeClr>
          </a:solidFill>
        </p:spPr>
        <p:txBody>
          <a:bodyPr wrap="square">
            <a:spAutoFit/>
          </a:bodyPr>
          <a:lstStyle/>
          <a:p>
            <a:r>
              <a:rPr lang="en-US" sz="2000" b="0" i="0" noProof="1">
                <a:solidFill>
                  <a:srgbClr val="8CBBAD"/>
                </a:solidFill>
                <a:effectLst/>
                <a:latin typeface="Courier New" panose="02070309020205020404" pitchFamily="49" charset="0"/>
              </a:rPr>
              <a:t>#version 330 core</a:t>
            </a:r>
            <a:endParaRPr lang="en-US" sz="2000" noProof="1">
              <a:solidFill>
                <a:srgbClr val="E0E2E4"/>
              </a:solidFill>
              <a:latin typeface="Courier New" panose="02070309020205020404" pitchFamily="49" charset="0"/>
            </a:endParaRPr>
          </a:p>
          <a:p>
            <a:r>
              <a:rPr lang="en-US" sz="2000" b="1" i="0" noProof="1">
                <a:solidFill>
                  <a:srgbClr val="93C763"/>
                </a:solidFill>
                <a:effectLst/>
                <a:latin typeface="Courier New" panose="02070309020205020404" pitchFamily="49" charset="0"/>
              </a:rPr>
              <a:t>in</a:t>
            </a:r>
            <a:r>
              <a:rPr lang="en-US" sz="2000" b="0" i="0" noProof="1">
                <a:solidFill>
                  <a:srgbClr val="E0E2E4"/>
                </a:solidFill>
                <a:effectLst/>
                <a:latin typeface="Courier New" panose="02070309020205020404" pitchFamily="49" charset="0"/>
              </a:rPr>
              <a:t> </a:t>
            </a:r>
            <a:r>
              <a:rPr lang="en-US" sz="2000" b="0" i="0" noProof="1">
                <a:solidFill>
                  <a:srgbClr val="8CBBAD"/>
                </a:solidFill>
                <a:effectLst/>
                <a:latin typeface="Courier New" panose="02070309020205020404" pitchFamily="49" charset="0"/>
              </a:rPr>
              <a:t>vec4</a:t>
            </a:r>
            <a:r>
              <a:rPr lang="en-US" sz="2000" b="0" i="0" noProof="1">
                <a:solidFill>
                  <a:srgbClr val="E0E2E4"/>
                </a:solidFill>
                <a:effectLst/>
                <a:latin typeface="Courier New" panose="02070309020205020404" pitchFamily="49" charset="0"/>
              </a:rPr>
              <a:t> vertexColor;</a:t>
            </a:r>
          </a:p>
          <a:p>
            <a:r>
              <a:rPr lang="en-US" sz="2000" b="1" i="0" noProof="1">
                <a:solidFill>
                  <a:srgbClr val="93C763"/>
                </a:solidFill>
                <a:effectLst/>
                <a:latin typeface="Courier New" panose="02070309020205020404" pitchFamily="49" charset="0"/>
              </a:rPr>
              <a:t>out</a:t>
            </a:r>
            <a:r>
              <a:rPr lang="en-US" sz="2000" b="0" i="0" noProof="1">
                <a:solidFill>
                  <a:srgbClr val="E0E2E4"/>
                </a:solidFill>
                <a:effectLst/>
                <a:latin typeface="Courier New" panose="02070309020205020404" pitchFamily="49" charset="0"/>
              </a:rPr>
              <a:t> </a:t>
            </a:r>
            <a:r>
              <a:rPr lang="en-US" sz="2000" b="0" i="0" noProof="1">
                <a:solidFill>
                  <a:srgbClr val="8CBBAD"/>
                </a:solidFill>
                <a:effectLst/>
                <a:latin typeface="Courier New" panose="02070309020205020404" pitchFamily="49" charset="0"/>
              </a:rPr>
              <a:t>vec4</a:t>
            </a:r>
            <a:r>
              <a:rPr lang="en-US" sz="2000" b="0" i="0" noProof="1">
                <a:solidFill>
                  <a:srgbClr val="E0E2E4"/>
                </a:solidFill>
                <a:effectLst/>
                <a:latin typeface="Courier New" panose="02070309020205020404" pitchFamily="49" charset="0"/>
              </a:rPr>
              <a:t> FragColor;</a:t>
            </a:r>
          </a:p>
          <a:p>
            <a:r>
              <a:rPr lang="en-US" sz="2000" b="1" i="0" noProof="1">
                <a:solidFill>
                  <a:srgbClr val="93C763"/>
                </a:solidFill>
                <a:effectLst/>
                <a:latin typeface="Courier New" panose="02070309020205020404" pitchFamily="49" charset="0"/>
              </a:rPr>
              <a:t>void</a:t>
            </a:r>
            <a:r>
              <a:rPr lang="en-US" sz="2000" b="0" i="0" noProof="1">
                <a:solidFill>
                  <a:srgbClr val="E0E2E4"/>
                </a:solidFill>
                <a:effectLst/>
                <a:latin typeface="Courier New" panose="02070309020205020404" pitchFamily="49" charset="0"/>
              </a:rPr>
              <a:t> main() { </a:t>
            </a:r>
          </a:p>
          <a:p>
            <a:r>
              <a:rPr lang="en-US" sz="2000" noProof="1">
                <a:solidFill>
                  <a:srgbClr val="E0E2E4"/>
                </a:solidFill>
                <a:latin typeface="Courier New" panose="02070309020205020404" pitchFamily="49" charset="0"/>
              </a:rPr>
              <a:t>    </a:t>
            </a:r>
            <a:r>
              <a:rPr lang="en-US" sz="2000" b="0" i="0" noProof="1">
                <a:solidFill>
                  <a:srgbClr val="E0E2E4"/>
                </a:solidFill>
                <a:effectLst/>
                <a:latin typeface="Courier New" panose="02070309020205020404" pitchFamily="49" charset="0"/>
              </a:rPr>
              <a:t>FragColor = vertexColor;</a:t>
            </a:r>
          </a:p>
          <a:p>
            <a:r>
              <a:rPr lang="en-US" sz="2000" noProof="1">
                <a:solidFill>
                  <a:srgbClr val="E0E2E4"/>
                </a:solidFill>
                <a:latin typeface="Courier New" panose="02070309020205020404" pitchFamily="49" charset="0"/>
              </a:rPr>
              <a:t>}</a:t>
            </a:r>
            <a:endParaRPr lang="en-US" sz="1600" noProof="1">
              <a:solidFill>
                <a:schemeClr val="bg1"/>
              </a:solidFill>
            </a:endParaRPr>
          </a:p>
        </p:txBody>
      </p:sp>
    </p:spTree>
    <p:extLst>
      <p:ext uri="{BB962C8B-B14F-4D97-AF65-F5344CB8AC3E}">
        <p14:creationId xmlns:p14="http://schemas.microsoft.com/office/powerpoint/2010/main" val="4207393658"/>
      </p:ext>
    </p:extLst>
  </p:cSld>
  <p:clrMapOvr>
    <a:masterClrMapping/>
  </p:clrMapOvr>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9943</TotalTime>
  <Words>5462</Words>
  <Application>Microsoft Macintosh PowerPoint</Application>
  <PresentationFormat>On-screen Show (16:10)</PresentationFormat>
  <Paragraphs>705</Paragraphs>
  <Slides>53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Courier New</vt:lpstr>
      <vt:lpstr>Menlo</vt:lpstr>
      <vt:lpstr>system-ui</vt:lpstr>
      <vt:lpstr>Tahoma</vt:lpstr>
      <vt:lpstr>Verdana</vt:lpstr>
      <vt:lpstr>Personalizar design</vt:lpstr>
      <vt:lpstr>PowerPoint Presentation</vt:lpstr>
      <vt:lpstr>Ray Casting, Ray Marching, Ray Tracing</vt:lpstr>
      <vt:lpstr>Shaders</vt:lpstr>
      <vt:lpstr>Introdução a Shaders (GLSL)</vt:lpstr>
      <vt:lpstr>Tipos de Dados (GLSL)</vt:lpstr>
      <vt:lpstr>Exemplo com Vetores</vt:lpstr>
      <vt:lpstr>Uniforms</vt:lpstr>
      <vt:lpstr>Uniforms</vt:lpstr>
      <vt:lpstr>In e Outs</vt:lpstr>
      <vt:lpstr>In e Outs</vt:lpstr>
      <vt:lpstr>In e Outs</vt:lpstr>
      <vt:lpstr>Variáveis Built-in</vt:lpstr>
      <vt:lpstr>Funções Built-in</vt:lpstr>
      <vt:lpstr>Algumas das principais funções</vt:lpstr>
      <vt:lpstr>Algumas das principais funções</vt:lpstr>
      <vt:lpstr>Shadertoy</vt:lpstr>
      <vt:lpstr>Fragment Shader</vt:lpstr>
      <vt:lpstr>Shadertoy Uniforms</vt:lpstr>
      <vt:lpstr>Shadertoy</vt:lpstr>
      <vt:lpstr>Interpreta tipo de vetores</vt:lpstr>
      <vt:lpstr>Função step() do GLSL</vt:lpstr>
      <vt:lpstr>Signed Distance Function (SDF)</vt:lpstr>
      <vt:lpstr>Signed Distance Function (SDF)</vt:lpstr>
      <vt:lpstr>Função para círculo 2D</vt:lpstr>
      <vt:lpstr>Signed Distance Function (SDF)</vt:lpstr>
      <vt:lpstr>Signed Distance Function (SDF)</vt:lpstr>
      <vt:lpstr>Círculo em outras posições</vt:lpstr>
      <vt:lpstr>Exemplo</vt:lpstr>
      <vt:lpstr>Atividade em Aula: Faça um quadrado</vt:lpstr>
      <vt:lpstr>Exemplo Completo</vt:lpstr>
      <vt:lpstr>Transformando objetos (Rotação)</vt:lpstr>
      <vt:lpstr>Exemplo com rotação animada</vt:lpstr>
      <vt:lpstr>Exemplo mix (LERP)</vt:lpstr>
      <vt:lpstr>Exemplo smoothstep (Hermite)</vt:lpstr>
      <vt:lpstr>Atividade: Faça um degrade para fundo de tela</vt:lpstr>
      <vt:lpstr>Organizando código</vt:lpstr>
      <vt:lpstr>Combinando formas</vt:lpstr>
      <vt:lpstr>União</vt:lpstr>
      <vt:lpstr>Intersecção</vt:lpstr>
      <vt:lpstr>Subtrair o círculo do quadrado</vt:lpstr>
      <vt:lpstr>Subtrair o quadrado do círculo</vt:lpstr>
      <vt:lpstr>Ou exclusivo (XOR)</vt:lpstr>
      <vt:lpstr>Resumindo</vt:lpstr>
      <vt:lpstr>Posicionamento 2D</vt:lpstr>
      <vt:lpstr>opSymX</vt:lpstr>
      <vt:lpstr>opSymY</vt:lpstr>
      <vt:lpstr>opSymXY</vt:lpstr>
      <vt:lpstr>opRep</vt:lpstr>
      <vt:lpstr>Funções SDF prontas</vt:lpstr>
      <vt:lpstr>Vídeos sobre SDFs</vt:lpstr>
      <vt:lpstr>Projeto 2.1</vt:lpstr>
      <vt:lpstr>Referências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28</cp:revision>
  <dcterms:modified xsi:type="dcterms:W3CDTF">2023-05-02T13:38:15Z</dcterms:modified>
</cp:coreProperties>
</file>