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15"/>
  </p:notesMasterIdLst>
  <p:sldIdLst>
    <p:sldId id="256" r:id="rId2"/>
    <p:sldId id="293" r:id="rId3"/>
    <p:sldId id="296" r:id="rId4"/>
    <p:sldId id="298" r:id="rId5"/>
    <p:sldId id="299" r:id="rId6"/>
    <p:sldId id="297" r:id="rId7"/>
    <p:sldId id="300" r:id="rId8"/>
    <p:sldId id="301" r:id="rId9"/>
    <p:sldId id="302" r:id="rId10"/>
    <p:sldId id="303" r:id="rId11"/>
    <p:sldId id="304" r:id="rId12"/>
    <p:sldId id="305" r:id="rId13"/>
    <p:sldId id="268" r:id="rId14"/>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amie-wong.com/2016/07/15/ray-marching-signed-distance-fun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hronos.org/registry/OpenGL-Refpages/gl4/html/clamp.x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21: Ray </a:t>
            </a:r>
            <a:r>
              <a:rPr lang="pt-BR" dirty="0" err="1"/>
              <a:t>Marching</a:t>
            </a:r>
            <a:endParaRPr lang="pt-BR" dirty="0"/>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2CEE-649B-50AA-B1AA-E50FBD41035B}"/>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EB2FF720-6DEE-384F-F6F9-42821D0A7047}"/>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78903B9C-CB14-47A9-476A-DA67E8050DE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sp>
        <p:nvSpPr>
          <p:cNvPr id="6" name="TextBox 5">
            <a:extLst>
              <a:ext uri="{FF2B5EF4-FFF2-40B4-BE49-F238E27FC236}">
                <a16:creationId xmlns:a16="http://schemas.microsoft.com/office/drawing/2014/main" id="{14ED20D7-25FB-FF23-F6B6-935CB420E4D3}"/>
              </a:ext>
            </a:extLst>
          </p:cNvPr>
          <p:cNvSpPr txBox="1"/>
          <p:nvPr/>
        </p:nvSpPr>
        <p:spPr>
          <a:xfrm>
            <a:off x="1259586" y="769477"/>
            <a:ext cx="4585716" cy="14527054"/>
          </a:xfrm>
          <a:prstGeom prst="rect">
            <a:avLst/>
          </a:prstGeom>
          <a:noFill/>
        </p:spPr>
        <p:txBody>
          <a:bodyPr wrap="square">
            <a:spAutoFit/>
          </a:bodyPr>
          <a:lstStyle/>
          <a:p>
            <a:r>
              <a:rPr lang="pt-BR" dirty="0" err="1"/>
              <a:t>const</a:t>
            </a:r>
            <a:r>
              <a:rPr lang="pt-BR" dirty="0"/>
              <a:t> </a:t>
            </a:r>
            <a:r>
              <a:rPr lang="pt-BR" dirty="0" err="1"/>
              <a:t>int</a:t>
            </a:r>
            <a:r>
              <a:rPr lang="pt-BR" dirty="0"/>
              <a:t> MAX_MARCHING_STEPS = 255;</a:t>
            </a:r>
          </a:p>
          <a:p>
            <a:r>
              <a:rPr lang="pt-BR" dirty="0" err="1"/>
              <a:t>const</a:t>
            </a:r>
            <a:r>
              <a:rPr lang="pt-BR" dirty="0"/>
              <a:t> </a:t>
            </a:r>
            <a:r>
              <a:rPr lang="pt-BR" dirty="0" err="1"/>
              <a:t>float</a:t>
            </a:r>
            <a:r>
              <a:rPr lang="pt-BR" dirty="0"/>
              <a:t> MIN_DIST = 0.0;</a:t>
            </a:r>
          </a:p>
          <a:p>
            <a:r>
              <a:rPr lang="pt-BR" dirty="0" err="1"/>
              <a:t>const</a:t>
            </a:r>
            <a:r>
              <a:rPr lang="pt-BR" dirty="0"/>
              <a:t> </a:t>
            </a:r>
            <a:r>
              <a:rPr lang="pt-BR" dirty="0" err="1"/>
              <a:t>float</a:t>
            </a:r>
            <a:r>
              <a:rPr lang="pt-BR" dirty="0"/>
              <a:t> MAX_DIST = 100.0;</a:t>
            </a:r>
          </a:p>
          <a:p>
            <a:r>
              <a:rPr lang="pt-BR" dirty="0" err="1"/>
              <a:t>const</a:t>
            </a:r>
            <a:r>
              <a:rPr lang="pt-BR" dirty="0"/>
              <a:t> </a:t>
            </a:r>
            <a:r>
              <a:rPr lang="pt-BR" dirty="0" err="1"/>
              <a:t>float</a:t>
            </a:r>
            <a:r>
              <a:rPr lang="pt-BR" dirty="0"/>
              <a:t> PRECISION = 0.001;</a:t>
            </a:r>
          </a:p>
          <a:p>
            <a:endParaRPr lang="pt-BR" dirty="0"/>
          </a:p>
          <a:p>
            <a:r>
              <a:rPr lang="pt-BR" dirty="0" err="1"/>
              <a:t>float</a:t>
            </a:r>
            <a:r>
              <a:rPr lang="pt-BR" dirty="0"/>
              <a:t> </a:t>
            </a:r>
            <a:r>
              <a:rPr lang="pt-BR" dirty="0" err="1"/>
              <a:t>sdSphere</a:t>
            </a:r>
            <a:r>
              <a:rPr lang="pt-BR" dirty="0"/>
              <a:t>(vec3 </a:t>
            </a:r>
            <a:r>
              <a:rPr lang="pt-BR" dirty="0" err="1"/>
              <a:t>p</a:t>
            </a:r>
            <a:r>
              <a:rPr lang="pt-BR" dirty="0"/>
              <a:t>, </a:t>
            </a:r>
            <a:r>
              <a:rPr lang="pt-BR" dirty="0" err="1"/>
              <a:t>float</a:t>
            </a:r>
            <a:r>
              <a:rPr lang="pt-BR" dirty="0"/>
              <a:t> </a:t>
            </a:r>
            <a:r>
              <a:rPr lang="pt-BR" dirty="0" err="1"/>
              <a:t>r</a:t>
            </a:r>
            <a:r>
              <a:rPr lang="pt-BR" dirty="0"/>
              <a:t> )</a:t>
            </a:r>
          </a:p>
          <a:p>
            <a:r>
              <a:rPr lang="pt-BR" dirty="0"/>
              <a:t>{</a:t>
            </a:r>
          </a:p>
          <a:p>
            <a:r>
              <a:rPr lang="pt-BR" dirty="0"/>
              <a:t>  vec3 offset = vec3(0, 0, -2);</a:t>
            </a:r>
          </a:p>
          <a:p>
            <a:r>
              <a:rPr lang="pt-BR" dirty="0"/>
              <a:t>  </a:t>
            </a:r>
            <a:r>
              <a:rPr lang="pt-BR" dirty="0" err="1"/>
              <a:t>return</a:t>
            </a:r>
            <a:r>
              <a:rPr lang="pt-BR" dirty="0"/>
              <a:t> </a:t>
            </a:r>
            <a:r>
              <a:rPr lang="pt-BR" dirty="0" err="1"/>
              <a:t>length</a:t>
            </a:r>
            <a:r>
              <a:rPr lang="pt-BR" dirty="0"/>
              <a:t>(</a:t>
            </a:r>
            <a:r>
              <a:rPr lang="pt-BR" dirty="0" err="1"/>
              <a:t>p</a:t>
            </a:r>
            <a:r>
              <a:rPr lang="pt-BR" dirty="0"/>
              <a:t> - offset) - </a:t>
            </a:r>
            <a:r>
              <a:rPr lang="pt-BR" dirty="0" err="1"/>
              <a:t>r</a:t>
            </a:r>
            <a:r>
              <a:rPr lang="pt-BR" dirty="0"/>
              <a:t>;</a:t>
            </a:r>
          </a:p>
          <a:p>
            <a:r>
              <a:rPr lang="pt-BR" dirty="0"/>
              <a:t>}</a:t>
            </a:r>
          </a:p>
          <a:p>
            <a:endParaRPr lang="pt-BR" dirty="0"/>
          </a:p>
          <a:p>
            <a:r>
              <a:rPr lang="pt-BR" dirty="0" err="1"/>
              <a:t>float</a:t>
            </a:r>
            <a:r>
              <a:rPr lang="pt-BR" dirty="0"/>
              <a:t> </a:t>
            </a:r>
            <a:r>
              <a:rPr lang="pt-BR" dirty="0" err="1"/>
              <a:t>rayMarch</a:t>
            </a:r>
            <a:r>
              <a:rPr lang="pt-BR" dirty="0"/>
              <a:t>(vec3 </a:t>
            </a:r>
            <a:r>
              <a:rPr lang="pt-BR" dirty="0" err="1"/>
              <a:t>ro</a:t>
            </a:r>
            <a:r>
              <a:rPr lang="pt-BR" dirty="0"/>
              <a:t>, vec3 rd, </a:t>
            </a:r>
            <a:r>
              <a:rPr lang="pt-BR" dirty="0" err="1"/>
              <a:t>float</a:t>
            </a:r>
            <a:r>
              <a:rPr lang="pt-BR" dirty="0"/>
              <a:t> start, </a:t>
            </a:r>
            <a:r>
              <a:rPr lang="pt-BR" dirty="0" err="1"/>
              <a:t>float</a:t>
            </a:r>
            <a:r>
              <a:rPr lang="pt-BR" dirty="0"/>
              <a:t> </a:t>
            </a:r>
            <a:r>
              <a:rPr lang="pt-BR" dirty="0" err="1"/>
              <a:t>end</a:t>
            </a:r>
            <a:r>
              <a:rPr lang="pt-BR" dirty="0"/>
              <a:t>) {</a:t>
            </a:r>
          </a:p>
          <a:p>
            <a:r>
              <a:rPr lang="pt-BR" dirty="0"/>
              <a:t>  </a:t>
            </a:r>
            <a:r>
              <a:rPr lang="pt-BR" dirty="0" err="1"/>
              <a:t>float</a:t>
            </a:r>
            <a:r>
              <a:rPr lang="pt-BR" dirty="0"/>
              <a:t> </a:t>
            </a:r>
            <a:r>
              <a:rPr lang="pt-BR" dirty="0" err="1"/>
              <a:t>depth</a:t>
            </a:r>
            <a:r>
              <a:rPr lang="pt-BR" dirty="0"/>
              <a:t> = start;</a:t>
            </a:r>
          </a:p>
          <a:p>
            <a:endParaRPr lang="pt-BR" dirty="0"/>
          </a:p>
          <a:p>
            <a:r>
              <a:rPr lang="pt-BR" dirty="0"/>
              <a:t>  for (</a:t>
            </a:r>
            <a:r>
              <a:rPr lang="pt-BR" dirty="0" err="1"/>
              <a:t>int</a:t>
            </a:r>
            <a:r>
              <a:rPr lang="pt-BR" dirty="0"/>
              <a:t> </a:t>
            </a:r>
            <a:r>
              <a:rPr lang="pt-BR" dirty="0" err="1"/>
              <a:t>i</a:t>
            </a:r>
            <a:r>
              <a:rPr lang="pt-BR" dirty="0"/>
              <a:t> = 0; </a:t>
            </a:r>
            <a:r>
              <a:rPr lang="pt-BR" dirty="0" err="1"/>
              <a:t>i</a:t>
            </a:r>
            <a:r>
              <a:rPr lang="pt-BR" dirty="0"/>
              <a:t> &lt; MAX_MARCHING_STEPS; </a:t>
            </a:r>
            <a:r>
              <a:rPr lang="pt-BR" dirty="0" err="1"/>
              <a:t>i</a:t>
            </a:r>
            <a:r>
              <a:rPr lang="pt-BR" dirty="0"/>
              <a:t>++) {</a:t>
            </a:r>
          </a:p>
          <a:p>
            <a:r>
              <a:rPr lang="pt-BR" dirty="0"/>
              <a:t>    vec3 </a:t>
            </a:r>
            <a:r>
              <a:rPr lang="pt-BR" dirty="0" err="1"/>
              <a:t>p</a:t>
            </a:r>
            <a:r>
              <a:rPr lang="pt-BR" dirty="0"/>
              <a:t> = </a:t>
            </a:r>
            <a:r>
              <a:rPr lang="pt-BR" dirty="0" err="1"/>
              <a:t>ro</a:t>
            </a:r>
            <a:r>
              <a:rPr lang="pt-BR" dirty="0"/>
              <a:t> + </a:t>
            </a:r>
            <a:r>
              <a:rPr lang="pt-BR" dirty="0" err="1"/>
              <a:t>depth</a:t>
            </a:r>
            <a:r>
              <a:rPr lang="pt-BR" dirty="0"/>
              <a:t> * rd;</a:t>
            </a:r>
          </a:p>
          <a:p>
            <a:r>
              <a:rPr lang="pt-BR" dirty="0"/>
              <a:t>    </a:t>
            </a:r>
            <a:r>
              <a:rPr lang="pt-BR" dirty="0" err="1"/>
              <a:t>float</a:t>
            </a:r>
            <a:r>
              <a:rPr lang="pt-BR" dirty="0"/>
              <a:t> </a:t>
            </a:r>
            <a:r>
              <a:rPr lang="pt-BR" dirty="0" err="1"/>
              <a:t>d</a:t>
            </a:r>
            <a:r>
              <a:rPr lang="pt-BR" dirty="0"/>
              <a:t> = </a:t>
            </a:r>
            <a:r>
              <a:rPr lang="pt-BR" dirty="0" err="1"/>
              <a:t>sdSphere</a:t>
            </a:r>
            <a:r>
              <a:rPr lang="pt-BR" dirty="0"/>
              <a:t>(</a:t>
            </a:r>
            <a:r>
              <a:rPr lang="pt-BR" dirty="0" err="1"/>
              <a:t>p</a:t>
            </a:r>
            <a:r>
              <a:rPr lang="pt-BR" dirty="0"/>
              <a:t>, 1.);</a:t>
            </a:r>
          </a:p>
          <a:p>
            <a:r>
              <a:rPr lang="pt-BR" dirty="0"/>
              <a:t>    </a:t>
            </a:r>
            <a:r>
              <a:rPr lang="pt-BR" dirty="0" err="1"/>
              <a:t>depth</a:t>
            </a:r>
            <a:r>
              <a:rPr lang="pt-BR" dirty="0"/>
              <a:t> += </a:t>
            </a:r>
            <a:r>
              <a:rPr lang="pt-BR" dirty="0" err="1"/>
              <a:t>d</a:t>
            </a:r>
            <a:r>
              <a:rPr lang="pt-BR" dirty="0"/>
              <a:t>;</a:t>
            </a:r>
          </a:p>
          <a:p>
            <a:r>
              <a:rPr lang="pt-BR" dirty="0"/>
              <a:t>    </a:t>
            </a:r>
            <a:r>
              <a:rPr lang="pt-BR" dirty="0" err="1"/>
              <a:t>if</a:t>
            </a:r>
            <a:r>
              <a:rPr lang="pt-BR" dirty="0"/>
              <a:t> (</a:t>
            </a:r>
            <a:r>
              <a:rPr lang="pt-BR" dirty="0" err="1"/>
              <a:t>d</a:t>
            </a:r>
            <a:r>
              <a:rPr lang="pt-BR" dirty="0"/>
              <a:t> &lt; PRECISION || </a:t>
            </a:r>
            <a:r>
              <a:rPr lang="pt-BR" dirty="0" err="1"/>
              <a:t>depth</a:t>
            </a:r>
            <a:r>
              <a:rPr lang="pt-BR" dirty="0"/>
              <a:t> &gt; </a:t>
            </a:r>
            <a:r>
              <a:rPr lang="pt-BR" dirty="0" err="1"/>
              <a:t>end</a:t>
            </a:r>
            <a:r>
              <a:rPr lang="pt-BR" dirty="0"/>
              <a:t>) break;</a:t>
            </a:r>
          </a:p>
          <a:p>
            <a:r>
              <a:rPr lang="pt-BR" dirty="0"/>
              <a:t>  }</a:t>
            </a:r>
          </a:p>
          <a:p>
            <a:endParaRPr lang="pt-BR" dirty="0"/>
          </a:p>
          <a:p>
            <a:r>
              <a:rPr lang="pt-BR" dirty="0"/>
              <a:t>  </a:t>
            </a:r>
            <a:r>
              <a:rPr lang="pt-BR" dirty="0" err="1"/>
              <a:t>return</a:t>
            </a:r>
            <a:r>
              <a:rPr lang="pt-BR" dirty="0"/>
              <a:t> </a:t>
            </a:r>
            <a:r>
              <a:rPr lang="pt-BR" dirty="0" err="1"/>
              <a:t>depth</a:t>
            </a:r>
            <a:r>
              <a:rPr lang="pt-BR" dirty="0"/>
              <a:t>;</a:t>
            </a:r>
          </a:p>
          <a:p>
            <a:r>
              <a:rPr lang="pt-BR" dirty="0"/>
              <a:t>}</a:t>
            </a:r>
          </a:p>
          <a:p>
            <a:endParaRPr lang="pt-BR" dirty="0"/>
          </a:p>
          <a:p>
            <a:r>
              <a:rPr lang="pt-BR" dirty="0"/>
              <a:t>vec3 </a:t>
            </a:r>
            <a:r>
              <a:rPr lang="pt-BR" dirty="0" err="1"/>
              <a:t>calcNormal</a:t>
            </a:r>
            <a:r>
              <a:rPr lang="pt-BR" dirty="0"/>
              <a:t>(vec3 </a:t>
            </a:r>
            <a:r>
              <a:rPr lang="pt-BR" dirty="0" err="1"/>
              <a:t>p</a:t>
            </a:r>
            <a:r>
              <a:rPr lang="pt-BR" dirty="0"/>
              <a:t>) {</a:t>
            </a:r>
          </a:p>
          <a:p>
            <a:r>
              <a:rPr lang="pt-BR" dirty="0"/>
              <a:t>    vec2 e = vec2(1.0, -1.0)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a:t>
            </a:r>
          </a:p>
          <a:p>
            <a:r>
              <a:rPr lang="pt-BR" dirty="0"/>
              <a:t>      </a:t>
            </a:r>
            <a:r>
              <a:rPr lang="pt-BR" dirty="0" err="1"/>
              <a:t>e.xyy</a:t>
            </a:r>
            <a:r>
              <a:rPr lang="pt-BR" dirty="0"/>
              <a:t> * </a:t>
            </a:r>
            <a:r>
              <a:rPr lang="pt-BR" dirty="0" err="1"/>
              <a:t>sdSphere</a:t>
            </a:r>
            <a:r>
              <a:rPr lang="pt-BR" dirty="0"/>
              <a:t>(</a:t>
            </a:r>
            <a:r>
              <a:rPr lang="pt-BR" dirty="0" err="1"/>
              <a:t>p</a:t>
            </a:r>
            <a:r>
              <a:rPr lang="pt-BR" dirty="0"/>
              <a:t> + </a:t>
            </a:r>
            <a:r>
              <a:rPr lang="pt-BR" dirty="0" err="1"/>
              <a:t>e.xyy</a:t>
            </a:r>
            <a:r>
              <a:rPr lang="pt-BR" dirty="0"/>
              <a:t>, </a:t>
            </a:r>
            <a:r>
              <a:rPr lang="pt-BR" dirty="0" err="1"/>
              <a:t>r</a:t>
            </a:r>
            <a:r>
              <a:rPr lang="pt-BR" dirty="0"/>
              <a:t>) +</a:t>
            </a:r>
          </a:p>
          <a:p>
            <a:r>
              <a:rPr lang="pt-BR" dirty="0"/>
              <a:t>      </a:t>
            </a:r>
            <a:r>
              <a:rPr lang="pt-BR" dirty="0" err="1"/>
              <a:t>e.yyx</a:t>
            </a:r>
            <a:r>
              <a:rPr lang="pt-BR" dirty="0"/>
              <a:t> * </a:t>
            </a:r>
            <a:r>
              <a:rPr lang="pt-BR" dirty="0" err="1"/>
              <a:t>sdSphere</a:t>
            </a:r>
            <a:r>
              <a:rPr lang="pt-BR" dirty="0"/>
              <a:t>(</a:t>
            </a:r>
            <a:r>
              <a:rPr lang="pt-BR" dirty="0" err="1"/>
              <a:t>p</a:t>
            </a:r>
            <a:r>
              <a:rPr lang="pt-BR" dirty="0"/>
              <a:t> + </a:t>
            </a:r>
            <a:r>
              <a:rPr lang="pt-BR" dirty="0" err="1"/>
              <a:t>e.yyx</a:t>
            </a:r>
            <a:r>
              <a:rPr lang="pt-BR" dirty="0"/>
              <a:t>, </a:t>
            </a:r>
            <a:r>
              <a:rPr lang="pt-BR" dirty="0" err="1"/>
              <a:t>r</a:t>
            </a:r>
            <a:r>
              <a:rPr lang="pt-BR" dirty="0"/>
              <a:t>) +</a:t>
            </a:r>
          </a:p>
          <a:p>
            <a:r>
              <a:rPr lang="pt-BR" dirty="0"/>
              <a:t>      </a:t>
            </a:r>
            <a:r>
              <a:rPr lang="pt-BR" dirty="0" err="1"/>
              <a:t>e.yxy</a:t>
            </a:r>
            <a:r>
              <a:rPr lang="pt-BR" dirty="0"/>
              <a:t> * </a:t>
            </a:r>
            <a:r>
              <a:rPr lang="pt-BR" dirty="0" err="1"/>
              <a:t>sdSphere</a:t>
            </a:r>
            <a:r>
              <a:rPr lang="pt-BR" dirty="0"/>
              <a:t>(</a:t>
            </a:r>
            <a:r>
              <a:rPr lang="pt-BR" dirty="0" err="1"/>
              <a:t>p</a:t>
            </a:r>
            <a:r>
              <a:rPr lang="pt-BR" dirty="0"/>
              <a:t> + </a:t>
            </a:r>
            <a:r>
              <a:rPr lang="pt-BR" dirty="0" err="1"/>
              <a:t>e.yxy</a:t>
            </a:r>
            <a:r>
              <a:rPr lang="pt-BR" dirty="0"/>
              <a:t>, </a:t>
            </a:r>
            <a:r>
              <a:rPr lang="pt-BR" dirty="0" err="1"/>
              <a:t>r</a:t>
            </a:r>
            <a:r>
              <a:rPr lang="pt-BR" dirty="0"/>
              <a:t>) +</a:t>
            </a:r>
          </a:p>
          <a:p>
            <a:r>
              <a:rPr lang="pt-BR" dirty="0"/>
              <a:t>      </a:t>
            </a:r>
            <a:r>
              <a:rPr lang="pt-BR" dirty="0" err="1"/>
              <a:t>e.xxx</a:t>
            </a:r>
            <a:r>
              <a:rPr lang="pt-BR" dirty="0"/>
              <a:t> * </a:t>
            </a:r>
            <a:r>
              <a:rPr lang="pt-BR" dirty="0" err="1"/>
              <a:t>sdSphere</a:t>
            </a:r>
            <a:r>
              <a:rPr lang="pt-BR" dirty="0"/>
              <a:t>(</a:t>
            </a:r>
            <a:r>
              <a:rPr lang="pt-BR" dirty="0" err="1"/>
              <a:t>p</a:t>
            </a:r>
            <a:r>
              <a:rPr lang="pt-BR" dirty="0"/>
              <a:t> + </a:t>
            </a:r>
            <a:r>
              <a:rPr lang="pt-BR" dirty="0" err="1"/>
              <a:t>e.xxx</a:t>
            </a:r>
            <a:r>
              <a:rPr lang="pt-BR" dirty="0"/>
              <a:t>, </a:t>
            </a:r>
            <a:r>
              <a:rPr lang="pt-BR" dirty="0" err="1"/>
              <a:t>r</a:t>
            </a:r>
            <a:r>
              <a:rPr lang="pt-BR" dirty="0"/>
              <a:t>));</a:t>
            </a:r>
          </a:p>
          <a:p>
            <a:r>
              <a:rPr lang="pt-BR" dirty="0"/>
              <a:t>}</a:t>
            </a:r>
          </a:p>
          <a:p>
            <a:endParaRPr lang="pt-BR" dirty="0"/>
          </a:p>
          <a:p>
            <a:r>
              <a:rPr lang="pt-BR" dirty="0" err="1"/>
              <a:t>void</a:t>
            </a:r>
            <a:r>
              <a:rPr lang="pt-BR" dirty="0"/>
              <a:t> </a:t>
            </a:r>
            <a:r>
              <a:rPr lang="pt-BR" dirty="0" err="1"/>
              <a:t>mainImage</a:t>
            </a:r>
            <a:r>
              <a:rPr lang="pt-BR" dirty="0"/>
              <a:t>( out vec4 </a:t>
            </a:r>
            <a:r>
              <a:rPr lang="pt-BR" dirty="0" err="1"/>
              <a:t>fragColor</a:t>
            </a:r>
            <a:r>
              <a:rPr lang="pt-BR" dirty="0"/>
              <a:t>, in vec2 </a:t>
            </a:r>
            <a:r>
              <a:rPr lang="pt-BR" dirty="0" err="1"/>
              <a:t>fragCoord</a:t>
            </a:r>
            <a:r>
              <a:rPr lang="pt-BR" dirty="0"/>
              <a:t> )</a:t>
            </a:r>
          </a:p>
          <a:p>
            <a:r>
              <a:rPr lang="pt-BR" dirty="0"/>
              <a:t>{</a:t>
            </a:r>
          </a:p>
          <a:p>
            <a:r>
              <a:rPr lang="pt-BR" dirty="0"/>
              <a:t>  vec2 </a:t>
            </a:r>
            <a:r>
              <a:rPr lang="pt-BR" dirty="0" err="1"/>
              <a:t>uv</a:t>
            </a:r>
            <a:r>
              <a:rPr lang="pt-BR" dirty="0"/>
              <a:t> = (fragCoord-.5*</a:t>
            </a:r>
            <a:r>
              <a:rPr lang="pt-BR" dirty="0" err="1"/>
              <a:t>iResolution.xy</a:t>
            </a:r>
            <a:r>
              <a:rPr lang="pt-BR" dirty="0"/>
              <a:t>)/</a:t>
            </a:r>
            <a:r>
              <a:rPr lang="pt-BR" dirty="0" err="1"/>
              <a:t>iResolution.y</a:t>
            </a:r>
            <a:r>
              <a:rPr lang="pt-BR" dirty="0"/>
              <a:t>;</a:t>
            </a:r>
          </a:p>
          <a:p>
            <a:endParaRPr lang="pt-BR" dirty="0"/>
          </a:p>
          <a:p>
            <a:r>
              <a:rPr lang="pt-BR" dirty="0"/>
              <a:t>  vec3 </a:t>
            </a:r>
            <a:r>
              <a:rPr lang="pt-BR" dirty="0" err="1"/>
              <a:t>col</a:t>
            </a:r>
            <a:r>
              <a:rPr lang="pt-BR" dirty="0"/>
              <a:t> = vec3(0);</a:t>
            </a:r>
          </a:p>
          <a:p>
            <a:r>
              <a:rPr lang="pt-BR" dirty="0"/>
              <a:t>  vec3 </a:t>
            </a:r>
            <a:r>
              <a:rPr lang="pt-BR" dirty="0" err="1"/>
              <a:t>ro</a:t>
            </a:r>
            <a:r>
              <a:rPr lang="pt-BR" dirty="0"/>
              <a:t> = vec3(0, 0, 3); // </a:t>
            </a:r>
            <a:r>
              <a:rPr lang="pt-BR" dirty="0" err="1"/>
              <a:t>ray</a:t>
            </a:r>
            <a:r>
              <a:rPr lang="pt-BR" dirty="0"/>
              <a:t> </a:t>
            </a:r>
            <a:r>
              <a:rPr lang="pt-BR" dirty="0" err="1"/>
              <a:t>origin</a:t>
            </a:r>
            <a:r>
              <a:rPr lang="pt-BR" dirty="0"/>
              <a:t> </a:t>
            </a:r>
            <a:r>
              <a:rPr lang="pt-BR" dirty="0" err="1"/>
              <a:t>that</a:t>
            </a:r>
            <a:r>
              <a:rPr lang="pt-BR" dirty="0"/>
              <a:t> </a:t>
            </a:r>
            <a:r>
              <a:rPr lang="pt-BR" dirty="0" err="1"/>
              <a:t>represents</a:t>
            </a:r>
            <a:r>
              <a:rPr lang="pt-BR" dirty="0"/>
              <a:t> </a:t>
            </a:r>
            <a:r>
              <a:rPr lang="pt-BR" dirty="0" err="1"/>
              <a:t>camera</a:t>
            </a:r>
            <a:r>
              <a:rPr lang="pt-BR" dirty="0"/>
              <a:t> position</a:t>
            </a:r>
          </a:p>
          <a:p>
            <a:r>
              <a:rPr lang="pt-BR" dirty="0"/>
              <a:t>  vec3 rd = normalize(vec3(</a:t>
            </a:r>
            <a:r>
              <a:rPr lang="pt-BR" dirty="0" err="1"/>
              <a:t>uv</a:t>
            </a:r>
            <a:r>
              <a:rPr lang="pt-BR" dirty="0"/>
              <a:t>, -1)); // </a:t>
            </a:r>
            <a:r>
              <a:rPr lang="pt-BR" dirty="0" err="1"/>
              <a:t>ray</a:t>
            </a:r>
            <a:r>
              <a:rPr lang="pt-BR" dirty="0"/>
              <a:t> </a:t>
            </a:r>
            <a:r>
              <a:rPr lang="pt-BR" dirty="0" err="1"/>
              <a:t>direction</a:t>
            </a:r>
            <a:endParaRPr lang="pt-BR" dirty="0"/>
          </a:p>
          <a:p>
            <a:endParaRPr lang="pt-BR" dirty="0"/>
          </a:p>
          <a:p>
            <a:r>
              <a:rPr lang="pt-BR" dirty="0"/>
              <a:t>  </a:t>
            </a:r>
            <a:r>
              <a:rPr lang="pt-BR" dirty="0" err="1"/>
              <a:t>float</a:t>
            </a:r>
            <a:r>
              <a:rPr lang="pt-BR" dirty="0"/>
              <a:t> </a:t>
            </a:r>
            <a:r>
              <a:rPr lang="pt-BR" dirty="0" err="1"/>
              <a:t>d</a:t>
            </a:r>
            <a:r>
              <a:rPr lang="pt-BR" dirty="0"/>
              <a:t> = </a:t>
            </a:r>
            <a:r>
              <a:rPr lang="pt-BR" dirty="0" err="1"/>
              <a:t>rayMarch</a:t>
            </a:r>
            <a:r>
              <a:rPr lang="pt-BR" dirty="0"/>
              <a:t>(</a:t>
            </a:r>
            <a:r>
              <a:rPr lang="pt-BR" dirty="0" err="1"/>
              <a:t>ro</a:t>
            </a:r>
            <a:r>
              <a:rPr lang="pt-BR" dirty="0"/>
              <a:t>, rd, MIN_DIST, MAX_DIST); // </a:t>
            </a:r>
            <a:r>
              <a:rPr lang="pt-BR" dirty="0" err="1"/>
              <a:t>distance</a:t>
            </a:r>
            <a:r>
              <a:rPr lang="pt-BR" dirty="0"/>
              <a:t> </a:t>
            </a:r>
            <a:r>
              <a:rPr lang="pt-BR" dirty="0" err="1"/>
              <a:t>to</a:t>
            </a:r>
            <a:r>
              <a:rPr lang="pt-BR" dirty="0"/>
              <a:t> </a:t>
            </a:r>
            <a:r>
              <a:rPr lang="pt-BR" dirty="0" err="1"/>
              <a:t>sphere</a:t>
            </a:r>
            <a:endParaRPr lang="pt-BR" dirty="0"/>
          </a:p>
          <a:p>
            <a:endParaRPr lang="pt-BR" dirty="0"/>
          </a:p>
          <a:p>
            <a:r>
              <a:rPr lang="pt-BR" dirty="0"/>
              <a:t>  </a:t>
            </a:r>
            <a:r>
              <a:rPr lang="pt-BR" dirty="0" err="1"/>
              <a:t>if</a:t>
            </a:r>
            <a:r>
              <a:rPr lang="pt-BR" dirty="0"/>
              <a:t> (</a:t>
            </a:r>
            <a:r>
              <a:rPr lang="pt-BR" dirty="0" err="1"/>
              <a:t>d</a:t>
            </a:r>
            <a:r>
              <a:rPr lang="pt-BR" dirty="0"/>
              <a:t> &gt; MAX_DIST) {</a:t>
            </a:r>
          </a:p>
          <a:p>
            <a:r>
              <a:rPr lang="pt-BR" dirty="0"/>
              <a:t>    </a:t>
            </a:r>
            <a:r>
              <a:rPr lang="pt-BR" dirty="0" err="1"/>
              <a:t>col</a:t>
            </a:r>
            <a:r>
              <a:rPr lang="pt-BR" dirty="0"/>
              <a:t> = vec3(0.0); // </a:t>
            </a:r>
            <a:r>
              <a:rPr lang="pt-BR" dirty="0" err="1"/>
              <a:t>ray</a:t>
            </a:r>
            <a:r>
              <a:rPr lang="pt-BR" dirty="0"/>
              <a:t> </a:t>
            </a:r>
            <a:r>
              <a:rPr lang="pt-BR" dirty="0" err="1"/>
              <a:t>didn't</a:t>
            </a:r>
            <a:r>
              <a:rPr lang="pt-BR" dirty="0"/>
              <a:t> hit </a:t>
            </a:r>
            <a:r>
              <a:rPr lang="pt-BR" dirty="0" err="1"/>
              <a:t>anything</a:t>
            </a:r>
            <a:endParaRPr lang="pt-BR" dirty="0"/>
          </a:p>
          <a:p>
            <a:r>
              <a:rPr lang="pt-BR" dirty="0"/>
              <a:t>  } </a:t>
            </a:r>
            <a:r>
              <a:rPr lang="pt-BR" dirty="0" err="1"/>
              <a:t>else</a:t>
            </a:r>
            <a:r>
              <a:rPr lang="pt-BR" dirty="0"/>
              <a:t> {</a:t>
            </a:r>
          </a:p>
          <a:p>
            <a:r>
              <a:rPr lang="pt-BR" dirty="0"/>
              <a:t>    vec3 </a:t>
            </a:r>
            <a:r>
              <a:rPr lang="pt-BR" dirty="0" err="1"/>
              <a:t>p</a:t>
            </a:r>
            <a:r>
              <a:rPr lang="pt-BR" dirty="0"/>
              <a:t> = </a:t>
            </a:r>
            <a:r>
              <a:rPr lang="pt-BR" dirty="0" err="1"/>
              <a:t>ro</a:t>
            </a:r>
            <a:r>
              <a:rPr lang="pt-BR" dirty="0"/>
              <a:t> + rd * </a:t>
            </a:r>
            <a:r>
              <a:rPr lang="pt-BR" dirty="0" err="1"/>
              <a:t>d</a:t>
            </a:r>
            <a:r>
              <a:rPr lang="pt-BR" dirty="0"/>
              <a:t>; // point </a:t>
            </a:r>
            <a:r>
              <a:rPr lang="pt-BR" dirty="0" err="1"/>
              <a:t>on</a:t>
            </a:r>
            <a:r>
              <a:rPr lang="pt-BR" dirty="0"/>
              <a:t> </a:t>
            </a:r>
            <a:r>
              <a:rPr lang="pt-BR" dirty="0" err="1"/>
              <a:t>sphere</a:t>
            </a:r>
            <a:r>
              <a:rPr lang="pt-BR" dirty="0"/>
              <a:t> </a:t>
            </a:r>
            <a:r>
              <a:rPr lang="pt-BR" dirty="0" err="1"/>
              <a:t>we</a:t>
            </a:r>
            <a:r>
              <a:rPr lang="pt-BR" dirty="0"/>
              <a:t> </a:t>
            </a:r>
            <a:r>
              <a:rPr lang="pt-BR" dirty="0" err="1"/>
              <a:t>discovered</a:t>
            </a:r>
            <a:r>
              <a:rPr lang="pt-BR" dirty="0"/>
              <a:t> </a:t>
            </a:r>
            <a:r>
              <a:rPr lang="pt-BR" dirty="0" err="1"/>
              <a:t>from</a:t>
            </a:r>
            <a:r>
              <a:rPr lang="pt-BR" dirty="0"/>
              <a:t> </a:t>
            </a:r>
            <a:r>
              <a:rPr lang="pt-BR" dirty="0" err="1"/>
              <a:t>ray</a:t>
            </a:r>
            <a:r>
              <a:rPr lang="pt-BR" dirty="0"/>
              <a:t> </a:t>
            </a:r>
            <a:r>
              <a:rPr lang="pt-BR" dirty="0" err="1"/>
              <a:t>marching</a:t>
            </a:r>
            <a:endParaRPr lang="pt-BR" dirty="0"/>
          </a:p>
          <a:p>
            <a:r>
              <a:rPr lang="pt-BR" dirty="0"/>
              <a:t>    vec3 normal = </a:t>
            </a:r>
            <a:r>
              <a:rPr lang="pt-BR" dirty="0" err="1"/>
              <a:t>calcNormal</a:t>
            </a:r>
            <a:r>
              <a:rPr lang="pt-BR" dirty="0"/>
              <a:t>(</a:t>
            </a:r>
            <a:r>
              <a:rPr lang="pt-BR" dirty="0" err="1"/>
              <a:t>p</a:t>
            </a:r>
            <a:r>
              <a:rPr lang="pt-BR" dirty="0"/>
              <a:t>);</a:t>
            </a:r>
          </a:p>
          <a:p>
            <a:r>
              <a:rPr lang="pt-BR" dirty="0"/>
              <a:t>    vec3 </a:t>
            </a:r>
            <a:r>
              <a:rPr lang="pt-BR" dirty="0" err="1"/>
              <a:t>lightPosition</a:t>
            </a:r>
            <a:r>
              <a:rPr lang="pt-BR" dirty="0"/>
              <a:t> = vec3(2, 2, 4);</a:t>
            </a:r>
          </a:p>
          <a:p>
            <a:r>
              <a:rPr lang="pt-BR" dirty="0"/>
              <a:t>    vec3 </a:t>
            </a:r>
            <a:r>
              <a:rPr lang="pt-BR" dirty="0" err="1"/>
              <a:t>lightDirection</a:t>
            </a:r>
            <a:r>
              <a:rPr lang="pt-BR" dirty="0"/>
              <a:t> = normalize(</a:t>
            </a:r>
            <a:r>
              <a:rPr lang="pt-BR" dirty="0" err="1"/>
              <a:t>lightPosition</a:t>
            </a:r>
            <a:r>
              <a:rPr lang="pt-BR" dirty="0"/>
              <a:t> - </a:t>
            </a:r>
            <a:r>
              <a:rPr lang="pt-BR" dirty="0" err="1"/>
              <a:t>p</a:t>
            </a:r>
            <a:r>
              <a:rPr lang="pt-BR" dirty="0"/>
              <a:t>);</a:t>
            </a:r>
          </a:p>
          <a:p>
            <a:endParaRPr lang="pt-BR" dirty="0"/>
          </a:p>
          <a:p>
            <a:r>
              <a:rPr lang="pt-BR" dirty="0"/>
              <a:t>    // </a:t>
            </a:r>
            <a:r>
              <a:rPr lang="pt-BR" dirty="0" err="1"/>
              <a:t>Calculate</a:t>
            </a:r>
            <a:r>
              <a:rPr lang="pt-BR" dirty="0"/>
              <a:t> </a:t>
            </a:r>
            <a:r>
              <a:rPr lang="pt-BR" dirty="0" err="1"/>
              <a:t>diffuse</a:t>
            </a:r>
            <a:r>
              <a:rPr lang="pt-BR" dirty="0"/>
              <a:t> </a:t>
            </a:r>
            <a:r>
              <a:rPr lang="pt-BR" dirty="0" err="1"/>
              <a:t>reflection</a:t>
            </a:r>
            <a:r>
              <a:rPr lang="pt-BR" dirty="0"/>
              <a:t> </a:t>
            </a:r>
            <a:r>
              <a:rPr lang="pt-BR" dirty="0" err="1"/>
              <a:t>by</a:t>
            </a:r>
            <a:r>
              <a:rPr lang="pt-BR" dirty="0"/>
              <a:t> </a:t>
            </a:r>
            <a:r>
              <a:rPr lang="pt-BR" dirty="0" err="1"/>
              <a:t>taking</a:t>
            </a:r>
            <a:r>
              <a:rPr lang="pt-BR" dirty="0"/>
              <a:t> </a:t>
            </a:r>
            <a:r>
              <a:rPr lang="pt-BR" dirty="0" err="1"/>
              <a:t>the</a:t>
            </a:r>
            <a:r>
              <a:rPr lang="pt-BR" dirty="0"/>
              <a:t> </a:t>
            </a:r>
            <a:r>
              <a:rPr lang="pt-BR" dirty="0" err="1"/>
              <a:t>dot</a:t>
            </a:r>
            <a:r>
              <a:rPr lang="pt-BR" dirty="0"/>
              <a:t> </a:t>
            </a:r>
            <a:r>
              <a:rPr lang="pt-BR" dirty="0" err="1"/>
              <a:t>product</a:t>
            </a:r>
            <a:r>
              <a:rPr lang="pt-BR" dirty="0"/>
              <a:t> </a:t>
            </a:r>
            <a:r>
              <a:rPr lang="pt-BR" dirty="0" err="1"/>
              <a:t>of</a:t>
            </a:r>
            <a:r>
              <a:rPr lang="pt-BR" dirty="0"/>
              <a:t> </a:t>
            </a:r>
          </a:p>
          <a:p>
            <a:r>
              <a:rPr lang="pt-BR" dirty="0"/>
              <a:t>    // </a:t>
            </a:r>
            <a:r>
              <a:rPr lang="pt-BR" dirty="0" err="1"/>
              <a:t>the</a:t>
            </a:r>
            <a:r>
              <a:rPr lang="pt-BR" dirty="0"/>
              <a:t> normal </a:t>
            </a:r>
            <a:r>
              <a:rPr lang="pt-BR" dirty="0" err="1"/>
              <a:t>and</a:t>
            </a:r>
            <a:r>
              <a:rPr lang="pt-BR" dirty="0"/>
              <a:t> </a:t>
            </a:r>
            <a:r>
              <a:rPr lang="pt-BR" dirty="0" err="1"/>
              <a:t>the</a:t>
            </a:r>
            <a:r>
              <a:rPr lang="pt-BR" dirty="0"/>
              <a:t> light </a:t>
            </a:r>
            <a:r>
              <a:rPr lang="pt-BR" dirty="0" err="1"/>
              <a:t>direction</a:t>
            </a:r>
            <a:r>
              <a:rPr lang="pt-BR" dirty="0"/>
              <a:t>.</a:t>
            </a:r>
          </a:p>
          <a:p>
            <a:r>
              <a:rPr lang="pt-BR" dirty="0"/>
              <a:t>    </a:t>
            </a:r>
            <a:r>
              <a:rPr lang="pt-BR" dirty="0" err="1"/>
              <a:t>float</a:t>
            </a:r>
            <a:r>
              <a:rPr lang="pt-BR" dirty="0"/>
              <a:t> </a:t>
            </a:r>
            <a:r>
              <a:rPr lang="pt-BR" dirty="0" err="1"/>
              <a:t>dif</a:t>
            </a:r>
            <a:r>
              <a:rPr lang="pt-BR" dirty="0"/>
              <a:t> = </a:t>
            </a:r>
            <a:r>
              <a:rPr lang="pt-BR" dirty="0" err="1"/>
              <a:t>clamp</a:t>
            </a:r>
            <a:r>
              <a:rPr lang="pt-BR" dirty="0"/>
              <a:t>(</a:t>
            </a:r>
            <a:r>
              <a:rPr lang="pt-BR" dirty="0" err="1"/>
              <a:t>dot</a:t>
            </a:r>
            <a:r>
              <a:rPr lang="pt-BR" dirty="0"/>
              <a:t>(normal, </a:t>
            </a:r>
            <a:r>
              <a:rPr lang="pt-BR" dirty="0" err="1"/>
              <a:t>lightDirection</a:t>
            </a:r>
            <a:r>
              <a:rPr lang="pt-BR" dirty="0"/>
              <a:t>), 0., 1.);</a:t>
            </a:r>
          </a:p>
          <a:p>
            <a:endParaRPr lang="pt-BR" dirty="0"/>
          </a:p>
          <a:p>
            <a:r>
              <a:rPr lang="pt-BR" dirty="0"/>
              <a:t>    </a:t>
            </a:r>
            <a:r>
              <a:rPr lang="pt-BR" dirty="0" err="1"/>
              <a:t>col</a:t>
            </a:r>
            <a:r>
              <a:rPr lang="pt-BR" dirty="0"/>
              <a:t> = vec3(0.0, 0.0, </a:t>
            </a:r>
            <a:r>
              <a:rPr lang="pt-BR" dirty="0" err="1"/>
              <a:t>dif</a:t>
            </a:r>
            <a:r>
              <a:rPr lang="pt-BR" dirty="0"/>
              <a:t>);</a:t>
            </a:r>
          </a:p>
          <a:p>
            <a:r>
              <a:rPr lang="pt-BR" dirty="0"/>
              <a:t>  }</a:t>
            </a:r>
          </a:p>
          <a:p>
            <a:endParaRPr lang="pt-BR" dirty="0"/>
          </a:p>
          <a:p>
            <a:r>
              <a:rPr lang="pt-BR" dirty="0"/>
              <a:t>  // Output </a:t>
            </a:r>
            <a:r>
              <a:rPr lang="pt-BR" dirty="0" err="1"/>
              <a:t>to</a:t>
            </a:r>
            <a:r>
              <a:rPr lang="pt-BR" dirty="0"/>
              <a:t> </a:t>
            </a:r>
            <a:r>
              <a:rPr lang="pt-BR" dirty="0" err="1"/>
              <a:t>screen</a:t>
            </a:r>
            <a:endParaRPr lang="pt-BR" dirty="0"/>
          </a:p>
          <a:p>
            <a:r>
              <a:rPr lang="pt-BR" dirty="0"/>
              <a:t>  </a:t>
            </a:r>
            <a:r>
              <a:rPr lang="pt-BR" dirty="0" err="1"/>
              <a:t>fragColor</a:t>
            </a:r>
            <a:r>
              <a:rPr lang="pt-BR" dirty="0"/>
              <a:t> = vec4(</a:t>
            </a:r>
            <a:r>
              <a:rPr lang="pt-BR" dirty="0" err="1"/>
              <a:t>col</a:t>
            </a:r>
            <a:r>
              <a:rPr lang="pt-BR" dirty="0"/>
              <a:t>, 1.0);</a:t>
            </a:r>
          </a:p>
          <a:p>
            <a:r>
              <a:rPr lang="pt-BR" dirty="0"/>
              <a:t>}</a:t>
            </a:r>
          </a:p>
        </p:txBody>
      </p:sp>
      <p:pic>
        <p:nvPicPr>
          <p:cNvPr id="8194" name="Picture 2">
            <a:extLst>
              <a:ext uri="{FF2B5EF4-FFF2-40B4-BE49-F238E27FC236}">
                <a16:creationId xmlns:a16="http://schemas.microsoft.com/office/drawing/2014/main" id="{3038C24B-1F58-E4D1-BD59-D0B780FF0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5302" y="838985"/>
            <a:ext cx="3163824" cy="177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40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2D5D-9100-BEA3-F8E3-9511CDB0051A}"/>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AE7CF0C3-1924-4B9F-24EE-497461D09ED0}"/>
              </a:ext>
            </a:extLst>
          </p:cNvPr>
          <p:cNvSpPr>
            <a:spLocks noGrp="1"/>
          </p:cNvSpPr>
          <p:nvPr>
            <p:ph type="body" idx="1"/>
          </p:nvPr>
        </p:nvSpPr>
        <p:spPr/>
        <p:txBody>
          <a:bodyPr/>
          <a:lstStyle/>
          <a:p>
            <a:pPr algn="l"/>
            <a:r>
              <a:rPr lang="en-US" b="0" i="0" dirty="0">
                <a:solidFill>
                  <a:srgbClr val="2D3748"/>
                </a:solidFill>
                <a:effectLst/>
                <a:latin typeface="system-ui"/>
              </a:rPr>
              <a:t>If you want to add a bit of ambient light color, you can adjust the clamped range, so the sphere doesn't appear completely black in the shaded regions:</a:t>
            </a:r>
          </a:p>
          <a:p>
            <a:pPr algn="l"/>
            <a:br>
              <a:rPr lang="en-US" b="0" i="0" dirty="0">
                <a:solidFill>
                  <a:srgbClr val="2D3748"/>
                </a:solidFill>
                <a:effectLst/>
                <a:latin typeface="system-ui"/>
              </a:rPr>
            </a:br>
            <a:endParaRPr lang="en-US" b="0" i="0" dirty="0">
              <a:solidFill>
                <a:srgbClr val="2D3748"/>
              </a:solidFill>
              <a:effectLst/>
              <a:latin typeface="system-ui"/>
            </a:endParaRPr>
          </a:p>
          <a:p>
            <a:endParaRPr lang="pt-BR" dirty="0"/>
          </a:p>
        </p:txBody>
      </p:sp>
      <p:sp>
        <p:nvSpPr>
          <p:cNvPr id="4" name="Slide Number Placeholder 3">
            <a:extLst>
              <a:ext uri="{FF2B5EF4-FFF2-40B4-BE49-F238E27FC236}">
                <a16:creationId xmlns:a16="http://schemas.microsoft.com/office/drawing/2014/main" id="{EA11A469-EB02-B56C-25A4-66DA5A337D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sp>
        <p:nvSpPr>
          <p:cNvPr id="6" name="TextBox 5">
            <a:extLst>
              <a:ext uri="{FF2B5EF4-FFF2-40B4-BE49-F238E27FC236}">
                <a16:creationId xmlns:a16="http://schemas.microsoft.com/office/drawing/2014/main" id="{97DF6994-CF09-E46F-CC03-E01C22E97BB0}"/>
              </a:ext>
            </a:extLst>
          </p:cNvPr>
          <p:cNvSpPr txBox="1"/>
          <p:nvPr/>
        </p:nvSpPr>
        <p:spPr>
          <a:xfrm>
            <a:off x="2265426" y="2488168"/>
            <a:ext cx="4585716" cy="738664"/>
          </a:xfrm>
          <a:prstGeom prst="rect">
            <a:avLst/>
          </a:prstGeom>
          <a:noFill/>
        </p:spPr>
        <p:txBody>
          <a:bodyPr wrap="square">
            <a:spAutoFit/>
          </a:bodyPr>
          <a:lstStyle/>
          <a:p>
            <a:pPr algn="l"/>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clamp</a:t>
            </a:r>
            <a:r>
              <a:rPr lang="en-US" b="0" i="0" dirty="0">
                <a:solidFill>
                  <a:srgbClr val="CCCCCC"/>
                </a:solidFill>
                <a:effectLst/>
                <a:latin typeface="system-ui"/>
              </a:rPr>
              <a:t>(</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0.3</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1.</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endParaRPr lang="pt-BR" dirty="0"/>
          </a:p>
        </p:txBody>
      </p:sp>
    </p:spTree>
    <p:extLst>
      <p:ext uri="{BB962C8B-B14F-4D97-AF65-F5344CB8AC3E}">
        <p14:creationId xmlns:p14="http://schemas.microsoft.com/office/powerpoint/2010/main" val="143319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16F-2236-157A-BFC8-42870CF45DF6}"/>
              </a:ext>
            </a:extLst>
          </p:cNvPr>
          <p:cNvSpPr>
            <a:spLocks noGrp="1"/>
          </p:cNvSpPr>
          <p:nvPr>
            <p:ph type="title"/>
          </p:nvPr>
        </p:nvSpPr>
        <p:spPr/>
        <p:txBody>
          <a:bodyPr/>
          <a:lstStyle/>
          <a:p>
            <a:r>
              <a:rPr lang="pt-BR" dirty="0"/>
              <a:t>Cores</a:t>
            </a:r>
          </a:p>
        </p:txBody>
      </p:sp>
      <p:sp>
        <p:nvSpPr>
          <p:cNvPr id="3" name="Text Placeholder 2">
            <a:extLst>
              <a:ext uri="{FF2B5EF4-FFF2-40B4-BE49-F238E27FC236}">
                <a16:creationId xmlns:a16="http://schemas.microsoft.com/office/drawing/2014/main" id="{046EE63D-1567-AF8C-3B01-4E6E47B48588}"/>
              </a:ext>
            </a:extLst>
          </p:cNvPr>
          <p:cNvSpPr>
            <a:spLocks noGrp="1"/>
          </p:cNvSpPr>
          <p:nvPr>
            <p:ph type="body" idx="1"/>
          </p:nvPr>
        </p:nvSpPr>
        <p:spPr/>
        <p:txBody>
          <a:bodyPr/>
          <a:lstStyle/>
          <a:p>
            <a:r>
              <a:rPr lang="en-US" b="0" i="0" dirty="0">
                <a:solidFill>
                  <a:srgbClr val="2D3748"/>
                </a:solidFill>
                <a:effectLst/>
                <a:latin typeface="system-ui"/>
              </a:rPr>
              <a:t>There are multiple techniques people across </a:t>
            </a:r>
            <a:r>
              <a:rPr lang="en-US" b="0" i="0" dirty="0" err="1">
                <a:solidFill>
                  <a:srgbClr val="2D3748"/>
                </a:solidFill>
                <a:effectLst/>
                <a:latin typeface="system-ui"/>
              </a:rPr>
              <a:t>Shadertoy</a:t>
            </a:r>
            <a:r>
              <a:rPr lang="en-US" b="0" i="0" dirty="0">
                <a:solidFill>
                  <a:srgbClr val="2D3748"/>
                </a:solidFill>
                <a:effectLst/>
                <a:latin typeface="system-ui"/>
              </a:rPr>
              <a:t> use to add colors to 3D shapes. One way would be to modify our SDFs to return both the distance to our shape and a color. Therefore, we'd have to modify multiple places in our code to return a </a:t>
            </a:r>
            <a:r>
              <a:rPr lang="en-US" dirty="0"/>
              <a:t>vec4</a:t>
            </a:r>
            <a:r>
              <a:rPr lang="en-US" b="0" i="0" dirty="0">
                <a:solidFill>
                  <a:srgbClr val="2D3748"/>
                </a:solidFill>
                <a:effectLst/>
                <a:latin typeface="system-ui"/>
              </a:rPr>
              <a:t> datatype instead of a </a:t>
            </a:r>
            <a:r>
              <a:rPr lang="en-US" dirty="0"/>
              <a:t>float</a:t>
            </a:r>
            <a:r>
              <a:rPr lang="en-US" b="0" i="0" dirty="0">
                <a:solidFill>
                  <a:srgbClr val="2D3748"/>
                </a:solidFill>
                <a:effectLst/>
                <a:latin typeface="system-ui"/>
              </a:rPr>
              <a:t>. The first value of the </a:t>
            </a:r>
            <a:r>
              <a:rPr lang="en-US" dirty="0"/>
              <a:t>vec4</a:t>
            </a:r>
            <a:r>
              <a:rPr lang="en-US" b="0" i="0" dirty="0">
                <a:solidFill>
                  <a:srgbClr val="2D3748"/>
                </a:solidFill>
                <a:effectLst/>
                <a:latin typeface="system-ui"/>
              </a:rPr>
              <a:t> variable would hold the "signed distance" value we normally return from an SDF, and the last three values will hold our color value.</a:t>
            </a:r>
            <a:endParaRPr lang="pt-BR" dirty="0"/>
          </a:p>
        </p:txBody>
      </p:sp>
      <p:sp>
        <p:nvSpPr>
          <p:cNvPr id="4" name="Slide Number Placeholder 3">
            <a:extLst>
              <a:ext uri="{FF2B5EF4-FFF2-40B4-BE49-F238E27FC236}">
                <a16:creationId xmlns:a16="http://schemas.microsoft.com/office/drawing/2014/main" id="{7AA61097-B87E-70E0-A694-359ECA62C3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Tree>
    <p:extLst>
      <p:ext uri="{BB962C8B-B14F-4D97-AF65-F5344CB8AC3E}">
        <p14:creationId xmlns:p14="http://schemas.microsoft.com/office/powerpoint/2010/main" val="41738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13</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40B-ABD0-3CDC-10C0-B5535BB22B69}"/>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03018896-DD9E-1FBF-0B0C-B504CB45A71E}"/>
              </a:ext>
            </a:extLst>
          </p:cNvPr>
          <p:cNvSpPr>
            <a:spLocks noGrp="1"/>
          </p:cNvSpPr>
          <p:nvPr>
            <p:ph type="body" idx="1"/>
          </p:nvPr>
        </p:nvSpPr>
        <p:spPr/>
        <p:txBody>
          <a:bodyPr/>
          <a:lstStyle/>
          <a:p>
            <a:r>
              <a:rPr lang="pt-BR" dirty="0"/>
              <a:t> </a:t>
            </a:r>
            <a:r>
              <a:rPr lang="pt-BR" dirty="0" err="1"/>
              <a:t>ray</a:t>
            </a:r>
            <a:r>
              <a:rPr lang="pt-BR" dirty="0"/>
              <a:t> </a:t>
            </a:r>
            <a:r>
              <a:rPr lang="pt-BR" dirty="0" err="1"/>
              <a:t>tracing</a:t>
            </a:r>
            <a:r>
              <a:rPr lang="pt-BR" dirty="0"/>
              <a:t> </a:t>
            </a:r>
            <a:r>
              <a:rPr lang="pt-BR" dirty="0" err="1"/>
              <a:t>or</a:t>
            </a:r>
            <a:r>
              <a:rPr lang="pt-BR" dirty="0"/>
              <a:t> </a:t>
            </a:r>
            <a:r>
              <a:rPr lang="pt-BR" dirty="0" err="1"/>
              <a:t>ray</a:t>
            </a:r>
            <a:r>
              <a:rPr lang="pt-BR" dirty="0"/>
              <a:t> </a:t>
            </a:r>
            <a:r>
              <a:rPr lang="pt-BR" dirty="0" err="1"/>
              <a:t>marching</a:t>
            </a:r>
            <a:r>
              <a:rPr lang="pt-BR" dirty="0"/>
              <a:t> </a:t>
            </a:r>
            <a:r>
              <a:rPr lang="pt-BR" dirty="0" err="1"/>
              <a:t>algorithm</a:t>
            </a:r>
            <a:r>
              <a:rPr lang="pt-BR" dirty="0"/>
              <a:t>.</a:t>
            </a:r>
          </a:p>
          <a:p>
            <a:endParaRPr lang="pt-BR" dirty="0"/>
          </a:p>
          <a:p>
            <a:r>
              <a:rPr lang="pt-BR" dirty="0" err="1"/>
              <a:t>ariable</a:t>
            </a:r>
            <a:r>
              <a:rPr lang="pt-BR" dirty="0"/>
              <a:t> in GLSL </a:t>
            </a:r>
            <a:r>
              <a:rPr lang="pt-BR" dirty="0" err="1"/>
              <a:t>to</a:t>
            </a:r>
            <a:r>
              <a:rPr lang="pt-BR" dirty="0"/>
              <a:t> </a:t>
            </a:r>
            <a:r>
              <a:rPr lang="pt-BR" dirty="0" err="1"/>
              <a:t>represent</a:t>
            </a:r>
            <a:r>
              <a:rPr lang="pt-BR" dirty="0"/>
              <a:t> </a:t>
            </a:r>
            <a:r>
              <a:rPr lang="pt-BR" dirty="0" err="1"/>
              <a:t>an</a:t>
            </a:r>
            <a:r>
              <a:rPr lang="pt-BR" dirty="0"/>
              <a:t> </a:t>
            </a:r>
            <a:r>
              <a:rPr lang="pt-BR" dirty="0" err="1"/>
              <a:t>origin</a:t>
            </a:r>
            <a:r>
              <a:rPr lang="pt-BR" dirty="0"/>
              <a:t> </a:t>
            </a:r>
            <a:r>
              <a:rPr lang="pt-BR" dirty="0" err="1"/>
              <a:t>and</a:t>
            </a:r>
            <a:r>
              <a:rPr lang="pt-BR" dirty="0"/>
              <a:t> </a:t>
            </a:r>
            <a:r>
              <a:rPr lang="pt-BR" dirty="0" err="1"/>
              <a:t>direction</a:t>
            </a:r>
            <a:r>
              <a:rPr lang="pt-BR" dirty="0"/>
              <a:t>:</a:t>
            </a:r>
          </a:p>
        </p:txBody>
      </p:sp>
      <p:sp>
        <p:nvSpPr>
          <p:cNvPr id="4" name="Slide Number Placeholder 3">
            <a:extLst>
              <a:ext uri="{FF2B5EF4-FFF2-40B4-BE49-F238E27FC236}">
                <a16:creationId xmlns:a16="http://schemas.microsoft.com/office/drawing/2014/main" id="{83DC2560-24B3-EAD9-DC92-1B163F3ED9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
        <p:nvSpPr>
          <p:cNvPr id="6" name="TextBox 5">
            <a:extLst>
              <a:ext uri="{FF2B5EF4-FFF2-40B4-BE49-F238E27FC236}">
                <a16:creationId xmlns:a16="http://schemas.microsoft.com/office/drawing/2014/main" id="{BDEB18B5-6A23-CA5F-BA4B-664B82118476}"/>
              </a:ext>
            </a:extLst>
          </p:cNvPr>
          <p:cNvSpPr txBox="1"/>
          <p:nvPr/>
        </p:nvSpPr>
        <p:spPr>
          <a:xfrm>
            <a:off x="1168146" y="2228124"/>
            <a:ext cx="4585716" cy="954107"/>
          </a:xfrm>
          <a:prstGeom prst="rect">
            <a:avLst/>
          </a:prstGeom>
          <a:noFill/>
        </p:spPr>
        <p:txBody>
          <a:bodyPr wrap="square">
            <a:spAutoFit/>
          </a:bodyPr>
          <a:lstStyle/>
          <a:p>
            <a:r>
              <a:rPr lang="en-US" dirty="0">
                <a:solidFill>
                  <a:srgbClr val="CC99CD"/>
                </a:solidFill>
                <a:effectLst/>
              </a:rPr>
              <a:t>vec2</a:t>
            </a:r>
            <a:r>
              <a:rPr lang="en-US" dirty="0"/>
              <a:t> </a:t>
            </a:r>
            <a:r>
              <a:rPr lang="en-US" dirty="0" err="1"/>
              <a:t>rayOrigin</a:t>
            </a:r>
            <a:r>
              <a:rPr lang="en-US" dirty="0"/>
              <a:t> </a:t>
            </a:r>
            <a:r>
              <a:rPr lang="en-US" dirty="0">
                <a:solidFill>
                  <a:srgbClr val="67CDCC"/>
                </a:solidFill>
                <a:effectLst/>
              </a:rPr>
              <a:t>=</a:t>
            </a:r>
            <a:r>
              <a:rPr lang="en-US" dirty="0"/>
              <a:t> </a:t>
            </a:r>
            <a:r>
              <a:rPr lang="en-US" dirty="0">
                <a:solidFill>
                  <a:srgbClr val="CC99CD"/>
                </a:solidFill>
                <a:effectLst/>
              </a:rPr>
              <a:t>vec2</a:t>
            </a:r>
            <a:r>
              <a:rPr lang="en-US" dirty="0">
                <a:solidFill>
                  <a:srgbClr val="CCCCCC"/>
                </a:solidFill>
                <a:effectLst/>
              </a:rPr>
              <a:t>(</a:t>
            </a:r>
            <a:r>
              <a:rPr lang="en-US" dirty="0">
                <a:solidFill>
                  <a:srgbClr val="F08D49"/>
                </a:solidFill>
                <a:effectLst/>
              </a:rPr>
              <a:t>0</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p>
          <a:p>
            <a:r>
              <a:rPr lang="en-US" dirty="0">
                <a:solidFill>
                  <a:srgbClr val="CC99CD"/>
                </a:solidFill>
                <a:effectLst/>
              </a:rPr>
              <a:t>vec2</a:t>
            </a:r>
            <a:r>
              <a:rPr lang="en-US" dirty="0"/>
              <a:t> </a:t>
            </a:r>
            <a:r>
              <a:rPr lang="en-US" dirty="0" err="1"/>
              <a:t>rayDirection</a:t>
            </a:r>
            <a:r>
              <a:rPr lang="en-US" dirty="0"/>
              <a:t> </a:t>
            </a:r>
            <a:r>
              <a:rPr lang="en-US" dirty="0">
                <a:solidFill>
                  <a:srgbClr val="67CDCC"/>
                </a:solidFill>
                <a:effectLst/>
              </a:rPr>
              <a:t>=</a:t>
            </a:r>
            <a:r>
              <a:rPr lang="en-US" dirty="0"/>
              <a:t> </a:t>
            </a:r>
            <a:r>
              <a:rPr lang="en-US" dirty="0">
                <a:solidFill>
                  <a:srgbClr val="CC99CD"/>
                </a:solidFill>
                <a:effectLst/>
              </a:rPr>
              <a:t>vec2</a:t>
            </a:r>
            <a:r>
              <a:rPr lang="en-US" dirty="0">
                <a:solidFill>
                  <a:srgbClr val="CCCCCC"/>
                </a:solidFill>
                <a:effectLst/>
              </a:rPr>
              <a:t>(</a:t>
            </a:r>
            <a:r>
              <a:rPr lang="en-US" dirty="0">
                <a:solidFill>
                  <a:srgbClr val="F08D49"/>
                </a:solidFill>
                <a:effectLst/>
              </a:rPr>
              <a:t>1</a:t>
            </a:r>
            <a:r>
              <a:rPr lang="en-US" dirty="0">
                <a:solidFill>
                  <a:srgbClr val="CCCCCC"/>
                </a:solidFill>
                <a:effectLst/>
              </a:rPr>
              <a:t>,</a:t>
            </a:r>
            <a:r>
              <a:rPr lang="en-US" dirty="0"/>
              <a:t> </a:t>
            </a:r>
            <a:r>
              <a:rPr lang="en-US" dirty="0">
                <a:solidFill>
                  <a:srgbClr val="F08D49"/>
                </a:solidFill>
                <a:effectLst/>
              </a:rPr>
              <a:t>0</a:t>
            </a:r>
            <a:r>
              <a:rPr lang="en-US" dirty="0">
                <a:solidFill>
                  <a:srgbClr val="CCCCCC"/>
                </a:solidFill>
                <a:effectLst/>
              </a:rPr>
              <a:t>);</a:t>
            </a:r>
          </a:p>
          <a:p>
            <a:endParaRPr lang="en-US" dirty="0">
              <a:solidFill>
                <a:srgbClr val="CCCCCC"/>
              </a:solidFill>
            </a:endParaRPr>
          </a:p>
          <a:p>
            <a:endParaRPr lang="pt-BR" dirty="0"/>
          </a:p>
        </p:txBody>
      </p:sp>
      <p:pic>
        <p:nvPicPr>
          <p:cNvPr id="3074" name="Picture 2" descr="Ray tracing diagram. A camera shoots out rays through a virtual canvas called the image. These rays then bounce along the floor or hit a sphere. Some rays bounce back toward a light source and others are blocked by the sphere. The rays that bounce off the floor and hit the sphere and don't make it to the light source are known as shadow rays.">
            <a:extLst>
              <a:ext uri="{FF2B5EF4-FFF2-40B4-BE49-F238E27FC236}">
                <a16:creationId xmlns:a16="http://schemas.microsoft.com/office/drawing/2014/main" id="{655B086A-4900-ADF5-4B05-F8E75249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8007" y="2942344"/>
            <a:ext cx="3913314" cy="260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484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3A50-43F5-F0EE-533B-B1F8045CD66D}"/>
              </a:ext>
            </a:extLst>
          </p:cNvPr>
          <p:cNvSpPr>
            <a:spLocks noGrp="1"/>
          </p:cNvSpPr>
          <p:nvPr>
            <p:ph type="title"/>
          </p:nvPr>
        </p:nvSpPr>
        <p:spPr/>
        <p:txBody>
          <a:bodyPr/>
          <a:lstStyle/>
          <a:p>
            <a:r>
              <a:rPr lang="pt-BR" dirty="0"/>
              <a:t>Ray </a:t>
            </a:r>
            <a:r>
              <a:rPr lang="pt-BR" dirty="0" err="1"/>
              <a:t>Marching</a:t>
            </a:r>
            <a:endParaRPr lang="pt-BR" dirty="0"/>
          </a:p>
        </p:txBody>
      </p:sp>
      <p:sp>
        <p:nvSpPr>
          <p:cNvPr id="3" name="Text Placeholder 2">
            <a:extLst>
              <a:ext uri="{FF2B5EF4-FFF2-40B4-BE49-F238E27FC236}">
                <a16:creationId xmlns:a16="http://schemas.microsoft.com/office/drawing/2014/main" id="{A6137DAC-58E7-0512-A031-35EA6C2A3930}"/>
              </a:ext>
            </a:extLst>
          </p:cNvPr>
          <p:cNvSpPr>
            <a:spLocks noGrp="1"/>
          </p:cNvSpPr>
          <p:nvPr>
            <p:ph type="body" idx="1"/>
          </p:nvPr>
        </p:nvSpPr>
        <p:spPr/>
        <p:txBody>
          <a:bodyPr/>
          <a:lstStyle/>
          <a:p>
            <a:r>
              <a:rPr lang="pt-BR" dirty="0">
                <a:hlinkClick r:id="rId2"/>
              </a:rPr>
              <a:t>https://jamie-wong.com/2016/07/15/ray-marching-signed-distance-functions/</a:t>
            </a:r>
            <a:r>
              <a:rPr lang="pt-BR" dirty="0"/>
              <a:t> </a:t>
            </a:r>
          </a:p>
        </p:txBody>
      </p:sp>
      <p:sp>
        <p:nvSpPr>
          <p:cNvPr id="4" name="Slide Number Placeholder 3">
            <a:extLst>
              <a:ext uri="{FF2B5EF4-FFF2-40B4-BE49-F238E27FC236}">
                <a16:creationId xmlns:a16="http://schemas.microsoft.com/office/drawing/2014/main" id="{BA9424B5-71D7-7AFC-01FA-00E4EDB453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Tree>
    <p:extLst>
      <p:ext uri="{BB962C8B-B14F-4D97-AF65-F5344CB8AC3E}">
        <p14:creationId xmlns:p14="http://schemas.microsoft.com/office/powerpoint/2010/main" val="13329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ED08-BBCD-4351-9D21-BBA708EDB615}"/>
              </a:ext>
            </a:extLst>
          </p:cNvPr>
          <p:cNvSpPr>
            <a:spLocks noGrp="1"/>
          </p:cNvSpPr>
          <p:nvPr>
            <p:ph type="title"/>
          </p:nvPr>
        </p:nvSpPr>
        <p:spPr/>
        <p:txBody>
          <a:bodyPr/>
          <a:lstStyle/>
          <a:p>
            <a:r>
              <a:rPr lang="pt-BR" dirty="0"/>
              <a:t>Ray </a:t>
            </a:r>
            <a:r>
              <a:rPr lang="pt-BR" dirty="0" err="1"/>
              <a:t>Marching</a:t>
            </a:r>
            <a:endParaRPr lang="pt-BR" dirty="0"/>
          </a:p>
        </p:txBody>
      </p:sp>
      <p:sp>
        <p:nvSpPr>
          <p:cNvPr id="4" name="Slide Number Placeholder 3">
            <a:extLst>
              <a:ext uri="{FF2B5EF4-FFF2-40B4-BE49-F238E27FC236}">
                <a16:creationId xmlns:a16="http://schemas.microsoft.com/office/drawing/2014/main" id="{73E87D38-D946-F23D-4434-19C75FF77D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6" name="TextBox 5">
            <a:extLst>
              <a:ext uri="{FF2B5EF4-FFF2-40B4-BE49-F238E27FC236}">
                <a16:creationId xmlns:a16="http://schemas.microsoft.com/office/drawing/2014/main" id="{CD4FCC50-9822-80CC-96E5-A4399BA0EC89}"/>
              </a:ext>
            </a:extLst>
          </p:cNvPr>
          <p:cNvSpPr txBox="1"/>
          <p:nvPr/>
        </p:nvSpPr>
        <p:spPr>
          <a:xfrm>
            <a:off x="582930" y="707635"/>
            <a:ext cx="4585716" cy="9787295"/>
          </a:xfrm>
          <a:prstGeom prst="rect">
            <a:avLst/>
          </a:prstGeom>
          <a:noFill/>
        </p:spPr>
        <p:txBody>
          <a:bodyPr wrap="square">
            <a:spAutoFit/>
          </a:bodyPr>
          <a:lstStyle/>
          <a:p>
            <a:r>
              <a:rPr lang="pt-BR" dirty="0" err="1"/>
              <a:t>const</a:t>
            </a:r>
            <a:r>
              <a:rPr lang="pt-BR" dirty="0"/>
              <a:t> </a:t>
            </a:r>
            <a:r>
              <a:rPr lang="pt-BR" dirty="0" err="1"/>
              <a:t>int</a:t>
            </a:r>
            <a:r>
              <a:rPr lang="pt-BR" dirty="0"/>
              <a:t> MAX_MARCHING_STEPS = 255;</a:t>
            </a:r>
          </a:p>
          <a:p>
            <a:r>
              <a:rPr lang="pt-BR" dirty="0" err="1"/>
              <a:t>const</a:t>
            </a:r>
            <a:r>
              <a:rPr lang="pt-BR" dirty="0"/>
              <a:t> </a:t>
            </a:r>
            <a:r>
              <a:rPr lang="pt-BR" dirty="0" err="1"/>
              <a:t>float</a:t>
            </a:r>
            <a:r>
              <a:rPr lang="pt-BR" dirty="0"/>
              <a:t> MIN_DIST = 0.0;</a:t>
            </a:r>
          </a:p>
          <a:p>
            <a:r>
              <a:rPr lang="pt-BR" dirty="0" err="1"/>
              <a:t>const</a:t>
            </a:r>
            <a:r>
              <a:rPr lang="pt-BR" dirty="0"/>
              <a:t> </a:t>
            </a:r>
            <a:r>
              <a:rPr lang="pt-BR" dirty="0" err="1"/>
              <a:t>float</a:t>
            </a:r>
            <a:r>
              <a:rPr lang="pt-BR" dirty="0"/>
              <a:t> MAX_DIST = 100.0;</a:t>
            </a:r>
          </a:p>
          <a:p>
            <a:r>
              <a:rPr lang="pt-BR" dirty="0" err="1"/>
              <a:t>const</a:t>
            </a:r>
            <a:r>
              <a:rPr lang="pt-BR" dirty="0"/>
              <a:t> </a:t>
            </a:r>
            <a:r>
              <a:rPr lang="pt-BR" dirty="0" err="1"/>
              <a:t>float</a:t>
            </a:r>
            <a:r>
              <a:rPr lang="pt-BR" dirty="0"/>
              <a:t> PRECISION = 0.001;</a:t>
            </a:r>
          </a:p>
          <a:p>
            <a:endParaRPr lang="pt-BR" dirty="0"/>
          </a:p>
          <a:p>
            <a:r>
              <a:rPr lang="pt-BR" dirty="0" err="1"/>
              <a:t>float</a:t>
            </a:r>
            <a:r>
              <a:rPr lang="pt-BR" dirty="0"/>
              <a:t> </a:t>
            </a:r>
            <a:r>
              <a:rPr lang="pt-BR" dirty="0" err="1"/>
              <a:t>sdSphere</a:t>
            </a:r>
            <a:r>
              <a:rPr lang="pt-BR" dirty="0"/>
              <a:t>(vec3 </a:t>
            </a:r>
            <a:r>
              <a:rPr lang="pt-BR" dirty="0" err="1"/>
              <a:t>p</a:t>
            </a:r>
            <a:r>
              <a:rPr lang="pt-BR" dirty="0"/>
              <a:t>, </a:t>
            </a:r>
            <a:r>
              <a:rPr lang="pt-BR" dirty="0" err="1"/>
              <a:t>float</a:t>
            </a:r>
            <a:r>
              <a:rPr lang="pt-BR" dirty="0"/>
              <a:t> </a:t>
            </a:r>
            <a:r>
              <a:rPr lang="pt-BR" dirty="0" err="1"/>
              <a:t>r</a:t>
            </a:r>
            <a:r>
              <a:rPr lang="pt-BR" dirty="0"/>
              <a:t> )</a:t>
            </a:r>
          </a:p>
          <a:p>
            <a:r>
              <a:rPr lang="pt-BR" dirty="0"/>
              <a:t>{</a:t>
            </a:r>
          </a:p>
          <a:p>
            <a:r>
              <a:rPr lang="pt-BR" dirty="0"/>
              <a:t>  </a:t>
            </a:r>
            <a:r>
              <a:rPr lang="pt-BR" dirty="0" err="1"/>
              <a:t>return</a:t>
            </a:r>
            <a:r>
              <a:rPr lang="pt-BR" dirty="0"/>
              <a:t> </a:t>
            </a:r>
            <a:r>
              <a:rPr lang="pt-BR" dirty="0" err="1"/>
              <a:t>length</a:t>
            </a:r>
            <a:r>
              <a:rPr lang="pt-BR" dirty="0"/>
              <a:t>(</a:t>
            </a:r>
            <a:r>
              <a:rPr lang="pt-BR" dirty="0" err="1"/>
              <a:t>p</a:t>
            </a:r>
            <a:r>
              <a:rPr lang="pt-BR" dirty="0"/>
              <a:t>) - </a:t>
            </a:r>
            <a:r>
              <a:rPr lang="pt-BR" dirty="0" err="1"/>
              <a:t>r</a:t>
            </a:r>
            <a:r>
              <a:rPr lang="pt-BR" dirty="0"/>
              <a:t>;</a:t>
            </a:r>
          </a:p>
          <a:p>
            <a:r>
              <a:rPr lang="pt-BR" dirty="0"/>
              <a:t>}</a:t>
            </a:r>
          </a:p>
          <a:p>
            <a:endParaRPr lang="pt-BR" dirty="0"/>
          </a:p>
          <a:p>
            <a:r>
              <a:rPr lang="pt-BR" dirty="0" err="1"/>
              <a:t>float</a:t>
            </a:r>
            <a:r>
              <a:rPr lang="pt-BR" dirty="0"/>
              <a:t> </a:t>
            </a:r>
            <a:r>
              <a:rPr lang="pt-BR" dirty="0" err="1"/>
              <a:t>rayMarch</a:t>
            </a:r>
            <a:r>
              <a:rPr lang="pt-BR" dirty="0"/>
              <a:t>(vec3 </a:t>
            </a:r>
            <a:r>
              <a:rPr lang="pt-BR" dirty="0" err="1"/>
              <a:t>ro</a:t>
            </a:r>
            <a:r>
              <a:rPr lang="pt-BR" dirty="0"/>
              <a:t>, vec3 rd, </a:t>
            </a:r>
            <a:r>
              <a:rPr lang="pt-BR" dirty="0" err="1"/>
              <a:t>float</a:t>
            </a:r>
            <a:r>
              <a:rPr lang="pt-BR" dirty="0"/>
              <a:t> start, </a:t>
            </a:r>
            <a:r>
              <a:rPr lang="pt-BR" dirty="0" err="1"/>
              <a:t>float</a:t>
            </a:r>
            <a:r>
              <a:rPr lang="pt-BR" dirty="0"/>
              <a:t> </a:t>
            </a:r>
            <a:r>
              <a:rPr lang="pt-BR" dirty="0" err="1"/>
              <a:t>end</a:t>
            </a:r>
            <a:r>
              <a:rPr lang="pt-BR" dirty="0"/>
              <a:t>) {</a:t>
            </a:r>
          </a:p>
          <a:p>
            <a:r>
              <a:rPr lang="pt-BR" dirty="0"/>
              <a:t>  </a:t>
            </a:r>
            <a:r>
              <a:rPr lang="pt-BR" dirty="0" err="1"/>
              <a:t>float</a:t>
            </a:r>
            <a:r>
              <a:rPr lang="pt-BR" dirty="0"/>
              <a:t> </a:t>
            </a:r>
            <a:r>
              <a:rPr lang="pt-BR" dirty="0" err="1"/>
              <a:t>depth</a:t>
            </a:r>
            <a:r>
              <a:rPr lang="pt-BR" dirty="0"/>
              <a:t> = start;</a:t>
            </a:r>
          </a:p>
          <a:p>
            <a:endParaRPr lang="pt-BR" dirty="0"/>
          </a:p>
          <a:p>
            <a:r>
              <a:rPr lang="pt-BR" dirty="0"/>
              <a:t>  for (</a:t>
            </a:r>
            <a:r>
              <a:rPr lang="pt-BR" dirty="0" err="1"/>
              <a:t>int</a:t>
            </a:r>
            <a:r>
              <a:rPr lang="pt-BR" dirty="0"/>
              <a:t> </a:t>
            </a:r>
            <a:r>
              <a:rPr lang="pt-BR" dirty="0" err="1"/>
              <a:t>i</a:t>
            </a:r>
            <a:r>
              <a:rPr lang="pt-BR" dirty="0"/>
              <a:t> = 0; </a:t>
            </a:r>
            <a:r>
              <a:rPr lang="pt-BR" dirty="0" err="1"/>
              <a:t>i</a:t>
            </a:r>
            <a:r>
              <a:rPr lang="pt-BR" dirty="0"/>
              <a:t> &lt; MAX_MARCHING_STEPS; </a:t>
            </a:r>
            <a:r>
              <a:rPr lang="pt-BR" dirty="0" err="1"/>
              <a:t>i</a:t>
            </a:r>
            <a:r>
              <a:rPr lang="pt-BR" dirty="0"/>
              <a:t>++) {</a:t>
            </a:r>
          </a:p>
          <a:p>
            <a:r>
              <a:rPr lang="pt-BR" dirty="0"/>
              <a:t>    vec3 </a:t>
            </a:r>
            <a:r>
              <a:rPr lang="pt-BR" dirty="0" err="1"/>
              <a:t>p</a:t>
            </a:r>
            <a:r>
              <a:rPr lang="pt-BR" dirty="0"/>
              <a:t> = </a:t>
            </a:r>
            <a:r>
              <a:rPr lang="pt-BR" dirty="0" err="1"/>
              <a:t>ro</a:t>
            </a:r>
            <a:r>
              <a:rPr lang="pt-BR" dirty="0"/>
              <a:t> + </a:t>
            </a:r>
            <a:r>
              <a:rPr lang="pt-BR" dirty="0" err="1"/>
              <a:t>depth</a:t>
            </a:r>
            <a:r>
              <a:rPr lang="pt-BR" dirty="0"/>
              <a:t> * rd;</a:t>
            </a:r>
          </a:p>
          <a:p>
            <a:r>
              <a:rPr lang="pt-BR" dirty="0"/>
              <a:t>    </a:t>
            </a:r>
            <a:r>
              <a:rPr lang="pt-BR" dirty="0" err="1"/>
              <a:t>float</a:t>
            </a:r>
            <a:r>
              <a:rPr lang="pt-BR" dirty="0"/>
              <a:t> </a:t>
            </a:r>
            <a:r>
              <a:rPr lang="pt-BR" dirty="0" err="1"/>
              <a:t>d</a:t>
            </a:r>
            <a:r>
              <a:rPr lang="pt-BR" dirty="0"/>
              <a:t> = </a:t>
            </a:r>
            <a:r>
              <a:rPr lang="pt-BR" dirty="0" err="1"/>
              <a:t>sdSphere</a:t>
            </a:r>
            <a:r>
              <a:rPr lang="pt-BR" dirty="0"/>
              <a:t>(</a:t>
            </a:r>
            <a:r>
              <a:rPr lang="pt-BR" dirty="0" err="1"/>
              <a:t>p</a:t>
            </a:r>
            <a:r>
              <a:rPr lang="pt-BR" dirty="0"/>
              <a:t>, 1.);</a:t>
            </a:r>
          </a:p>
          <a:p>
            <a:r>
              <a:rPr lang="pt-BR" dirty="0"/>
              <a:t>    </a:t>
            </a:r>
            <a:r>
              <a:rPr lang="pt-BR" dirty="0" err="1"/>
              <a:t>depth</a:t>
            </a:r>
            <a:r>
              <a:rPr lang="pt-BR" dirty="0"/>
              <a:t> += </a:t>
            </a:r>
            <a:r>
              <a:rPr lang="pt-BR" dirty="0" err="1"/>
              <a:t>d</a:t>
            </a:r>
            <a:r>
              <a:rPr lang="pt-BR" dirty="0"/>
              <a:t>;</a:t>
            </a:r>
          </a:p>
          <a:p>
            <a:r>
              <a:rPr lang="pt-BR" dirty="0"/>
              <a:t>    </a:t>
            </a:r>
            <a:r>
              <a:rPr lang="pt-BR" dirty="0" err="1"/>
              <a:t>if</a:t>
            </a:r>
            <a:r>
              <a:rPr lang="pt-BR" dirty="0"/>
              <a:t> (</a:t>
            </a:r>
            <a:r>
              <a:rPr lang="pt-BR" dirty="0" err="1"/>
              <a:t>d</a:t>
            </a:r>
            <a:r>
              <a:rPr lang="pt-BR" dirty="0"/>
              <a:t> &lt; PRECISION || </a:t>
            </a:r>
            <a:r>
              <a:rPr lang="pt-BR" dirty="0" err="1"/>
              <a:t>depth</a:t>
            </a:r>
            <a:r>
              <a:rPr lang="pt-BR" dirty="0"/>
              <a:t> &gt; </a:t>
            </a:r>
            <a:r>
              <a:rPr lang="pt-BR" dirty="0" err="1"/>
              <a:t>end</a:t>
            </a:r>
            <a:r>
              <a:rPr lang="pt-BR" dirty="0"/>
              <a:t>) break;</a:t>
            </a:r>
          </a:p>
          <a:p>
            <a:r>
              <a:rPr lang="pt-BR" dirty="0"/>
              <a:t>  }</a:t>
            </a:r>
          </a:p>
          <a:p>
            <a:endParaRPr lang="pt-BR" dirty="0"/>
          </a:p>
          <a:p>
            <a:r>
              <a:rPr lang="pt-BR" dirty="0"/>
              <a:t>  </a:t>
            </a:r>
            <a:r>
              <a:rPr lang="pt-BR" dirty="0" err="1"/>
              <a:t>return</a:t>
            </a:r>
            <a:r>
              <a:rPr lang="pt-BR" dirty="0"/>
              <a:t> </a:t>
            </a:r>
            <a:r>
              <a:rPr lang="pt-BR" dirty="0" err="1"/>
              <a:t>depth</a:t>
            </a:r>
            <a:r>
              <a:rPr lang="pt-BR" dirty="0"/>
              <a:t>;</a:t>
            </a:r>
          </a:p>
          <a:p>
            <a:r>
              <a:rPr lang="pt-BR" dirty="0"/>
              <a:t>}</a:t>
            </a:r>
          </a:p>
          <a:p>
            <a:endParaRPr lang="pt-BR" dirty="0"/>
          </a:p>
          <a:p>
            <a:r>
              <a:rPr lang="pt-BR" dirty="0" err="1"/>
              <a:t>void</a:t>
            </a:r>
            <a:r>
              <a:rPr lang="pt-BR" dirty="0"/>
              <a:t> </a:t>
            </a:r>
            <a:r>
              <a:rPr lang="pt-BR" dirty="0" err="1"/>
              <a:t>mainImage</a:t>
            </a:r>
            <a:r>
              <a:rPr lang="pt-BR" dirty="0"/>
              <a:t>( out vec4 </a:t>
            </a:r>
            <a:r>
              <a:rPr lang="pt-BR" dirty="0" err="1"/>
              <a:t>fragColor</a:t>
            </a:r>
            <a:r>
              <a:rPr lang="pt-BR" dirty="0"/>
              <a:t>, in vec2 </a:t>
            </a:r>
            <a:r>
              <a:rPr lang="pt-BR" dirty="0" err="1"/>
              <a:t>fragCoord</a:t>
            </a:r>
            <a:r>
              <a:rPr lang="pt-BR" dirty="0"/>
              <a:t> )</a:t>
            </a:r>
          </a:p>
          <a:p>
            <a:r>
              <a:rPr lang="pt-BR" dirty="0"/>
              <a:t>{</a:t>
            </a:r>
          </a:p>
          <a:p>
            <a:r>
              <a:rPr lang="pt-BR" dirty="0"/>
              <a:t>  vec2 </a:t>
            </a:r>
            <a:r>
              <a:rPr lang="pt-BR" dirty="0" err="1"/>
              <a:t>uv</a:t>
            </a:r>
            <a:r>
              <a:rPr lang="pt-BR" dirty="0"/>
              <a:t> = (fragCoord-.5*</a:t>
            </a:r>
            <a:r>
              <a:rPr lang="pt-BR" dirty="0" err="1"/>
              <a:t>iResolution.xy</a:t>
            </a:r>
            <a:r>
              <a:rPr lang="pt-BR" dirty="0"/>
              <a:t>)/</a:t>
            </a:r>
            <a:r>
              <a:rPr lang="pt-BR" dirty="0" err="1"/>
              <a:t>iResolution.y</a:t>
            </a:r>
            <a:r>
              <a:rPr lang="pt-BR" dirty="0"/>
              <a:t>;</a:t>
            </a:r>
          </a:p>
          <a:p>
            <a:endParaRPr lang="pt-BR" dirty="0"/>
          </a:p>
          <a:p>
            <a:r>
              <a:rPr lang="pt-BR" dirty="0"/>
              <a:t>  vec3 </a:t>
            </a:r>
            <a:r>
              <a:rPr lang="pt-BR" dirty="0" err="1"/>
              <a:t>col</a:t>
            </a:r>
            <a:r>
              <a:rPr lang="pt-BR" dirty="0"/>
              <a:t> = vec3(0);</a:t>
            </a:r>
          </a:p>
          <a:p>
            <a:r>
              <a:rPr lang="pt-BR" dirty="0"/>
              <a:t>  vec3 </a:t>
            </a:r>
            <a:r>
              <a:rPr lang="pt-BR" dirty="0" err="1"/>
              <a:t>ro</a:t>
            </a:r>
            <a:r>
              <a:rPr lang="pt-BR" dirty="0"/>
              <a:t> = vec3(0, 0, 5); // </a:t>
            </a:r>
            <a:r>
              <a:rPr lang="pt-BR" dirty="0" err="1"/>
              <a:t>ray</a:t>
            </a:r>
            <a:r>
              <a:rPr lang="pt-BR" dirty="0"/>
              <a:t> </a:t>
            </a:r>
            <a:r>
              <a:rPr lang="pt-BR" dirty="0" err="1"/>
              <a:t>origin</a:t>
            </a:r>
            <a:r>
              <a:rPr lang="pt-BR" dirty="0"/>
              <a:t> </a:t>
            </a:r>
            <a:r>
              <a:rPr lang="pt-BR" dirty="0" err="1"/>
              <a:t>that</a:t>
            </a:r>
            <a:r>
              <a:rPr lang="pt-BR" dirty="0"/>
              <a:t> </a:t>
            </a:r>
            <a:r>
              <a:rPr lang="pt-BR" dirty="0" err="1"/>
              <a:t>represents</a:t>
            </a:r>
            <a:r>
              <a:rPr lang="pt-BR" dirty="0"/>
              <a:t> </a:t>
            </a:r>
            <a:r>
              <a:rPr lang="pt-BR" dirty="0" err="1"/>
              <a:t>camera</a:t>
            </a:r>
            <a:r>
              <a:rPr lang="pt-BR" dirty="0"/>
              <a:t> position</a:t>
            </a:r>
          </a:p>
          <a:p>
            <a:r>
              <a:rPr lang="pt-BR" dirty="0"/>
              <a:t>  vec3 rd = normalize(vec3(</a:t>
            </a:r>
            <a:r>
              <a:rPr lang="pt-BR" dirty="0" err="1"/>
              <a:t>uv</a:t>
            </a:r>
            <a:r>
              <a:rPr lang="pt-BR" dirty="0"/>
              <a:t>, -1)); // </a:t>
            </a:r>
            <a:r>
              <a:rPr lang="pt-BR" dirty="0" err="1"/>
              <a:t>ray</a:t>
            </a:r>
            <a:r>
              <a:rPr lang="pt-BR" dirty="0"/>
              <a:t> </a:t>
            </a:r>
            <a:r>
              <a:rPr lang="pt-BR" dirty="0" err="1"/>
              <a:t>direction</a:t>
            </a:r>
            <a:endParaRPr lang="pt-BR" dirty="0"/>
          </a:p>
          <a:p>
            <a:endParaRPr lang="pt-BR" dirty="0"/>
          </a:p>
          <a:p>
            <a:r>
              <a:rPr lang="pt-BR" dirty="0"/>
              <a:t>  </a:t>
            </a:r>
            <a:r>
              <a:rPr lang="pt-BR" dirty="0" err="1"/>
              <a:t>float</a:t>
            </a:r>
            <a:r>
              <a:rPr lang="pt-BR" dirty="0"/>
              <a:t> </a:t>
            </a:r>
            <a:r>
              <a:rPr lang="pt-BR" dirty="0" err="1"/>
              <a:t>d</a:t>
            </a:r>
            <a:r>
              <a:rPr lang="pt-BR" dirty="0"/>
              <a:t> = </a:t>
            </a:r>
            <a:r>
              <a:rPr lang="pt-BR" dirty="0" err="1"/>
              <a:t>rayMarch</a:t>
            </a:r>
            <a:r>
              <a:rPr lang="pt-BR" dirty="0"/>
              <a:t>(</a:t>
            </a:r>
            <a:r>
              <a:rPr lang="pt-BR" dirty="0" err="1"/>
              <a:t>ro</a:t>
            </a:r>
            <a:r>
              <a:rPr lang="pt-BR" dirty="0"/>
              <a:t>, rd, MIN_DIST, MAX_DIST); // </a:t>
            </a:r>
            <a:r>
              <a:rPr lang="pt-BR" dirty="0" err="1"/>
              <a:t>distance</a:t>
            </a:r>
            <a:r>
              <a:rPr lang="pt-BR" dirty="0"/>
              <a:t> </a:t>
            </a:r>
            <a:r>
              <a:rPr lang="pt-BR" dirty="0" err="1"/>
              <a:t>to</a:t>
            </a:r>
            <a:r>
              <a:rPr lang="pt-BR" dirty="0"/>
              <a:t> </a:t>
            </a:r>
            <a:r>
              <a:rPr lang="pt-BR" dirty="0" err="1"/>
              <a:t>sphere</a:t>
            </a:r>
            <a:endParaRPr lang="pt-BR" dirty="0"/>
          </a:p>
          <a:p>
            <a:endParaRPr lang="pt-BR" dirty="0"/>
          </a:p>
          <a:p>
            <a:r>
              <a:rPr lang="pt-BR" dirty="0"/>
              <a:t>  </a:t>
            </a:r>
            <a:r>
              <a:rPr lang="pt-BR" dirty="0" err="1"/>
              <a:t>if</a:t>
            </a:r>
            <a:r>
              <a:rPr lang="pt-BR" dirty="0"/>
              <a:t> (</a:t>
            </a:r>
            <a:r>
              <a:rPr lang="pt-BR" dirty="0" err="1"/>
              <a:t>d</a:t>
            </a:r>
            <a:r>
              <a:rPr lang="pt-BR" dirty="0"/>
              <a:t> &gt; MAX_DIST) {</a:t>
            </a:r>
          </a:p>
          <a:p>
            <a:r>
              <a:rPr lang="pt-BR" dirty="0"/>
              <a:t>    </a:t>
            </a:r>
            <a:r>
              <a:rPr lang="pt-BR" dirty="0" err="1"/>
              <a:t>col</a:t>
            </a:r>
            <a:r>
              <a:rPr lang="pt-BR" dirty="0"/>
              <a:t> = vec3(0.0); // </a:t>
            </a:r>
            <a:r>
              <a:rPr lang="pt-BR" dirty="0" err="1"/>
              <a:t>ray</a:t>
            </a:r>
            <a:r>
              <a:rPr lang="pt-BR" dirty="0"/>
              <a:t> </a:t>
            </a:r>
            <a:r>
              <a:rPr lang="pt-BR" dirty="0" err="1"/>
              <a:t>didn't</a:t>
            </a:r>
            <a:r>
              <a:rPr lang="pt-BR" dirty="0"/>
              <a:t> hit </a:t>
            </a:r>
            <a:r>
              <a:rPr lang="pt-BR" dirty="0" err="1"/>
              <a:t>anything</a:t>
            </a:r>
            <a:endParaRPr lang="pt-BR" dirty="0"/>
          </a:p>
          <a:p>
            <a:r>
              <a:rPr lang="pt-BR" dirty="0"/>
              <a:t>  } </a:t>
            </a:r>
            <a:r>
              <a:rPr lang="pt-BR" dirty="0" err="1"/>
              <a:t>else</a:t>
            </a:r>
            <a:r>
              <a:rPr lang="pt-BR" dirty="0"/>
              <a:t> {</a:t>
            </a:r>
          </a:p>
          <a:p>
            <a:r>
              <a:rPr lang="pt-BR" dirty="0"/>
              <a:t>    </a:t>
            </a:r>
            <a:r>
              <a:rPr lang="pt-BR" dirty="0" err="1"/>
              <a:t>col</a:t>
            </a:r>
            <a:r>
              <a:rPr lang="pt-BR" dirty="0"/>
              <a:t> = vec3(0, 0, 1); // </a:t>
            </a:r>
            <a:r>
              <a:rPr lang="pt-BR" dirty="0" err="1"/>
              <a:t>ray</a:t>
            </a:r>
            <a:r>
              <a:rPr lang="pt-BR" dirty="0"/>
              <a:t> hit </a:t>
            </a:r>
            <a:r>
              <a:rPr lang="pt-BR" dirty="0" err="1"/>
              <a:t>something</a:t>
            </a:r>
            <a:endParaRPr lang="pt-BR" dirty="0"/>
          </a:p>
          <a:p>
            <a:r>
              <a:rPr lang="pt-BR" dirty="0"/>
              <a:t>  }</a:t>
            </a:r>
          </a:p>
          <a:p>
            <a:endParaRPr lang="pt-BR" dirty="0"/>
          </a:p>
          <a:p>
            <a:r>
              <a:rPr lang="pt-BR" dirty="0"/>
              <a:t>  // Output </a:t>
            </a:r>
            <a:r>
              <a:rPr lang="pt-BR" dirty="0" err="1"/>
              <a:t>to</a:t>
            </a:r>
            <a:r>
              <a:rPr lang="pt-BR" dirty="0"/>
              <a:t> </a:t>
            </a:r>
            <a:r>
              <a:rPr lang="pt-BR" dirty="0" err="1"/>
              <a:t>screen</a:t>
            </a:r>
            <a:endParaRPr lang="pt-BR" dirty="0"/>
          </a:p>
          <a:p>
            <a:r>
              <a:rPr lang="pt-BR" dirty="0"/>
              <a:t>  </a:t>
            </a:r>
            <a:r>
              <a:rPr lang="pt-BR" dirty="0" err="1"/>
              <a:t>fragColor</a:t>
            </a:r>
            <a:r>
              <a:rPr lang="pt-BR" dirty="0"/>
              <a:t> = vec4(</a:t>
            </a:r>
            <a:r>
              <a:rPr lang="pt-BR" dirty="0" err="1"/>
              <a:t>col</a:t>
            </a:r>
            <a:r>
              <a:rPr lang="pt-BR" dirty="0"/>
              <a:t>, 1.0);</a:t>
            </a:r>
          </a:p>
          <a:p>
            <a:r>
              <a:rPr lang="pt-BR" dirty="0"/>
              <a:t>}</a:t>
            </a:r>
          </a:p>
        </p:txBody>
      </p:sp>
      <p:pic>
        <p:nvPicPr>
          <p:cNvPr id="4098" name="Picture 2">
            <a:extLst>
              <a:ext uri="{FF2B5EF4-FFF2-40B4-BE49-F238E27FC236}">
                <a16:creationId xmlns:a16="http://schemas.microsoft.com/office/drawing/2014/main" id="{8BED467B-43D1-91F2-1C7D-97E0F8CAB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806" y="1189106"/>
            <a:ext cx="3255264" cy="183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35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0FBB-1D64-6524-9262-ABA13F99F94E}"/>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3D8C656F-9339-CAE9-9751-C9F5ED3B3F06}"/>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E0EE2FB9-AF93-F660-C807-6DCD6218716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pic>
        <p:nvPicPr>
          <p:cNvPr id="6146" name="Picture 2" descr="2D side view of a 3D scene. The y-axis goes up and down. The z-axis goes left to right. The x-axis is not shown as it points toward the viewer. A camera fires rays through a virtual canvas and either hits a sphere or the floor. The sphere intersects the canvas at z = 0.">
            <a:extLst>
              <a:ext uri="{FF2B5EF4-FFF2-40B4-BE49-F238E27FC236}">
                <a16:creationId xmlns:a16="http://schemas.microsoft.com/office/drawing/2014/main" id="{9DE0FF90-8E41-FBBC-7733-EC32FAF20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48" y="996696"/>
            <a:ext cx="6976872" cy="3488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844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F6F6-A25D-343A-FFD0-4F94A8A0981D}"/>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BD209ADB-BF26-EA1F-58A2-D750A9D00007}"/>
              </a:ext>
            </a:extLst>
          </p:cNvPr>
          <p:cNvSpPr>
            <a:spLocks noGrp="1"/>
          </p:cNvSpPr>
          <p:nvPr>
            <p:ph type="body" idx="1"/>
          </p:nvPr>
        </p:nvSpPr>
        <p:spPr/>
        <p:txBody>
          <a:bodyPr/>
          <a:lstStyle/>
          <a:p>
            <a:r>
              <a:rPr lang="pt-BR" dirty="0"/>
              <a:t> Lambert </a:t>
            </a:r>
            <a:r>
              <a:rPr lang="pt-BR" dirty="0" err="1"/>
              <a:t>lighting</a:t>
            </a:r>
            <a:r>
              <a:rPr lang="pt-BR" dirty="0"/>
              <a:t> </a:t>
            </a:r>
            <a:r>
              <a:rPr lang="pt-BR" dirty="0" err="1"/>
              <a:t>to</a:t>
            </a:r>
            <a:r>
              <a:rPr lang="pt-BR" dirty="0"/>
              <a:t> </a:t>
            </a:r>
            <a:r>
              <a:rPr lang="pt-BR" dirty="0" err="1"/>
              <a:t>simulate</a:t>
            </a:r>
            <a:r>
              <a:rPr lang="pt-BR" dirty="0"/>
              <a:t> </a:t>
            </a:r>
            <a:r>
              <a:rPr lang="pt-BR" dirty="0" err="1"/>
              <a:t>diffuse</a:t>
            </a:r>
            <a:r>
              <a:rPr lang="pt-BR" dirty="0"/>
              <a:t> </a:t>
            </a:r>
            <a:r>
              <a:rPr lang="pt-BR" dirty="0" err="1"/>
              <a:t>reflection</a:t>
            </a:r>
            <a:r>
              <a:rPr lang="pt-BR" dirty="0"/>
              <a:t>. </a:t>
            </a:r>
            <a:r>
              <a:rPr lang="pt-BR" dirty="0" err="1"/>
              <a:t>This</a:t>
            </a:r>
            <a:r>
              <a:rPr lang="pt-BR" dirty="0"/>
              <a:t> </a:t>
            </a:r>
            <a:r>
              <a:rPr lang="pt-BR" dirty="0" err="1"/>
              <a:t>is</a:t>
            </a:r>
            <a:r>
              <a:rPr lang="pt-BR" dirty="0"/>
              <a:t> </a:t>
            </a:r>
            <a:r>
              <a:rPr lang="pt-BR" dirty="0" err="1"/>
              <a:t>commonly</a:t>
            </a:r>
            <a:r>
              <a:rPr lang="pt-BR" dirty="0"/>
              <a:t> </a:t>
            </a:r>
            <a:r>
              <a:rPr lang="pt-BR" dirty="0" err="1"/>
              <a:t>done</a:t>
            </a:r>
            <a:r>
              <a:rPr lang="pt-BR" dirty="0"/>
              <a:t> </a:t>
            </a:r>
            <a:r>
              <a:rPr lang="pt-BR" dirty="0" err="1"/>
              <a:t>by</a:t>
            </a:r>
            <a:r>
              <a:rPr lang="pt-BR" dirty="0"/>
              <a:t> </a:t>
            </a:r>
            <a:r>
              <a:rPr lang="pt-BR" dirty="0" err="1"/>
              <a:t>taking</a:t>
            </a:r>
            <a:r>
              <a:rPr lang="pt-BR" dirty="0"/>
              <a:t> </a:t>
            </a:r>
            <a:r>
              <a:rPr lang="pt-BR" dirty="0" err="1"/>
              <a:t>the</a:t>
            </a:r>
            <a:r>
              <a:rPr lang="pt-BR" dirty="0"/>
              <a:t> </a:t>
            </a:r>
            <a:r>
              <a:rPr lang="pt-BR" dirty="0" err="1"/>
              <a:t>dot</a:t>
            </a:r>
            <a:r>
              <a:rPr lang="pt-BR" dirty="0"/>
              <a:t> </a:t>
            </a:r>
            <a:r>
              <a:rPr lang="pt-BR" dirty="0" err="1"/>
              <a:t>product</a:t>
            </a:r>
            <a:r>
              <a:rPr lang="pt-BR" dirty="0"/>
              <a:t> </a:t>
            </a:r>
            <a:r>
              <a:rPr lang="pt-BR" dirty="0" err="1"/>
              <a:t>between</a:t>
            </a:r>
            <a:r>
              <a:rPr lang="pt-BR" dirty="0"/>
              <a:t> </a:t>
            </a:r>
            <a:r>
              <a:rPr lang="pt-BR" dirty="0" err="1"/>
              <a:t>the</a:t>
            </a:r>
            <a:r>
              <a:rPr lang="pt-BR" dirty="0"/>
              <a:t> </a:t>
            </a:r>
            <a:r>
              <a:rPr lang="pt-BR" dirty="0" err="1"/>
              <a:t>ray</a:t>
            </a:r>
            <a:r>
              <a:rPr lang="pt-BR" dirty="0"/>
              <a:t> </a:t>
            </a:r>
            <a:r>
              <a:rPr lang="pt-BR" dirty="0" err="1"/>
              <a:t>direction</a:t>
            </a:r>
            <a:r>
              <a:rPr lang="pt-BR" dirty="0"/>
              <a:t> </a:t>
            </a:r>
            <a:r>
              <a:rPr lang="pt-BR" dirty="0" err="1"/>
              <a:t>of</a:t>
            </a:r>
            <a:r>
              <a:rPr lang="pt-BR" dirty="0"/>
              <a:t> a light </a:t>
            </a:r>
            <a:r>
              <a:rPr lang="pt-BR" dirty="0" err="1"/>
              <a:t>source</a:t>
            </a:r>
            <a:r>
              <a:rPr lang="pt-BR" dirty="0"/>
              <a:t> </a:t>
            </a:r>
            <a:r>
              <a:rPr lang="pt-BR" dirty="0" err="1"/>
              <a:t>and</a:t>
            </a:r>
            <a:r>
              <a:rPr lang="pt-BR" dirty="0"/>
              <a:t> </a:t>
            </a:r>
            <a:r>
              <a:rPr lang="pt-BR" dirty="0" err="1"/>
              <a:t>the</a:t>
            </a:r>
            <a:r>
              <a:rPr lang="pt-BR" dirty="0"/>
              <a:t> </a:t>
            </a:r>
            <a:r>
              <a:rPr lang="pt-BR" dirty="0" err="1"/>
              <a:t>direction</a:t>
            </a:r>
            <a:r>
              <a:rPr lang="pt-BR" dirty="0"/>
              <a:t> </a:t>
            </a:r>
            <a:r>
              <a:rPr lang="pt-BR" dirty="0" err="1"/>
              <a:t>of</a:t>
            </a:r>
            <a:r>
              <a:rPr lang="pt-BR" dirty="0"/>
              <a:t> a surface normal.</a:t>
            </a:r>
          </a:p>
        </p:txBody>
      </p:sp>
      <p:sp>
        <p:nvSpPr>
          <p:cNvPr id="4" name="Slide Number Placeholder 3">
            <a:extLst>
              <a:ext uri="{FF2B5EF4-FFF2-40B4-BE49-F238E27FC236}">
                <a16:creationId xmlns:a16="http://schemas.microsoft.com/office/drawing/2014/main" id="{D7D1464B-7232-06CE-C2B1-25F43ACDF9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sp>
        <p:nvSpPr>
          <p:cNvPr id="6" name="TextBox 5">
            <a:extLst>
              <a:ext uri="{FF2B5EF4-FFF2-40B4-BE49-F238E27FC236}">
                <a16:creationId xmlns:a16="http://schemas.microsoft.com/office/drawing/2014/main" id="{69FC2314-4EBD-E708-3F44-917245CFC9DB}"/>
              </a:ext>
            </a:extLst>
          </p:cNvPr>
          <p:cNvSpPr txBox="1"/>
          <p:nvPr/>
        </p:nvSpPr>
        <p:spPr>
          <a:xfrm>
            <a:off x="1479042" y="2857500"/>
            <a:ext cx="4585716" cy="738664"/>
          </a:xfrm>
          <a:prstGeom prst="rect">
            <a:avLst/>
          </a:prstGeom>
          <a:noFill/>
        </p:spPr>
        <p:txBody>
          <a:bodyPr wrap="square">
            <a:spAutoFit/>
          </a:bodyPr>
          <a:lstStyle/>
          <a:p>
            <a:pPr algn="l"/>
            <a:r>
              <a:rPr lang="en-US" b="0" i="0" dirty="0">
                <a:solidFill>
                  <a:srgbClr val="CC99CD"/>
                </a:solidFill>
                <a:effectLst/>
                <a:latin typeface="system-ui"/>
              </a:rPr>
              <a:t>vec3</a:t>
            </a:r>
            <a:r>
              <a:rPr lang="en-US" b="0" i="0" dirty="0">
                <a:solidFill>
                  <a:srgbClr val="2D3748"/>
                </a:solidFill>
                <a:effectLst/>
                <a:latin typeface="system-ui"/>
              </a:rPr>
              <a:t> </a:t>
            </a:r>
            <a:r>
              <a:rPr lang="en-US" b="0" i="0" dirty="0" err="1">
                <a:solidFill>
                  <a:srgbClr val="2D3748"/>
                </a:solidFill>
                <a:effectLst/>
                <a:latin typeface="system-ui"/>
              </a:rPr>
              <a:t>diffuseReflection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endParaRPr lang="pt-BR" dirty="0"/>
          </a:p>
        </p:txBody>
      </p:sp>
      <p:pic>
        <p:nvPicPr>
          <p:cNvPr id="5124" name="Picture 4" descr="Illustration of a sun shining down rays on top of an orange sphere sitting on a brown floor.">
            <a:extLst>
              <a:ext uri="{FF2B5EF4-FFF2-40B4-BE49-F238E27FC236}">
                <a16:creationId xmlns:a16="http://schemas.microsoft.com/office/drawing/2014/main" id="{395A8517-ECB7-72E8-30F3-8220EE522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472" y="3385575"/>
            <a:ext cx="2229104" cy="222910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llustration of an orange sphere with three black arrows coming out of surface normals. A light ray shines down from the top of the illustration. The top of the sphere looks more illuminated than the bottom of the sphere.">
            <a:extLst>
              <a:ext uri="{FF2B5EF4-FFF2-40B4-BE49-F238E27FC236}">
                <a16:creationId xmlns:a16="http://schemas.microsoft.com/office/drawing/2014/main" id="{FCB8CD81-C58D-6C29-C8F2-80D185F42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1152" y="3385575"/>
            <a:ext cx="2229104" cy="222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654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2DAE-68A4-F67C-6AEA-B9AE18223EFC}"/>
              </a:ext>
            </a:extLst>
          </p:cNvPr>
          <p:cNvSpPr>
            <a:spLocks noGrp="1"/>
          </p:cNvSpPr>
          <p:nvPr>
            <p:ph type="title"/>
          </p:nvPr>
        </p:nvSpPr>
        <p:spPr/>
        <p:txBody>
          <a:bodyPr/>
          <a:lstStyle/>
          <a:p>
            <a:r>
              <a:rPr lang="pt-BR" dirty="0"/>
              <a:t>Calculando a Normal</a:t>
            </a:r>
          </a:p>
        </p:txBody>
      </p:sp>
      <p:sp>
        <p:nvSpPr>
          <p:cNvPr id="3" name="Text Placeholder 2">
            <a:extLst>
              <a:ext uri="{FF2B5EF4-FFF2-40B4-BE49-F238E27FC236}">
                <a16:creationId xmlns:a16="http://schemas.microsoft.com/office/drawing/2014/main" id="{74D58543-F0E3-96E0-0E5E-A0E119E7B3D9}"/>
              </a:ext>
            </a:extLst>
          </p:cNvPr>
          <p:cNvSpPr>
            <a:spLocks noGrp="1"/>
          </p:cNvSpPr>
          <p:nvPr>
            <p:ph type="body" idx="1"/>
          </p:nvPr>
        </p:nvSpPr>
        <p:spPr/>
        <p:txBody>
          <a:bodyPr/>
          <a:lstStyle/>
          <a:p>
            <a:r>
              <a:rPr lang="en-US" b="0" i="0" dirty="0">
                <a:solidFill>
                  <a:srgbClr val="2D3748"/>
                </a:solidFill>
                <a:effectLst/>
                <a:latin typeface="system-ui"/>
              </a:rPr>
              <a:t>To find the gradient of a surface, we need two points. We'll take a point on the surface of the sphere and subtract a small number from it to get the second point. That'll let us perform a cheap trick to find the gradient. We can then use this gradient value as the surface normal.</a:t>
            </a:r>
            <a:endParaRPr lang="en-US" dirty="0">
              <a:solidFill>
                <a:srgbClr val="2D3748"/>
              </a:solidFill>
              <a:latin typeface="system-ui"/>
            </a:endParaRPr>
          </a:p>
          <a:p>
            <a:pPr algn="l"/>
            <a:r>
              <a:rPr lang="en-US" b="0" i="0" dirty="0">
                <a:solidFill>
                  <a:srgbClr val="2D3748"/>
                </a:solidFill>
                <a:effectLst/>
                <a:latin typeface="system-ui"/>
              </a:rPr>
              <a:t>Given a surface, f(</a:t>
            </a:r>
            <a:r>
              <a:rPr lang="en-US" b="0" i="0" dirty="0" err="1">
                <a:solidFill>
                  <a:srgbClr val="2D3748"/>
                </a:solidFill>
                <a:effectLst/>
                <a:latin typeface="system-ui"/>
              </a:rPr>
              <a:t>x,y,z</a:t>
            </a:r>
            <a:r>
              <a:rPr lang="en-US" b="0" i="0" dirty="0">
                <a:solidFill>
                  <a:srgbClr val="2D3748"/>
                </a:solidFill>
                <a:effectLst/>
                <a:latin typeface="system-ui"/>
              </a:rPr>
              <a:t>), the gradient along the surface will have the following equation:</a:t>
            </a:r>
          </a:p>
          <a:p>
            <a:br>
              <a:rPr lang="en-US" dirty="0"/>
            </a:br>
            <a:endParaRPr lang="pt-BR" dirty="0"/>
          </a:p>
        </p:txBody>
      </p:sp>
      <p:sp>
        <p:nvSpPr>
          <p:cNvPr id="4" name="Slide Number Placeholder 3">
            <a:extLst>
              <a:ext uri="{FF2B5EF4-FFF2-40B4-BE49-F238E27FC236}">
                <a16:creationId xmlns:a16="http://schemas.microsoft.com/office/drawing/2014/main" id="{F5A98871-93D8-BCE7-69F7-C553D31AC62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sp>
        <p:nvSpPr>
          <p:cNvPr id="6" name="TextBox 5">
            <a:extLst>
              <a:ext uri="{FF2B5EF4-FFF2-40B4-BE49-F238E27FC236}">
                <a16:creationId xmlns:a16="http://schemas.microsoft.com/office/drawing/2014/main" id="{A6A2365B-8F5C-ACB9-8CD6-55DF2D0BEC32}"/>
              </a:ext>
            </a:extLst>
          </p:cNvPr>
          <p:cNvSpPr txBox="1"/>
          <p:nvPr/>
        </p:nvSpPr>
        <p:spPr>
          <a:xfrm>
            <a:off x="475013" y="2857500"/>
            <a:ext cx="4585716" cy="2677656"/>
          </a:xfrm>
          <a:prstGeom prst="rect">
            <a:avLst/>
          </a:prstGeom>
          <a:noFill/>
        </p:spPr>
        <p:txBody>
          <a:bodyPr wrap="square">
            <a:spAutoFit/>
          </a:bodyPr>
          <a:lstStyle/>
          <a:p>
            <a:r>
              <a:rPr lang="pt-BR" dirty="0"/>
              <a:t>vec3 </a:t>
            </a:r>
            <a:r>
              <a:rPr lang="pt-BR" dirty="0" err="1"/>
              <a:t>calcNormal</a:t>
            </a:r>
            <a:r>
              <a:rPr lang="pt-BR" dirty="0"/>
              <a:t>(vec3 </a:t>
            </a:r>
            <a:r>
              <a:rPr lang="pt-BR" dirty="0" err="1"/>
              <a:t>p</a:t>
            </a:r>
            <a:r>
              <a:rPr lang="pt-BR" dirty="0"/>
              <a:t>) {</a:t>
            </a:r>
          </a:p>
          <a:p>
            <a:r>
              <a:rPr lang="pt-BR" dirty="0"/>
              <a:t>  </a:t>
            </a:r>
            <a:r>
              <a:rPr lang="pt-BR" dirty="0" err="1"/>
              <a:t>float</a:t>
            </a:r>
            <a:r>
              <a:rPr lang="pt-BR" dirty="0"/>
              <a:t> e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normalize(vec3(</a:t>
            </a:r>
          </a:p>
          <a:p>
            <a:r>
              <a:rPr lang="pt-BR" dirty="0"/>
              <a:t>    </a:t>
            </a:r>
            <a:r>
              <a:rPr lang="pt-BR" dirty="0" err="1"/>
              <a:t>sdSphere</a:t>
            </a:r>
            <a:r>
              <a:rPr lang="pt-BR" dirty="0"/>
              <a:t>(vec3(</a:t>
            </a:r>
            <a:r>
              <a:rPr lang="pt-BR" dirty="0" err="1"/>
              <a:t>p.x</a:t>
            </a:r>
            <a:r>
              <a:rPr lang="pt-BR" dirty="0"/>
              <a:t> + e, </a:t>
            </a:r>
            <a:r>
              <a:rPr lang="pt-BR" dirty="0" err="1"/>
              <a:t>p.y</a:t>
            </a:r>
            <a:r>
              <a:rPr lang="pt-BR" dirty="0"/>
              <a:t>, </a:t>
            </a:r>
            <a:r>
              <a:rPr lang="pt-BR" dirty="0" err="1"/>
              <a:t>p.z</a:t>
            </a:r>
            <a:r>
              <a:rPr lang="pt-BR" dirty="0"/>
              <a:t>), </a:t>
            </a:r>
            <a:r>
              <a:rPr lang="pt-BR" dirty="0" err="1"/>
              <a:t>r</a:t>
            </a:r>
            <a:r>
              <a:rPr lang="pt-BR" dirty="0"/>
              <a:t>) - </a:t>
            </a:r>
            <a:r>
              <a:rPr lang="pt-BR" dirty="0" err="1"/>
              <a:t>sdSphere</a:t>
            </a:r>
            <a:r>
              <a:rPr lang="pt-BR" dirty="0"/>
              <a:t>(vec3(</a:t>
            </a:r>
            <a:r>
              <a:rPr lang="pt-BR" dirty="0" err="1"/>
              <a:t>p.x</a:t>
            </a:r>
            <a:r>
              <a:rPr lang="pt-BR" dirty="0"/>
              <a:t> - e, </a:t>
            </a:r>
            <a:r>
              <a:rPr lang="pt-BR" dirty="0" err="1"/>
              <a:t>p.y</a:t>
            </a:r>
            <a:r>
              <a:rPr lang="pt-BR" dirty="0"/>
              <a:t>, </a:t>
            </a:r>
            <a:r>
              <a:rPr lang="pt-BR" dirty="0" err="1"/>
              <a:t>p.z</a:t>
            </a:r>
            <a:r>
              <a:rPr lang="pt-BR" dirty="0"/>
              <a:t>), </a:t>
            </a:r>
            <a:r>
              <a:rPr lang="pt-BR" dirty="0" err="1"/>
              <a:t>r</a:t>
            </a:r>
            <a:r>
              <a:rPr lang="pt-BR" dirty="0"/>
              <a:t>),</a:t>
            </a:r>
          </a:p>
          <a:p>
            <a:r>
              <a:rPr lang="pt-BR" dirty="0"/>
              <a:t>    </a:t>
            </a:r>
            <a:r>
              <a:rPr lang="pt-BR" dirty="0" err="1"/>
              <a:t>sdSphere</a:t>
            </a:r>
            <a:r>
              <a:rPr lang="pt-BR" dirty="0"/>
              <a:t>(vec3(</a:t>
            </a:r>
            <a:r>
              <a:rPr lang="pt-BR" dirty="0" err="1"/>
              <a:t>p.x</a:t>
            </a:r>
            <a:r>
              <a:rPr lang="pt-BR" dirty="0"/>
              <a:t>, </a:t>
            </a:r>
            <a:r>
              <a:rPr lang="pt-BR" dirty="0" err="1"/>
              <a:t>p.y</a:t>
            </a:r>
            <a:r>
              <a:rPr lang="pt-BR" dirty="0"/>
              <a:t> + e, </a:t>
            </a:r>
            <a:r>
              <a:rPr lang="pt-BR" dirty="0" err="1"/>
              <a:t>p.z</a:t>
            </a:r>
            <a:r>
              <a:rPr lang="pt-BR" dirty="0"/>
              <a:t>), </a:t>
            </a:r>
            <a:r>
              <a:rPr lang="pt-BR" dirty="0" err="1"/>
              <a:t>r</a:t>
            </a:r>
            <a:r>
              <a:rPr lang="pt-BR" dirty="0"/>
              <a:t>) - </a:t>
            </a:r>
            <a:r>
              <a:rPr lang="pt-BR" dirty="0" err="1"/>
              <a:t>sdSphere</a:t>
            </a:r>
            <a:r>
              <a:rPr lang="pt-BR" dirty="0"/>
              <a:t>(vec3(</a:t>
            </a:r>
            <a:r>
              <a:rPr lang="pt-BR" dirty="0" err="1"/>
              <a:t>p.x</a:t>
            </a:r>
            <a:r>
              <a:rPr lang="pt-BR" dirty="0"/>
              <a:t>, </a:t>
            </a:r>
            <a:r>
              <a:rPr lang="pt-BR" dirty="0" err="1"/>
              <a:t>p.y</a:t>
            </a:r>
            <a:r>
              <a:rPr lang="pt-BR" dirty="0"/>
              <a:t> - e, </a:t>
            </a:r>
            <a:r>
              <a:rPr lang="pt-BR" dirty="0" err="1"/>
              <a:t>p.z</a:t>
            </a:r>
            <a:r>
              <a:rPr lang="pt-BR" dirty="0"/>
              <a:t>), </a:t>
            </a:r>
            <a:r>
              <a:rPr lang="pt-BR" dirty="0" err="1"/>
              <a:t>r</a:t>
            </a:r>
            <a:r>
              <a:rPr lang="pt-BR" dirty="0"/>
              <a:t>),</a:t>
            </a:r>
          </a:p>
          <a:p>
            <a:r>
              <a:rPr lang="pt-BR" dirty="0"/>
              <a:t>    </a:t>
            </a:r>
            <a:r>
              <a:rPr lang="pt-BR" dirty="0" err="1"/>
              <a:t>sdSphere</a:t>
            </a:r>
            <a:r>
              <a:rPr lang="pt-BR" dirty="0"/>
              <a:t>(vec3(</a:t>
            </a:r>
            <a:r>
              <a:rPr lang="pt-BR" dirty="0" err="1"/>
              <a:t>p.x</a:t>
            </a:r>
            <a:r>
              <a:rPr lang="pt-BR" dirty="0"/>
              <a:t>, </a:t>
            </a:r>
            <a:r>
              <a:rPr lang="pt-BR" dirty="0" err="1"/>
              <a:t>p.y</a:t>
            </a:r>
            <a:r>
              <a:rPr lang="pt-BR" dirty="0"/>
              <a:t>, </a:t>
            </a:r>
            <a:r>
              <a:rPr lang="pt-BR" dirty="0" err="1"/>
              <a:t>p.z</a:t>
            </a:r>
            <a:r>
              <a:rPr lang="pt-BR" dirty="0"/>
              <a:t>  + e), </a:t>
            </a:r>
            <a:r>
              <a:rPr lang="pt-BR" dirty="0" err="1"/>
              <a:t>r</a:t>
            </a:r>
            <a:r>
              <a:rPr lang="pt-BR" dirty="0"/>
              <a:t>) - </a:t>
            </a:r>
            <a:r>
              <a:rPr lang="pt-BR" dirty="0" err="1"/>
              <a:t>sdSphere</a:t>
            </a:r>
            <a:r>
              <a:rPr lang="pt-BR" dirty="0"/>
              <a:t>(vec3(</a:t>
            </a:r>
            <a:r>
              <a:rPr lang="pt-BR" dirty="0" err="1"/>
              <a:t>p.x</a:t>
            </a:r>
            <a:r>
              <a:rPr lang="pt-BR" dirty="0"/>
              <a:t>, </a:t>
            </a:r>
            <a:r>
              <a:rPr lang="pt-BR" dirty="0" err="1"/>
              <a:t>p.y</a:t>
            </a:r>
            <a:r>
              <a:rPr lang="pt-BR" dirty="0"/>
              <a:t>, </a:t>
            </a:r>
            <a:r>
              <a:rPr lang="pt-BR" dirty="0" err="1"/>
              <a:t>p.z</a:t>
            </a:r>
            <a:r>
              <a:rPr lang="pt-BR" dirty="0"/>
              <a:t> - e), </a:t>
            </a:r>
            <a:r>
              <a:rPr lang="pt-BR" dirty="0" err="1"/>
              <a:t>r</a:t>
            </a:r>
            <a:r>
              <a:rPr lang="pt-BR" dirty="0"/>
              <a:t>)</a:t>
            </a:r>
          </a:p>
          <a:p>
            <a:r>
              <a:rPr lang="pt-BR" dirty="0"/>
              <a:t>  ));</a:t>
            </a:r>
          </a:p>
          <a:p>
            <a:r>
              <a:rPr lang="pt-BR" dirty="0"/>
              <a:t>}</a:t>
            </a:r>
          </a:p>
        </p:txBody>
      </p:sp>
      <p:pic>
        <p:nvPicPr>
          <p:cNvPr id="7170" name="Picture 2" descr="Equation for the gradient of a surface to find the surface normal.">
            <a:extLst>
              <a:ext uri="{FF2B5EF4-FFF2-40B4-BE49-F238E27FC236}">
                <a16:creationId xmlns:a16="http://schemas.microsoft.com/office/drawing/2014/main" id="{44231A25-64E7-D055-E2EC-6D7B004D6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8288" y="3437420"/>
            <a:ext cx="4294632" cy="1181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2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AF6A-E560-0E1E-1142-D56B6C551E57}"/>
              </a:ext>
            </a:extLst>
          </p:cNvPr>
          <p:cNvSpPr>
            <a:spLocks noGrp="1"/>
          </p:cNvSpPr>
          <p:nvPr>
            <p:ph type="title"/>
          </p:nvPr>
        </p:nvSpPr>
        <p:spPr/>
        <p:txBody>
          <a:bodyPr/>
          <a:lstStyle/>
          <a:p>
            <a:r>
              <a:rPr lang="pt-BR" dirty="0"/>
              <a:t>Na prática</a:t>
            </a:r>
          </a:p>
        </p:txBody>
      </p:sp>
      <p:sp>
        <p:nvSpPr>
          <p:cNvPr id="3" name="Text Placeholder 2">
            <a:extLst>
              <a:ext uri="{FF2B5EF4-FFF2-40B4-BE49-F238E27FC236}">
                <a16:creationId xmlns:a16="http://schemas.microsoft.com/office/drawing/2014/main" id="{5C20784C-D6CB-923D-A864-8F4107051BBE}"/>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BAB12054-0C17-628C-D5ED-FEC0AB7A54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sp>
        <p:nvSpPr>
          <p:cNvPr id="6" name="TextBox 5">
            <a:extLst>
              <a:ext uri="{FF2B5EF4-FFF2-40B4-BE49-F238E27FC236}">
                <a16:creationId xmlns:a16="http://schemas.microsoft.com/office/drawing/2014/main" id="{B595ED5D-1ABF-575A-24C4-780C9D4A4475}"/>
              </a:ext>
            </a:extLst>
          </p:cNvPr>
          <p:cNvSpPr txBox="1"/>
          <p:nvPr/>
        </p:nvSpPr>
        <p:spPr>
          <a:xfrm>
            <a:off x="2265426" y="1734116"/>
            <a:ext cx="4585716" cy="2246769"/>
          </a:xfrm>
          <a:prstGeom prst="rect">
            <a:avLst/>
          </a:prstGeom>
          <a:noFill/>
        </p:spPr>
        <p:txBody>
          <a:bodyPr wrap="square">
            <a:spAutoFit/>
          </a:bodyPr>
          <a:lstStyle/>
          <a:p>
            <a:endParaRPr lang="pt-BR" dirty="0"/>
          </a:p>
          <a:p>
            <a:r>
              <a:rPr lang="pt-BR" dirty="0"/>
              <a:t>vec3 </a:t>
            </a:r>
            <a:r>
              <a:rPr lang="pt-BR" dirty="0" err="1"/>
              <a:t>calcNormal</a:t>
            </a:r>
            <a:r>
              <a:rPr lang="pt-BR" dirty="0"/>
              <a:t>(vec3 </a:t>
            </a:r>
            <a:r>
              <a:rPr lang="pt-BR" dirty="0" err="1"/>
              <a:t>p</a:t>
            </a:r>
            <a:r>
              <a:rPr lang="pt-BR" dirty="0"/>
              <a:t>) {</a:t>
            </a:r>
          </a:p>
          <a:p>
            <a:r>
              <a:rPr lang="pt-BR" dirty="0"/>
              <a:t>  vec2 e = vec2(1.0, -1.0) * 0.0005; // </a:t>
            </a:r>
            <a:r>
              <a:rPr lang="pt-BR" dirty="0" err="1"/>
              <a:t>epsilon</a:t>
            </a:r>
            <a:endParaRPr lang="pt-BR" dirty="0"/>
          </a:p>
          <a:p>
            <a:r>
              <a:rPr lang="pt-BR" dirty="0"/>
              <a:t>  </a:t>
            </a:r>
            <a:r>
              <a:rPr lang="pt-BR" dirty="0" err="1"/>
              <a:t>float</a:t>
            </a:r>
            <a:r>
              <a:rPr lang="pt-BR" dirty="0"/>
              <a:t> </a:t>
            </a:r>
            <a:r>
              <a:rPr lang="pt-BR" dirty="0" err="1"/>
              <a:t>r</a:t>
            </a:r>
            <a:r>
              <a:rPr lang="pt-BR" dirty="0"/>
              <a:t> = 1.; // </a:t>
            </a:r>
            <a:r>
              <a:rPr lang="pt-BR" dirty="0" err="1"/>
              <a:t>radius</a:t>
            </a:r>
            <a:r>
              <a:rPr lang="pt-BR" dirty="0"/>
              <a:t> </a:t>
            </a:r>
            <a:r>
              <a:rPr lang="pt-BR" dirty="0" err="1"/>
              <a:t>of</a:t>
            </a:r>
            <a:r>
              <a:rPr lang="pt-BR" dirty="0"/>
              <a:t> </a:t>
            </a:r>
            <a:r>
              <a:rPr lang="pt-BR" dirty="0" err="1"/>
              <a:t>sphere</a:t>
            </a:r>
            <a:endParaRPr lang="pt-BR" dirty="0"/>
          </a:p>
          <a:p>
            <a:r>
              <a:rPr lang="pt-BR" dirty="0"/>
              <a:t>  </a:t>
            </a:r>
            <a:r>
              <a:rPr lang="pt-BR" dirty="0" err="1"/>
              <a:t>return</a:t>
            </a:r>
            <a:r>
              <a:rPr lang="pt-BR" dirty="0"/>
              <a:t> normalize(</a:t>
            </a:r>
          </a:p>
          <a:p>
            <a:r>
              <a:rPr lang="pt-BR" dirty="0"/>
              <a:t>    </a:t>
            </a:r>
            <a:r>
              <a:rPr lang="pt-BR" dirty="0" err="1"/>
              <a:t>e.xyy</a:t>
            </a:r>
            <a:r>
              <a:rPr lang="pt-BR" dirty="0"/>
              <a:t> * </a:t>
            </a:r>
            <a:r>
              <a:rPr lang="pt-BR" dirty="0" err="1"/>
              <a:t>sdSphere</a:t>
            </a:r>
            <a:r>
              <a:rPr lang="pt-BR" dirty="0"/>
              <a:t>(</a:t>
            </a:r>
            <a:r>
              <a:rPr lang="pt-BR" dirty="0" err="1"/>
              <a:t>p</a:t>
            </a:r>
            <a:r>
              <a:rPr lang="pt-BR" dirty="0"/>
              <a:t> + </a:t>
            </a:r>
            <a:r>
              <a:rPr lang="pt-BR" dirty="0" err="1"/>
              <a:t>e.xyy</a:t>
            </a:r>
            <a:r>
              <a:rPr lang="pt-BR" dirty="0"/>
              <a:t>, </a:t>
            </a:r>
            <a:r>
              <a:rPr lang="pt-BR" dirty="0" err="1"/>
              <a:t>r</a:t>
            </a:r>
            <a:r>
              <a:rPr lang="pt-BR" dirty="0"/>
              <a:t>) +</a:t>
            </a:r>
          </a:p>
          <a:p>
            <a:r>
              <a:rPr lang="pt-BR" dirty="0"/>
              <a:t>    </a:t>
            </a:r>
            <a:r>
              <a:rPr lang="pt-BR" dirty="0" err="1"/>
              <a:t>e.yyx</a:t>
            </a:r>
            <a:r>
              <a:rPr lang="pt-BR" dirty="0"/>
              <a:t> * </a:t>
            </a:r>
            <a:r>
              <a:rPr lang="pt-BR" dirty="0" err="1"/>
              <a:t>sdSphere</a:t>
            </a:r>
            <a:r>
              <a:rPr lang="pt-BR" dirty="0"/>
              <a:t>(</a:t>
            </a:r>
            <a:r>
              <a:rPr lang="pt-BR" dirty="0" err="1"/>
              <a:t>p</a:t>
            </a:r>
            <a:r>
              <a:rPr lang="pt-BR" dirty="0"/>
              <a:t> + </a:t>
            </a:r>
            <a:r>
              <a:rPr lang="pt-BR" dirty="0" err="1"/>
              <a:t>e.yyx</a:t>
            </a:r>
            <a:r>
              <a:rPr lang="pt-BR" dirty="0"/>
              <a:t>, </a:t>
            </a:r>
            <a:r>
              <a:rPr lang="pt-BR" dirty="0" err="1"/>
              <a:t>r</a:t>
            </a:r>
            <a:r>
              <a:rPr lang="pt-BR" dirty="0"/>
              <a:t>) +</a:t>
            </a:r>
          </a:p>
          <a:p>
            <a:r>
              <a:rPr lang="pt-BR" dirty="0"/>
              <a:t>    </a:t>
            </a:r>
            <a:r>
              <a:rPr lang="pt-BR" dirty="0" err="1"/>
              <a:t>e.yxy</a:t>
            </a:r>
            <a:r>
              <a:rPr lang="pt-BR" dirty="0"/>
              <a:t> * </a:t>
            </a:r>
            <a:r>
              <a:rPr lang="pt-BR" dirty="0" err="1"/>
              <a:t>sdSphere</a:t>
            </a:r>
            <a:r>
              <a:rPr lang="pt-BR" dirty="0"/>
              <a:t>(</a:t>
            </a:r>
            <a:r>
              <a:rPr lang="pt-BR" dirty="0" err="1"/>
              <a:t>p</a:t>
            </a:r>
            <a:r>
              <a:rPr lang="pt-BR" dirty="0"/>
              <a:t> + </a:t>
            </a:r>
            <a:r>
              <a:rPr lang="pt-BR" dirty="0" err="1"/>
              <a:t>e.yxy</a:t>
            </a:r>
            <a:r>
              <a:rPr lang="pt-BR" dirty="0"/>
              <a:t>, </a:t>
            </a:r>
            <a:r>
              <a:rPr lang="pt-BR" dirty="0" err="1"/>
              <a:t>r</a:t>
            </a:r>
            <a:r>
              <a:rPr lang="pt-BR" dirty="0"/>
              <a:t>) +</a:t>
            </a:r>
          </a:p>
          <a:p>
            <a:r>
              <a:rPr lang="pt-BR" dirty="0"/>
              <a:t>    </a:t>
            </a:r>
            <a:r>
              <a:rPr lang="pt-BR" dirty="0" err="1"/>
              <a:t>e.xxx</a:t>
            </a:r>
            <a:r>
              <a:rPr lang="pt-BR" dirty="0"/>
              <a:t> * </a:t>
            </a:r>
            <a:r>
              <a:rPr lang="pt-BR" dirty="0" err="1"/>
              <a:t>sdSphere</a:t>
            </a:r>
            <a:r>
              <a:rPr lang="pt-BR" dirty="0"/>
              <a:t>(</a:t>
            </a:r>
            <a:r>
              <a:rPr lang="pt-BR" dirty="0" err="1"/>
              <a:t>p</a:t>
            </a:r>
            <a:r>
              <a:rPr lang="pt-BR" dirty="0"/>
              <a:t> + </a:t>
            </a:r>
            <a:r>
              <a:rPr lang="pt-BR" dirty="0" err="1"/>
              <a:t>e.xxx</a:t>
            </a:r>
            <a:r>
              <a:rPr lang="pt-BR" dirty="0"/>
              <a:t>, </a:t>
            </a:r>
            <a:r>
              <a:rPr lang="pt-BR" dirty="0" err="1"/>
              <a:t>r</a:t>
            </a:r>
            <a:r>
              <a:rPr lang="pt-BR" dirty="0"/>
              <a:t>));</a:t>
            </a:r>
          </a:p>
          <a:p>
            <a:r>
              <a:rPr lang="pt-BR" dirty="0"/>
              <a:t>}</a:t>
            </a:r>
          </a:p>
        </p:txBody>
      </p:sp>
    </p:spTree>
    <p:extLst>
      <p:ext uri="{BB962C8B-B14F-4D97-AF65-F5344CB8AC3E}">
        <p14:creationId xmlns:p14="http://schemas.microsoft.com/office/powerpoint/2010/main" val="2923706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9804-0008-DEB2-0558-4D7A17266C67}"/>
              </a:ext>
            </a:extLst>
          </p:cNvPr>
          <p:cNvSpPr>
            <a:spLocks noGrp="1"/>
          </p:cNvSpPr>
          <p:nvPr>
            <p:ph type="title"/>
          </p:nvPr>
        </p:nvSpPr>
        <p:spPr/>
        <p:txBody>
          <a:bodyPr/>
          <a:lstStyle/>
          <a:p>
            <a:r>
              <a:rPr lang="pt-BR" dirty="0"/>
              <a:t>Luz</a:t>
            </a:r>
          </a:p>
        </p:txBody>
      </p:sp>
      <p:sp>
        <p:nvSpPr>
          <p:cNvPr id="3" name="Text Placeholder 2">
            <a:extLst>
              <a:ext uri="{FF2B5EF4-FFF2-40B4-BE49-F238E27FC236}">
                <a16:creationId xmlns:a16="http://schemas.microsoft.com/office/drawing/2014/main" id="{362CF046-186F-1E10-0193-BE05C799EA77}"/>
              </a:ext>
            </a:extLst>
          </p:cNvPr>
          <p:cNvSpPr>
            <a:spLocks noGrp="1"/>
          </p:cNvSpPr>
          <p:nvPr>
            <p:ph type="body" idx="1"/>
          </p:nvPr>
        </p:nvSpPr>
        <p:spPr/>
        <p:txBody>
          <a:bodyPr/>
          <a:lstStyle/>
          <a:p>
            <a:endParaRPr lang="pt-BR" dirty="0"/>
          </a:p>
        </p:txBody>
      </p:sp>
      <p:sp>
        <p:nvSpPr>
          <p:cNvPr id="4" name="Slide Number Placeholder 3">
            <a:extLst>
              <a:ext uri="{FF2B5EF4-FFF2-40B4-BE49-F238E27FC236}">
                <a16:creationId xmlns:a16="http://schemas.microsoft.com/office/drawing/2014/main" id="{26AACDDA-5EF4-9AB5-70F4-96FD54E9D8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sp>
        <p:nvSpPr>
          <p:cNvPr id="6" name="TextBox 5">
            <a:extLst>
              <a:ext uri="{FF2B5EF4-FFF2-40B4-BE49-F238E27FC236}">
                <a16:creationId xmlns:a16="http://schemas.microsoft.com/office/drawing/2014/main" id="{86E44F6E-5E9E-CF1A-FE30-2CDADA3BCCF6}"/>
              </a:ext>
            </a:extLst>
          </p:cNvPr>
          <p:cNvSpPr txBox="1"/>
          <p:nvPr/>
        </p:nvSpPr>
        <p:spPr>
          <a:xfrm>
            <a:off x="976122" y="1962948"/>
            <a:ext cx="4585716" cy="3754874"/>
          </a:xfrm>
          <a:prstGeom prst="rect">
            <a:avLst/>
          </a:prstGeom>
          <a:noFill/>
        </p:spPr>
        <p:txBody>
          <a:bodyPr wrap="square">
            <a:spAutoFit/>
          </a:bodyPr>
          <a:lstStyle/>
          <a:p>
            <a:r>
              <a:rPr lang="en-US" dirty="0">
                <a:solidFill>
                  <a:srgbClr val="CC99CD"/>
                </a:solidFill>
                <a:effectLst/>
              </a:rPr>
              <a:t>vec3</a:t>
            </a:r>
            <a:r>
              <a:rPr lang="en-US" dirty="0"/>
              <a:t> </a:t>
            </a:r>
            <a:r>
              <a:rPr lang="en-US" dirty="0" err="1"/>
              <a:t>lightPosition</a:t>
            </a:r>
            <a:r>
              <a:rPr lang="en-US" dirty="0"/>
              <a:t> </a:t>
            </a:r>
            <a:r>
              <a:rPr lang="en-US" dirty="0">
                <a:solidFill>
                  <a:srgbClr val="67CDCC"/>
                </a:solidFill>
                <a:effectLst/>
              </a:rPr>
              <a:t>=</a:t>
            </a:r>
            <a:r>
              <a:rPr lang="en-US" dirty="0"/>
              <a:t> </a:t>
            </a:r>
            <a:r>
              <a:rPr lang="en-US" dirty="0">
                <a:solidFill>
                  <a:srgbClr val="CC99CD"/>
                </a:solidFill>
                <a:effectLst/>
              </a:rPr>
              <a:t>vec3</a:t>
            </a:r>
            <a:r>
              <a:rPr lang="en-US" dirty="0">
                <a:solidFill>
                  <a:srgbClr val="CCCCCC"/>
                </a:solidFill>
                <a:effectLst/>
              </a:rPr>
              <a:t>(</a:t>
            </a:r>
            <a:r>
              <a:rPr lang="en-US" dirty="0">
                <a:solidFill>
                  <a:srgbClr val="F08D49"/>
                </a:solidFill>
                <a:effectLst/>
              </a:rPr>
              <a:t>2</a:t>
            </a:r>
            <a:r>
              <a:rPr lang="en-US" dirty="0">
                <a:solidFill>
                  <a:srgbClr val="CCCCCC"/>
                </a:solidFill>
                <a:effectLst/>
              </a:rPr>
              <a:t>,</a:t>
            </a:r>
            <a:r>
              <a:rPr lang="en-US" dirty="0"/>
              <a:t> </a:t>
            </a:r>
            <a:r>
              <a:rPr lang="en-US" dirty="0">
                <a:solidFill>
                  <a:srgbClr val="F08D49"/>
                </a:solidFill>
                <a:effectLst/>
              </a:rPr>
              <a:t>2</a:t>
            </a:r>
            <a:r>
              <a:rPr lang="en-US" dirty="0">
                <a:solidFill>
                  <a:srgbClr val="CCCCCC"/>
                </a:solidFill>
                <a:effectLst/>
              </a:rPr>
              <a:t>,</a:t>
            </a:r>
            <a:r>
              <a:rPr lang="en-US" dirty="0"/>
              <a:t> </a:t>
            </a:r>
            <a:r>
              <a:rPr lang="en-US" dirty="0">
                <a:solidFill>
                  <a:srgbClr val="F08D49"/>
                </a:solidFill>
                <a:effectLst/>
              </a:rPr>
              <a:t>4</a:t>
            </a:r>
            <a:r>
              <a:rPr lang="en-US" dirty="0">
                <a:solidFill>
                  <a:srgbClr val="CCCCCC"/>
                </a:solidFill>
                <a:effectLst/>
              </a:rPr>
              <a:t>);</a:t>
            </a:r>
          </a:p>
          <a:p>
            <a:endParaRPr lang="en-US" dirty="0">
              <a:solidFill>
                <a:srgbClr val="CCCCCC"/>
              </a:solidFill>
            </a:endParaRPr>
          </a:p>
          <a:p>
            <a:pPr algn="l"/>
            <a:r>
              <a:rPr lang="en-US" b="0" i="0" dirty="0">
                <a:solidFill>
                  <a:srgbClr val="CC99CD"/>
                </a:solidFill>
                <a:effectLst/>
                <a:latin typeface="system-ui"/>
              </a:rPr>
              <a:t>vec3</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normalize</a:t>
            </a:r>
            <a:r>
              <a:rPr lang="en-US" b="0" i="0" dirty="0">
                <a:solidFill>
                  <a:srgbClr val="CCCCCC"/>
                </a:solidFill>
                <a:effectLst/>
                <a:latin typeface="system-ui"/>
              </a:rPr>
              <a:t>(</a:t>
            </a:r>
            <a:r>
              <a:rPr lang="en-US" b="0" i="0" dirty="0" err="1">
                <a:solidFill>
                  <a:srgbClr val="2D3748"/>
                </a:solidFill>
                <a:effectLst/>
                <a:latin typeface="system-ui"/>
              </a:rPr>
              <a:t>lightPosition</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p</a:t>
            </a:r>
            <a:r>
              <a:rPr lang="en-US" b="0" i="0" dirty="0">
                <a:solidFill>
                  <a:srgbClr val="CCCCCC"/>
                </a:solidFill>
                <a:effectLst/>
                <a:latin typeface="system-ui"/>
              </a:rPr>
              <a:t>);</a:t>
            </a:r>
          </a:p>
          <a:p>
            <a:pPr algn="l"/>
            <a:endParaRPr lang="en-US" dirty="0">
              <a:solidFill>
                <a:srgbClr val="CCCCCC"/>
              </a:solidFill>
              <a:latin typeface="system-ui"/>
            </a:endParaRPr>
          </a:p>
          <a:p>
            <a:pPr algn="l"/>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999999"/>
                </a:solidFill>
                <a:effectLst/>
                <a:latin typeface="system-ui"/>
              </a:rPr>
              <a:t>// </a:t>
            </a:r>
            <a:r>
              <a:rPr lang="en-US" b="0" i="0" dirty="0" err="1">
                <a:solidFill>
                  <a:srgbClr val="999999"/>
                </a:solidFill>
                <a:effectLst/>
                <a:latin typeface="system-ui"/>
              </a:rPr>
              <a:t>dif</a:t>
            </a:r>
            <a:r>
              <a:rPr lang="en-US" b="0" i="0" dirty="0">
                <a:solidFill>
                  <a:srgbClr val="999999"/>
                </a:solidFill>
                <a:effectLst/>
                <a:latin typeface="system-ui"/>
              </a:rPr>
              <a:t> = diffuse reflection</a:t>
            </a:r>
            <a:r>
              <a:rPr lang="en-US" b="0" i="0" dirty="0">
                <a:solidFill>
                  <a:srgbClr val="2D3748"/>
                </a:solidFill>
                <a:effectLst/>
                <a:latin typeface="system-ui"/>
              </a:rPr>
              <a:t> </a:t>
            </a:r>
          </a:p>
          <a:p>
            <a:pPr algn="l"/>
            <a:endParaRPr lang="en-US" dirty="0"/>
          </a:p>
          <a:p>
            <a:pPr algn="l"/>
            <a:r>
              <a:rPr lang="en-US" b="0" i="0" dirty="0">
                <a:solidFill>
                  <a:srgbClr val="2D3748"/>
                </a:solidFill>
                <a:effectLst/>
                <a:latin typeface="system-ui"/>
              </a:rPr>
              <a:t>When we take the dot product between the normal and light direction vectors, we may end up with a negative value. To keep the value between zero and one so that we get a bigger range of values, we can use the </a:t>
            </a:r>
            <a:r>
              <a:rPr lang="en-US" b="1" i="0" dirty="0">
                <a:effectLst/>
                <a:latin typeface="system-ui"/>
                <a:hlinkClick r:id="rId2"/>
              </a:rPr>
              <a:t>clamp</a:t>
            </a:r>
            <a:r>
              <a:rPr lang="en-US" b="0" i="0" dirty="0">
                <a:solidFill>
                  <a:srgbClr val="2D3748"/>
                </a:solidFill>
                <a:effectLst/>
                <a:latin typeface="system-ui"/>
              </a:rPr>
              <a:t> function.</a:t>
            </a:r>
          </a:p>
          <a:p>
            <a:pPr algn="l"/>
            <a:br>
              <a:rPr lang="en-US" dirty="0"/>
            </a:br>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clamp</a:t>
            </a:r>
            <a:r>
              <a:rPr lang="en-US" b="0" i="0" dirty="0">
                <a:solidFill>
                  <a:srgbClr val="CCCCCC"/>
                </a:solidFill>
                <a:effectLst/>
                <a:latin typeface="system-ui"/>
              </a:rPr>
              <a:t>(</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0.</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1.</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r>
              <a:rPr lang="en-US" b="0" i="0" dirty="0">
                <a:solidFill>
                  <a:srgbClr val="2D3748"/>
                </a:solidFill>
                <a:effectLst/>
                <a:latin typeface="system-ui"/>
              </a:rPr>
              <a:t> </a:t>
            </a:r>
          </a:p>
          <a:p>
            <a:br>
              <a:rPr lang="en-US" dirty="0"/>
            </a:br>
            <a:endParaRPr lang="pt-BR" dirty="0"/>
          </a:p>
        </p:txBody>
      </p:sp>
    </p:spTree>
    <p:extLst>
      <p:ext uri="{BB962C8B-B14F-4D97-AF65-F5344CB8AC3E}">
        <p14:creationId xmlns:p14="http://schemas.microsoft.com/office/powerpoint/2010/main" val="2834672215"/>
      </p:ext>
    </p:extLst>
  </p:cSld>
  <p:clrMapOvr>
    <a:masterClrMapping/>
  </p:clrMapOvr>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8896</TotalTime>
  <Words>1462</Words>
  <Application>Microsoft Macintosh PowerPoint</Application>
  <PresentationFormat>On-screen Show (16:10)</PresentationFormat>
  <Paragraphs>173</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system-ui</vt:lpstr>
      <vt:lpstr>Verdana</vt:lpstr>
      <vt:lpstr>Personalizar design</vt:lpstr>
      <vt:lpstr>PowerPoint Presentation</vt:lpstr>
      <vt:lpstr>PowerPoint Presentation</vt:lpstr>
      <vt:lpstr>Ray Marching</vt:lpstr>
      <vt:lpstr>Ray Marching</vt:lpstr>
      <vt:lpstr>PowerPoint Presentation</vt:lpstr>
      <vt:lpstr>PowerPoint Presentation</vt:lpstr>
      <vt:lpstr>Calculando a Normal</vt:lpstr>
      <vt:lpstr>Na prática</vt:lpstr>
      <vt:lpstr>Luz</vt:lpstr>
      <vt:lpstr>PowerPoint Presentation</vt:lpstr>
      <vt:lpstr>PowerPoint Presentation</vt:lpstr>
      <vt:lpstr>Cores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18</cp:revision>
  <dcterms:modified xsi:type="dcterms:W3CDTF">2023-05-01T14:26:18Z</dcterms:modified>
</cp:coreProperties>
</file>