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6"/>
  </p:notesMasterIdLst>
  <p:sldIdLst>
    <p:sldId id="256" r:id="rId2"/>
    <p:sldId id="295" r:id="rId3"/>
    <p:sldId id="269" r:id="rId4"/>
    <p:sldId id="307" r:id="rId5"/>
    <p:sldId id="308" r:id="rId6"/>
    <p:sldId id="309" r:id="rId7"/>
    <p:sldId id="313" r:id="rId8"/>
    <p:sldId id="314" r:id="rId9"/>
    <p:sldId id="310" r:id="rId10"/>
    <p:sldId id="311" r:id="rId11"/>
    <p:sldId id="312" r:id="rId12"/>
    <p:sldId id="315" r:id="rId13"/>
    <p:sldId id="316" r:id="rId14"/>
    <p:sldId id="317" r:id="rId15"/>
    <p:sldId id="326" r:id="rId16"/>
    <p:sldId id="272" r:id="rId17"/>
    <p:sldId id="271" r:id="rId18"/>
    <p:sldId id="320" r:id="rId19"/>
    <p:sldId id="319" r:id="rId20"/>
    <p:sldId id="273" r:id="rId21"/>
    <p:sldId id="321" r:id="rId22"/>
    <p:sldId id="327" r:id="rId23"/>
    <p:sldId id="280" r:id="rId24"/>
    <p:sldId id="268" r:id="rId25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40" d="100"/>
          <a:sy n="140" d="100"/>
        </p:scale>
        <p:origin x="1288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83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38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52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04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73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pt-BR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9252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26174002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1026174002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t="1" b="16530"/>
          <a:stretch/>
        </p:blipFill>
        <p:spPr>
          <a:xfrm>
            <a:off x="6094" y="-1"/>
            <a:ext cx="9123426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irnathan.com/posts/49-shadertoy-tutorial-part-3" TargetMode="External"/><Relationship Id="rId2" Type="http://schemas.openxmlformats.org/officeDocument/2006/relationships/hyperlink" Target="https://www.shadertoy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ebookofshaders.com/" TargetMode="External"/><Relationship Id="rId4" Type="http://schemas.openxmlformats.org/officeDocument/2006/relationships/hyperlink" Target="https://iquilezles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1600"/>
            </a:pPr>
            <a:r>
              <a:rPr lang="pt-BR" dirty="0"/>
              <a:t>Aula 20: </a:t>
            </a:r>
            <a:r>
              <a:rPr lang="pt-BR" dirty="0" err="1"/>
              <a:t>Programmable</a:t>
            </a:r>
            <a:r>
              <a:rPr lang="pt-BR" dirty="0"/>
              <a:t> </a:t>
            </a:r>
            <a:r>
              <a:rPr lang="pt-BR" dirty="0" err="1"/>
              <a:t>Shaders</a:t>
            </a:r>
            <a:endParaRPr lang="pt-BR" dirty="0"/>
          </a:p>
          <a:p>
            <a:pPr marL="0" indent="0">
              <a:spcBef>
                <a:spcPts val="0"/>
              </a:spcBef>
              <a:buSzPts val="1600"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113F-3910-0668-C031-6645CEEC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 e </a:t>
            </a:r>
            <a:r>
              <a:rPr lang="pt-BR" dirty="0" err="1"/>
              <a:t>Outs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E2A7-8A77-25D3-E0B2-4CB4719B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258" y="4932325"/>
            <a:ext cx="4187952" cy="603877"/>
          </a:xfrm>
        </p:spPr>
        <p:txBody>
          <a:bodyPr/>
          <a:lstStyle/>
          <a:p>
            <a:r>
              <a:rPr lang="pt-BR" dirty="0"/>
              <a:t>Qual seria o resultado?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57D2B-BAD0-9632-E3E6-4587F91F63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DC8D5-52E6-A8D9-6A49-49A715BA0F91}"/>
              </a:ext>
            </a:extLst>
          </p:cNvPr>
          <p:cNvSpPr txBox="1"/>
          <p:nvPr/>
        </p:nvSpPr>
        <p:spPr>
          <a:xfrm>
            <a:off x="639723" y="3236149"/>
            <a:ext cx="3850099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endParaRPr lang="en-US" sz="1600" noProof="1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600" b="1" i="0" noProof="1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bColor;</a:t>
            </a:r>
          </a:p>
          <a:p>
            <a:r>
              <a:rPr lang="en-US" sz="1600" b="1" i="0" noProof="1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FragColor;</a:t>
            </a:r>
          </a:p>
          <a:p>
            <a:r>
              <a:rPr lang="en-US" sz="1600" b="1" i="0" noProof="1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bColor;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}</a:t>
            </a:r>
            <a:endParaRPr lang="en-US" sz="1200" noProof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E82F5-D314-7B14-C314-505219FD63DD}"/>
              </a:ext>
            </a:extLst>
          </p:cNvPr>
          <p:cNvSpPr txBox="1"/>
          <p:nvPr/>
        </p:nvSpPr>
        <p:spPr>
          <a:xfrm>
            <a:off x="639723" y="778740"/>
            <a:ext cx="733078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endParaRPr lang="en-US" sz="1600" noProof="1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93C763"/>
                </a:solidFill>
                <a:latin typeface="Courier New" panose="02070309020205020404" pitchFamily="49" charset="0"/>
              </a:rPr>
              <a:t>layout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(location = 0) </a:t>
            </a:r>
            <a:r>
              <a:rPr lang="en-US" sz="1600" b="1" noProof="1">
                <a:solidFill>
                  <a:srgbClr val="93C763"/>
                </a:solidFill>
                <a:latin typeface="Courier New" panose="02070309020205020404" pitchFamily="49" charset="0"/>
              </a:rPr>
              <a:t>in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noProof="1">
                <a:solidFill>
                  <a:srgbClr val="8CBBAD"/>
                </a:solidFill>
                <a:latin typeface="Courier New" panose="02070309020205020404" pitchFamily="49" charset="0"/>
              </a:rPr>
              <a:t>vec3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position;</a:t>
            </a:r>
          </a:p>
          <a:p>
            <a:r>
              <a:rPr lang="en-US" sz="1600" b="1" noProof="1">
                <a:solidFill>
                  <a:srgbClr val="93C763"/>
                </a:solidFill>
                <a:latin typeface="Courier New" panose="02070309020205020404" pitchFamily="49" charset="0"/>
              </a:rPr>
              <a:t>out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noProof="1">
                <a:solidFill>
                  <a:srgbClr val="8CBBAD"/>
                </a:solidFill>
                <a:latin typeface="Courier New" panose="02070309020205020404" pitchFamily="49" charset="0"/>
              </a:rPr>
              <a:t>vec3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bColor;</a:t>
            </a:r>
          </a:p>
          <a:p>
            <a:r>
              <a:rPr lang="en-US" sz="1600" b="1" noProof="1">
                <a:solidFill>
                  <a:srgbClr val="93C763"/>
                </a:solidFill>
                <a:latin typeface="Courier New" panose="02070309020205020404" pitchFamily="49" charset="0"/>
              </a:rPr>
              <a:t>void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   gl_Position = </a:t>
            </a:r>
            <a:r>
              <a:rPr lang="en-US" sz="1600" noProof="1">
                <a:solidFill>
                  <a:srgbClr val="8CBBAD"/>
                </a:solidFill>
                <a:latin typeface="Courier New" panose="02070309020205020404" pitchFamily="49" charset="0"/>
              </a:rPr>
              <a:t>vec4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(position, 1.0);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   bColor = </a:t>
            </a:r>
            <a:r>
              <a:rPr lang="en-US" sz="1600" noProof="1">
                <a:solidFill>
                  <a:srgbClr val="8CBBAD"/>
                </a:solidFill>
                <a:latin typeface="Courier New" panose="02070309020205020404" pitchFamily="49" charset="0"/>
              </a:rPr>
              <a:t>vec3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( 1.0, 1.0, 0.0);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sz="1600" noProof="1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endParaRPr lang="en-US" sz="1600" noProof="1">
              <a:solidFill>
                <a:srgbClr val="E0E2E4"/>
              </a:solidFill>
              <a:latin typeface="Courier New" panose="02070309020205020404" pitchFamily="49" charset="0"/>
            </a:endParaRP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B2392B3-8E1B-F0CA-350C-D9A4DBD9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40" y="3236150"/>
            <a:ext cx="2932463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9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113F-3910-0668-C031-6645CEEC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 e </a:t>
            </a:r>
            <a:r>
              <a:rPr lang="pt-BR" dirty="0" err="1"/>
              <a:t>Outs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E2A7-8A77-25D3-E0B2-4CB4719B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258" y="4932325"/>
            <a:ext cx="4187952" cy="603877"/>
          </a:xfrm>
        </p:spPr>
        <p:txBody>
          <a:bodyPr/>
          <a:lstStyle/>
          <a:p>
            <a:r>
              <a:rPr lang="pt-BR" dirty="0"/>
              <a:t>Qual seria o resultado?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57D2B-BAD0-9632-E3E6-4587F91F63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DC8D5-52E6-A8D9-6A49-49A715BA0F91}"/>
              </a:ext>
            </a:extLst>
          </p:cNvPr>
          <p:cNvSpPr txBox="1"/>
          <p:nvPr/>
        </p:nvSpPr>
        <p:spPr>
          <a:xfrm>
            <a:off x="639723" y="3236149"/>
            <a:ext cx="3850099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endParaRPr lang="en-US" sz="1600" noProof="1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600" b="1" i="0" noProof="1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b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Color;</a:t>
            </a:r>
          </a:p>
          <a:p>
            <a:r>
              <a:rPr lang="en-US" sz="1600" b="1" i="0" noProof="1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FragColor;</a:t>
            </a:r>
          </a:p>
          <a:p>
            <a:r>
              <a:rPr lang="en-US" sz="1600" b="1" i="0" noProof="1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b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Color;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}</a:t>
            </a:r>
            <a:endParaRPr lang="en-US" sz="1200" noProof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E82F5-D314-7B14-C314-505219FD63DD}"/>
              </a:ext>
            </a:extLst>
          </p:cNvPr>
          <p:cNvSpPr txBox="1"/>
          <p:nvPr/>
        </p:nvSpPr>
        <p:spPr>
          <a:xfrm>
            <a:off x="639723" y="778740"/>
            <a:ext cx="7330780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endParaRPr lang="en-US" sz="1600" noProof="1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93C763"/>
                </a:solidFill>
                <a:latin typeface="Courier New" panose="02070309020205020404" pitchFamily="49" charset="0"/>
              </a:rPr>
              <a:t>layout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(location = 0) </a:t>
            </a:r>
            <a:r>
              <a:rPr lang="en-US" sz="1600" b="1" noProof="1">
                <a:solidFill>
                  <a:srgbClr val="93C763"/>
                </a:solidFill>
                <a:latin typeface="Courier New" panose="02070309020205020404" pitchFamily="49" charset="0"/>
              </a:rPr>
              <a:t>in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noProof="1">
                <a:solidFill>
                  <a:srgbClr val="8CBBAD"/>
                </a:solidFill>
                <a:latin typeface="Courier New" panose="02070309020205020404" pitchFamily="49" charset="0"/>
              </a:rPr>
              <a:t>vec3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position;</a:t>
            </a:r>
          </a:p>
          <a:p>
            <a:r>
              <a:rPr lang="en-US" sz="1600" b="1" noProof="1">
                <a:solidFill>
                  <a:srgbClr val="93C763"/>
                </a:solidFill>
                <a:latin typeface="Courier New" panose="02070309020205020404" pitchFamily="49" charset="0"/>
              </a:rPr>
              <a:t>out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600" noProof="1">
                <a:solidFill>
                  <a:srgbClr val="8CBBAD"/>
                </a:solidFill>
                <a:latin typeface="Courier New" panose="02070309020205020404" pitchFamily="49" charset="0"/>
              </a:rPr>
              <a:t>vec3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bColor;</a:t>
            </a:r>
          </a:p>
          <a:p>
            <a:r>
              <a:rPr lang="en-US" sz="1600" b="1" noProof="1">
                <a:solidFill>
                  <a:srgbClr val="93C763"/>
                </a:solidFill>
                <a:latin typeface="Courier New" panose="02070309020205020404" pitchFamily="49" charset="0"/>
              </a:rPr>
              <a:t>void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   gl_Position = </a:t>
            </a:r>
            <a:r>
              <a:rPr lang="en-US" sz="1600" noProof="1">
                <a:solidFill>
                  <a:srgbClr val="8CBBAD"/>
                </a:solidFill>
                <a:latin typeface="Courier New" panose="02070309020205020404" pitchFamily="49" charset="0"/>
              </a:rPr>
              <a:t>vec4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(position, 1.0);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   if(gl_VertexID == 0) bColor = </a:t>
            </a:r>
            <a:r>
              <a:rPr lang="en-US" sz="1600" noProof="1">
                <a:solidFill>
                  <a:srgbClr val="8CBBAD"/>
                </a:solidFill>
                <a:latin typeface="Courier New" panose="02070309020205020404" pitchFamily="49" charset="0"/>
              </a:rPr>
              <a:t>vec3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(1.0, 0.0, 0.0);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   if(gl_VertexID == 1) bColor = </a:t>
            </a:r>
            <a:r>
              <a:rPr lang="en-US" sz="1600" noProof="1">
                <a:solidFill>
                  <a:srgbClr val="8CBBAD"/>
                </a:solidFill>
                <a:latin typeface="Courier New" panose="02070309020205020404" pitchFamily="49" charset="0"/>
              </a:rPr>
              <a:t>vec3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(0.0, 1.0, 0.0);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   if(gl_VertexID == 2) bColor = </a:t>
            </a:r>
            <a:r>
              <a:rPr lang="en-US" sz="1600" noProof="1">
                <a:solidFill>
                  <a:srgbClr val="8CBBAD"/>
                </a:solidFill>
                <a:latin typeface="Courier New" panose="02070309020205020404" pitchFamily="49" charset="0"/>
              </a:rPr>
              <a:t>vec3</a:t>
            </a:r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(0.0, 0.0, 1.0);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A4523-E108-4C18-AF8A-C580C8DD4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43" t="21327" r="21993" b="23781"/>
          <a:stretch/>
        </p:blipFill>
        <p:spPr>
          <a:xfrm>
            <a:off x="5084064" y="3236149"/>
            <a:ext cx="2886439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8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0624-0AB2-EB9F-5784-0B503594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</a:t>
            </a:r>
            <a:r>
              <a:rPr lang="pt-BR" dirty="0" err="1"/>
              <a:t>Built</a:t>
            </a:r>
            <a:r>
              <a:rPr lang="pt-BR" dirty="0"/>
              <a:t>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76202-5A75-438F-765B-1FD9EC4E5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800" b="1" dirty="0" err="1"/>
              <a:t>Vertex</a:t>
            </a:r>
            <a:r>
              <a:rPr lang="pt-BR" sz="1800" b="1" dirty="0"/>
              <a:t> </a:t>
            </a:r>
            <a:r>
              <a:rPr lang="pt-BR" sz="1800" b="1" dirty="0" err="1"/>
              <a:t>Shader</a:t>
            </a:r>
            <a:r>
              <a:rPr lang="pt-BR" sz="1800" b="1" dirty="0"/>
              <a:t>:</a:t>
            </a:r>
          </a:p>
          <a:p>
            <a:r>
              <a:rPr lang="pt-BR" sz="1800" dirty="0"/>
              <a:t>Saída: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gl_Position</a:t>
            </a:r>
            <a:r>
              <a:rPr lang="en-US" sz="1800" dirty="0"/>
              <a:t> (vec4)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gl_PointSize</a:t>
            </a:r>
            <a:r>
              <a:rPr lang="en-US" sz="1800" dirty="0"/>
              <a:t> (int)</a:t>
            </a:r>
          </a:p>
          <a:p>
            <a:endParaRPr lang="en-US" sz="1800" dirty="0"/>
          </a:p>
          <a:p>
            <a:r>
              <a:rPr lang="en-US" sz="1800" b="1" dirty="0"/>
              <a:t>Fragment Shader:</a:t>
            </a:r>
          </a:p>
          <a:p>
            <a:r>
              <a:rPr lang="en-US" sz="1800" dirty="0"/>
              <a:t>Entrada: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gl_FragCoord</a:t>
            </a:r>
            <a:r>
              <a:rPr lang="en-US" sz="1800" dirty="0"/>
              <a:t> (vec4)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gl_FrontFacing</a:t>
            </a:r>
            <a:r>
              <a:rPr lang="en-US" sz="1800" dirty="0"/>
              <a:t> (bool)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gl_PointCoord</a:t>
            </a:r>
            <a:r>
              <a:rPr lang="en-US" sz="1800" dirty="0"/>
              <a:t> (vec2)</a:t>
            </a:r>
          </a:p>
          <a:p>
            <a:endParaRPr lang="en-US" sz="1800" dirty="0"/>
          </a:p>
          <a:p>
            <a:r>
              <a:rPr lang="en-US" sz="1800" dirty="0" err="1"/>
              <a:t>Saída</a:t>
            </a:r>
            <a:r>
              <a:rPr lang="en-US" sz="1800" dirty="0"/>
              <a:t>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1800" dirty="0" err="1"/>
              <a:t>gl_FragColor</a:t>
            </a:r>
            <a:r>
              <a:rPr lang="en-US" sz="1800" dirty="0"/>
              <a:t> (vec4)</a:t>
            </a:r>
            <a:endParaRPr lang="pt-B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8E8DC-E3FA-7DA2-1A6A-BD8B3E3D76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70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0624-0AB2-EB9F-5784-0B503594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</a:t>
            </a:r>
            <a:r>
              <a:rPr lang="pt-BR" dirty="0" err="1"/>
              <a:t>Built</a:t>
            </a:r>
            <a:r>
              <a:rPr lang="pt-BR" dirty="0"/>
              <a:t>-in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76202-5A75-438F-765B-1FD9EC4E5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O GLSL possui vária funções nativas, a maioria delas funciona para um valor escalar ou um vetor.</a:t>
            </a:r>
          </a:p>
          <a:p>
            <a:r>
              <a:rPr lang="pt-BR" sz="1800" dirty="0"/>
              <a:t>Em geral as funções não funcionam para inteiros ou booleanos, assim pode ser necessário converter os valor.</a:t>
            </a:r>
          </a:p>
          <a:p>
            <a:r>
              <a:rPr lang="pt-BR" sz="1800" dirty="0"/>
              <a:t>Por exemplo, a função seno funciona com vários tipos:</a:t>
            </a:r>
          </a:p>
          <a:p>
            <a:endParaRPr lang="pt-B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8E8DC-E3FA-7DA2-1A6A-BD8B3E3D76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5281D-A345-8A6E-9D9F-B9A9ED30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006" y="2691130"/>
            <a:ext cx="3492500" cy="2527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6F8DF4-2CF6-324C-4C2F-BBFA36F240A7}"/>
              </a:ext>
            </a:extLst>
          </p:cNvPr>
          <p:cNvSpPr txBox="1"/>
          <p:nvPr/>
        </p:nvSpPr>
        <p:spPr>
          <a:xfrm>
            <a:off x="1445006" y="5282864"/>
            <a:ext cx="45857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https://</a:t>
            </a:r>
            <a:r>
              <a:rPr lang="pt-BR" sz="1000" dirty="0" err="1"/>
              <a:t>registry.khronos.org</a:t>
            </a:r>
            <a:r>
              <a:rPr lang="pt-BR" sz="1000" dirty="0"/>
              <a:t>/OpenGL-</a:t>
            </a:r>
            <a:r>
              <a:rPr lang="pt-BR" sz="1000" dirty="0" err="1"/>
              <a:t>Refpages</a:t>
            </a:r>
            <a:r>
              <a:rPr lang="pt-BR" sz="1000" dirty="0"/>
              <a:t>/gl4/</a:t>
            </a:r>
            <a:r>
              <a:rPr lang="pt-BR" sz="1000" dirty="0" err="1"/>
              <a:t>html</a:t>
            </a:r>
            <a:r>
              <a:rPr lang="pt-BR" sz="1000" dirty="0"/>
              <a:t>/</a:t>
            </a:r>
            <a:r>
              <a:rPr lang="pt-BR" sz="1000" dirty="0" err="1"/>
              <a:t>sin.xhtml</a:t>
            </a:r>
            <a:endParaRPr lang="pt-B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4208F-43A1-A7D4-7409-5544D53D4429}"/>
              </a:ext>
            </a:extLst>
          </p:cNvPr>
          <p:cNvSpPr txBox="1"/>
          <p:nvPr/>
        </p:nvSpPr>
        <p:spPr>
          <a:xfrm>
            <a:off x="5456682" y="3784610"/>
            <a:ext cx="3202686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pt-BR" b="1" dirty="0" err="1"/>
              <a:t>genType</a:t>
            </a:r>
            <a:r>
              <a:rPr lang="pt-BR" b="1" dirty="0"/>
              <a:t> </a:t>
            </a:r>
            <a:r>
              <a:rPr lang="pt-BR" dirty="0"/>
              <a:t>indica que o tipo de dados pode ser </a:t>
            </a:r>
            <a:r>
              <a:rPr lang="pt-BR" dirty="0" err="1"/>
              <a:t>float</a:t>
            </a:r>
            <a:r>
              <a:rPr lang="pt-BR" dirty="0"/>
              <a:t>, vec2, vec3 ou vec4.</a:t>
            </a:r>
          </a:p>
        </p:txBody>
      </p:sp>
    </p:spTree>
    <p:extLst>
      <p:ext uri="{BB962C8B-B14F-4D97-AF65-F5344CB8AC3E}">
        <p14:creationId xmlns:p14="http://schemas.microsoft.com/office/powerpoint/2010/main" val="148317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7EC5-4FD5-8AA7-72AC-385881FB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das principais funções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03FB-C5AD-1BA6-F435-F9974BF1CA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890C8C-186B-7482-91DA-009B9306C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91081"/>
              </p:ext>
            </p:extLst>
          </p:nvPr>
        </p:nvGraphicFramePr>
        <p:xfrm>
          <a:off x="329184" y="697866"/>
          <a:ext cx="8247888" cy="441480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4123944">
                  <a:extLst>
                    <a:ext uri="{9D8B030D-6E8A-4147-A177-3AD203B41FA5}">
                      <a16:colId xmlns:a16="http://schemas.microsoft.com/office/drawing/2014/main" val="1609615702"/>
                    </a:ext>
                  </a:extLst>
                </a:gridCol>
                <a:gridCol w="4123944">
                  <a:extLst>
                    <a:ext uri="{9D8B030D-6E8A-4147-A177-3AD203B41FA5}">
                      <a16:colId xmlns:a16="http://schemas.microsoft.com/office/drawing/2014/main" val="243688613"/>
                    </a:ext>
                  </a:extLst>
                </a:gridCol>
              </a:tblGrid>
              <a:tr h="396947">
                <a:tc>
                  <a:txBody>
                    <a:bodyPr/>
                    <a:lstStyle/>
                    <a:p>
                      <a:pPr algn="ctr"/>
                      <a:r>
                        <a:rPr lang="pt-BR" sz="1050" b="1" noProof="0">
                          <a:solidFill>
                            <a:schemeClr val="bg1"/>
                          </a:solidFill>
                          <a:effectLst/>
                        </a:rPr>
                        <a:t>Função</a:t>
                      </a:r>
                      <a:endParaRPr lang="pt-BR" sz="1050" b="1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endParaRPr lang="pt-BR" sz="1050" b="1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130290"/>
                  </a:ext>
                </a:extLst>
              </a:tr>
              <a:tr h="113357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 abs(genType 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Retorna valor absoluto de α, ou seja, -α se α &lt; 0;</a:t>
                      </a:r>
                      <a:endParaRPr lang="pt-BR" sz="1000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9412429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 sign(genType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Retorna: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-1 para α &lt; 0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0 para α </a:t>
                      </a:r>
                      <a:r>
                        <a:rPr lang="pt-BR" sz="1000" noProof="0" dirty="0">
                          <a:solidFill>
                            <a:srgbClr val="A52A2A"/>
                          </a:solidFill>
                          <a:effectLst/>
                        </a:rPr>
                        <a:t>= </a:t>
                      </a:r>
                      <a:r>
                        <a:rPr lang="pt-BR" sz="1000" noProof="0" dirty="0">
                          <a:effectLst/>
                        </a:rPr>
                        <a:t>0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1 para α &gt; 0</a:t>
                      </a:r>
                      <a:endParaRPr lang="pt-BR" sz="1000" i="0" noProof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1400053"/>
                  </a:ext>
                </a:extLst>
              </a:tr>
              <a:tr h="113357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 floor(genType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Retorna um inteiro menor ou igual a α</a:t>
                      </a:r>
                      <a:endParaRPr lang="pt-BR" sz="1000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417043"/>
                  </a:ext>
                </a:extLst>
              </a:tr>
              <a:tr h="226715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 ceil(genType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Retorna um inteiro maior ou igual a α</a:t>
                      </a:r>
                      <a:endParaRPr lang="pt-BR" sz="1000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995522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mod(genType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α, 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float 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β)</a:t>
                      </a:r>
                      <a:b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mod(genType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α, 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β)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Retorna o resto da divisão α por β</a:t>
                      </a:r>
                      <a:endParaRPr lang="pt-BR" sz="1000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15692028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min(genType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α, 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float 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β)</a:t>
                      </a:r>
                      <a:b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min(genType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α, 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β)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Retorna α quando α &lt; β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Retorna β quando β &lt; α</a:t>
                      </a:r>
                      <a:endParaRPr lang="pt-BR" sz="1000" i="0" noProof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8812137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max(genType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α, 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float 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β)</a:t>
                      </a:r>
                      <a:b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max(genType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α, 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β)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Retorna α quando α &gt; β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Retorna β quando β &gt; α</a:t>
                      </a:r>
                      <a:endParaRPr lang="pt-BR" sz="1000" i="0" noProof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4353638"/>
                  </a:ext>
                </a:extLst>
              </a:tr>
              <a:tr h="453430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clamp(genType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α, 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β, 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δ)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Retorna: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α quando β &lt; α &lt; </a:t>
                      </a:r>
                      <a:r>
                        <a:rPr lang="pt-BR" sz="1000" noProof="0" dirty="0" err="1">
                          <a:effectLst/>
                        </a:rPr>
                        <a:t>δ</a:t>
                      </a:r>
                      <a:endParaRPr lang="pt-BR" sz="1000" noProof="0" dirty="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β quando α &gt; β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 err="1">
                          <a:effectLst/>
                        </a:rPr>
                        <a:t>δ</a:t>
                      </a:r>
                      <a:r>
                        <a:rPr lang="pt-BR" sz="1000" noProof="0" dirty="0">
                          <a:effectLst/>
                        </a:rPr>
                        <a:t> quando α &gt; </a:t>
                      </a:r>
                      <a:r>
                        <a:rPr lang="pt-BR" sz="1000" noProof="0" dirty="0" err="1">
                          <a:effectLst/>
                        </a:rPr>
                        <a:t>δ</a:t>
                      </a:r>
                      <a:endParaRPr lang="pt-BR" sz="1000" i="0" noProof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1276769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mix(genType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α, 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 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β, 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float 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δ)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Retorna a interpolação linear de α e β, ou seja, α + </a:t>
                      </a:r>
                      <a:r>
                        <a:rPr lang="pt-BR" sz="1000" noProof="0" dirty="0" err="1">
                          <a:effectLst/>
                        </a:rPr>
                        <a:t>δ</a:t>
                      </a:r>
                      <a:r>
                        <a:rPr lang="pt-BR" sz="1000" noProof="0" dirty="0">
                          <a:effectLst/>
                        </a:rPr>
                        <a:t>(β - α)</a:t>
                      </a:r>
                      <a:endParaRPr lang="pt-BR" sz="1000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809918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step(float limit, 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α)</a:t>
                      </a:r>
                      <a:b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step(genType limit, 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Retorna 0 quando α &lt; </a:t>
                      </a:r>
                      <a:r>
                        <a:rPr lang="pt-BR" sz="1000" noProof="0" dirty="0" err="1">
                          <a:effectLst/>
                        </a:rPr>
                        <a:t>limit</a:t>
                      </a:r>
                      <a:endParaRPr lang="pt-BR" sz="1000" noProof="0" dirty="0">
                        <a:effectLst/>
                      </a:endParaRP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Retorna 1 quando α &gt;= </a:t>
                      </a:r>
                      <a:r>
                        <a:rPr lang="pt-BR" sz="1000" noProof="0" dirty="0" err="1">
                          <a:effectLst/>
                        </a:rPr>
                        <a:t>limit</a:t>
                      </a:r>
                      <a:endParaRPr lang="pt-BR" sz="1000" i="0" noProof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6147876"/>
                  </a:ext>
                </a:extLst>
              </a:tr>
              <a:tr h="566787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smoothstep(float 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α0, 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float 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α1, 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β)</a:t>
                      </a:r>
                      <a:b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smoothstep(genType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α0, 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α1, 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 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β)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Retorna 0 quando β &lt; α0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Retorna 1 quando β &gt; α1;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Retorna a interpolação de </a:t>
                      </a:r>
                      <a:r>
                        <a:rPr lang="pt-BR" sz="1000" noProof="0" dirty="0" err="1">
                          <a:effectLst/>
                        </a:rPr>
                        <a:t>Hermite</a:t>
                      </a:r>
                      <a:r>
                        <a:rPr lang="pt-BR" sz="1000" noProof="0" dirty="0">
                          <a:effectLst/>
                        </a:rPr>
                        <a:t> quando α0 &lt; β &lt; α1</a:t>
                      </a:r>
                      <a:endParaRPr lang="pt-BR" sz="1000" i="0" noProof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3294029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0E48C9-E9C3-7193-4DF6-38AD18B1B3F6}"/>
              </a:ext>
            </a:extLst>
          </p:cNvPr>
          <p:cNvSpPr txBox="1"/>
          <p:nvPr/>
        </p:nvSpPr>
        <p:spPr>
          <a:xfrm>
            <a:off x="1460754" y="5447448"/>
            <a:ext cx="68785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900" dirty="0"/>
              <a:t>https://</a:t>
            </a:r>
            <a:r>
              <a:rPr lang="pt-BR" sz="900" dirty="0" err="1"/>
              <a:t>relativity.net.au</a:t>
            </a:r>
            <a:r>
              <a:rPr lang="pt-BR" sz="900" dirty="0"/>
              <a:t>/</a:t>
            </a:r>
            <a:r>
              <a:rPr lang="pt-BR" sz="900" dirty="0" err="1"/>
              <a:t>gaming</a:t>
            </a:r>
            <a:r>
              <a:rPr lang="pt-BR" sz="900" dirty="0"/>
              <a:t>/</a:t>
            </a:r>
            <a:r>
              <a:rPr lang="pt-BR" sz="900" dirty="0" err="1"/>
              <a:t>glsl</a:t>
            </a:r>
            <a:r>
              <a:rPr lang="pt-BR" sz="900" dirty="0"/>
              <a:t>/</a:t>
            </a:r>
            <a:r>
              <a:rPr lang="pt-BR" sz="900" dirty="0" err="1"/>
              <a:t>Built-inCommonFunctions.html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187671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7EC5-4FD5-8AA7-72AC-385881FB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das principais funções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03FB-C5AD-1BA6-F435-F9974BF1CA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890C8C-186B-7482-91DA-009B9306C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20312"/>
              </p:ext>
            </p:extLst>
          </p:nvPr>
        </p:nvGraphicFramePr>
        <p:xfrm>
          <a:off x="329184" y="697866"/>
          <a:ext cx="8247888" cy="1346619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4123944">
                  <a:extLst>
                    <a:ext uri="{9D8B030D-6E8A-4147-A177-3AD203B41FA5}">
                      <a16:colId xmlns:a16="http://schemas.microsoft.com/office/drawing/2014/main" val="1609615702"/>
                    </a:ext>
                  </a:extLst>
                </a:gridCol>
                <a:gridCol w="4123944">
                  <a:extLst>
                    <a:ext uri="{9D8B030D-6E8A-4147-A177-3AD203B41FA5}">
                      <a16:colId xmlns:a16="http://schemas.microsoft.com/office/drawing/2014/main" val="243688613"/>
                    </a:ext>
                  </a:extLst>
                </a:gridCol>
              </a:tblGrid>
              <a:tr h="396947">
                <a:tc>
                  <a:txBody>
                    <a:bodyPr/>
                    <a:lstStyle/>
                    <a:p>
                      <a:pPr algn="ctr"/>
                      <a:r>
                        <a:rPr lang="pt-BR" sz="1050" b="1" noProof="0">
                          <a:solidFill>
                            <a:schemeClr val="bg1"/>
                          </a:solidFill>
                          <a:effectLst/>
                        </a:rPr>
                        <a:t>Função</a:t>
                      </a:r>
                      <a:endParaRPr lang="pt-BR" sz="1050" b="1" noProof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b="1" noProof="0" dirty="0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endParaRPr lang="pt-BR" sz="1050" b="1" noProof="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130290"/>
                  </a:ext>
                </a:extLst>
              </a:tr>
              <a:tr h="113357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 </a:t>
                      </a:r>
                      <a:r>
                        <a:rPr lang="pt-BR" sz="1000" noProof="1">
                          <a:solidFill>
                            <a:schemeClr val="tx1"/>
                          </a:solidFill>
                          <a:effectLst/>
                        </a:rPr>
                        <a:t>pow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(genType </a:t>
                      </a:r>
                      <a:r>
                        <a:rPr lang="pt-BR" sz="1000" noProof="1">
                          <a:solidFill>
                            <a:schemeClr val="tx1"/>
                          </a:solidFill>
                          <a:effectLst/>
                        </a:rPr>
                        <a:t>x, 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 </a:t>
                      </a:r>
                      <a:r>
                        <a:rPr lang="pt-BR" sz="1000" noProof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pt-BR" sz="1000" noProof="1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</a:rPr>
                        <a:t>Retorna valor de </a:t>
                      </a:r>
                      <a:r>
                        <a:rPr lang="pt-BR" sz="1000" noProof="0" dirty="0" err="1">
                          <a:effectLst/>
                        </a:rPr>
                        <a:t>x</a:t>
                      </a:r>
                      <a:r>
                        <a:rPr lang="pt-BR" sz="1000" noProof="0" dirty="0">
                          <a:effectLst/>
                        </a:rPr>
                        <a:t> elevado a </a:t>
                      </a:r>
                      <a:r>
                        <a:rPr lang="pt-BR" sz="1000" noProof="0" dirty="0" err="1">
                          <a:effectLst/>
                        </a:rPr>
                        <a:t>y</a:t>
                      </a:r>
                      <a:endParaRPr lang="pt-BR" sz="1000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9412429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float dot(genType </a:t>
                      </a:r>
                      <a:r>
                        <a:rPr lang="pt-BR" sz="1000" noProof="1">
                          <a:solidFill>
                            <a:schemeClr val="tx1"/>
                          </a:solidFill>
                          <a:effectLst/>
                        </a:rPr>
                        <a:t>x, 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 </a:t>
                      </a:r>
                      <a:r>
                        <a:rPr lang="pt-BR" sz="1000" noProof="1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Retorna o produto escalar dos vetores </a:t>
                      </a:r>
                      <a:r>
                        <a:rPr lang="pt-BR" sz="1000" noProof="0" dirty="0" err="1">
                          <a:effectLst/>
                        </a:rPr>
                        <a:t>x</a:t>
                      </a:r>
                      <a:r>
                        <a:rPr lang="pt-BR" sz="1000" noProof="0" dirty="0">
                          <a:effectLst/>
                        </a:rPr>
                        <a:t> e </a:t>
                      </a:r>
                      <a:r>
                        <a:rPr lang="pt-BR" sz="1000" noProof="0" dirty="0" err="1">
                          <a:effectLst/>
                        </a:rPr>
                        <a:t>y</a:t>
                      </a:r>
                      <a:endParaRPr lang="pt-BR" sz="1000" noProof="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11400053"/>
                  </a:ext>
                </a:extLst>
              </a:tr>
              <a:tr h="113357">
                <a:tc>
                  <a:txBody>
                    <a:bodyPr/>
                    <a:lstStyle/>
                    <a:p>
                      <a:pPr algn="ctr"/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vec3 </a:t>
                      </a:r>
                      <a:r>
                        <a:rPr lang="pt-BR" sz="1000" noProof="1">
                          <a:solidFill>
                            <a:schemeClr val="tx1"/>
                          </a:solidFill>
                          <a:effectLst/>
                        </a:rPr>
                        <a:t>cross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pt-BR" sz="1000" noProof="1">
                          <a:solidFill>
                            <a:schemeClr val="tx1"/>
                          </a:solidFill>
                          <a:effectLst/>
                        </a:rPr>
                        <a:t>vec3 x, vec3 y</a:t>
                      </a:r>
                      <a:r>
                        <a:rPr lang="el-GR" sz="1000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pt-BR" sz="1000" noProof="0" dirty="0">
                          <a:effectLst/>
                        </a:rPr>
                        <a:t>Retorna o produto vetorial dos vetores </a:t>
                      </a:r>
                      <a:r>
                        <a:rPr lang="pt-BR" sz="1000" noProof="0" dirty="0" err="1">
                          <a:effectLst/>
                        </a:rPr>
                        <a:t>x</a:t>
                      </a:r>
                      <a:r>
                        <a:rPr lang="pt-BR" sz="1000" noProof="0" dirty="0">
                          <a:effectLst/>
                        </a:rPr>
                        <a:t> e </a:t>
                      </a:r>
                      <a:r>
                        <a:rPr lang="pt-BR" sz="1000" noProof="0" dirty="0" err="1">
                          <a:effectLst/>
                        </a:rPr>
                        <a:t>y</a:t>
                      </a:r>
                      <a:endParaRPr lang="pt-BR" sz="1000" noProof="0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2417043"/>
                  </a:ext>
                </a:extLst>
              </a:tr>
              <a:tr h="113357">
                <a:tc>
                  <a:txBody>
                    <a:bodyPr/>
                    <a:lstStyle/>
                    <a:p>
                      <a:pPr algn="ctr"/>
                      <a:r>
                        <a:rPr lang="pt-BR" sz="10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float length(</a:t>
                      </a:r>
                      <a:r>
                        <a:rPr lang="en-US" sz="1000" noProof="1">
                          <a:solidFill>
                            <a:schemeClr val="tx1"/>
                          </a:solidFill>
                          <a:effectLst/>
                        </a:rPr>
                        <a:t>genType </a:t>
                      </a:r>
                      <a:r>
                        <a:rPr lang="pt-BR" sz="1000" noProof="1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pt-BR" sz="10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  <a:latin typeface="Arial" panose="020B0604020202020204" pitchFamily="34" charset="0"/>
                        </a:rPr>
                        <a:t>Retorna o comprimento (magnitude) do vetor </a:t>
                      </a:r>
                      <a:r>
                        <a:rPr lang="pt-BR" sz="1000" noProof="0" dirty="0" err="1">
                          <a:effectLst/>
                          <a:latin typeface="Arial" panose="020B0604020202020204" pitchFamily="34" charset="0"/>
                        </a:rPr>
                        <a:t>x</a:t>
                      </a:r>
                      <a:endParaRPr lang="pt-BR" sz="1000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79024990"/>
                  </a:ext>
                </a:extLst>
              </a:tr>
              <a:tr h="113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000" noProof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genType normalize(genType v);</a:t>
                      </a:r>
                      <a:endParaRPr lang="el-GR" sz="1000" noProof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noProof="0" dirty="0">
                          <a:effectLst/>
                          <a:latin typeface="Arial" panose="020B0604020202020204" pitchFamily="34" charset="0"/>
                        </a:rPr>
                        <a:t>Retorna o vetor </a:t>
                      </a:r>
                      <a:r>
                        <a:rPr lang="pt-BR" sz="1000" noProof="0" dirty="0" err="1">
                          <a:effectLst/>
                          <a:latin typeface="Arial" panose="020B0604020202020204" pitchFamily="34" charset="0"/>
                        </a:rPr>
                        <a:t>v</a:t>
                      </a:r>
                      <a:r>
                        <a:rPr lang="pt-BR" sz="1000" noProof="0" dirty="0">
                          <a:effectLst/>
                          <a:latin typeface="Arial" panose="020B0604020202020204" pitchFamily="34" charset="0"/>
                        </a:rPr>
                        <a:t> normalizado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5756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917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374E-D8C8-FF80-3020-FD1B9EAE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Shadertoy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9191-3931-FAD1-1DE9-10A1C4E88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Shadertoy</a:t>
            </a:r>
            <a:r>
              <a:rPr lang="pt-BR" dirty="0"/>
              <a:t> é uma ferramenta da internet que permite escrever </a:t>
            </a:r>
            <a:r>
              <a:rPr lang="pt-BR" dirty="0" err="1"/>
              <a:t>Fragment</a:t>
            </a:r>
            <a:r>
              <a:rPr lang="pt-BR" dirty="0"/>
              <a:t> </a:t>
            </a:r>
            <a:r>
              <a:rPr lang="pt-BR" dirty="0" err="1"/>
              <a:t>Shaders</a:t>
            </a:r>
            <a:r>
              <a:rPr lang="pt-BR" dirty="0"/>
              <a:t> direto no navegador.</a:t>
            </a:r>
          </a:p>
          <a:p>
            <a:r>
              <a:rPr lang="pt-BR" dirty="0"/>
              <a:t>Alguns </a:t>
            </a:r>
            <a:r>
              <a:rPr lang="pt-BR" dirty="0" err="1"/>
              <a:t>Uniforms</a:t>
            </a:r>
            <a:r>
              <a:rPr lang="pt-BR" dirty="0"/>
              <a:t> já são automaticamente fornecidos, e todo o processo de compilação é basicamente instantâneo.</a:t>
            </a:r>
          </a:p>
          <a:p>
            <a:r>
              <a:rPr lang="pt-BR" dirty="0"/>
              <a:t>O </a:t>
            </a:r>
            <a:r>
              <a:rPr lang="pt-BR" dirty="0" err="1"/>
              <a:t>Shadertoy</a:t>
            </a:r>
            <a:r>
              <a:rPr lang="pt-BR" dirty="0"/>
              <a:t> usa alguns padrões para passar os dados, como no caso a chamada do </a:t>
            </a:r>
            <a:r>
              <a:rPr lang="pt-BR" dirty="0" err="1"/>
              <a:t>main</a:t>
            </a:r>
            <a:r>
              <a:rPr lang="pt-BR" dirty="0"/>
              <a:t>(), que é </a:t>
            </a:r>
            <a:r>
              <a:rPr lang="pt-BR" dirty="0" err="1"/>
              <a:t>mainImage</a:t>
            </a:r>
            <a:r>
              <a:rPr lang="pt-BR" dirty="0"/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B3FE5-14AF-42E0-4173-002CFA58EB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EA009B-734C-9A68-3C53-4544B8E10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12" y="3076882"/>
            <a:ext cx="4837176" cy="25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38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3622-53E4-43EB-BFD2-5BE0F5F0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Fragment</a:t>
            </a:r>
            <a:r>
              <a:rPr lang="pt-BR" dirty="0"/>
              <a:t> </a:t>
            </a:r>
            <a:r>
              <a:rPr lang="pt-BR" dirty="0" err="1"/>
              <a:t>Shader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45274-F07A-93DC-5E2B-E1B5B13C1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2761488"/>
            <a:ext cx="8428232" cy="2573656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rgbClr val="2D3748"/>
                </a:solidFill>
                <a:effectLst/>
                <a:latin typeface="system-ui"/>
              </a:rPr>
              <a:t>O </a:t>
            </a:r>
            <a:r>
              <a:rPr lang="pt-BR" b="0" i="0" dirty="0" err="1">
                <a:solidFill>
                  <a:srgbClr val="2D3748"/>
                </a:solidFill>
                <a:effectLst/>
                <a:latin typeface="system-ui"/>
              </a:rPr>
              <a:t>Shadertoy</a:t>
            </a:r>
            <a:r>
              <a:rPr lang="pt-BR" b="0" i="0" dirty="0">
                <a:solidFill>
                  <a:srgbClr val="2D3748"/>
                </a:solidFill>
                <a:effectLst/>
                <a:latin typeface="system-ui"/>
              </a:rPr>
              <a:t> não permite que você escreva </a:t>
            </a:r>
            <a:r>
              <a:rPr lang="pt-BR" b="0" i="0" dirty="0" err="1">
                <a:solidFill>
                  <a:srgbClr val="2D3748"/>
                </a:solidFill>
                <a:effectLst/>
                <a:latin typeface="system-ui"/>
              </a:rPr>
              <a:t>vertex</a:t>
            </a:r>
            <a:r>
              <a:rPr lang="pt-BR" b="0" i="0" dirty="0">
                <a:solidFill>
                  <a:srgbClr val="2D3748"/>
                </a:solidFill>
                <a:effectLst/>
                <a:latin typeface="system-ui"/>
              </a:rPr>
              <a:t> </a:t>
            </a:r>
            <a:r>
              <a:rPr lang="pt-BR" b="0" i="0" dirty="0" err="1">
                <a:solidFill>
                  <a:srgbClr val="2D3748"/>
                </a:solidFill>
                <a:effectLst/>
                <a:latin typeface="system-ui"/>
              </a:rPr>
              <a:t>shaders</a:t>
            </a:r>
            <a:r>
              <a:rPr lang="pt-BR" b="0" i="0" dirty="0">
                <a:solidFill>
                  <a:srgbClr val="2D3748"/>
                </a:solidFill>
                <a:effectLst/>
                <a:latin typeface="system-ui"/>
              </a:rPr>
              <a:t> e apenas permite que você escreva </a:t>
            </a:r>
            <a:r>
              <a:rPr lang="pt-BR" b="0" i="0" dirty="0" err="1">
                <a:solidFill>
                  <a:srgbClr val="2D3748"/>
                </a:solidFill>
                <a:effectLst/>
                <a:latin typeface="system-ui"/>
              </a:rPr>
              <a:t>fragment</a:t>
            </a:r>
            <a:r>
              <a:rPr lang="pt-BR" b="0" i="0" dirty="0">
                <a:solidFill>
                  <a:srgbClr val="2D3748"/>
                </a:solidFill>
                <a:effectLst/>
                <a:latin typeface="system-ui"/>
              </a:rPr>
              <a:t> </a:t>
            </a:r>
            <a:r>
              <a:rPr lang="pt-BR" b="0" i="0" dirty="0" err="1">
                <a:solidFill>
                  <a:srgbClr val="2D3748"/>
                </a:solidFill>
                <a:effectLst/>
                <a:latin typeface="system-ui"/>
              </a:rPr>
              <a:t>shaders</a:t>
            </a:r>
            <a:r>
              <a:rPr lang="pt-BR" b="0" i="0" dirty="0">
                <a:solidFill>
                  <a:srgbClr val="2D3748"/>
                </a:solidFill>
                <a:effectLst/>
                <a:latin typeface="system-ui"/>
              </a:rPr>
              <a:t>. Essencialmente, ele fornece um ambiente para experimentar e desenvolver no fragmento </a:t>
            </a:r>
            <a:r>
              <a:rPr lang="pt-BR" b="0" i="0" dirty="0" err="1">
                <a:solidFill>
                  <a:srgbClr val="2D3748"/>
                </a:solidFill>
                <a:effectLst/>
                <a:latin typeface="system-ui"/>
              </a:rPr>
              <a:t>shader</a:t>
            </a:r>
            <a:r>
              <a:rPr lang="pt-BR" b="0" i="0" dirty="0">
                <a:solidFill>
                  <a:srgbClr val="2D3748"/>
                </a:solidFill>
                <a:effectLst/>
                <a:latin typeface="system-ui"/>
              </a:rPr>
              <a:t>, tirando todo o proveito do paralelismo de pixels na tela.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08C92-0735-B5EB-7246-90E06A21B7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7149C-EEB0-88E6-F46F-5F8A9075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54" y="763400"/>
            <a:ext cx="7531100" cy="1765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922BAA-4C79-FFF0-1963-BB280CDBD9BF}"/>
              </a:ext>
            </a:extLst>
          </p:cNvPr>
          <p:cNvSpPr/>
          <p:nvPr/>
        </p:nvSpPr>
        <p:spPr>
          <a:xfrm>
            <a:off x="4946904" y="763400"/>
            <a:ext cx="1179576" cy="16871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5DFFB-19BB-725A-5D36-3B0C854AFC2D}"/>
              </a:ext>
            </a:extLst>
          </p:cNvPr>
          <p:cNvSpPr txBox="1"/>
          <p:nvPr/>
        </p:nvSpPr>
        <p:spPr>
          <a:xfrm>
            <a:off x="5440680" y="5410729"/>
            <a:ext cx="29254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0" dirty="0" err="1"/>
              <a:t>Imagem:F.Andreussi</a:t>
            </a:r>
            <a:r>
              <a:rPr lang="pt-BR" sz="1050" dirty="0"/>
              <a:t>(BUW)</a:t>
            </a:r>
          </a:p>
        </p:txBody>
      </p:sp>
    </p:spTree>
    <p:extLst>
      <p:ext uri="{BB962C8B-B14F-4D97-AF65-F5344CB8AC3E}">
        <p14:creationId xmlns:p14="http://schemas.microsoft.com/office/powerpoint/2010/main" val="397781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50AE-2940-DFE5-01B2-52558112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Shadertoy</a:t>
            </a:r>
            <a:r>
              <a:rPr lang="pt-BR" dirty="0"/>
              <a:t> </a:t>
            </a:r>
            <a:r>
              <a:rPr lang="pt-BR" dirty="0" err="1"/>
              <a:t>Uniforms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94075-3DA5-0907-6A15-DFDC25BAE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uniform vec3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iResolution</a:t>
            </a:r>
            <a:r>
              <a:rPr lang="en-US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; //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Resolução</a:t>
            </a:r>
            <a:r>
              <a:rPr lang="en-US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da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Janela</a:t>
            </a:r>
            <a:endParaRPr lang="en-US" b="1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uniform float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iTime</a:t>
            </a:r>
            <a:r>
              <a:rPr lang="en-US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; // Float dos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segundos</a:t>
            </a:r>
            <a:r>
              <a:rPr lang="en-US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passados</a:t>
            </a:r>
            <a:endParaRPr lang="en-US" b="1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uniform float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iTimeDelta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uniform float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iFrame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uniform float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iChannelTime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[4];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uniform vec4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iMouse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uniform vec4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iDate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uniform float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iSampleRate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uniform vec3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iChannelResolution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[4];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uniform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samplerXX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iChanneli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;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9BD5B-FBBA-CB1B-D402-D8809518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707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374E-D8C8-FF80-3020-FD1B9EAE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Shadertoy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9191-3931-FAD1-1DE9-10A1C4E88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 quando se cria um novo </a:t>
            </a:r>
            <a:r>
              <a:rPr lang="pt-BR" dirty="0" err="1"/>
              <a:t>Shader</a:t>
            </a:r>
            <a:r>
              <a:rPr lang="pt-BR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B3FE5-14AF-42E0-4173-002CFA58EB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01AC0-C839-2228-7DE1-966EC7442908}"/>
              </a:ext>
            </a:extLst>
          </p:cNvPr>
          <p:cNvSpPr txBox="1"/>
          <p:nvPr/>
        </p:nvSpPr>
        <p:spPr>
          <a:xfrm>
            <a:off x="1360651" y="1855957"/>
            <a:ext cx="648802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mainImage( 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fragColor, 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fragCoord )</a:t>
            </a:r>
          </a:p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2"/>
            <a:r>
              <a:rPr lang="en-US" b="0" noProof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  // Normalized pixel coordinates (from 0 to 1)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vec2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uv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fragCoord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iResolution.xy;</a:t>
            </a:r>
          </a:p>
          <a:p>
            <a:pPr lvl="2"/>
            <a:b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noProof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Time varying pixel color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col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cos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(iTime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uv.xyx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 lvl="2"/>
            <a:b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b="0" noProof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Output to screen</a:t>
            </a:r>
            <a:endParaRPr lang="en-US" b="0" noProof="1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fragColor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(col,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FA7B83-F24A-92B2-0DBC-0C63DF9BF179}"/>
              </a:ext>
            </a:extLst>
          </p:cNvPr>
          <p:cNvSpPr txBox="1"/>
          <p:nvPr/>
        </p:nvSpPr>
        <p:spPr>
          <a:xfrm>
            <a:off x="1067562" y="4722126"/>
            <a:ext cx="4585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O que isso faz?</a:t>
            </a:r>
          </a:p>
        </p:txBody>
      </p:sp>
    </p:spTree>
    <p:extLst>
      <p:ext uri="{BB962C8B-B14F-4D97-AF65-F5344CB8AC3E}">
        <p14:creationId xmlns:p14="http://schemas.microsoft.com/office/powerpoint/2010/main" val="18210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0883-219E-1108-F41E-DAE1E032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Casting, Ray Marching, Ray Tracing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EBA4D-ADFE-F96F-E8BC-AB394E42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72" y="838985"/>
            <a:ext cx="8876948" cy="4496159"/>
          </a:xfrm>
        </p:spPr>
        <p:txBody>
          <a:bodyPr>
            <a:normAutofit fontScale="92500"/>
          </a:bodyPr>
          <a:lstStyle/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D3748"/>
                </a:solidFill>
                <a:effectLst/>
                <a:latin typeface="system-ui"/>
              </a:rPr>
              <a:t>Ray Casting</a:t>
            </a:r>
            <a:r>
              <a:rPr lang="pt-BR" sz="2400" i="0" dirty="0">
                <a:solidFill>
                  <a:srgbClr val="2D3748"/>
                </a:solidFill>
                <a:effectLst/>
                <a:latin typeface="system-ui"/>
              </a:rPr>
              <a:t>: Uma forma simples de lançamento de raios. Essa técnica define o um único raio que detecta interseções com objetos. Essa técnica é usada muitas vezes para interações de raios com objetos.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D3748"/>
                </a:solidFill>
                <a:effectLst/>
                <a:latin typeface="system-ui"/>
              </a:rPr>
              <a:t>Ray </a:t>
            </a:r>
            <a:r>
              <a:rPr lang="pt-BR" sz="2400" b="1" i="0" dirty="0" err="1">
                <a:solidFill>
                  <a:srgbClr val="2D3748"/>
                </a:solidFill>
                <a:effectLst/>
                <a:latin typeface="system-ui"/>
              </a:rPr>
              <a:t>Marching</a:t>
            </a:r>
            <a:r>
              <a:rPr lang="pt-BR" sz="2400" i="0" dirty="0">
                <a:solidFill>
                  <a:srgbClr val="2D3748"/>
                </a:solidFill>
                <a:effectLst/>
                <a:latin typeface="system-ui"/>
              </a:rPr>
              <a:t>: Um método de projeção de raios que usa </a:t>
            </a:r>
            <a:r>
              <a:rPr lang="pt-BR" sz="2400" i="0" dirty="0" err="1">
                <a:solidFill>
                  <a:srgbClr val="2D3748"/>
                </a:solidFill>
                <a:effectLst/>
                <a:latin typeface="system-ui"/>
              </a:rPr>
              <a:t>SDFs</a:t>
            </a:r>
            <a:r>
              <a:rPr lang="pt-BR" sz="2400" i="0" dirty="0">
                <a:solidFill>
                  <a:srgbClr val="2D3748"/>
                </a:solidFill>
                <a:effectLst/>
                <a:latin typeface="system-ui"/>
              </a:rPr>
              <a:t> (</a:t>
            </a:r>
            <a:r>
              <a:rPr lang="pt-BR" sz="2400" i="0" dirty="0" err="1">
                <a:solidFill>
                  <a:srgbClr val="2D3748"/>
                </a:solidFill>
                <a:effectLst/>
                <a:latin typeface="system-ui"/>
              </a:rPr>
              <a:t>Signed</a:t>
            </a:r>
            <a:r>
              <a:rPr lang="pt-BR" sz="2400" i="0" dirty="0">
                <a:solidFill>
                  <a:srgbClr val="2D3748"/>
                </a:solidFill>
                <a:effectLst/>
                <a:latin typeface="system-ui"/>
              </a:rPr>
              <a:t> </a:t>
            </a:r>
            <a:r>
              <a:rPr lang="pt-BR" sz="2400" i="0" dirty="0" err="1">
                <a:solidFill>
                  <a:srgbClr val="2D3748"/>
                </a:solidFill>
                <a:effectLst/>
                <a:latin typeface="system-ui"/>
              </a:rPr>
              <a:t>Distance</a:t>
            </a:r>
            <a:r>
              <a:rPr lang="pt-BR" sz="2400" i="0" dirty="0">
                <a:solidFill>
                  <a:srgbClr val="2D3748"/>
                </a:solidFill>
                <a:effectLst/>
                <a:latin typeface="system-ui"/>
              </a:rPr>
              <a:t> Fields) e rastreia objetos marchan</a:t>
            </a:r>
            <a:r>
              <a:rPr lang="pt-BR" sz="2400" dirty="0">
                <a:solidFill>
                  <a:srgbClr val="2D3748"/>
                </a:solidFill>
                <a:latin typeface="system-ui"/>
              </a:rPr>
              <a:t>do em direção a eles</a:t>
            </a:r>
            <a:r>
              <a:rPr lang="pt-BR" sz="2400" i="0" dirty="0">
                <a:solidFill>
                  <a:srgbClr val="2D3748"/>
                </a:solidFill>
                <a:effectLst/>
                <a:latin typeface="system-ui"/>
              </a:rPr>
              <a:t>.</a:t>
            </a:r>
          </a:p>
          <a:p>
            <a:pPr marL="571500" indent="-342900"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D3748"/>
                </a:solidFill>
                <a:effectLst/>
                <a:latin typeface="system-ui"/>
              </a:rPr>
              <a:t>Ray </a:t>
            </a:r>
            <a:r>
              <a:rPr lang="pt-BR" sz="2400" b="1" i="0" dirty="0" err="1">
                <a:solidFill>
                  <a:srgbClr val="2D3748"/>
                </a:solidFill>
                <a:effectLst/>
                <a:latin typeface="system-ui"/>
              </a:rPr>
              <a:t>Tracing</a:t>
            </a:r>
            <a:r>
              <a:rPr lang="pt-BR" sz="2400" i="0" dirty="0">
                <a:solidFill>
                  <a:srgbClr val="2D3748"/>
                </a:solidFill>
                <a:effectLst/>
                <a:latin typeface="system-ui"/>
              </a:rPr>
              <a:t>: uma versão mais sofisticada de </a:t>
            </a:r>
            <a:r>
              <a:rPr lang="pt-BR" sz="2400" i="0" dirty="0" err="1">
                <a:solidFill>
                  <a:srgbClr val="2D3748"/>
                </a:solidFill>
                <a:effectLst/>
                <a:latin typeface="system-ui"/>
              </a:rPr>
              <a:t>ray</a:t>
            </a:r>
            <a:r>
              <a:rPr lang="pt-BR" sz="2400" i="0" dirty="0">
                <a:solidFill>
                  <a:srgbClr val="2D3748"/>
                </a:solidFill>
                <a:effectLst/>
                <a:latin typeface="system-ui"/>
              </a:rPr>
              <a:t> casting que dispara vários raios, calcula interseções e e cria recursivamente novos raios a cada reflexão.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D3748"/>
                </a:solidFill>
                <a:effectLst/>
                <a:latin typeface="system-ui"/>
              </a:rPr>
              <a:t>Path </a:t>
            </a:r>
            <a:r>
              <a:rPr lang="pt-BR" sz="2400" b="1" i="0" dirty="0" err="1">
                <a:solidFill>
                  <a:srgbClr val="2D3748"/>
                </a:solidFill>
                <a:effectLst/>
                <a:latin typeface="system-ui"/>
              </a:rPr>
              <a:t>Tracing</a:t>
            </a:r>
            <a:r>
              <a:rPr lang="pt-BR" sz="2400" i="0" dirty="0">
                <a:solidFill>
                  <a:srgbClr val="2D3748"/>
                </a:solidFill>
                <a:effectLst/>
                <a:latin typeface="system-ui"/>
              </a:rPr>
              <a:t>: um tipo de algoritmo de rastreamento de raios que dispara diversos raios por pixel em vez de apenas um. Os raios são disparados em direções aleatórias usando o método Monte Carlo.</a:t>
            </a: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09338-9341-8833-8DE1-F0054FF13F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2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E5FA-A31A-966E-92EF-3476F197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 tipo de vetores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ECD81-2F70-B2A1-2261-41574BFE1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o </a:t>
            </a:r>
            <a:r>
              <a:rPr lang="pt-BR" dirty="0" err="1"/>
              <a:t>shader</a:t>
            </a:r>
            <a:r>
              <a:rPr lang="pt-BR" dirty="0"/>
              <a:t> tem um tipo de chamada como a seguinte: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fragCoord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iResolution.xy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pt-BR" dirty="0"/>
              <a:t>Ele executa as divisões individualmente internamente: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fragCoord.x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iResolution.x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fragCoord.y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iResolution.y</a:t>
            </a:r>
            <a:endParaRPr lang="en-US" b="1" dirty="0">
              <a:solidFill>
                <a:srgbClr val="2D374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7FAD7-79B3-5AEA-F98E-4D1A8B697F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68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1EF0-0DCE-42C2-FB69-C1A8FD96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step</a:t>
            </a:r>
            <a:r>
              <a:rPr lang="pt-BR" dirty="0"/>
              <a:t>() do GLSL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18DA-921A-B2A2-1D16-45979531D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5"/>
            <a:ext cx="8428232" cy="1721335"/>
          </a:xfrm>
        </p:spPr>
        <p:txBody>
          <a:bodyPr/>
          <a:lstStyle/>
          <a:p>
            <a:r>
              <a:rPr lang="en-US" noProof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genType </a:t>
            </a:r>
            <a:r>
              <a:rPr lang="en-US" b="1" noProof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lang="en-US" noProof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(genType </a:t>
            </a:r>
            <a:r>
              <a:rPr lang="en-US" i="1" noProof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edge</a:t>
            </a:r>
            <a:r>
              <a:rPr lang="en-US" noProof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genType </a:t>
            </a:r>
            <a:r>
              <a:rPr lang="en-US" i="1" noProof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noProof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Essa função retorna 0 se o valor </a:t>
            </a:r>
            <a:r>
              <a:rPr lang="pt-BR" dirty="0" err="1"/>
              <a:t>x</a:t>
            </a:r>
            <a:r>
              <a:rPr lang="pt-BR" dirty="0"/>
              <a:t> for menor que </a:t>
            </a:r>
            <a:r>
              <a:rPr lang="pt-BR" dirty="0" err="1"/>
              <a:t>edge</a:t>
            </a:r>
            <a:r>
              <a:rPr lang="pt-BR" dirty="0"/>
              <a:t>, senão retorna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7F59F-4B2B-CBF3-0932-4967823C97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C4A497-49EE-B8FD-61FB-59667A56EA56}"/>
              </a:ext>
            </a:extLst>
          </p:cNvPr>
          <p:cNvSpPr txBox="1"/>
          <p:nvPr/>
        </p:nvSpPr>
        <p:spPr>
          <a:xfrm>
            <a:off x="738020" y="2418955"/>
            <a:ext cx="6924652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mainImage( 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fragColor, 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vec2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fragCoord ){</a:t>
            </a:r>
          </a:p>
          <a:p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vec2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uv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fragCoord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iResolution.xy;</a:t>
            </a:r>
          </a:p>
          <a:p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  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col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vec3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step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, uv.x));</a:t>
            </a:r>
          </a:p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   fragColor </a:t>
            </a:r>
            <a:r>
              <a:rPr lang="en-US" b="0" noProof="1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noProof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vec4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(col,</a:t>
            </a:r>
            <a:r>
              <a:rPr lang="en-US" b="0" noProof="1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1.0</a:t>
            </a:r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-US" b="0" noProof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06372-F2EE-6C3F-C049-8253CF37D844}"/>
              </a:ext>
            </a:extLst>
          </p:cNvPr>
          <p:cNvSpPr txBox="1"/>
          <p:nvPr/>
        </p:nvSpPr>
        <p:spPr>
          <a:xfrm>
            <a:off x="966978" y="4458022"/>
            <a:ext cx="458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O que faz esse código?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0E133A-624A-9598-C0E7-A4EC135DF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76" y="3745147"/>
            <a:ext cx="3191256" cy="1795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441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8293-F7F2-F542-2F0F-6B53E8B8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2DB93-697C-A473-1766-F8BFF2E36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FAZER MAIS ATIVIDADES BÁSICAS DE FRAGMENT SHADER, OS ALUNOS TIVERAM UM POUCO DE DIFICULDADE.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4B28D-EDD3-39E9-93E5-38375DEDE4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092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2F02-CFAA-2241-EB0D-302E5730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C5517-DEEA-D3D5-173B-95ED5A8B0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Baseado:</a:t>
            </a:r>
          </a:p>
          <a:p>
            <a:r>
              <a:rPr lang="pt-BR" dirty="0">
                <a:hlinkClick r:id="rId2"/>
              </a:rPr>
              <a:t>https://www.shadertoy.com/</a:t>
            </a:r>
            <a:endParaRPr lang="pt-BR" dirty="0"/>
          </a:p>
          <a:p>
            <a:endParaRPr lang="pt-BR" dirty="0"/>
          </a:p>
          <a:p>
            <a:r>
              <a:rPr lang="pt-BR" dirty="0"/>
              <a:t>Usando:</a:t>
            </a:r>
          </a:p>
          <a:p>
            <a:r>
              <a:rPr lang="pt-BR" dirty="0">
                <a:hlinkClick r:id="rId3"/>
              </a:rPr>
              <a:t>https://inspirnathan.com/posts/49-shadertoy-tutorial-part-3</a:t>
            </a:r>
            <a:endParaRPr lang="pt-BR" dirty="0"/>
          </a:p>
          <a:p>
            <a:endParaRPr lang="pt-BR" dirty="0"/>
          </a:p>
          <a:p>
            <a:r>
              <a:rPr lang="pt-BR" dirty="0"/>
              <a:t>Documentações:</a:t>
            </a:r>
          </a:p>
          <a:p>
            <a:r>
              <a:rPr lang="pt-BR" dirty="0">
                <a:hlinkClick r:id="rId4"/>
              </a:rPr>
              <a:t>https://iquilezles.org/</a:t>
            </a:r>
            <a:r>
              <a:rPr lang="pt-BR" dirty="0"/>
              <a:t> </a:t>
            </a:r>
          </a:p>
          <a:p>
            <a:r>
              <a:rPr lang="pt-BR" dirty="0">
                <a:hlinkClick r:id="rId5"/>
              </a:rPr>
              <a:t>https://thebookofshaders.com/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0CFA4-E100-183E-9132-65E74F137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1180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2"/>
          </p:nvPr>
        </p:nvSpPr>
        <p:spPr>
          <a:xfrm>
            <a:off x="1567650" y="2857499"/>
            <a:ext cx="61197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C702-45E5-54E3-A3EB-CC976D6A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Shaders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6F3AB-FAF2-1759-4841-827FDA6C0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Linguagens para </a:t>
            </a:r>
            <a:r>
              <a:rPr lang="pt-BR" dirty="0" err="1"/>
              <a:t>shaders</a:t>
            </a:r>
            <a:r>
              <a:rPr lang="pt-BR" dirty="0"/>
              <a:t> mais populares são: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t-BR" dirty="0"/>
              <a:t>OpenGL </a:t>
            </a:r>
            <a:r>
              <a:rPr lang="pt-BR" dirty="0" err="1"/>
              <a:t>Shading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(GLSL)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pt-BR" dirty="0"/>
              <a:t>High-</a:t>
            </a:r>
            <a:r>
              <a:rPr lang="pt-BR" dirty="0" err="1"/>
              <a:t>Level</a:t>
            </a:r>
            <a:r>
              <a:rPr lang="pt-BR" dirty="0"/>
              <a:t> </a:t>
            </a:r>
            <a:r>
              <a:rPr lang="pt-BR" dirty="0" err="1"/>
              <a:t>Shading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(HLSL)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22B49-DC78-BBD5-D0E7-E5013FDA79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37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4757-2FBA-FD0F-D446-F2C8A83C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 </a:t>
            </a:r>
            <a:r>
              <a:rPr lang="pt-BR" dirty="0" err="1"/>
              <a:t>Shaders</a:t>
            </a:r>
            <a:r>
              <a:rPr lang="pt-BR" dirty="0"/>
              <a:t> (GLSL)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281D-B426-44AA-02B3-C6A850468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típico </a:t>
            </a:r>
            <a:r>
              <a:rPr lang="pt-BR" dirty="0" err="1"/>
              <a:t>Shader</a:t>
            </a:r>
            <a:r>
              <a:rPr lang="pt-BR" dirty="0"/>
              <a:t> tem a seguinte estrutura: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64F33-34E4-DE21-4DAD-247E3FB608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7FABE-1D11-561A-D0F2-6081017F2E64}"/>
              </a:ext>
            </a:extLst>
          </p:cNvPr>
          <p:cNvSpPr txBox="1"/>
          <p:nvPr/>
        </p:nvSpPr>
        <p:spPr>
          <a:xfrm>
            <a:off x="4688586" y="5390585"/>
            <a:ext cx="3678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/>
              <a:t>Referência: https://</a:t>
            </a:r>
            <a:r>
              <a:rPr lang="pt-BR" dirty="0" err="1"/>
              <a:t>learnopengl.com</a:t>
            </a:r>
            <a:r>
              <a:rPr lang="pt-BR" dirty="0"/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C6421-D843-A087-8796-311838610085}"/>
              </a:ext>
            </a:extLst>
          </p:cNvPr>
          <p:cNvSpPr txBox="1"/>
          <p:nvPr/>
        </p:nvSpPr>
        <p:spPr>
          <a:xfrm>
            <a:off x="1152144" y="1640514"/>
            <a:ext cx="6806261" cy="3293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8CBBAD"/>
                </a:solidFill>
                <a:effectLst/>
              </a:rPr>
              <a:t>#version numero_da_versão</a:t>
            </a:r>
          </a:p>
          <a:p>
            <a:r>
              <a:rPr lang="en-US" sz="1600" b="1" noProof="1">
                <a:solidFill>
                  <a:srgbClr val="93C763"/>
                </a:solidFill>
                <a:effectLst/>
              </a:rPr>
              <a:t>in</a:t>
            </a:r>
            <a:r>
              <a:rPr lang="en-US" sz="1600" noProof="1"/>
              <a:t> </a:t>
            </a:r>
            <a:r>
              <a:rPr lang="en-US" sz="1600" noProof="1">
                <a:solidFill>
                  <a:schemeClr val="bg1"/>
                </a:solidFill>
              </a:rPr>
              <a:t>type nome_da_variável_de_entrada;</a:t>
            </a:r>
          </a:p>
          <a:p>
            <a:r>
              <a:rPr lang="en-US" sz="1600" b="1" noProof="1">
                <a:solidFill>
                  <a:srgbClr val="93C763"/>
                </a:solidFill>
                <a:effectLst/>
              </a:rPr>
              <a:t>in</a:t>
            </a:r>
            <a:r>
              <a:rPr lang="en-US" sz="1600" noProof="1"/>
              <a:t> </a:t>
            </a:r>
            <a:r>
              <a:rPr lang="en-US" sz="1600" noProof="1">
                <a:solidFill>
                  <a:schemeClr val="bg1"/>
                </a:solidFill>
              </a:rPr>
              <a:t>type nome_da_variável_de_entrada;</a:t>
            </a:r>
          </a:p>
          <a:p>
            <a:r>
              <a:rPr lang="en-US" sz="1600" b="1" noProof="1">
                <a:solidFill>
                  <a:srgbClr val="93C763"/>
                </a:solidFill>
                <a:effectLst/>
              </a:rPr>
              <a:t>out</a:t>
            </a:r>
            <a:r>
              <a:rPr lang="en-US" sz="1600" noProof="1"/>
              <a:t> </a:t>
            </a:r>
            <a:r>
              <a:rPr lang="en-US" sz="1600" noProof="1">
                <a:solidFill>
                  <a:schemeClr val="bg1"/>
                </a:solidFill>
              </a:rPr>
              <a:t>type nome_da_variável_de_saída;</a:t>
            </a:r>
          </a:p>
          <a:p>
            <a:endParaRPr lang="en-US" sz="1600" b="1" noProof="1">
              <a:solidFill>
                <a:srgbClr val="93C763"/>
              </a:solidFill>
              <a:effectLst/>
            </a:endParaRPr>
          </a:p>
          <a:p>
            <a:r>
              <a:rPr lang="en-US" sz="1600" b="1" noProof="1">
                <a:solidFill>
                  <a:srgbClr val="93C763"/>
                </a:solidFill>
                <a:effectLst/>
              </a:rPr>
              <a:t>uniform</a:t>
            </a:r>
            <a:r>
              <a:rPr lang="en-US" sz="1600" noProof="1"/>
              <a:t> </a:t>
            </a:r>
            <a:r>
              <a:rPr lang="en-US" sz="1600" noProof="1">
                <a:solidFill>
                  <a:schemeClr val="bg1"/>
                </a:solidFill>
              </a:rPr>
              <a:t>type nome_do_uniform;</a:t>
            </a:r>
          </a:p>
          <a:p>
            <a:endParaRPr lang="en-US" sz="1600" b="1" noProof="1">
              <a:solidFill>
                <a:srgbClr val="93C763"/>
              </a:solidFill>
              <a:effectLst/>
            </a:endParaRPr>
          </a:p>
          <a:p>
            <a:r>
              <a:rPr lang="en-US" sz="1600" b="1" noProof="1">
                <a:solidFill>
                  <a:srgbClr val="93C763"/>
                </a:solidFill>
                <a:effectLst/>
              </a:rPr>
              <a:t>void</a:t>
            </a:r>
            <a:r>
              <a:rPr lang="en-US" sz="1600" noProof="1"/>
              <a:t> </a:t>
            </a:r>
            <a:r>
              <a:rPr lang="en-US" sz="1600" noProof="1">
                <a:solidFill>
                  <a:schemeClr val="bg1"/>
                </a:solidFill>
              </a:rPr>
              <a:t>main() { </a:t>
            </a:r>
            <a:r>
              <a:rPr lang="en-US" sz="1600" noProof="1">
                <a:solidFill>
                  <a:srgbClr val="818E96"/>
                </a:solidFill>
                <a:effectLst/>
              </a:rPr>
              <a:t>// processa as entrada(s) e faz algo gráfico</a:t>
            </a:r>
            <a:endParaRPr lang="en-US" sz="1600" noProof="1"/>
          </a:p>
          <a:p>
            <a:r>
              <a:rPr lang="en-US" sz="1600" noProof="1">
                <a:solidFill>
                  <a:schemeClr val="bg1"/>
                </a:solidFill>
              </a:rPr>
              <a:t>    ... </a:t>
            </a:r>
          </a:p>
          <a:p>
            <a:r>
              <a:rPr lang="en-US" sz="1600" noProof="1">
                <a:solidFill>
                  <a:srgbClr val="818E96"/>
                </a:solidFill>
                <a:effectLst/>
              </a:rPr>
              <a:t>    // pega as coisas processadas e coloca em variáveis de saída</a:t>
            </a:r>
            <a:endParaRPr lang="en-US" sz="1600" noProof="1"/>
          </a:p>
          <a:p>
            <a:r>
              <a:rPr lang="en-US" sz="1600" noProof="1">
                <a:solidFill>
                  <a:schemeClr val="bg1"/>
                </a:solidFill>
              </a:rPr>
              <a:t>    out_variable_name = weird_stuff_we_processed;</a:t>
            </a:r>
          </a:p>
          <a:p>
            <a:r>
              <a:rPr lang="en-US" sz="1600" noProof="1">
                <a:solidFill>
                  <a:schemeClr val="bg1"/>
                </a:solidFill>
              </a:rPr>
              <a:t>} </a:t>
            </a:r>
            <a:br>
              <a:rPr lang="en-US" sz="1600" noProof="1">
                <a:solidFill>
                  <a:schemeClr val="bg1"/>
                </a:solidFill>
              </a:rPr>
            </a:br>
            <a:endParaRPr lang="en-US" sz="16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4757-2FBA-FD0F-D446-F2C8A83C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(GLSL)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281D-B426-44AA-02B3-C6A850468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tipos básicos de variáveis são: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e 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t-BR" dirty="0"/>
          </a:p>
          <a:p>
            <a:r>
              <a:rPr lang="pt-BR" dirty="0"/>
              <a:t>Vetores podem ter 2, 3 ou 4 </a:t>
            </a:r>
            <a:r>
              <a:rPr lang="pt-BR" dirty="0" err="1"/>
              <a:t>compomentes</a:t>
            </a:r>
            <a:r>
              <a:rPr lang="pt-BR" dirty="0"/>
              <a:t>: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o vetor padrão com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bvecn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um vetor com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booleanos.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ivecn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um vetor com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inteiros.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uvecn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um vetor com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inteiros sem sinal.</a:t>
            </a:r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dvecn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 um vetor com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/>
              <a:t>Você consegue acessar os valores dos vetores com as extensões: .</a:t>
            </a:r>
            <a:r>
              <a:rPr lang="pt-BR" dirty="0" err="1"/>
              <a:t>x</a:t>
            </a:r>
            <a:r>
              <a:rPr lang="pt-BR" dirty="0"/>
              <a:t> .</a:t>
            </a:r>
            <a:r>
              <a:rPr lang="pt-BR" dirty="0" err="1"/>
              <a:t>y</a:t>
            </a:r>
            <a:r>
              <a:rPr lang="pt-BR" dirty="0"/>
              <a:t> .</a:t>
            </a:r>
            <a:r>
              <a:rPr lang="pt-BR" dirty="0" err="1"/>
              <a:t>z</a:t>
            </a:r>
            <a:r>
              <a:rPr lang="pt-BR" dirty="0"/>
              <a:t> .</a:t>
            </a:r>
            <a:r>
              <a:rPr lang="pt-BR" dirty="0" err="1"/>
              <a:t>w</a:t>
            </a:r>
            <a:r>
              <a:rPr lang="pt-BR" dirty="0"/>
              <a:t>, ou também com </a:t>
            </a:r>
            <a:r>
              <a:rPr lang="pt-BR" dirty="0" err="1"/>
              <a:t>rgba</a:t>
            </a:r>
            <a:r>
              <a:rPr lang="pt-BR" dirty="0"/>
              <a:t>, ou </a:t>
            </a:r>
            <a:r>
              <a:rPr lang="pt-BR" dirty="0" err="1"/>
              <a:t>stqp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64F33-34E4-DE21-4DAD-247E3FB608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7FABE-1D11-561A-D0F2-6081017F2E64}"/>
              </a:ext>
            </a:extLst>
          </p:cNvPr>
          <p:cNvSpPr txBox="1"/>
          <p:nvPr/>
        </p:nvSpPr>
        <p:spPr>
          <a:xfrm>
            <a:off x="4688586" y="5390585"/>
            <a:ext cx="3678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/>
              <a:t>Referência: https://</a:t>
            </a:r>
            <a:r>
              <a:rPr lang="pt-BR" dirty="0" err="1"/>
              <a:t>learnopengl.com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5345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4757-2FBA-FD0F-D446-F2C8A83C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Vetores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7281D-B426-44AA-02B3-C6A850468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recurso interessante é o </a:t>
            </a:r>
            <a:r>
              <a:rPr lang="pt-BR" b="1" dirty="0" err="1"/>
              <a:t>swizzling</a:t>
            </a:r>
            <a:r>
              <a:rPr lang="pt-BR" dirty="0"/>
              <a:t>, onde você pode combinar e misturar os valores do vetor, por exemplo: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sz="1400" dirty="0"/>
          </a:p>
          <a:p>
            <a:r>
              <a:rPr lang="pt-BR" dirty="0"/>
              <a:t>Na construção de vetores, várias formas de combinação também são viáveis, por exemplo: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64F33-34E4-DE21-4DAD-247E3FB608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7FABE-1D11-561A-D0F2-6081017F2E64}"/>
              </a:ext>
            </a:extLst>
          </p:cNvPr>
          <p:cNvSpPr txBox="1"/>
          <p:nvPr/>
        </p:nvSpPr>
        <p:spPr>
          <a:xfrm>
            <a:off x="4688586" y="5390585"/>
            <a:ext cx="3678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/>
              <a:t>Referência: https://</a:t>
            </a:r>
            <a:r>
              <a:rPr lang="pt-BR" dirty="0" err="1"/>
              <a:t>learnopengl.com</a:t>
            </a:r>
            <a:r>
              <a:rPr lang="pt-BR" dirty="0"/>
              <a:t>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10D1E-22D5-5884-A668-A1ABCC9A8C36}"/>
              </a:ext>
            </a:extLst>
          </p:cNvPr>
          <p:cNvSpPr txBox="1"/>
          <p:nvPr/>
        </p:nvSpPr>
        <p:spPr>
          <a:xfrm>
            <a:off x="1418767" y="1759386"/>
            <a:ext cx="6539638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someVec;</a:t>
            </a:r>
          </a:p>
          <a:p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differentVec = someVec.xyxx;</a:t>
            </a:r>
          </a:p>
          <a:p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anotherVec = differentVec.zyw;</a:t>
            </a:r>
          </a:p>
          <a:p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otherVec = someVec.xxxx + anotherVec.yxzy;</a:t>
            </a:r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404A8-EC22-C05E-7C9E-928136E43953}"/>
              </a:ext>
            </a:extLst>
          </p:cNvPr>
          <p:cNvSpPr txBox="1"/>
          <p:nvPr/>
        </p:nvSpPr>
        <p:spPr>
          <a:xfrm>
            <a:off x="1418767" y="4018298"/>
            <a:ext cx="6539638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vect = </a:t>
            </a:r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vec2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i="0" noProof="1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i="0" noProof="1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result = </a:t>
            </a:r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(vect, </a:t>
            </a:r>
            <a:r>
              <a:rPr lang="en-US" sz="1600" b="0" i="0" noProof="1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i="0" noProof="1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otherResult = </a:t>
            </a:r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(result.xyz, </a:t>
            </a:r>
            <a:r>
              <a:rPr lang="en-US" sz="1600" b="0" i="0" noProof="1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6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16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6F58-B541-01E9-AE00-BE399C9D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Uniforms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2487B-3F7D-317B-25C7-E0B651C1A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Uniforms</a:t>
            </a:r>
            <a:r>
              <a:rPr lang="pt-BR" dirty="0"/>
              <a:t> são valores globais que podem ser acessados em qualquer </a:t>
            </a:r>
            <a:r>
              <a:rPr lang="pt-BR" dirty="0" err="1"/>
              <a:t>shader</a:t>
            </a:r>
            <a:r>
              <a:rPr lang="pt-BR" dirty="0"/>
              <a:t> do pipeline gráfico. Contudo você tem de declarar ele antes de usar.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0A02C-0FB9-A7C7-3FAC-8D5E76CED2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7A3A2-C729-82BB-0550-A1C19F845B67}"/>
              </a:ext>
            </a:extLst>
          </p:cNvPr>
          <p:cNvSpPr txBox="1"/>
          <p:nvPr/>
        </p:nvSpPr>
        <p:spPr>
          <a:xfrm>
            <a:off x="515135" y="1998304"/>
            <a:ext cx="7824193" cy="3231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</a:p>
          <a:p>
            <a:r>
              <a:rPr lang="en-US" sz="1200" b="1" noProof="1">
                <a:solidFill>
                  <a:srgbClr val="93C763"/>
                </a:solidFill>
                <a:latin typeface="Courier New" panose="02070309020205020404" pitchFamily="49" charset="0"/>
              </a:rPr>
              <a:t>layout</a:t>
            </a:r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 (location = 0) </a:t>
            </a:r>
            <a:r>
              <a:rPr lang="en-US" sz="1200" b="1" noProof="1">
                <a:solidFill>
                  <a:srgbClr val="93C763"/>
                </a:solidFill>
                <a:latin typeface="Courier New" panose="02070309020205020404" pitchFamily="49" charset="0"/>
              </a:rPr>
              <a:t>in</a:t>
            </a:r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noProof="1">
                <a:solidFill>
                  <a:srgbClr val="8CBBAD"/>
                </a:solidFill>
                <a:latin typeface="Courier New" panose="02070309020205020404" pitchFamily="49" charset="0"/>
              </a:rPr>
              <a:t>vec3</a:t>
            </a:r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 position;</a:t>
            </a:r>
          </a:p>
          <a:p>
            <a:r>
              <a:rPr lang="en-US" sz="1200" b="1" noProof="1">
                <a:solidFill>
                  <a:srgbClr val="93C763"/>
                </a:solidFill>
                <a:latin typeface="Courier New" panose="02070309020205020404" pitchFamily="49" charset="0"/>
              </a:rPr>
              <a:t>layout</a:t>
            </a:r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 (location = 1) </a:t>
            </a:r>
            <a:r>
              <a:rPr lang="en-US" sz="1200" b="1" noProof="1">
                <a:solidFill>
                  <a:srgbClr val="93C763"/>
                </a:solidFill>
                <a:latin typeface="Courier New" panose="02070309020205020404" pitchFamily="49" charset="0"/>
              </a:rPr>
              <a:t>in</a:t>
            </a:r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noProof="1">
                <a:solidFill>
                  <a:srgbClr val="8CBBAD"/>
                </a:solidFill>
                <a:latin typeface="Courier New" panose="02070309020205020404" pitchFamily="49" charset="0"/>
              </a:rPr>
              <a:t>vec3</a:t>
            </a:r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 normal;</a:t>
            </a:r>
          </a:p>
          <a:p>
            <a:endParaRPr lang="en-US" sz="1200" b="1" noProof="1">
              <a:solidFill>
                <a:srgbClr val="93C763"/>
              </a:solidFill>
              <a:latin typeface="Courier New" panose="02070309020205020404" pitchFamily="49" charset="0"/>
            </a:endParaRPr>
          </a:p>
          <a:p>
            <a:r>
              <a:rPr lang="en-US" sz="1200" b="1" noProof="1">
                <a:solidFill>
                  <a:srgbClr val="93C763"/>
                </a:solidFill>
                <a:latin typeface="Courier New" panose="02070309020205020404" pitchFamily="49" charset="0"/>
              </a:rPr>
              <a:t>out</a:t>
            </a:r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 </a:t>
            </a:r>
            <a:r>
              <a:rPr lang="en-US" sz="1200" noProof="1">
                <a:solidFill>
                  <a:srgbClr val="8CBBAD"/>
                </a:solidFill>
                <a:latin typeface="Courier New" panose="02070309020205020404" pitchFamily="49" charset="0"/>
              </a:rPr>
              <a:t>vec3</a:t>
            </a:r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 bNormal;</a:t>
            </a:r>
          </a:p>
          <a:p>
            <a:endParaRPr lang="en-US" sz="1200" noProof="1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200" noProof="1">
                <a:solidFill>
                  <a:srgbClr val="8CBBAD"/>
                </a:solidFill>
                <a:latin typeface="Courier New" panose="02070309020205020404" pitchFamily="49" charset="0"/>
              </a:rPr>
              <a:t>uniform mat4 </a:t>
            </a:r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model;</a:t>
            </a:r>
          </a:p>
          <a:p>
            <a:r>
              <a:rPr lang="en-US" sz="1200" noProof="1">
                <a:solidFill>
                  <a:srgbClr val="8CBBAD"/>
                </a:solidFill>
                <a:latin typeface="Courier New" panose="02070309020205020404" pitchFamily="49" charset="0"/>
              </a:rPr>
              <a:t>uniform mat4 </a:t>
            </a:r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view;</a:t>
            </a:r>
          </a:p>
          <a:p>
            <a:r>
              <a:rPr lang="en-US" sz="1200" noProof="1">
                <a:solidFill>
                  <a:srgbClr val="8CBBAD"/>
                </a:solidFill>
                <a:latin typeface="Courier New" panose="02070309020205020404" pitchFamily="49" charset="0"/>
              </a:rPr>
              <a:t>uniform mat4 </a:t>
            </a:r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projection;</a:t>
            </a:r>
          </a:p>
          <a:p>
            <a:br>
              <a:rPr lang="en-US" sz="1200" noProof="1">
                <a:solidFill>
                  <a:srgbClr val="8CBBAD"/>
                </a:solidFill>
                <a:latin typeface="Courier New" panose="02070309020205020404" pitchFamily="49" charset="0"/>
              </a:rPr>
            </a:br>
            <a:r>
              <a:rPr lang="en-US" sz="1200" b="1" noProof="1">
                <a:solidFill>
                  <a:srgbClr val="93C763"/>
                </a:solidFill>
                <a:latin typeface="Courier New" panose="02070309020205020404" pitchFamily="49" charset="0"/>
              </a:rPr>
              <a:t>void</a:t>
            </a:r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 main() {</a:t>
            </a:r>
          </a:p>
          <a:p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sz="1200" noProof="1">
                <a:solidFill>
                  <a:srgbClr val="8CBBAD"/>
                </a:solidFill>
                <a:latin typeface="Courier New" panose="02070309020205020404" pitchFamily="49" charset="0"/>
              </a:rPr>
              <a:t>// Invertendo a transformação para normal</a:t>
            </a:r>
          </a:p>
          <a:p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    bNormal = </a:t>
            </a:r>
            <a:r>
              <a:rPr lang="en-US" sz="1200" noProof="1">
                <a:solidFill>
                  <a:srgbClr val="8CBBAD"/>
                </a:solidFill>
                <a:latin typeface="Courier New" panose="02070309020205020404" pitchFamily="49" charset="0"/>
              </a:rPr>
              <a:t>mat3</a:t>
            </a:r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(transpose(inverse(model))) * normal;</a:t>
            </a:r>
          </a:p>
          <a:p>
            <a:br>
              <a:rPr lang="en-US" sz="1200" noProof="1">
                <a:solidFill>
                  <a:srgbClr val="8CBBAD"/>
                </a:solidFill>
                <a:latin typeface="Courier New" panose="02070309020205020404" pitchFamily="49" charset="0"/>
              </a:rPr>
            </a:br>
            <a:r>
              <a:rPr lang="en-US" sz="1200" noProof="1">
                <a:solidFill>
                  <a:srgbClr val="8CBBAD"/>
                </a:solidFill>
                <a:latin typeface="Courier New" panose="02070309020205020404" pitchFamily="49" charset="0"/>
              </a:rPr>
              <a:t>    // Aplicando trasnsformações em cada vértice</a:t>
            </a:r>
          </a:p>
          <a:p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    gl_Position = projection * view * model * vec4(position, 1.0);</a:t>
            </a:r>
          </a:p>
          <a:p>
            <a:r>
              <a:rPr lang="en-US" sz="1200" noProof="1">
                <a:solidFill>
                  <a:srgbClr val="E0E2E4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01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113F-3910-0668-C031-6645CEEC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Uniforms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E2A7-8A77-25D3-E0B2-4CB4719B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258" y="4932325"/>
            <a:ext cx="4187952" cy="603877"/>
          </a:xfrm>
        </p:spPr>
        <p:txBody>
          <a:bodyPr/>
          <a:lstStyle/>
          <a:p>
            <a:r>
              <a:rPr lang="pt-BR" dirty="0"/>
              <a:t>Qual seria o resultado?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57D2B-BAD0-9632-E3E6-4587F91F63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DC8D5-52E6-A8D9-6A49-49A715BA0F91}"/>
              </a:ext>
            </a:extLst>
          </p:cNvPr>
          <p:cNvSpPr txBox="1"/>
          <p:nvPr/>
        </p:nvSpPr>
        <p:spPr>
          <a:xfrm>
            <a:off x="539259" y="3236149"/>
            <a:ext cx="4252196" cy="1569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endParaRPr lang="en-US" sz="1600" noProof="1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1600" b="1" noProof="1">
                <a:solidFill>
                  <a:srgbClr val="93C763"/>
                </a:solidFill>
                <a:latin typeface="Courier New" panose="02070309020205020404" pitchFamily="49" charset="0"/>
              </a:rPr>
              <a:t>uniform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vec3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color;</a:t>
            </a:r>
          </a:p>
          <a:p>
            <a:r>
              <a:rPr lang="en-US" sz="1600" b="1" i="0" noProof="1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FragColor;</a:t>
            </a:r>
          </a:p>
          <a:p>
            <a:r>
              <a:rPr lang="en-US" sz="1600" b="1" i="0" noProof="1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sz="16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vec4(color, 1.0);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}</a:t>
            </a:r>
            <a:endParaRPr lang="en-US" sz="1200" noProof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E82F5-D314-7B14-C314-505219FD63DD}"/>
              </a:ext>
            </a:extLst>
          </p:cNvPr>
          <p:cNvSpPr txBox="1"/>
          <p:nvPr/>
        </p:nvSpPr>
        <p:spPr>
          <a:xfrm>
            <a:off x="539258" y="778740"/>
            <a:ext cx="7431245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en-US" sz="1600" noProof="1">
                <a:solidFill>
                  <a:srgbClr val="E0E2E4"/>
                </a:solidFill>
                <a:latin typeface="Courier New" panose="02070309020205020404" pitchFamily="49" charset="0"/>
              </a:rPr>
              <a:t># Código OpenGL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glUniform3fv</a:t>
            </a:r>
            <a:r>
              <a:rPr lang="en-US" sz="1600" b="0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uniforms</a:t>
            </a:r>
            <a:r>
              <a:rPr lang="en-US" sz="1600" b="0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E8C9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600" b="0" dirty="0">
                <a:solidFill>
                  <a:srgbClr val="E8C9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0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0" dirty="0">
                <a:solidFill>
                  <a:srgbClr val="DADAD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[1.0, 1.0, 0.0]</a:t>
            </a:r>
            <a:r>
              <a:rPr lang="en-US" sz="1600" b="0" dirty="0">
                <a:solidFill>
                  <a:srgbClr val="B4B4B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ADADA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noProof="1">
              <a:solidFill>
                <a:srgbClr val="E0E2E4"/>
              </a:solidFill>
              <a:latin typeface="Courier New" panose="02070309020205020404" pitchFamily="49" charset="0"/>
            </a:endParaRPr>
          </a:p>
        </p:txBody>
      </p:sp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6B2392B3-8E1B-F0CA-350C-D9A4DBD9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40" y="3236150"/>
            <a:ext cx="2932463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6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113F-3910-0668-C031-6645CEEC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 e </a:t>
            </a:r>
            <a:r>
              <a:rPr lang="pt-BR" dirty="0" err="1"/>
              <a:t>Outs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E2A7-8A77-25D3-E0B2-4CB4719BC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5"/>
            <a:ext cx="8579716" cy="4496159"/>
          </a:xfrm>
        </p:spPr>
        <p:txBody>
          <a:bodyPr/>
          <a:lstStyle/>
          <a:p>
            <a:r>
              <a:rPr lang="pt-BR" dirty="0"/>
              <a:t>Podemos especificar se as variáveis são para a entrada de dados, ou saída de dados. Isso é importante para pode exemplo passar o valor de um </a:t>
            </a:r>
            <a:r>
              <a:rPr lang="pt-BR" dirty="0" err="1"/>
              <a:t>shader</a:t>
            </a:r>
            <a:r>
              <a:rPr lang="pt-BR" dirty="0"/>
              <a:t> no pipeline para outro.</a:t>
            </a:r>
          </a:p>
          <a:p>
            <a:r>
              <a:rPr lang="pt-BR" dirty="0"/>
              <a:t>Pode ser usado para receber os dados dos vértices (</a:t>
            </a:r>
            <a:r>
              <a:rPr lang="pt-BR" dirty="0" err="1"/>
              <a:t>vertex</a:t>
            </a:r>
            <a:r>
              <a:rPr lang="pt-BR" dirty="0"/>
              <a:t> </a:t>
            </a:r>
            <a:r>
              <a:rPr lang="pt-BR" dirty="0" err="1"/>
              <a:t>shader</a:t>
            </a:r>
            <a:r>
              <a:rPr lang="pt-BR" dirty="0"/>
              <a:t>) ou para definir o valor da cor final do pixel (fragmente </a:t>
            </a:r>
            <a:r>
              <a:rPr lang="pt-BR" dirty="0" err="1"/>
              <a:t>shader</a:t>
            </a:r>
            <a:r>
              <a:rPr lang="pt-B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57D2B-BAD0-9632-E3E6-4587F91F63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DC8D5-52E6-A8D9-6A49-49A715BA0F91}"/>
              </a:ext>
            </a:extLst>
          </p:cNvPr>
          <p:cNvSpPr txBox="1"/>
          <p:nvPr/>
        </p:nvSpPr>
        <p:spPr>
          <a:xfrm>
            <a:off x="1694890" y="3231914"/>
            <a:ext cx="5971032" cy="193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#version 330 core</a:t>
            </a:r>
            <a:endParaRPr lang="en-US" sz="2000" noProof="1">
              <a:solidFill>
                <a:srgbClr val="E0E2E4"/>
              </a:solidFill>
              <a:latin typeface="Courier New" panose="02070309020205020404" pitchFamily="49" charset="0"/>
            </a:endParaRPr>
          </a:p>
          <a:p>
            <a:r>
              <a:rPr lang="en-US" sz="2000" b="1" i="0" noProof="1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sz="20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vertexColor;</a:t>
            </a:r>
          </a:p>
          <a:p>
            <a:r>
              <a:rPr lang="en-US" sz="2000" b="1" i="0" noProof="1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sz="20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i="0" noProof="1">
                <a:solidFill>
                  <a:srgbClr val="8CBBAD"/>
                </a:solidFill>
                <a:effectLst/>
                <a:latin typeface="Courier New" panose="02070309020205020404" pitchFamily="49" charset="0"/>
              </a:rPr>
              <a:t>vec4</a:t>
            </a:r>
            <a:r>
              <a:rPr lang="en-US" sz="20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FragColor;</a:t>
            </a:r>
          </a:p>
          <a:p>
            <a:r>
              <a:rPr lang="en-US" sz="2000" b="1" i="0" noProof="1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20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main() { </a:t>
            </a:r>
          </a:p>
          <a:p>
            <a:r>
              <a:rPr lang="en-US" sz="2000" noProof="1">
                <a:solidFill>
                  <a:srgbClr val="E0E2E4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0" i="0" noProof="1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FragColor = vertexColor;</a:t>
            </a:r>
          </a:p>
          <a:p>
            <a:r>
              <a:rPr lang="en-US" sz="2000" noProof="1">
                <a:solidFill>
                  <a:srgbClr val="E0E2E4"/>
                </a:solidFill>
                <a:latin typeface="Courier New" panose="02070309020205020404" pitchFamily="49" charset="0"/>
              </a:rPr>
              <a:t>}</a:t>
            </a:r>
            <a:endParaRPr lang="en-US" sz="16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9365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10375</TotalTime>
  <Words>1965</Words>
  <Application>Microsoft Macintosh PowerPoint</Application>
  <PresentationFormat>On-screen Show (16:10)</PresentationFormat>
  <Paragraphs>283</Paragraphs>
  <Slides>24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Menlo</vt:lpstr>
      <vt:lpstr>system-ui</vt:lpstr>
      <vt:lpstr>Tahoma</vt:lpstr>
      <vt:lpstr>Verdana</vt:lpstr>
      <vt:lpstr>Personalizar design</vt:lpstr>
      <vt:lpstr>PowerPoint Presentation</vt:lpstr>
      <vt:lpstr>Ray Casting, Ray Marching, Ray Tracing</vt:lpstr>
      <vt:lpstr>Shaders</vt:lpstr>
      <vt:lpstr>Introdução a Shaders (GLSL)</vt:lpstr>
      <vt:lpstr>Tipos de Dados (GLSL)</vt:lpstr>
      <vt:lpstr>Exemplo com Vetores</vt:lpstr>
      <vt:lpstr>Uniforms</vt:lpstr>
      <vt:lpstr>Uniforms</vt:lpstr>
      <vt:lpstr>In e Outs</vt:lpstr>
      <vt:lpstr>In e Outs</vt:lpstr>
      <vt:lpstr>In e Outs</vt:lpstr>
      <vt:lpstr>Variáveis Built-in</vt:lpstr>
      <vt:lpstr>Funções Built-in</vt:lpstr>
      <vt:lpstr>Algumas das principais funções</vt:lpstr>
      <vt:lpstr>Algumas das principais funções</vt:lpstr>
      <vt:lpstr>Shadertoy</vt:lpstr>
      <vt:lpstr>Fragment Shader</vt:lpstr>
      <vt:lpstr>Shadertoy Uniforms</vt:lpstr>
      <vt:lpstr>Shadertoy</vt:lpstr>
      <vt:lpstr>Interpreta tipo de vetores</vt:lpstr>
      <vt:lpstr>Função step() do GLSL</vt:lpstr>
      <vt:lpstr>PowerPoint Presentation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36</cp:revision>
  <cp:lastPrinted>2023-05-03T11:33:42Z</cp:lastPrinted>
  <dcterms:modified xsi:type="dcterms:W3CDTF">2023-05-03T11:33:44Z</dcterms:modified>
</cp:coreProperties>
</file>