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184.eecs.berkeley.edu/uploads/lectures/03_sample/03_sample_slides.pdf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9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https://cs184.eecs.berkeley.edu/uploads/lectures/03_sample/03_sample_slides.pdf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8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9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8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9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16530" l="0" r="0" t="1"/>
          <a:stretch/>
        </p:blipFill>
        <p:spPr>
          <a:xfrm>
            <a:off x="6094" y="-1"/>
            <a:ext cx="9123426" cy="571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idx="1" type="body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385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2385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4454" lvl="5" marL="27432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4454" lvl="6" marL="32004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4454" lvl="7" marL="36576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4454" lvl="8" marL="41148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2" type="body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b="0" i="0" sz="1667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385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2385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4454" lvl="5" marL="27432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4454" lvl="6" marL="32004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4454" lvl="7" marL="36576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4454" lvl="8" marL="41148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3" type="body"/>
          </p:nvPr>
        </p:nvSpPr>
        <p:spPr>
          <a:xfrm>
            <a:off x="900112" y="5296958"/>
            <a:ext cx="7343775" cy="198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spcBef>
                <a:spcPts val="233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  <a:defRPr b="0" i="0" sz="1167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385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2385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4454" lvl="5" marL="27432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4454" lvl="6" marL="32004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4454" lvl="7" marL="36576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4454" lvl="8" marL="41148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b="0" i="0" sz="2667" u="none" cap="none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4454" lvl="5" marL="27432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4454" lvl="6" marL="32004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4454" lvl="7" marL="36576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4454" lvl="8" marL="41148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undo_ppt1_ok.jpg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24000" y="0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idx="1" type="body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en-US"/>
              <a:t>Computação Gráfica</a:t>
            </a:r>
            <a:endParaRPr/>
          </a:p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</a:pPr>
            <a:r>
              <a:rPr lang="en-US"/>
              <a:t>Aula Extra 1: WebGL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Execução no Navegador</a:t>
            </a:r>
            <a:endParaRPr/>
          </a:p>
        </p:txBody>
      </p:sp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1634836" y="4532803"/>
            <a:ext cx="1936372" cy="89759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57150" lIns="114300" spcFirstLastPara="1" rIns="114300" wrap="square" tIns="5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CPU/GPU</a:t>
            </a:r>
            <a:endParaRPr/>
          </a:p>
        </p:txBody>
      </p:sp>
      <p:sp>
        <p:nvSpPr>
          <p:cNvPr id="131" name="Google Shape;131;p13"/>
          <p:cNvSpPr/>
          <p:nvPr/>
        </p:nvSpPr>
        <p:spPr>
          <a:xfrm>
            <a:off x="1634836" y="2674009"/>
            <a:ext cx="1936372" cy="89759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57150" lIns="114300" spcFirstLastPara="1" rIns="114300" wrap="square" tIns="5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 JS</a:t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1634836" y="1001084"/>
            <a:ext cx="1936372" cy="89759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57150" lIns="114300" spcFirstLastPara="1" rIns="114300" wrap="square" tIns="5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Navegador</a:t>
            </a: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5276426" y="4236719"/>
            <a:ext cx="2521251" cy="1364564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3"/>
          <p:cNvSpPr/>
          <p:nvPr/>
        </p:nvSpPr>
        <p:spPr>
          <a:xfrm>
            <a:off x="5528551" y="4587575"/>
            <a:ext cx="1701001" cy="756244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Framebuffer</a:t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5187738" y="1013798"/>
            <a:ext cx="1936372" cy="89759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57150" lIns="114300" spcFirstLastPara="1" rIns="114300" wrap="square" tIns="5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Servidor Web</a:t>
            </a:r>
            <a:endParaRPr/>
          </a:p>
        </p:txBody>
      </p:sp>
      <p:cxnSp>
        <p:nvCxnSpPr>
          <p:cNvPr id="136" name="Google Shape;136;p13"/>
          <p:cNvCxnSpPr>
            <a:stCxn id="131" idx="2"/>
            <a:endCxn id="130" idx="0"/>
          </p:cNvCxnSpPr>
          <p:nvPr/>
        </p:nvCxnSpPr>
        <p:spPr>
          <a:xfrm>
            <a:off x="2603022" y="3571601"/>
            <a:ext cx="0" cy="961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7" name="Google Shape;137;p13"/>
          <p:cNvCxnSpPr>
            <a:stCxn id="132" idx="2"/>
            <a:endCxn id="131" idx="0"/>
          </p:cNvCxnSpPr>
          <p:nvPr/>
        </p:nvCxnSpPr>
        <p:spPr>
          <a:xfrm>
            <a:off x="2603022" y="1898676"/>
            <a:ext cx="0" cy="775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8" name="Google Shape;138;p13"/>
          <p:cNvCxnSpPr/>
          <p:nvPr/>
        </p:nvCxnSpPr>
        <p:spPr>
          <a:xfrm>
            <a:off x="3571208" y="4991949"/>
            <a:ext cx="1649191" cy="192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9" name="Google Shape;139;p13"/>
          <p:cNvCxnSpPr/>
          <p:nvPr/>
        </p:nvCxnSpPr>
        <p:spPr>
          <a:xfrm flipH="1" rot="10800000">
            <a:off x="3571208" y="1164303"/>
            <a:ext cx="1639852" cy="8583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40" name="Google Shape;140;p13"/>
          <p:cNvCxnSpPr/>
          <p:nvPr/>
        </p:nvCxnSpPr>
        <p:spPr>
          <a:xfrm rot="10800000">
            <a:off x="3571209" y="1696398"/>
            <a:ext cx="1574487" cy="192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41" name="Google Shape;141;p13"/>
          <p:cNvSpPr txBox="1"/>
          <p:nvPr/>
        </p:nvSpPr>
        <p:spPr>
          <a:xfrm>
            <a:off x="5951034" y="3816193"/>
            <a:ext cx="91082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Canvas</a:t>
            </a:r>
            <a:endParaRPr/>
          </a:p>
        </p:txBody>
      </p:sp>
      <p:sp>
        <p:nvSpPr>
          <p:cNvPr id="142" name="Google Shape;142;p13"/>
          <p:cNvSpPr txBox="1"/>
          <p:nvPr/>
        </p:nvSpPr>
        <p:spPr>
          <a:xfrm>
            <a:off x="3960395" y="709448"/>
            <a:ext cx="5966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Básico do WebGL</a:t>
            </a:r>
            <a:endParaRPr/>
          </a:p>
        </p:txBody>
      </p:sp>
      <p:sp>
        <p:nvSpPr>
          <p:cNvPr id="148" name="Google Shape;148;p14"/>
          <p:cNvSpPr txBox="1"/>
          <p:nvPr>
            <p:ph idx="1" type="body"/>
          </p:nvPr>
        </p:nvSpPr>
        <p:spPr>
          <a:xfrm>
            <a:off x="390548" y="838985"/>
            <a:ext cx="8753452" cy="449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Todos os programas WebGL devem: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Configurar a tela (canvas) para renderizar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Gerar/coletar dados pelo aplicativo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Criar os shaders (programas em GLSL)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Criar os buffer e carregar os dados neles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Conectar os dados locais com variáveis de entrada dos shaders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Renderizar a cena</a:t>
            </a:r>
            <a:endParaRPr/>
          </a:p>
        </p:txBody>
      </p:sp>
      <p:sp>
        <p:nvSpPr>
          <p:cNvPr id="149" name="Google Shape;149;p14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Framework da Aplicação WebGL</a:t>
            </a:r>
            <a:endParaRPr/>
          </a:p>
        </p:txBody>
      </p:sp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Os aplicativos WebGL renderizaram os gráficos na página:</a:t>
            </a:r>
            <a:endParaRPr/>
          </a:p>
          <a:p>
            <a:pPr indent="-342900" lvl="1" marL="962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Elemento HTML5 Canvas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br>
              <a:rPr lang="en-US"/>
            </a:br>
            <a:r>
              <a:rPr lang="en-US"/>
              <a:t>Se pode colocar todo o código em um único arquivo HTML, porém se pode dividir em arquivos javascript separados.</a:t>
            </a:r>
            <a:endParaRPr/>
          </a:p>
        </p:txBody>
      </p:sp>
      <p:sp>
        <p:nvSpPr>
          <p:cNvPr id="156" name="Google Shape;156;p15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Primitivas OpenGL</a:t>
            </a:r>
            <a:endParaRPr/>
          </a:p>
        </p:txBody>
      </p:sp>
      <p:sp>
        <p:nvSpPr>
          <p:cNvPr id="162" name="Google Shape;162;p16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16"/>
          <p:cNvSpPr txBox="1"/>
          <p:nvPr/>
        </p:nvSpPr>
        <p:spPr>
          <a:xfrm>
            <a:off x="457200" y="874514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 b="0"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64" name="Google Shape;164;p16"/>
          <p:cNvGrpSpPr/>
          <p:nvPr/>
        </p:nvGrpSpPr>
        <p:grpSpPr>
          <a:xfrm>
            <a:off x="3162300" y="2843895"/>
            <a:ext cx="2338388" cy="1475187"/>
            <a:chOff x="196" y="2964"/>
            <a:chExt cx="1473" cy="1239"/>
          </a:xfrm>
        </p:grpSpPr>
        <p:sp>
          <p:nvSpPr>
            <p:cNvPr id="165" name="Google Shape;165;p16"/>
            <p:cNvSpPr/>
            <p:nvPr/>
          </p:nvSpPr>
          <p:spPr>
            <a:xfrm>
              <a:off x="196" y="3892"/>
              <a:ext cx="1473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GL_TRIANGLE_STRIP</a:t>
              </a:r>
              <a:endParaRPr/>
            </a:p>
          </p:txBody>
        </p:sp>
        <p:grpSp>
          <p:nvGrpSpPr>
            <p:cNvPr id="166" name="Google Shape;166;p16"/>
            <p:cNvGrpSpPr/>
            <p:nvPr/>
          </p:nvGrpSpPr>
          <p:grpSpPr>
            <a:xfrm>
              <a:off x="662" y="2964"/>
              <a:ext cx="673" cy="853"/>
              <a:chOff x="858" y="2910"/>
              <a:chExt cx="673" cy="913"/>
            </a:xfrm>
          </p:grpSpPr>
          <p:sp>
            <p:nvSpPr>
              <p:cNvPr id="167" name="Google Shape;167;p16"/>
              <p:cNvSpPr/>
              <p:nvPr/>
            </p:nvSpPr>
            <p:spPr>
              <a:xfrm>
                <a:off x="858" y="2910"/>
                <a:ext cx="673" cy="337"/>
              </a:xfrm>
              <a:custGeom>
                <a:rect b="b" l="l" r="r" t="t"/>
                <a:pathLst>
                  <a:path extrusionOk="0" h="337" w="673">
                    <a:moveTo>
                      <a:pt x="0" y="48"/>
                    </a:moveTo>
                    <a:lnTo>
                      <a:pt x="672" y="0"/>
                    </a:lnTo>
                    <a:lnTo>
                      <a:pt x="144" y="336"/>
                    </a:lnTo>
                    <a:lnTo>
                      <a:pt x="0" y="48"/>
                    </a:lnTo>
                  </a:path>
                </a:pathLst>
              </a:custGeom>
              <a:gradFill>
                <a:gsLst>
                  <a:gs pos="0">
                    <a:srgbClr val="5F5F5F"/>
                  </a:gs>
                  <a:gs pos="100000">
                    <a:schemeClr val="lt1"/>
                  </a:gs>
                </a:gsLst>
                <a:lin ang="18900000" scaled="0"/>
              </a:gradFill>
              <a:ln cap="rnd" cmpd="sng" w="1270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6"/>
              <p:cNvSpPr/>
              <p:nvPr/>
            </p:nvSpPr>
            <p:spPr>
              <a:xfrm>
                <a:off x="1002" y="2910"/>
                <a:ext cx="529" cy="337"/>
              </a:xfrm>
              <a:custGeom>
                <a:rect b="b" l="l" r="r" t="t"/>
                <a:pathLst>
                  <a:path extrusionOk="0" h="337" w="529">
                    <a:moveTo>
                      <a:pt x="0" y="336"/>
                    </a:moveTo>
                    <a:lnTo>
                      <a:pt x="528" y="0"/>
                    </a:lnTo>
                    <a:lnTo>
                      <a:pt x="384" y="288"/>
                    </a:lnTo>
                    <a:lnTo>
                      <a:pt x="0" y="336"/>
                    </a:lnTo>
                  </a:path>
                </a:pathLst>
              </a:custGeom>
              <a:gradFill>
                <a:gsLst>
                  <a:gs pos="0">
                    <a:srgbClr val="5F5F5F"/>
                  </a:gs>
                  <a:gs pos="100000">
                    <a:schemeClr val="lt1"/>
                  </a:gs>
                </a:gsLst>
                <a:lin ang="18900000" scaled="0"/>
              </a:gradFill>
              <a:ln cap="rnd" cmpd="sng" w="1270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6"/>
              <p:cNvSpPr/>
              <p:nvPr/>
            </p:nvSpPr>
            <p:spPr>
              <a:xfrm>
                <a:off x="954" y="3198"/>
                <a:ext cx="433" cy="289"/>
              </a:xfrm>
              <a:custGeom>
                <a:rect b="b" l="l" r="r" t="t"/>
                <a:pathLst>
                  <a:path extrusionOk="0" h="289" w="433">
                    <a:moveTo>
                      <a:pt x="432" y="0"/>
                    </a:moveTo>
                    <a:lnTo>
                      <a:pt x="48" y="48"/>
                    </a:lnTo>
                    <a:lnTo>
                      <a:pt x="0" y="288"/>
                    </a:lnTo>
                    <a:lnTo>
                      <a:pt x="432" y="0"/>
                    </a:lnTo>
                  </a:path>
                </a:pathLst>
              </a:custGeom>
              <a:gradFill>
                <a:gsLst>
                  <a:gs pos="0">
                    <a:srgbClr val="5F5F5F"/>
                  </a:gs>
                  <a:gs pos="100000">
                    <a:srgbClr val="AFAFAF"/>
                  </a:gs>
                </a:gsLst>
                <a:lin ang="2700000" scaled="0"/>
              </a:gradFill>
              <a:ln cap="rnd" cmpd="sng" w="1270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6"/>
              <p:cNvSpPr/>
              <p:nvPr/>
            </p:nvSpPr>
            <p:spPr>
              <a:xfrm>
                <a:off x="954" y="3198"/>
                <a:ext cx="433" cy="337"/>
              </a:xfrm>
              <a:custGeom>
                <a:rect b="b" l="l" r="r" t="t"/>
                <a:pathLst>
                  <a:path extrusionOk="0" h="337" w="433">
                    <a:moveTo>
                      <a:pt x="432" y="0"/>
                    </a:moveTo>
                    <a:lnTo>
                      <a:pt x="384" y="336"/>
                    </a:lnTo>
                    <a:lnTo>
                      <a:pt x="0" y="288"/>
                    </a:lnTo>
                    <a:lnTo>
                      <a:pt x="432" y="0"/>
                    </a:ln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D9D9D9"/>
                  </a:gs>
                </a:gsLst>
                <a:lin ang="2700000" scaled="0"/>
              </a:gradFill>
              <a:ln cap="rnd" cmpd="sng" w="1270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6"/>
              <p:cNvSpPr/>
              <p:nvPr/>
            </p:nvSpPr>
            <p:spPr>
              <a:xfrm>
                <a:off x="954" y="3486"/>
                <a:ext cx="385" cy="337"/>
              </a:xfrm>
              <a:custGeom>
                <a:rect b="b" l="l" r="r" t="t"/>
                <a:pathLst>
                  <a:path extrusionOk="0" h="337" w="385">
                    <a:moveTo>
                      <a:pt x="0" y="0"/>
                    </a:moveTo>
                    <a:lnTo>
                      <a:pt x="192" y="336"/>
                    </a:lnTo>
                    <a:lnTo>
                      <a:pt x="384" y="48"/>
                    </a:lnTo>
                    <a:lnTo>
                      <a:pt x="0" y="0"/>
                    </a:ln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1"/>
                  </a:gs>
                </a:gsLst>
                <a:lin ang="18900000" scaled="0"/>
              </a:gradFill>
              <a:ln cap="rnd" cmpd="sng" w="1270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6"/>
              <p:cNvSpPr/>
              <p:nvPr/>
            </p:nvSpPr>
            <p:spPr>
              <a:xfrm>
                <a:off x="1146" y="3534"/>
                <a:ext cx="337" cy="289"/>
              </a:xfrm>
              <a:custGeom>
                <a:rect b="b" l="l" r="r" t="t"/>
                <a:pathLst>
                  <a:path extrusionOk="0" h="289" w="337">
                    <a:moveTo>
                      <a:pt x="192" y="0"/>
                    </a:moveTo>
                    <a:lnTo>
                      <a:pt x="336" y="192"/>
                    </a:lnTo>
                    <a:lnTo>
                      <a:pt x="0" y="288"/>
                    </a:lnTo>
                    <a:lnTo>
                      <a:pt x="192" y="0"/>
                    </a:lnTo>
                  </a:path>
                </a:pathLst>
              </a:custGeom>
              <a:gradFill>
                <a:gsLst>
                  <a:gs pos="0">
                    <a:srgbClr val="5F5F5F"/>
                  </a:gs>
                  <a:gs pos="100000">
                    <a:srgbClr val="AFAFAF"/>
                  </a:gs>
                </a:gsLst>
                <a:lin ang="18900000" scaled="0"/>
              </a:gradFill>
              <a:ln cap="rnd" cmpd="sng" w="1270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3" name="Google Shape;173;p16"/>
          <p:cNvGrpSpPr/>
          <p:nvPr/>
        </p:nvGrpSpPr>
        <p:grpSpPr>
          <a:xfrm>
            <a:off x="6288088" y="3129641"/>
            <a:ext cx="2085975" cy="915590"/>
            <a:chOff x="2139" y="3401"/>
            <a:chExt cx="1314" cy="769"/>
          </a:xfrm>
        </p:grpSpPr>
        <p:grpSp>
          <p:nvGrpSpPr>
            <p:cNvPr id="174" name="Google Shape;174;p16"/>
            <p:cNvGrpSpPr/>
            <p:nvPr/>
          </p:nvGrpSpPr>
          <p:grpSpPr>
            <a:xfrm>
              <a:off x="2472" y="3401"/>
              <a:ext cx="769" cy="363"/>
              <a:chOff x="2679" y="3379"/>
              <a:chExt cx="769" cy="388"/>
            </a:xfrm>
          </p:grpSpPr>
          <p:sp>
            <p:nvSpPr>
              <p:cNvPr id="175" name="Google Shape;175;p16"/>
              <p:cNvSpPr/>
              <p:nvPr/>
            </p:nvSpPr>
            <p:spPr>
              <a:xfrm>
                <a:off x="2679" y="3379"/>
                <a:ext cx="433" cy="289"/>
              </a:xfrm>
              <a:custGeom>
                <a:rect b="b" l="l" r="r" t="t"/>
                <a:pathLst>
                  <a:path extrusionOk="0" h="289" w="433">
                    <a:moveTo>
                      <a:pt x="432" y="0"/>
                    </a:moveTo>
                    <a:lnTo>
                      <a:pt x="48" y="48"/>
                    </a:lnTo>
                    <a:lnTo>
                      <a:pt x="0" y="288"/>
                    </a:lnTo>
                    <a:lnTo>
                      <a:pt x="432" y="0"/>
                    </a:lnTo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436DA0"/>
                  </a:gs>
                </a:gsLst>
                <a:lin ang="18900000" scaled="0"/>
              </a:gradFill>
              <a:ln cap="rnd" cmpd="sng" w="1270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>
                <a:off x="2679" y="3379"/>
                <a:ext cx="529" cy="289"/>
              </a:xfrm>
              <a:custGeom>
                <a:rect b="b" l="l" r="r" t="t"/>
                <a:pathLst>
                  <a:path extrusionOk="0" h="289" w="529">
                    <a:moveTo>
                      <a:pt x="0" y="288"/>
                    </a:moveTo>
                    <a:lnTo>
                      <a:pt x="528" y="144"/>
                    </a:lnTo>
                    <a:lnTo>
                      <a:pt x="432" y="0"/>
                    </a:lnTo>
                    <a:lnTo>
                      <a:pt x="0" y="288"/>
                    </a:lnTo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436DA0"/>
                  </a:gs>
                </a:gsLst>
                <a:lin ang="18900000" scaled="0"/>
              </a:gradFill>
              <a:ln cap="rnd" cmpd="sng" w="1270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>
                <a:off x="2679" y="3523"/>
                <a:ext cx="769" cy="142"/>
              </a:xfrm>
              <a:custGeom>
                <a:rect b="b" l="l" r="r" t="t"/>
                <a:pathLst>
                  <a:path extrusionOk="0" h="145" w="769">
                    <a:moveTo>
                      <a:pt x="0" y="144"/>
                    </a:moveTo>
                    <a:lnTo>
                      <a:pt x="528" y="0"/>
                    </a:lnTo>
                    <a:lnTo>
                      <a:pt x="768" y="48"/>
                    </a:lnTo>
                    <a:lnTo>
                      <a:pt x="0" y="144"/>
                    </a:lnTo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436DA0"/>
                  </a:gs>
                </a:gsLst>
                <a:lin ang="18900000" scaled="0"/>
              </a:gradFill>
              <a:ln cap="rnd" cmpd="sng" w="1270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16"/>
              <p:cNvSpPr/>
              <p:nvPr/>
            </p:nvSpPr>
            <p:spPr>
              <a:xfrm>
                <a:off x="2679" y="3572"/>
                <a:ext cx="769" cy="195"/>
              </a:xfrm>
              <a:custGeom>
                <a:rect b="b" l="l" r="r" t="t"/>
                <a:pathLst>
                  <a:path extrusionOk="0" h="193" w="769">
                    <a:moveTo>
                      <a:pt x="0" y="96"/>
                    </a:moveTo>
                    <a:lnTo>
                      <a:pt x="768" y="0"/>
                    </a:lnTo>
                    <a:lnTo>
                      <a:pt x="576" y="192"/>
                    </a:lnTo>
                    <a:lnTo>
                      <a:pt x="0" y="96"/>
                    </a:lnTo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436DA0"/>
                  </a:gs>
                </a:gsLst>
                <a:lin ang="18900000" scaled="0"/>
              </a:gradFill>
              <a:ln cap="rnd" cmpd="sng" w="1270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9" name="Google Shape;179;p16"/>
            <p:cNvSpPr/>
            <p:nvPr/>
          </p:nvSpPr>
          <p:spPr>
            <a:xfrm>
              <a:off x="2139" y="3859"/>
              <a:ext cx="1314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GL_TRIANGLE_FAN</a:t>
              </a:r>
              <a:endParaRPr/>
            </a:p>
          </p:txBody>
        </p:sp>
      </p:grpSp>
      <p:grpSp>
        <p:nvGrpSpPr>
          <p:cNvPr id="180" name="Google Shape;180;p16"/>
          <p:cNvGrpSpPr/>
          <p:nvPr/>
        </p:nvGrpSpPr>
        <p:grpSpPr>
          <a:xfrm>
            <a:off x="2149476" y="1603261"/>
            <a:ext cx="1198563" cy="798908"/>
            <a:chOff x="1290" y="1684"/>
            <a:chExt cx="755" cy="671"/>
          </a:xfrm>
        </p:grpSpPr>
        <p:grpSp>
          <p:nvGrpSpPr>
            <p:cNvPr id="181" name="Google Shape;181;p16"/>
            <p:cNvGrpSpPr/>
            <p:nvPr/>
          </p:nvGrpSpPr>
          <p:grpSpPr>
            <a:xfrm>
              <a:off x="1434" y="1684"/>
              <a:ext cx="562" cy="307"/>
              <a:chOff x="1434" y="1514"/>
              <a:chExt cx="562" cy="329"/>
            </a:xfrm>
          </p:grpSpPr>
          <p:cxnSp>
            <p:nvCxnSpPr>
              <p:cNvPr id="182" name="Google Shape;182;p16"/>
              <p:cNvCxnSpPr/>
              <p:nvPr/>
            </p:nvCxnSpPr>
            <p:spPr>
              <a:xfrm flipH="1" rot="10800000">
                <a:off x="1434" y="1514"/>
                <a:ext cx="328" cy="329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3" name="Google Shape;183;p16"/>
              <p:cNvCxnSpPr/>
              <p:nvPr/>
            </p:nvCxnSpPr>
            <p:spPr>
              <a:xfrm>
                <a:off x="1796" y="1514"/>
                <a:ext cx="200" cy="22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84" name="Google Shape;184;p16"/>
            <p:cNvSpPr/>
            <p:nvPr/>
          </p:nvSpPr>
          <p:spPr>
            <a:xfrm>
              <a:off x="1290" y="2044"/>
              <a:ext cx="755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GL_LINES</a:t>
              </a:r>
              <a:endParaRPr/>
            </a:p>
          </p:txBody>
        </p:sp>
      </p:grpSp>
      <p:grpSp>
        <p:nvGrpSpPr>
          <p:cNvPr id="185" name="Google Shape;185;p16"/>
          <p:cNvGrpSpPr/>
          <p:nvPr/>
        </p:nvGrpSpPr>
        <p:grpSpPr>
          <a:xfrm>
            <a:off x="6915148" y="1224641"/>
            <a:ext cx="1704975" cy="1234680"/>
            <a:chOff x="3313" y="1629"/>
            <a:chExt cx="1074" cy="1037"/>
          </a:xfrm>
        </p:grpSpPr>
        <p:sp>
          <p:nvSpPr>
            <p:cNvPr id="186" name="Google Shape;186;p16"/>
            <p:cNvSpPr/>
            <p:nvPr/>
          </p:nvSpPr>
          <p:spPr>
            <a:xfrm>
              <a:off x="3564" y="1629"/>
              <a:ext cx="665" cy="668"/>
            </a:xfrm>
            <a:custGeom>
              <a:rect b="b" l="l" r="r" t="t"/>
              <a:pathLst>
                <a:path extrusionOk="0" h="715" w="665">
                  <a:moveTo>
                    <a:pt x="336" y="307"/>
                  </a:moveTo>
                  <a:lnTo>
                    <a:pt x="243" y="50"/>
                  </a:lnTo>
                  <a:lnTo>
                    <a:pt x="586" y="0"/>
                  </a:lnTo>
                  <a:lnTo>
                    <a:pt x="0" y="264"/>
                  </a:lnTo>
                  <a:lnTo>
                    <a:pt x="429" y="714"/>
                  </a:lnTo>
                  <a:lnTo>
                    <a:pt x="664" y="278"/>
                  </a:lnTo>
                  <a:lnTo>
                    <a:pt x="336" y="307"/>
                  </a:lnTo>
                </a:path>
              </a:pathLst>
            </a:custGeom>
            <a:noFill/>
            <a:ln cap="rnd" cmpd="sng" w="12700">
              <a:solidFill>
                <a:srgbClr val="FF339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3313" y="2355"/>
              <a:ext cx="1074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GL_LINE_LOOP</a:t>
              </a:r>
              <a:endParaRPr/>
            </a:p>
          </p:txBody>
        </p:sp>
      </p:grpSp>
      <p:grpSp>
        <p:nvGrpSpPr>
          <p:cNvPr id="188" name="Google Shape;188;p16"/>
          <p:cNvGrpSpPr/>
          <p:nvPr/>
        </p:nvGrpSpPr>
        <p:grpSpPr>
          <a:xfrm>
            <a:off x="4183062" y="1224639"/>
            <a:ext cx="1831975" cy="1227532"/>
            <a:chOff x="2040" y="1595"/>
            <a:chExt cx="1154" cy="1031"/>
          </a:xfrm>
        </p:grpSpPr>
        <p:sp>
          <p:nvSpPr>
            <p:cNvPr id="189" name="Google Shape;189;p16"/>
            <p:cNvSpPr/>
            <p:nvPr/>
          </p:nvSpPr>
          <p:spPr>
            <a:xfrm>
              <a:off x="2214" y="1595"/>
              <a:ext cx="908" cy="622"/>
            </a:xfrm>
            <a:custGeom>
              <a:rect b="b" l="l" r="r" t="t"/>
              <a:pathLst>
                <a:path extrusionOk="0" h="665" w="908">
                  <a:moveTo>
                    <a:pt x="393" y="471"/>
                  </a:moveTo>
                  <a:lnTo>
                    <a:pt x="115" y="79"/>
                  </a:lnTo>
                  <a:lnTo>
                    <a:pt x="0" y="379"/>
                  </a:lnTo>
                  <a:lnTo>
                    <a:pt x="907" y="229"/>
                  </a:lnTo>
                  <a:lnTo>
                    <a:pt x="407" y="0"/>
                  </a:lnTo>
                  <a:lnTo>
                    <a:pt x="715" y="557"/>
                  </a:lnTo>
                  <a:lnTo>
                    <a:pt x="315" y="664"/>
                  </a:lnTo>
                </a:path>
              </a:pathLst>
            </a:custGeom>
            <a:noFill/>
            <a:ln cap="rnd" cmpd="sng" w="12700">
              <a:solidFill>
                <a:srgbClr val="FF6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2040" y="2315"/>
              <a:ext cx="1154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GL_LINE_STRIP</a:t>
              </a:r>
              <a:endParaRPr/>
            </a:p>
          </p:txBody>
        </p:sp>
      </p:grpSp>
      <p:grpSp>
        <p:nvGrpSpPr>
          <p:cNvPr id="191" name="Google Shape;191;p16"/>
          <p:cNvGrpSpPr/>
          <p:nvPr/>
        </p:nvGrpSpPr>
        <p:grpSpPr>
          <a:xfrm>
            <a:off x="366713" y="3034392"/>
            <a:ext cx="1704976" cy="948930"/>
            <a:chOff x="1578" y="2690"/>
            <a:chExt cx="1074" cy="797"/>
          </a:xfrm>
        </p:grpSpPr>
        <p:sp>
          <p:nvSpPr>
            <p:cNvPr id="192" name="Google Shape;192;p16"/>
            <p:cNvSpPr/>
            <p:nvPr/>
          </p:nvSpPr>
          <p:spPr>
            <a:xfrm>
              <a:off x="1797" y="2690"/>
              <a:ext cx="244" cy="175"/>
            </a:xfrm>
            <a:custGeom>
              <a:rect b="b" l="l" r="r" t="t"/>
              <a:pathLst>
                <a:path extrusionOk="0" h="187" w="244">
                  <a:moveTo>
                    <a:pt x="158" y="0"/>
                  </a:moveTo>
                  <a:lnTo>
                    <a:pt x="0" y="171"/>
                  </a:lnTo>
                  <a:lnTo>
                    <a:pt x="243" y="186"/>
                  </a:lnTo>
                  <a:lnTo>
                    <a:pt x="158" y="0"/>
                  </a:lnTo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2076" y="2830"/>
              <a:ext cx="451" cy="269"/>
            </a:xfrm>
            <a:custGeom>
              <a:rect b="b" l="l" r="r" t="t"/>
              <a:pathLst>
                <a:path extrusionOk="0" h="287" w="451">
                  <a:moveTo>
                    <a:pt x="129" y="0"/>
                  </a:moveTo>
                  <a:lnTo>
                    <a:pt x="0" y="179"/>
                  </a:lnTo>
                  <a:lnTo>
                    <a:pt x="450" y="286"/>
                  </a:lnTo>
                  <a:lnTo>
                    <a:pt x="129" y="0"/>
                  </a:lnTo>
                </a:path>
              </a:pathLst>
            </a:custGeom>
            <a:solidFill>
              <a:srgbClr val="66FF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1578" y="3176"/>
              <a:ext cx="1074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GL_TRIANGLES</a:t>
              </a:r>
              <a:endParaRPr/>
            </a:p>
          </p:txBody>
        </p:sp>
      </p:grpSp>
      <p:sp>
        <p:nvSpPr>
          <p:cNvPr id="195" name="Google Shape;195;p16"/>
          <p:cNvSpPr/>
          <p:nvPr/>
        </p:nvSpPr>
        <p:spPr>
          <a:xfrm>
            <a:off x="346501" y="2081891"/>
            <a:ext cx="1372172" cy="393219"/>
          </a:xfrm>
          <a:prstGeom prst="rect">
            <a:avLst/>
          </a:prstGeom>
          <a:noFill/>
          <a:ln>
            <a:noFill/>
          </a:ln>
        </p:spPr>
        <p:txBody>
          <a:bodyPr anchorCtr="0" anchor="t" bIns="57525" lIns="115075" spcFirstLastPara="1" rIns="115075" wrap="square" tIns="575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GL_POINTS</a:t>
            </a:r>
            <a:endParaRPr/>
          </a:p>
        </p:txBody>
      </p:sp>
      <p:cxnSp>
        <p:nvCxnSpPr>
          <p:cNvPr id="196" name="Google Shape;196;p16"/>
          <p:cNvCxnSpPr/>
          <p:nvPr/>
        </p:nvCxnSpPr>
        <p:spPr>
          <a:xfrm flipH="1" rot="10800000">
            <a:off x="2476500" y="1510391"/>
            <a:ext cx="381000" cy="28575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" name="Google Shape;197;p16"/>
          <p:cNvSpPr/>
          <p:nvPr/>
        </p:nvSpPr>
        <p:spPr>
          <a:xfrm>
            <a:off x="762000" y="1415141"/>
            <a:ext cx="95250" cy="95250"/>
          </a:xfrm>
          <a:prstGeom prst="ellipse">
            <a:avLst/>
          </a:prstGeom>
          <a:solidFill>
            <a:srgbClr val="C0504D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57150" lIns="114300" spcFirstLastPara="1" rIns="114300" wrap="square" tIns="5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952500" y="1605641"/>
            <a:ext cx="95250" cy="95250"/>
          </a:xfrm>
          <a:prstGeom prst="ellipse">
            <a:avLst/>
          </a:prstGeom>
          <a:solidFill>
            <a:srgbClr val="C0504D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57150" lIns="114300" spcFirstLastPara="1" rIns="114300" wrap="square" tIns="5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6"/>
          <p:cNvSpPr/>
          <p:nvPr/>
        </p:nvSpPr>
        <p:spPr>
          <a:xfrm>
            <a:off x="1333500" y="1700891"/>
            <a:ext cx="95250" cy="95250"/>
          </a:xfrm>
          <a:prstGeom prst="ellipse">
            <a:avLst/>
          </a:prstGeom>
          <a:solidFill>
            <a:srgbClr val="C0504D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57150" lIns="114300" spcFirstLastPara="1" rIns="114300" wrap="square" tIns="5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1524000" y="1415141"/>
            <a:ext cx="95250" cy="95250"/>
          </a:xfrm>
          <a:prstGeom prst="ellipse">
            <a:avLst/>
          </a:prstGeom>
          <a:solidFill>
            <a:srgbClr val="C0504D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57150" lIns="114300" spcFirstLastPara="1" rIns="114300" wrap="square" tIns="5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6"/>
          <p:cNvSpPr/>
          <p:nvPr/>
        </p:nvSpPr>
        <p:spPr>
          <a:xfrm>
            <a:off x="435769" y="4809613"/>
            <a:ext cx="82296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dados do vértice devem ser armazenados em VBOs (vertex buffer objects 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Exemplo: Desenhando um Triângulo</a:t>
            </a:r>
            <a:endParaRPr/>
          </a:p>
        </p:txBody>
      </p:sp>
      <p:sp>
        <p:nvSpPr>
          <p:cNvPr id="207" name="Google Shape;207;p17"/>
          <p:cNvSpPr txBox="1"/>
          <p:nvPr>
            <p:ph idx="1" type="body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Criar triângulo vermelho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Possui os principais elementos para um programa WebGL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vertex shader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fragment shader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Canvas HTML</a:t>
            </a:r>
            <a:endParaRPr/>
          </a:p>
        </p:txBody>
      </p:sp>
      <p:sp>
        <p:nvSpPr>
          <p:cNvPr id="208" name="Google Shape;208;p17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riangle.tiff" id="209" name="Google Shape;209;p17"/>
          <p:cNvPicPr preferRelativeResize="0"/>
          <p:nvPr/>
        </p:nvPicPr>
        <p:blipFill rotWithShape="1">
          <a:blip r:embed="rId3">
            <a:alphaModFix/>
          </a:blip>
          <a:srcRect b="0" l="0" r="7164" t="0"/>
          <a:stretch/>
        </p:blipFill>
        <p:spPr>
          <a:xfrm>
            <a:off x="5717223" y="2305332"/>
            <a:ext cx="2795181" cy="273627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7"/>
          <p:cNvSpPr/>
          <p:nvPr/>
        </p:nvSpPr>
        <p:spPr>
          <a:xfrm>
            <a:off x="475013" y="5150478"/>
            <a:ext cx="50672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Mais detalhes em: www.cs.unm.edu/~angel/WebGL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triangulo.html (1/2)</a:t>
            </a:r>
            <a:endParaRPr/>
          </a:p>
        </p:txBody>
      </p:sp>
      <p:sp>
        <p:nvSpPr>
          <p:cNvPr id="216" name="Google Shape;216;p18"/>
          <p:cNvSpPr txBox="1"/>
          <p:nvPr>
            <p:ph idx="1" type="body"/>
          </p:nvPr>
        </p:nvSpPr>
        <p:spPr>
          <a:xfrm>
            <a:off x="357884" y="629655"/>
            <a:ext cx="8045887" cy="49716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&lt;!DOCTYPE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en-US" sz="1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80985" rtl="0" algn="l">
              <a:spcBef>
                <a:spcPts val="280"/>
              </a:spcBef>
              <a:spcAft>
                <a:spcPts val="0"/>
              </a:spcAft>
              <a:buClr>
                <a:srgbClr val="800000"/>
              </a:buClr>
              <a:buSzPts val="1400"/>
              <a:buNone/>
            </a:pPr>
            <a:r>
              <a:rPr lang="en-US" sz="1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&lt;script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"vertex-shader"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"x-shader/x-vertex"</a:t>
            </a:r>
            <a:r>
              <a:rPr lang="en-US" sz="1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714347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 vec4 vPosition;</a:t>
            </a:r>
            <a:endParaRPr/>
          </a:p>
          <a:p>
            <a:pPr indent="0" lvl="2" marL="714347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main() {</a:t>
            </a:r>
            <a:endParaRPr/>
          </a:p>
          <a:p>
            <a:pPr indent="0" lvl="3" marL="1095332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gl_Position = vPosition;</a:t>
            </a:r>
            <a:endParaRPr/>
          </a:p>
          <a:p>
            <a:pPr indent="0" lvl="2" marL="714347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1" marL="380985" rtl="0" algn="l">
              <a:spcBef>
                <a:spcPts val="280"/>
              </a:spcBef>
              <a:spcAft>
                <a:spcPts val="0"/>
              </a:spcAft>
              <a:buClr>
                <a:srgbClr val="800000"/>
              </a:buClr>
              <a:buSzPts val="1400"/>
              <a:buNone/>
            </a:pPr>
            <a:r>
              <a:rPr lang="en-US" sz="1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80985" rtl="0" algn="l">
              <a:spcBef>
                <a:spcPts val="280"/>
              </a:spcBef>
              <a:spcAft>
                <a:spcPts val="0"/>
              </a:spcAft>
              <a:buClr>
                <a:srgbClr val="800000"/>
              </a:buClr>
              <a:buSzPts val="1400"/>
              <a:buNone/>
            </a:pPr>
            <a:r>
              <a:rPr lang="en-US" sz="1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&lt;script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"fragment-shader"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"x-shader/x-fragment"</a:t>
            </a:r>
            <a:r>
              <a:rPr lang="en-US" sz="1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714347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precision mediump float;</a:t>
            </a:r>
            <a:endParaRPr/>
          </a:p>
          <a:p>
            <a:pPr indent="0" lvl="2" marL="714347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main() {</a:t>
            </a:r>
            <a:endParaRPr/>
          </a:p>
          <a:p>
            <a:pPr indent="0" lvl="3" marL="1095332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gl_FragColor = vec4( 1.0, 0.0, 0.0, 1.0 );</a:t>
            </a:r>
            <a:endParaRPr/>
          </a:p>
          <a:p>
            <a:pPr indent="0" lvl="2" marL="714347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1" marL="380985" rtl="0" algn="l">
              <a:spcBef>
                <a:spcPts val="280"/>
              </a:spcBef>
              <a:spcAft>
                <a:spcPts val="0"/>
              </a:spcAft>
              <a:buClr>
                <a:srgbClr val="800000"/>
              </a:buClr>
              <a:buSzPts val="1400"/>
              <a:buNone/>
            </a:pPr>
            <a:r>
              <a:rPr lang="en-US" sz="1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80985" rtl="0" algn="l">
              <a:spcBef>
                <a:spcPts val="280"/>
              </a:spcBef>
              <a:spcAft>
                <a:spcPts val="0"/>
              </a:spcAft>
              <a:buClr>
                <a:srgbClr val="800000"/>
              </a:buClr>
              <a:buSzPts val="1400"/>
              <a:buNone/>
            </a:pPr>
            <a:r>
              <a:rPr lang="en-US" sz="1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&lt;script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"text/javascript"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"webgl-utils.js"</a:t>
            </a:r>
            <a:r>
              <a:rPr lang="en-US" sz="1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&gt;&lt;/script&gt;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80985" rtl="0" algn="l">
              <a:spcBef>
                <a:spcPts val="280"/>
              </a:spcBef>
              <a:spcAft>
                <a:spcPts val="0"/>
              </a:spcAft>
              <a:buClr>
                <a:srgbClr val="800000"/>
              </a:buClr>
              <a:buSzPts val="1400"/>
              <a:buNone/>
            </a:pPr>
            <a:r>
              <a:rPr lang="en-US" sz="1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&lt;script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"text/javascript"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"initShaders.js"</a:t>
            </a:r>
            <a:r>
              <a:rPr lang="en-US" sz="1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&gt;&lt;/script&gt;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80985" rtl="0" algn="l">
              <a:spcBef>
                <a:spcPts val="280"/>
              </a:spcBef>
              <a:spcAft>
                <a:spcPts val="0"/>
              </a:spcAft>
              <a:buClr>
                <a:srgbClr val="800000"/>
              </a:buClr>
              <a:buSzPts val="1400"/>
              <a:buNone/>
            </a:pPr>
            <a:r>
              <a:rPr lang="en-US" sz="1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&lt;script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"text/javascript"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"triangulo.js"</a:t>
            </a:r>
            <a:r>
              <a:rPr lang="en-US" sz="1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&gt;&lt;/script&gt;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9525" rtl="0" algn="l">
              <a:spcBef>
                <a:spcPts val="280"/>
              </a:spcBef>
              <a:spcAft>
                <a:spcPts val="0"/>
              </a:spcAft>
              <a:buClr>
                <a:srgbClr val="800000"/>
              </a:buClr>
              <a:buSzPts val="1400"/>
              <a:buNone/>
            </a:pPr>
            <a:r>
              <a:rPr lang="en-US" sz="1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8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triangulo.html (2/2)</a:t>
            </a:r>
            <a:endParaRPr/>
          </a:p>
        </p:txBody>
      </p:sp>
      <p:sp>
        <p:nvSpPr>
          <p:cNvPr id="223" name="Google Shape;223;p19"/>
          <p:cNvSpPr txBox="1"/>
          <p:nvPr>
            <p:ph idx="1" type="body"/>
          </p:nvPr>
        </p:nvSpPr>
        <p:spPr>
          <a:xfrm>
            <a:off x="390548" y="838986"/>
            <a:ext cx="7871709" cy="292747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380985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None/>
            </a:pPr>
            <a:r>
              <a:rPr lang="en-US" sz="1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80985" rtl="0" algn="l">
              <a:spcBef>
                <a:spcPts val="280"/>
              </a:spcBef>
              <a:spcAft>
                <a:spcPts val="0"/>
              </a:spcAft>
              <a:buClr>
                <a:srgbClr val="800000"/>
              </a:buClr>
              <a:buSzPts val="1400"/>
              <a:buNone/>
            </a:pPr>
            <a:r>
              <a:rPr lang="en-US" sz="1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&lt;canvas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"gl-canvas"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width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"512"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height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"512"</a:t>
            </a:r>
            <a:r>
              <a:rPr lang="en-US" sz="1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80985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seu navegador não suporta HTML5</a:t>
            </a:r>
            <a:endParaRPr/>
          </a:p>
          <a:p>
            <a:pPr indent="0" lvl="1" marL="380985" rtl="0" algn="l">
              <a:spcBef>
                <a:spcPts val="280"/>
              </a:spcBef>
              <a:spcAft>
                <a:spcPts val="0"/>
              </a:spcAft>
              <a:buClr>
                <a:srgbClr val="800000"/>
              </a:buClr>
              <a:buSzPts val="1400"/>
              <a:buNone/>
            </a:pPr>
            <a:r>
              <a:rPr lang="en-US" sz="1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&lt;/canvas&gt;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80985" rtl="0" algn="l">
              <a:spcBef>
                <a:spcPts val="280"/>
              </a:spcBef>
              <a:spcAft>
                <a:spcPts val="0"/>
              </a:spcAft>
              <a:buClr>
                <a:srgbClr val="800000"/>
              </a:buClr>
              <a:buSzPts val="1400"/>
              <a:buNone/>
            </a:pPr>
            <a:r>
              <a:rPr lang="en-US" sz="1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t/>
            </a:r>
            <a:endParaRPr sz="1400"/>
          </a:p>
        </p:txBody>
      </p:sp>
      <p:sp>
        <p:nvSpPr>
          <p:cNvPr id="224" name="Google Shape;224;p19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triangulo.js (1/2)</a:t>
            </a:r>
            <a:endParaRPr/>
          </a:p>
        </p:txBody>
      </p:sp>
      <p:sp>
        <p:nvSpPr>
          <p:cNvPr id="230" name="Google Shape;230;p20"/>
          <p:cNvSpPr txBox="1"/>
          <p:nvPr>
            <p:ph idx="1" type="body"/>
          </p:nvPr>
        </p:nvSpPr>
        <p:spPr>
          <a:xfrm>
            <a:off x="357884" y="629655"/>
            <a:ext cx="8045887" cy="461725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points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window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4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onload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init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endParaRPr/>
          </a:p>
          <a:p>
            <a:pPr indent="0" lvl="1" marL="380985" rtl="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</a:pP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canvas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4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getElementById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lang="en-US" sz="14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"gl-canvas"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);</a:t>
            </a:r>
            <a:endParaRPr/>
          </a:p>
          <a:p>
            <a:pPr indent="0" lvl="1" marL="380985" rtl="0" algn="l">
              <a:spcBef>
                <a:spcPts val="280"/>
              </a:spcBef>
              <a:spcAft>
                <a:spcPts val="0"/>
              </a:spcAft>
              <a:buClr>
                <a:srgbClr val="001080"/>
              </a:buClr>
              <a:buSzPts val="1400"/>
              <a:buNone/>
            </a:pP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WebGLUtils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4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setupWebGL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canvas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);</a:t>
            </a:r>
            <a:endParaRPr/>
          </a:p>
          <a:p>
            <a:pPr indent="0" lvl="1" marL="380985" rtl="0" algn="l">
              <a:spcBef>
                <a:spcPts val="280"/>
              </a:spcBef>
              <a:spcAft>
                <a:spcPts val="0"/>
              </a:spcAft>
              <a:buClr>
                <a:srgbClr val="AF00DB"/>
              </a:buClr>
              <a:buSzPts val="1400"/>
              <a:buNone/>
            </a:pPr>
            <a:r>
              <a:rPr lang="en-US" sz="1400">
                <a:solidFill>
                  <a:srgbClr val="AF00DB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 !</a:t>
            </a: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 { </a:t>
            </a:r>
            <a:r>
              <a:rPr lang="en-US" sz="14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alert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lang="en-US" sz="14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"WebGL isn't available"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); }</a:t>
            </a:r>
            <a:endParaRPr/>
          </a:p>
          <a:p>
            <a:pPr indent="0" lvl="1" marL="380985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b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vertices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267F99"/>
                </a:solidFill>
                <a:latin typeface="Arial"/>
                <a:ea typeface="Arial"/>
                <a:cs typeface="Arial"/>
                <a:sym typeface="Arial"/>
              </a:rPr>
              <a:t>Float32Array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([-</a:t>
            </a:r>
            <a:r>
              <a:rPr lang="en-US" sz="1400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-</a:t>
            </a:r>
            <a:r>
              <a:rPr lang="en-US" sz="1400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-</a:t>
            </a:r>
            <a:r>
              <a:rPr lang="en-US" sz="1400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]);</a:t>
            </a:r>
            <a:endParaRPr/>
          </a:p>
          <a:p>
            <a:pPr indent="0" lvl="1" marL="380985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b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Configura WebGL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80985" rtl="0" algn="l">
              <a:spcBef>
                <a:spcPts val="280"/>
              </a:spcBef>
              <a:spcAft>
                <a:spcPts val="0"/>
              </a:spcAft>
              <a:buClr>
                <a:srgbClr val="001080"/>
              </a:buClr>
              <a:buSzPts val="1400"/>
              <a:buNone/>
            </a:pP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4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viewport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lang="en-US" sz="1400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canvas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width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canvas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height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);</a:t>
            </a:r>
            <a:endParaRPr/>
          </a:p>
          <a:p>
            <a:pPr indent="0" lvl="1" marL="380985" rtl="0" algn="l">
              <a:spcBef>
                <a:spcPts val="280"/>
              </a:spcBef>
              <a:spcAft>
                <a:spcPts val="0"/>
              </a:spcAft>
              <a:buClr>
                <a:srgbClr val="001080"/>
              </a:buClr>
              <a:buSzPts val="1400"/>
              <a:buNone/>
            </a:pP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4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clearColor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lang="en-US" sz="1400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);</a:t>
            </a:r>
            <a:endParaRPr/>
          </a:p>
          <a:p>
            <a:pPr indent="0" lvl="1" marL="380985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b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Carrega os shaders e inicializa o buffer de atributos</a:t>
            </a:r>
            <a:b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4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initShaders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"vertex-shader"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"fragment-shader"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);</a:t>
            </a:r>
            <a:endParaRPr/>
          </a:p>
          <a:p>
            <a:pPr indent="0" lvl="1" marL="380985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b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4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useProgram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);</a:t>
            </a:r>
            <a:endParaRPr/>
          </a:p>
        </p:txBody>
      </p:sp>
      <p:sp>
        <p:nvSpPr>
          <p:cNvPr id="231" name="Google Shape;231;p20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triangulo.js (2/2)</a:t>
            </a:r>
            <a:endParaRPr/>
          </a:p>
        </p:txBody>
      </p:sp>
      <p:sp>
        <p:nvSpPr>
          <p:cNvPr id="237" name="Google Shape;237;p21"/>
          <p:cNvSpPr txBox="1"/>
          <p:nvPr>
            <p:ph idx="1" type="body"/>
          </p:nvPr>
        </p:nvSpPr>
        <p:spPr>
          <a:xfrm>
            <a:off x="357884" y="629655"/>
            <a:ext cx="8045887" cy="469345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38098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80985" rtl="0" algn="l">
              <a:spcBef>
                <a:spcPts val="280"/>
              </a:spcBef>
              <a:spcAft>
                <a:spcPts val="0"/>
              </a:spcAft>
              <a:buClr>
                <a:srgbClr val="008000"/>
              </a:buClr>
              <a:buSzPts val="1400"/>
              <a:buNone/>
            </a:pPr>
            <a:r>
              <a:rPr lang="en-US"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Carrega dados na GPU</a:t>
            </a:r>
            <a:endParaRPr/>
          </a:p>
          <a:p>
            <a:pPr indent="0" lvl="1" marL="380985" rtl="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</a:pP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bufferId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4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createBuffer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/>
          </a:p>
          <a:p>
            <a:pPr indent="0" lvl="1" marL="380985" rtl="0" algn="l">
              <a:spcBef>
                <a:spcPts val="280"/>
              </a:spcBef>
              <a:spcAft>
                <a:spcPts val="0"/>
              </a:spcAft>
              <a:buClr>
                <a:srgbClr val="001080"/>
              </a:buClr>
              <a:buSzPts val="1400"/>
              <a:buNone/>
            </a:pP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4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bindBuffer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400">
                <a:solidFill>
                  <a:srgbClr val="0070C1"/>
                </a:solidFill>
                <a:latin typeface="Arial"/>
                <a:ea typeface="Arial"/>
                <a:cs typeface="Arial"/>
                <a:sym typeface="Arial"/>
              </a:rPr>
              <a:t>ARRAY_BUFFER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bufferId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);</a:t>
            </a:r>
            <a:endParaRPr/>
          </a:p>
          <a:p>
            <a:pPr indent="0" lvl="1" marL="380985" rtl="0" algn="l">
              <a:spcBef>
                <a:spcPts val="280"/>
              </a:spcBef>
              <a:spcAft>
                <a:spcPts val="0"/>
              </a:spcAft>
              <a:buClr>
                <a:srgbClr val="001080"/>
              </a:buClr>
              <a:buSzPts val="1400"/>
              <a:buNone/>
            </a:pP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4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bufferData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400">
                <a:solidFill>
                  <a:srgbClr val="0070C1"/>
                </a:solidFill>
                <a:latin typeface="Arial"/>
                <a:ea typeface="Arial"/>
                <a:cs typeface="Arial"/>
                <a:sym typeface="Arial"/>
              </a:rPr>
              <a:t>ARRAY_BUFFER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vertices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400">
                <a:solidFill>
                  <a:srgbClr val="0070C1"/>
                </a:solidFill>
                <a:latin typeface="Arial"/>
                <a:ea typeface="Arial"/>
                <a:cs typeface="Arial"/>
                <a:sym typeface="Arial"/>
              </a:rPr>
              <a:t>STATIC_DRAW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);</a:t>
            </a:r>
            <a:endParaRPr/>
          </a:p>
          <a:p>
            <a:pPr indent="0" lvl="1" marL="380985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b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Associa variáveis dos shaders com as variáveis no buffer de dados</a:t>
            </a:r>
            <a:b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vPosition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4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getAttribLocation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"vPosition"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);</a:t>
            </a:r>
            <a:endParaRPr/>
          </a:p>
          <a:p>
            <a:pPr indent="0" lvl="1" marL="380985" rtl="0" algn="l">
              <a:spcBef>
                <a:spcPts val="280"/>
              </a:spcBef>
              <a:spcAft>
                <a:spcPts val="0"/>
              </a:spcAft>
              <a:buClr>
                <a:srgbClr val="001080"/>
              </a:buClr>
              <a:buSzPts val="1400"/>
              <a:buNone/>
            </a:pP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4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vertexAttribPointer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vPosition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400">
                <a:solidFill>
                  <a:srgbClr val="0070C1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);</a:t>
            </a:r>
            <a:endParaRPr/>
          </a:p>
          <a:p>
            <a:pPr indent="0" lvl="1" marL="380985" rtl="0" algn="l">
              <a:spcBef>
                <a:spcPts val="280"/>
              </a:spcBef>
              <a:spcAft>
                <a:spcPts val="0"/>
              </a:spcAft>
              <a:buClr>
                <a:srgbClr val="001080"/>
              </a:buClr>
              <a:buSzPts val="1400"/>
              <a:buNone/>
            </a:pP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4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enableVertexAttribArray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vPosition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); </a:t>
            </a:r>
            <a:endParaRPr/>
          </a:p>
          <a:p>
            <a:pPr indent="0" lvl="1" marL="380985" rtl="0" algn="l">
              <a:spcBef>
                <a:spcPts val="280"/>
              </a:spcBef>
              <a:spcAft>
                <a:spcPts val="0"/>
              </a:spcAft>
              <a:buClr>
                <a:srgbClr val="795E26"/>
              </a:buClr>
              <a:buSzPts val="1400"/>
              <a:buNone/>
            </a:pPr>
            <a:r>
              <a:rPr lang="en-US" sz="14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render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render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1" marL="380985" rtl="0" algn="l">
              <a:spcBef>
                <a:spcPts val="280"/>
              </a:spcBef>
              <a:spcAft>
                <a:spcPts val="0"/>
              </a:spcAft>
              <a:buClr>
                <a:srgbClr val="001080"/>
              </a:buClr>
              <a:buSzPts val="1400"/>
              <a:buNone/>
            </a:pP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4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clear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400">
                <a:solidFill>
                  <a:srgbClr val="0070C1"/>
                </a:solidFill>
                <a:latin typeface="Arial"/>
                <a:ea typeface="Arial"/>
                <a:cs typeface="Arial"/>
                <a:sym typeface="Arial"/>
              </a:rPr>
              <a:t>COLOR_BUFFER_BIT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);</a:t>
            </a:r>
            <a:endParaRPr/>
          </a:p>
          <a:p>
            <a:pPr indent="0" lvl="1" marL="380985" rtl="0" algn="l">
              <a:spcBef>
                <a:spcPts val="280"/>
              </a:spcBef>
              <a:spcAft>
                <a:spcPts val="0"/>
              </a:spcAft>
              <a:buClr>
                <a:srgbClr val="001080"/>
              </a:buClr>
              <a:buSzPts val="1400"/>
              <a:buNone/>
            </a:pP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400">
                <a:solidFill>
                  <a:srgbClr val="795E26"/>
                </a:solidFill>
                <a:latin typeface="Arial"/>
                <a:ea typeface="Arial"/>
                <a:cs typeface="Arial"/>
                <a:sym typeface="Arial"/>
              </a:rPr>
              <a:t>drawArrays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lang="en-US" sz="140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gl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400">
                <a:solidFill>
                  <a:srgbClr val="0070C1"/>
                </a:solidFill>
                <a:latin typeface="Arial"/>
                <a:ea typeface="Arial"/>
                <a:cs typeface="Arial"/>
                <a:sym typeface="Arial"/>
              </a:rPr>
              <a:t>TRIANGLES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1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Vertex Shader</a:t>
            </a:r>
            <a:endParaRPr/>
          </a:p>
        </p:txBody>
      </p:sp>
      <p:sp>
        <p:nvSpPr>
          <p:cNvPr id="244" name="Google Shape;244;p22"/>
          <p:cNvSpPr txBox="1"/>
          <p:nvPr>
            <p:ph idx="1" type="body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Um shader que é executado para cada vértice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Cada vértice é tratado individualmente</a:t>
            </a:r>
            <a:endParaRPr/>
          </a:p>
          <a:p>
            <a:pPr indent="-4572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As saídas dessa função são passadas para o rasterizador onde os dados são interpolados e disponiilizados para o fragment shader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Existem muitos efeitos possíveis no vertex shader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Alterar o sistema de coordenadas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Mover vértices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Calcular efeitos de iluminação por vértice</a:t>
            </a:r>
            <a:endParaRPr/>
          </a:p>
        </p:txBody>
      </p:sp>
      <p:sp>
        <p:nvSpPr>
          <p:cNvPr id="245" name="Google Shape;245;p22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WebGL</a:t>
            </a:r>
            <a:endParaRPr/>
          </a:p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Fragment Shader</a:t>
            </a:r>
            <a:endParaRPr/>
          </a:p>
        </p:txBody>
      </p:sp>
      <p:sp>
        <p:nvSpPr>
          <p:cNvPr id="251" name="Google Shape;251;p23"/>
          <p:cNvSpPr txBox="1"/>
          <p:nvPr>
            <p:ph idx="1" type="body"/>
          </p:nvPr>
        </p:nvSpPr>
        <p:spPr>
          <a:xfrm>
            <a:off x="390548" y="838985"/>
            <a:ext cx="8753452" cy="449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Um shader que é executado para cada pixel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os pixels ainda precisam passar por vários testes antes de chegar ao framebuffer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Existem vários efeitos que podemos ser feitos no fragment shader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Cálculo de iluminação por pixel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Mapeamento de textura e relevo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Mapas de reflexão ambiente (Environment Map)</a:t>
            </a:r>
            <a:endParaRPr/>
          </a:p>
        </p:txBody>
      </p:sp>
      <p:sp>
        <p:nvSpPr>
          <p:cNvPr id="252" name="Google Shape;252;p23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GLSL</a:t>
            </a:r>
            <a:endParaRPr/>
          </a:p>
        </p:txBody>
      </p:sp>
      <p:sp>
        <p:nvSpPr>
          <p:cNvPr id="258" name="Google Shape;258;p24"/>
          <p:cNvSpPr txBox="1"/>
          <p:nvPr>
            <p:ph idx="1" type="body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OpenGL Shading Language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Os shaders do WebGL são escritos em GLSL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Linguagem semelhante a C com alguns recursos do C++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Tipos de dados para gráficos: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	Matrizes 2x2 e 4x4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	Tipos de vetores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Cada shader tem uma função main()</a:t>
            </a:r>
            <a:endParaRPr/>
          </a:p>
        </p:txBody>
      </p:sp>
      <p:sp>
        <p:nvSpPr>
          <p:cNvPr id="259" name="Google Shape;259;p24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Tipos de dados do GLSL</a:t>
            </a:r>
            <a:endParaRPr/>
          </a:p>
        </p:txBody>
      </p:sp>
      <p:sp>
        <p:nvSpPr>
          <p:cNvPr id="265" name="Google Shape;265;p25"/>
          <p:cNvSpPr txBox="1"/>
          <p:nvPr>
            <p:ph idx="1" type="body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 sz="2400"/>
              <a:t>Scalar types:	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float, int, bool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 sz="2400"/>
              <a:t>Vector types:	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vec2, vec3, vec4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	ivec2, ivec3, ivec4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	bvec2, bvec3, bvec4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 sz="2400"/>
              <a:t>Matrix types: 	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mat2, mat3, mat4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 sz="2400"/>
              <a:t>Texture sampling: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sampler1D, sampler2D, </a:t>
            </a:r>
            <a:b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	  sampler3D, samplerCube</a:t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 sz="2400"/>
              <a:t>C++ Style Constructors </a:t>
            </a:r>
            <a:endParaRPr/>
          </a:p>
          <a:p>
            <a:pPr indent="0" lvl="1" marL="36576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vec3 a = vec3(1.0, 2.0, 3.0);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266" name="Google Shape;266;p25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Operações em GLSL</a:t>
            </a:r>
            <a:endParaRPr/>
          </a:p>
        </p:txBody>
      </p:sp>
      <p:sp>
        <p:nvSpPr>
          <p:cNvPr id="272" name="Google Shape;272;p26"/>
          <p:cNvSpPr txBox="1"/>
          <p:nvPr>
            <p:ph idx="1" type="body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Operadores aritméticos e lógicos padrão C/C++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Operadores sobrecarregados para operações de matriz e vetor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2" marL="714339" rtl="0" algn="l">
              <a:spcBef>
                <a:spcPts val="659"/>
              </a:spcBef>
              <a:spcAft>
                <a:spcPts val="0"/>
              </a:spcAft>
              <a:buClr>
                <a:srgbClr val="FF0000"/>
              </a:buClr>
              <a:buSzPts val="3293"/>
              <a:buNone/>
            </a:pPr>
            <a:r>
              <a:rPr lang="en-US" sz="3293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mat4 m;</a:t>
            </a:r>
            <a:endParaRPr/>
          </a:p>
          <a:p>
            <a:pPr indent="0" lvl="2" marL="714339" rtl="0" algn="l">
              <a:spcBef>
                <a:spcPts val="659"/>
              </a:spcBef>
              <a:spcAft>
                <a:spcPts val="0"/>
              </a:spcAft>
              <a:buClr>
                <a:srgbClr val="FF0000"/>
              </a:buClr>
              <a:buSzPts val="3293"/>
              <a:buNone/>
            </a:pPr>
            <a:r>
              <a:rPr lang="en-US" sz="3293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vec4 a, b, c;</a:t>
            </a:r>
            <a:endParaRPr/>
          </a:p>
          <a:p>
            <a:pPr indent="0" lvl="2" marL="714339" rtl="0" algn="l">
              <a:spcBef>
                <a:spcPts val="659"/>
              </a:spcBef>
              <a:spcAft>
                <a:spcPts val="0"/>
              </a:spcAft>
              <a:buClr>
                <a:schemeClr val="dk1"/>
              </a:buClr>
              <a:buSzPts val="3294"/>
              <a:buNone/>
            </a:pPr>
            <a:r>
              <a:t/>
            </a:r>
            <a:endParaRPr sz="3293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714339" rtl="0" algn="l">
              <a:spcBef>
                <a:spcPts val="659"/>
              </a:spcBef>
              <a:spcAft>
                <a:spcPts val="0"/>
              </a:spcAft>
              <a:buClr>
                <a:srgbClr val="FF0000"/>
              </a:buClr>
              <a:buSzPts val="3293"/>
              <a:buNone/>
            </a:pPr>
            <a:r>
              <a:rPr lang="en-US" sz="3293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 = a*m;</a:t>
            </a:r>
            <a:endParaRPr/>
          </a:p>
          <a:p>
            <a:pPr indent="0" lvl="2" marL="714339" rtl="0" algn="l">
              <a:spcBef>
                <a:spcPts val="659"/>
              </a:spcBef>
              <a:spcAft>
                <a:spcPts val="0"/>
              </a:spcAft>
              <a:buClr>
                <a:srgbClr val="FF0000"/>
              </a:buClr>
              <a:buSzPts val="3293"/>
              <a:buNone/>
            </a:pPr>
            <a:r>
              <a:rPr lang="en-US" sz="3293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 = m*a;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/>
          </a:p>
        </p:txBody>
      </p:sp>
      <p:sp>
        <p:nvSpPr>
          <p:cNvPr id="273" name="Google Shape;273;p26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Componentes e Swizzling</a:t>
            </a:r>
            <a:endParaRPr/>
          </a:p>
        </p:txBody>
      </p:sp>
      <p:sp>
        <p:nvSpPr>
          <p:cNvPr id="279" name="Google Shape;279;p27"/>
          <p:cNvSpPr txBox="1"/>
          <p:nvPr>
            <p:ph idx="1" type="body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Acesse os componentes do vetor usando: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  </a:t>
            </a:r>
            <a:r>
              <a:rPr lang="en-US">
                <a:solidFill>
                  <a:srgbClr val="FF0000"/>
                </a:solidFill>
              </a:rPr>
              <a:t>[]</a:t>
            </a:r>
            <a:r>
              <a:rPr lang="en-US"/>
              <a:t> (Indexação de matrizes estilo C)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  </a:t>
            </a:r>
            <a:r>
              <a:rPr lang="en-US">
                <a:solidFill>
                  <a:srgbClr val="FF0000"/>
                </a:solidFill>
              </a:rPr>
              <a:t>xyzw, rgba </a:t>
            </a:r>
            <a:r>
              <a:rPr lang="en-US"/>
              <a:t>ou </a:t>
            </a:r>
            <a:r>
              <a:rPr lang="en-US">
                <a:solidFill>
                  <a:srgbClr val="FF0000"/>
                </a:solidFill>
              </a:rPr>
              <a:t>strq</a:t>
            </a:r>
            <a:r>
              <a:rPr lang="en-US"/>
              <a:t> (componentes nomeados)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Por exemplo: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  </a:t>
            </a:r>
            <a:r>
              <a:rPr lang="en-US">
                <a:solidFill>
                  <a:srgbClr val="FF0000"/>
                </a:solidFill>
              </a:rPr>
              <a:t>vec3 v;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</a:pPr>
            <a:r>
              <a:rPr lang="en-US">
                <a:solidFill>
                  <a:srgbClr val="FF0000"/>
                </a:solidFill>
              </a:rPr>
              <a:t>  v[1], v.y, v.g, v.t</a:t>
            </a:r>
            <a:r>
              <a:rPr lang="en-US"/>
              <a:t> - todos se referem ao mesmo elemento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Swizzling de componentes: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  </a:t>
            </a:r>
            <a:r>
              <a:rPr lang="en-US">
                <a:solidFill>
                  <a:srgbClr val="FF0000"/>
                </a:solidFill>
              </a:rPr>
              <a:t>vec3 a, b;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</a:pPr>
            <a:r>
              <a:rPr lang="en-US">
                <a:solidFill>
                  <a:srgbClr val="FF0000"/>
                </a:solidFill>
              </a:rPr>
              <a:t>  a.xy = b.yx;</a:t>
            </a:r>
            <a:endParaRPr/>
          </a:p>
        </p:txBody>
      </p:sp>
      <p:sp>
        <p:nvSpPr>
          <p:cNvPr id="280" name="Google Shape;280;p27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Qualifiers</a:t>
            </a:r>
            <a:endParaRPr/>
          </a:p>
        </p:txBody>
      </p:sp>
      <p:sp>
        <p:nvSpPr>
          <p:cNvPr id="286" name="Google Shape;286;p28"/>
          <p:cNvSpPr txBox="1"/>
          <p:nvPr>
            <p:ph idx="1" type="body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attribute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15" lvl="1" marL="6191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atributos dos vértices de uma aplicação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1" marL="38098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varying</a:t>
            </a:r>
            <a:endParaRPr/>
          </a:p>
          <a:p>
            <a:pPr indent="-238115" lvl="1" marL="6191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copia atributos dos vértices (e outras variáveis do vertex shader) para o fragment shader</a:t>
            </a:r>
            <a:endParaRPr/>
          </a:p>
          <a:p>
            <a:pPr indent="-238115" lvl="1" marL="6191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os valores são interpolados pelo rasterizador</a:t>
            </a:r>
            <a:endParaRPr sz="1800"/>
          </a:p>
          <a:p>
            <a:pPr indent="0" lvl="1" marL="380985" rtl="0" algn="l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varying  vec2 texCoord;</a:t>
            </a:r>
            <a:endParaRPr/>
          </a:p>
          <a:p>
            <a:pPr indent="0" lvl="1" marL="380985" rtl="0" algn="l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varying vec4 color;</a:t>
            </a:r>
            <a:b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uniform</a:t>
            </a:r>
            <a:endParaRPr>
              <a:solidFill>
                <a:srgbClr val="FF0000"/>
              </a:solidFill>
            </a:endParaRPr>
          </a:p>
          <a:p>
            <a:pPr indent="-238115" lvl="1" marL="6191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variáveis constantes dos shaders definidas na aplicação</a:t>
            </a:r>
            <a:endParaRPr sz="1800"/>
          </a:p>
          <a:p>
            <a:pPr indent="0" lvl="2" marL="746165" rtl="0" algn="l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uniform float time;</a:t>
            </a:r>
            <a:endParaRPr/>
          </a:p>
          <a:p>
            <a:pPr indent="0" lvl="2" marL="746165" rtl="0" algn="l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uniform vec4 rotation;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87" name="Google Shape;287;p28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Funções Built-In</a:t>
            </a:r>
            <a:endParaRPr/>
          </a:p>
        </p:txBody>
      </p:sp>
      <p:sp>
        <p:nvSpPr>
          <p:cNvPr id="293" name="Google Shape;293;p29"/>
          <p:cNvSpPr txBox="1"/>
          <p:nvPr>
            <p:ph idx="1" type="body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 sz="2400"/>
              <a:t>Aritméticas: </a:t>
            </a:r>
            <a:r>
              <a:rPr lang="en-US" sz="2400">
                <a:solidFill>
                  <a:srgbClr val="FF0000"/>
                </a:solidFill>
              </a:rPr>
              <a:t>sqrt, power, abs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 sz="2400"/>
              <a:t>Trigonométricas: </a:t>
            </a:r>
            <a:r>
              <a:rPr lang="en-US" sz="2400">
                <a:solidFill>
                  <a:srgbClr val="FF0000"/>
                </a:solidFill>
              </a:rPr>
              <a:t>sin, asin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 sz="2400"/>
              <a:t>Gráficas:</a:t>
            </a:r>
            <a:r>
              <a:rPr lang="en-US" sz="2400">
                <a:solidFill>
                  <a:srgbClr val="FF0000"/>
                </a:solidFill>
              </a:rPr>
              <a:t> length, reflect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t/>
            </a:r>
            <a:endParaRPr sz="2400"/>
          </a:p>
        </p:txBody>
      </p:sp>
      <p:sp>
        <p:nvSpPr>
          <p:cNvPr id="294" name="Google Shape;294;p29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Variáveis Built-In</a:t>
            </a:r>
            <a:endParaRPr/>
          </a:p>
        </p:txBody>
      </p:sp>
      <p:sp>
        <p:nvSpPr>
          <p:cNvPr id="300" name="Google Shape;300;p30"/>
          <p:cNvSpPr txBox="1"/>
          <p:nvPr>
            <p:ph idx="1" type="body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gl_Position</a:t>
            </a:r>
            <a:endParaRPr sz="2400">
              <a:solidFill>
                <a:srgbClr val="FF0000"/>
              </a:solidFill>
            </a:endParaRPr>
          </a:p>
          <a:p>
            <a:pPr indent="-238115" lvl="1" marL="619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(obrigatório) posição do vértice na saída do vertex shader</a:t>
            </a:r>
            <a:endParaRPr/>
          </a:p>
          <a:p>
            <a:pPr indent="-85715" lvl="1" marL="6191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gl_FragColor</a:t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15" lvl="1" marL="619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(obrigatório) cor de saída do fragment shader</a:t>
            </a:r>
            <a:endParaRPr/>
          </a:p>
          <a:p>
            <a:pPr indent="-111115" lvl="1" marL="619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gl_FragCoord</a:t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15" lvl="1" marL="619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posição do pixel na entrada do fragment shader</a:t>
            </a:r>
            <a:endParaRPr/>
          </a:p>
          <a:p>
            <a:pPr indent="-111115" lvl="1" marL="619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solidFill>
                <a:srgbClr val="66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gl_FragDepth</a:t>
            </a:r>
            <a:endParaRPr sz="2400">
              <a:solidFill>
                <a:srgbClr val="FF0000"/>
              </a:solidFill>
            </a:endParaRPr>
          </a:p>
          <a:p>
            <a:pPr indent="-238115" lvl="1" marL="6191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profundidade do pixel na entrada do fragment shader</a:t>
            </a:r>
            <a:endParaRPr/>
          </a:p>
        </p:txBody>
      </p:sp>
      <p:sp>
        <p:nvSpPr>
          <p:cNvPr id="301" name="Google Shape;301;p30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Processo dos Shaders</a:t>
            </a:r>
            <a:endParaRPr/>
          </a:p>
        </p:txBody>
      </p:sp>
      <p:sp>
        <p:nvSpPr>
          <p:cNvPr id="307" name="Google Shape;307;p31"/>
          <p:cNvSpPr txBox="1"/>
          <p:nvPr>
            <p:ph idx="1" type="body"/>
          </p:nvPr>
        </p:nvSpPr>
        <p:spPr>
          <a:xfrm>
            <a:off x="390549" y="838985"/>
            <a:ext cx="3377888" cy="449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Os shaders precisam ser compilados e </a:t>
            </a:r>
            <a:r>
              <a:rPr i="1" lang="en-US"/>
              <a:t>linkados</a:t>
            </a:r>
            <a:r>
              <a:rPr lang="en-US"/>
              <a:t> para rodar um WebGL fornece o compilador e linkeditor</a:t>
            </a:r>
            <a:endParaRPr/>
          </a:p>
        </p:txBody>
      </p:sp>
      <p:sp>
        <p:nvSpPr>
          <p:cNvPr id="308" name="Google Shape;308;p31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09" name="Google Shape;309;p31"/>
          <p:cNvGrpSpPr/>
          <p:nvPr/>
        </p:nvGrpSpPr>
        <p:grpSpPr>
          <a:xfrm>
            <a:off x="4085500" y="875599"/>
            <a:ext cx="4752512" cy="4337176"/>
            <a:chOff x="4459585" y="943904"/>
            <a:chExt cx="4534458" cy="3911539"/>
          </a:xfrm>
        </p:grpSpPr>
        <p:sp>
          <p:nvSpPr>
            <p:cNvPr id="310" name="Google Shape;310;p31"/>
            <p:cNvSpPr/>
            <p:nvPr/>
          </p:nvSpPr>
          <p:spPr>
            <a:xfrm>
              <a:off x="4459585" y="1510411"/>
              <a:ext cx="1180619" cy="512493"/>
            </a:xfrm>
            <a:prstGeom prst="flowChartProcess">
              <a:avLst/>
            </a:prstGeom>
            <a:solidFill>
              <a:srgbClr val="FFC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81625" lIns="81625" spcFirstLastPara="1" rIns="81625" wrap="square" tIns="81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Cria o</a:t>
              </a:r>
              <a:b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Shader</a:t>
              </a: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4459585" y="2076920"/>
              <a:ext cx="1180619" cy="512493"/>
            </a:xfrm>
            <a:prstGeom prst="flowChartProcess">
              <a:avLst/>
            </a:prstGeom>
            <a:solidFill>
              <a:srgbClr val="FFC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81625" lIns="81625" spcFirstLastPara="1" rIns="81625" wrap="square" tIns="81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Carrega o código fonte do  Shader</a:t>
              </a: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4459585" y="2643427"/>
              <a:ext cx="1180619" cy="512493"/>
            </a:xfrm>
            <a:prstGeom prst="flowChartProcess">
              <a:avLst/>
            </a:prstGeom>
            <a:solidFill>
              <a:srgbClr val="FFC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81625" lIns="81625" spcFirstLastPara="1" rIns="81625" wrap="square" tIns="81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Compila o Shader</a:t>
              </a: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4459585" y="943904"/>
              <a:ext cx="1180619" cy="512493"/>
            </a:xfrm>
            <a:prstGeom prst="flowChartProcess">
              <a:avLst/>
            </a:prstGeom>
            <a:solidFill>
              <a:srgbClr val="FFC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81625" lIns="81625" spcFirstLastPara="1" rIns="81625" wrap="square" tIns="81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Cria o Programa</a:t>
              </a: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4459585" y="3209936"/>
              <a:ext cx="1180619" cy="512493"/>
            </a:xfrm>
            <a:prstGeom prst="flowChartProcess">
              <a:avLst/>
            </a:prstGeom>
            <a:solidFill>
              <a:srgbClr val="FFC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81625" lIns="81625" spcFirstLastPara="1" rIns="81625" wrap="square" tIns="81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9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Conecta o Shader no Programa</a:t>
              </a: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4459585" y="3776444"/>
              <a:ext cx="1180619" cy="512493"/>
            </a:xfrm>
            <a:prstGeom prst="flowChartProcess">
              <a:avLst/>
            </a:prstGeom>
            <a:solidFill>
              <a:srgbClr val="FFC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81625" lIns="81625" spcFirstLastPara="1" rIns="81625" wrap="square" tIns="81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Linka o Programa</a:t>
              </a:r>
              <a:endParaRPr/>
            </a:p>
          </p:txBody>
        </p:sp>
        <p:sp>
          <p:nvSpPr>
            <p:cNvPr id="316" name="Google Shape;316;p31"/>
            <p:cNvSpPr txBox="1"/>
            <p:nvPr/>
          </p:nvSpPr>
          <p:spPr>
            <a:xfrm>
              <a:off x="5714949" y="1102983"/>
              <a:ext cx="2173280" cy="2963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00" lIns="81625" spcFirstLastPara="1" rIns="81625" wrap="square" tIns="408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gl.createProgram()</a:t>
              </a:r>
              <a:endParaRPr/>
            </a:p>
          </p:txBody>
        </p:sp>
        <p:sp>
          <p:nvSpPr>
            <p:cNvPr id="317" name="Google Shape;317;p31"/>
            <p:cNvSpPr txBox="1"/>
            <p:nvPr/>
          </p:nvSpPr>
          <p:spPr>
            <a:xfrm>
              <a:off x="5719677" y="2224211"/>
              <a:ext cx="1978998" cy="2963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00" lIns="81625" spcFirstLastPara="1" rIns="81625" wrap="square" tIns="408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gl.shaderSource()</a:t>
              </a:r>
              <a:endParaRPr/>
            </a:p>
          </p:txBody>
        </p:sp>
        <p:sp>
          <p:nvSpPr>
            <p:cNvPr id="318" name="Google Shape;318;p31"/>
            <p:cNvSpPr txBox="1"/>
            <p:nvPr/>
          </p:nvSpPr>
          <p:spPr>
            <a:xfrm>
              <a:off x="5721553" y="2787021"/>
              <a:ext cx="2186983" cy="2963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00" lIns="81625" spcFirstLastPara="1" rIns="81625" wrap="square" tIns="408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gl.compileShader()</a:t>
              </a:r>
              <a:endParaRPr/>
            </a:p>
          </p:txBody>
        </p:sp>
        <p:sp>
          <p:nvSpPr>
            <p:cNvPr id="319" name="Google Shape;319;p31"/>
            <p:cNvSpPr txBox="1"/>
            <p:nvPr/>
          </p:nvSpPr>
          <p:spPr>
            <a:xfrm>
              <a:off x="5710122" y="1664638"/>
              <a:ext cx="2015633" cy="2963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00" lIns="81625" spcFirstLastPara="1" rIns="81625" wrap="square" tIns="408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gl.createShader()</a:t>
              </a:r>
              <a:endParaRPr/>
            </a:p>
          </p:txBody>
        </p:sp>
        <p:sp>
          <p:nvSpPr>
            <p:cNvPr id="320" name="Google Shape;320;p31"/>
            <p:cNvSpPr txBox="1"/>
            <p:nvPr/>
          </p:nvSpPr>
          <p:spPr>
            <a:xfrm>
              <a:off x="5707749" y="3337250"/>
              <a:ext cx="2065394" cy="2963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00" lIns="81625" spcFirstLastPara="1" rIns="81625" wrap="square" tIns="408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gl.attachShader()</a:t>
              </a:r>
              <a:endParaRPr/>
            </a:p>
          </p:txBody>
        </p:sp>
        <p:sp>
          <p:nvSpPr>
            <p:cNvPr id="321" name="Google Shape;321;p31"/>
            <p:cNvSpPr txBox="1"/>
            <p:nvPr/>
          </p:nvSpPr>
          <p:spPr>
            <a:xfrm>
              <a:off x="5721200" y="3939291"/>
              <a:ext cx="1991015" cy="2963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00" lIns="81625" spcFirstLastPara="1" rIns="81625" wrap="square" tIns="408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gl.linkProgram()</a:t>
              </a: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4459585" y="4342950"/>
              <a:ext cx="1180619" cy="512493"/>
            </a:xfrm>
            <a:prstGeom prst="flowChartProcess">
              <a:avLst/>
            </a:prstGeom>
            <a:solidFill>
              <a:srgbClr val="FFC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81625" lIns="81625" spcFirstLastPara="1" rIns="81625" wrap="square" tIns="81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Usa o Programa</a:t>
              </a:r>
              <a:endParaRPr/>
            </a:p>
          </p:txBody>
        </p:sp>
        <p:sp>
          <p:nvSpPr>
            <p:cNvPr id="323" name="Google Shape;323;p31"/>
            <p:cNvSpPr txBox="1"/>
            <p:nvPr/>
          </p:nvSpPr>
          <p:spPr>
            <a:xfrm>
              <a:off x="5759014" y="4497562"/>
              <a:ext cx="2149522" cy="2963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00" lIns="81625" spcFirstLastPara="1" rIns="81625" wrap="square" tIns="408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gl.useProgram()</a:t>
              </a: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7591057" y="1510412"/>
              <a:ext cx="339394" cy="2219014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1625" lIns="81625" spcFirstLastPara="1" rIns="81625" wrap="square" tIns="81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1"/>
            <p:cNvSpPr txBox="1"/>
            <p:nvPr/>
          </p:nvSpPr>
          <p:spPr>
            <a:xfrm>
              <a:off x="7962340" y="2142974"/>
              <a:ext cx="1031703" cy="976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00" lIns="81625" spcFirstLastPara="1" rIns="81625" wrap="square" tIns="408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Essas etapas repetem para cada tipo de shader no programa</a:t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Associando Variáveis de Shader e Dados</a:t>
            </a:r>
            <a:endParaRPr/>
          </a:p>
        </p:txBody>
      </p:sp>
      <p:sp>
        <p:nvSpPr>
          <p:cNvPr id="331" name="Google Shape;331;p32"/>
          <p:cNvSpPr txBox="1"/>
          <p:nvPr>
            <p:ph idx="1" type="body"/>
          </p:nvPr>
        </p:nvSpPr>
        <p:spPr>
          <a:xfrm>
            <a:off x="390547" y="838985"/>
            <a:ext cx="8628761" cy="449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Necessário associar uma variável do shader ao dados OpenGL: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1" lang="en-US"/>
              <a:t>atributos do vertex shader</a:t>
            </a:r>
            <a:r>
              <a:rPr lang="en-US"/>
              <a:t> → atributos de vértice de aplicativo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1" lang="en-US"/>
              <a:t>shader uniforms</a:t>
            </a:r>
            <a:r>
              <a:rPr lang="en-US"/>
              <a:t> → valores que permanecem os mesmos para todos os vértices de uma única chamada de desenho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Determinando a posição dos dados depois da linkagem, exemplo: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</a:pPr>
            <a:r>
              <a:rPr lang="en-US">
                <a:solidFill>
                  <a:srgbClr val="FF0000"/>
                </a:solidFill>
              </a:rPr>
              <a:t>loc = gl.getAttribLocation( program,“name” 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</a:pPr>
            <a:r>
              <a:rPr lang="en-US">
                <a:solidFill>
                  <a:srgbClr val="FF0000"/>
                </a:solidFill>
              </a:rPr>
              <a:t>loc = gl.getUniformLocation( program,“name” 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/>
          </a:p>
        </p:txBody>
      </p:sp>
      <p:sp>
        <p:nvSpPr>
          <p:cNvPr id="332" name="Google Shape;332;p32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OpenGL</a:t>
            </a:r>
            <a:endParaRPr/>
          </a:p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OpenGL é uma API de renderização de gráficos 3D em tempo real largamente usada.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OpenGL possui diversos recursos para a geração de imagens 3D poligonais de alta qualidade e é suportada pela grande maioria de placas gráficas, sistemas operacionais e gerenciadores de janelas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OpenGL - The Industry Standard for High Performance Graphics" id="44" name="Google Shape;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3974" y="3162883"/>
            <a:ext cx="55880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Animação no WebGL</a:t>
            </a:r>
            <a:endParaRPr/>
          </a:p>
        </p:txBody>
      </p:sp>
      <p:sp>
        <p:nvSpPr>
          <p:cNvPr id="338" name="Google Shape;338;p33"/>
          <p:cNvSpPr txBox="1"/>
          <p:nvPr>
            <p:ph idx="1" type="body"/>
          </p:nvPr>
        </p:nvSpPr>
        <p:spPr>
          <a:xfrm>
            <a:off x="263237" y="838985"/>
            <a:ext cx="8783782" cy="449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Suponha que queremos mudar algo e renderizar novamente com novos valores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Podemos enviar novos valores para os shaders usando variáveis uniform.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Peça para renderizar novamente com requestAnimFrame()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A função de renderização irá executar a cada ciclo de atualização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Altere a função de renderização para chamar a si mesma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Também podemos usar a função de temporizador setInterval(render, milissegundos) para controlar a velocidade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/>
          </a:p>
        </p:txBody>
      </p:sp>
      <p:sp>
        <p:nvSpPr>
          <p:cNvPr id="339" name="Google Shape;339;p33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Usando Matrizes em JS (gl-matrix)</a:t>
            </a:r>
            <a:endParaRPr/>
          </a:p>
        </p:txBody>
      </p:sp>
      <p:sp>
        <p:nvSpPr>
          <p:cNvPr id="345" name="Google Shape;345;p34"/>
          <p:cNvSpPr txBox="1"/>
          <p:nvPr>
            <p:ph idx="1" type="body"/>
          </p:nvPr>
        </p:nvSpPr>
        <p:spPr>
          <a:xfrm>
            <a:off x="475013" y="5103071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/>
              <a:t>"https://cdnjs.cloudflare.com/ajax/libs/gl-matrix/2.8.1/gl-matrix-min.js"</a:t>
            </a:r>
            <a:endParaRPr/>
          </a:p>
        </p:txBody>
      </p:sp>
      <p:sp>
        <p:nvSpPr>
          <p:cNvPr id="346" name="Google Shape;346;p34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7" name="Google Shape;34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961" y="629655"/>
            <a:ext cx="7210077" cy="4281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Referência</a:t>
            </a:r>
            <a:endParaRPr/>
          </a:p>
        </p:txBody>
      </p:sp>
      <p:sp>
        <p:nvSpPr>
          <p:cNvPr id="353" name="Google Shape;353;p35"/>
          <p:cNvSpPr txBox="1"/>
          <p:nvPr>
            <p:ph idx="1" type="body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An Introduction to WebGL Programming, por Ed Angel (University of New Mexico) e Dave Shreiner (ARM, Inc.)</a:t>
            </a:r>
            <a:endParaRPr/>
          </a:p>
        </p:txBody>
      </p:sp>
      <p:sp>
        <p:nvSpPr>
          <p:cNvPr id="354" name="Google Shape;354;p35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"/>
          <p:cNvSpPr txBox="1"/>
          <p:nvPr>
            <p:ph idx="1" type="body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en-US"/>
              <a:t>Computação Gráfica</a:t>
            </a:r>
            <a:endParaRPr/>
          </a:p>
        </p:txBody>
      </p:sp>
      <p:sp>
        <p:nvSpPr>
          <p:cNvPr id="360" name="Google Shape;360;p36"/>
          <p:cNvSpPr txBox="1"/>
          <p:nvPr>
            <p:ph idx="2" type="body"/>
          </p:nvPr>
        </p:nvSpPr>
        <p:spPr>
          <a:xfrm>
            <a:off x="1567655" y="2857501"/>
            <a:ext cx="6119813" cy="104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en-US" sz="2333"/>
              <a:t>Luciano Pereira Soares</a:t>
            </a:r>
            <a:endParaRPr/>
          </a:p>
          <a:p>
            <a:pPr indent="0" lvl="0" marL="0" rtl="0" algn="ctr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en-US" sz="2333"/>
              <a:t>&lt;lpsoares@insper.edu.br&gt;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WebGL</a:t>
            </a:r>
            <a:endParaRPr/>
          </a:p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390547" y="838985"/>
            <a:ext cx="8655129" cy="449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WebGL é uma implementação em JavaScript do OpenGL ES 2.0 que é executado de forma nativa em todos os navegadores atuais que suportem HTML 5.0.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Sua integração com CSS e Jquery é totalmente natural. Da mesma forma recursos de shaders podem ser diretamente usados no código WebGL.</a:t>
            </a:r>
            <a:endParaRPr/>
          </a:p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2258" y="3275235"/>
            <a:ext cx="5319252" cy="2223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WebGL</a:t>
            </a:r>
            <a:endParaRPr/>
          </a:p>
        </p:txBody>
      </p:sp>
      <p:sp>
        <p:nvSpPr>
          <p:cNvPr id="58" name="Google Shape;58;p8"/>
          <p:cNvSpPr txBox="1"/>
          <p:nvPr>
            <p:ph idx="1" type="body"/>
          </p:nvPr>
        </p:nvSpPr>
        <p:spPr>
          <a:xfrm>
            <a:off x="390547" y="838985"/>
            <a:ext cx="8655129" cy="449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Dessa forma o WebGL se torma mais independente ainda que o OpenGL, pois pode rodar diretamente no Browser sem um processo de compilação que pode ser complicado.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No caso do WebGL a renderização é realizado no dispositivo local, embora os dados possam estar armazenados em servidores distantes.</a:t>
            </a:r>
            <a:endParaRPr/>
          </a:p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2258" y="3275235"/>
            <a:ext cx="5319252" cy="2223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OpenGL 2.0 em diante (última versão 4.6)</a:t>
            </a:r>
            <a:endParaRPr/>
          </a:p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390548" y="838985"/>
            <a:ext cx="8753452" cy="449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Versões atuais do OpenGL tem o uso de shaders programáveis como a principal forma de gerar imagens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Os dois shaders principais são o: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1" lang="en-US"/>
              <a:t>vertex shader</a:t>
            </a:r>
            <a:r>
              <a:rPr lang="en-US"/>
              <a:t>: trata dos vértices dos objetos sendo renderizados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1" lang="en-US"/>
              <a:t>fragment shader</a:t>
            </a:r>
            <a:r>
              <a:rPr lang="en-US"/>
              <a:t>: trata dos pixels a serem renderizados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8" name="Google Shape;68;p9"/>
          <p:cNvGrpSpPr/>
          <p:nvPr/>
        </p:nvGrpSpPr>
        <p:grpSpPr>
          <a:xfrm>
            <a:off x="275081" y="3001315"/>
            <a:ext cx="8593838" cy="2065285"/>
            <a:chOff x="1190428" y="2267030"/>
            <a:chExt cx="6665662" cy="1255136"/>
          </a:xfrm>
        </p:grpSpPr>
        <p:sp>
          <p:nvSpPr>
            <p:cNvPr id="69" name="Google Shape;69;p9"/>
            <p:cNvSpPr/>
            <p:nvPr/>
          </p:nvSpPr>
          <p:spPr>
            <a:xfrm>
              <a:off x="3511017" y="2627880"/>
              <a:ext cx="895402" cy="447144"/>
            </a:xfrm>
            <a:prstGeom prst="roundRect">
              <a:avLst>
                <a:gd fmla="val 16667" name="adj"/>
              </a:avLst>
            </a:prstGeom>
            <a:solidFill>
              <a:srgbClr val="95373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Primitive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Setup and Rasterization</a:t>
              </a:r>
              <a:endParaRPr/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4671312" y="2627880"/>
              <a:ext cx="895402" cy="447144"/>
            </a:xfrm>
            <a:prstGeom prst="roundRect">
              <a:avLst>
                <a:gd fmla="val 16667" name="adj"/>
              </a:avLst>
            </a:prstGeom>
            <a:solidFill>
              <a:srgbClr val="7030A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Fragment Coloring and Texturing</a:t>
              </a:r>
              <a:endParaRPr/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5831606" y="2627880"/>
              <a:ext cx="895402" cy="44714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Blending</a:t>
              </a:r>
              <a:endParaRPr/>
            </a:p>
          </p:txBody>
        </p:sp>
        <p:pic>
          <p:nvPicPr>
            <p:cNvPr descr="T:\redtransteapot.png" id="72" name="Google Shape;72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991910" y="2422104"/>
              <a:ext cx="864180" cy="86418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73" name="Google Shape;73;p9"/>
            <p:cNvSpPr/>
            <p:nvPr/>
          </p:nvSpPr>
          <p:spPr>
            <a:xfrm>
              <a:off x="1190428" y="2267030"/>
              <a:ext cx="895402" cy="44714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Vertex</a:t>
              </a:r>
              <a:br>
                <a:rPr b="0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1190428" y="2941831"/>
              <a:ext cx="895402" cy="44714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Pixel</a:t>
              </a:r>
              <a:br>
                <a:rPr b="0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2350723" y="2267030"/>
              <a:ext cx="895402" cy="447144"/>
            </a:xfrm>
            <a:prstGeom prst="roundRect">
              <a:avLst>
                <a:gd fmla="val 16667" name="adj"/>
              </a:avLst>
            </a:prstGeom>
            <a:solidFill>
              <a:srgbClr val="7030A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Vertex Transform and Lighting</a:t>
              </a: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2479317" y="3075022"/>
              <a:ext cx="895402" cy="44714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Texture</a:t>
              </a:r>
              <a:br>
                <a:rPr b="0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Store</a:t>
              </a:r>
              <a:endParaRPr/>
            </a:p>
          </p:txBody>
        </p:sp>
        <p:cxnSp>
          <p:nvCxnSpPr>
            <p:cNvPr id="77" name="Google Shape;77;p9"/>
            <p:cNvCxnSpPr>
              <a:stCxn id="73" idx="3"/>
              <a:endCxn id="75" idx="1"/>
            </p:cNvCxnSpPr>
            <p:nvPr/>
          </p:nvCxnSpPr>
          <p:spPr>
            <a:xfrm>
              <a:off x="2085830" y="2490602"/>
              <a:ext cx="264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8" name="Google Shape;78;p9"/>
            <p:cNvCxnSpPr>
              <a:stCxn id="75" idx="3"/>
              <a:endCxn id="69" idx="1"/>
            </p:cNvCxnSpPr>
            <p:nvPr/>
          </p:nvCxnSpPr>
          <p:spPr>
            <a:xfrm>
              <a:off x="3246125" y="2490602"/>
              <a:ext cx="264900" cy="360900"/>
            </a:xfrm>
            <a:prstGeom prst="bentConnector3">
              <a:avLst>
                <a:gd fmla="val 132684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9" name="Google Shape;79;p9"/>
            <p:cNvCxnSpPr>
              <a:stCxn id="74" idx="3"/>
              <a:endCxn id="69" idx="1"/>
            </p:cNvCxnSpPr>
            <p:nvPr/>
          </p:nvCxnSpPr>
          <p:spPr>
            <a:xfrm flipH="1" rot="10800000">
              <a:off x="2085830" y="2851303"/>
              <a:ext cx="1425300" cy="314100"/>
            </a:xfrm>
            <a:prstGeom prst="bentConnector3">
              <a:avLst>
                <a:gd fmla="val 46507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0" name="Google Shape;80;p9"/>
            <p:cNvCxnSpPr>
              <a:stCxn id="74" idx="3"/>
              <a:endCxn id="76" idx="1"/>
            </p:cNvCxnSpPr>
            <p:nvPr/>
          </p:nvCxnSpPr>
          <p:spPr>
            <a:xfrm>
              <a:off x="2085830" y="3165403"/>
              <a:ext cx="393600" cy="133200"/>
            </a:xfrm>
            <a:prstGeom prst="bentConnector3">
              <a:avLst>
                <a:gd fmla="val 168156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1" name="Google Shape;81;p9"/>
            <p:cNvCxnSpPr>
              <a:stCxn id="76" idx="3"/>
              <a:endCxn id="70" idx="2"/>
            </p:cNvCxnSpPr>
            <p:nvPr/>
          </p:nvCxnSpPr>
          <p:spPr>
            <a:xfrm flipH="1" rot="10800000">
              <a:off x="3374719" y="3075094"/>
              <a:ext cx="1744200" cy="223500"/>
            </a:xfrm>
            <a:prstGeom prst="bent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2" name="Google Shape;82;p9"/>
            <p:cNvCxnSpPr>
              <a:stCxn id="69" idx="3"/>
              <a:endCxn id="70" idx="1"/>
            </p:cNvCxnSpPr>
            <p:nvPr/>
          </p:nvCxnSpPr>
          <p:spPr>
            <a:xfrm>
              <a:off x="4406419" y="2851452"/>
              <a:ext cx="264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3" name="Google Shape;83;p9"/>
            <p:cNvCxnSpPr>
              <a:stCxn id="70" idx="3"/>
            </p:cNvCxnSpPr>
            <p:nvPr/>
          </p:nvCxnSpPr>
          <p:spPr>
            <a:xfrm>
              <a:off x="5566714" y="2851452"/>
              <a:ext cx="264900" cy="1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4" name="Google Shape;84;p9"/>
            <p:cNvCxnSpPr>
              <a:stCxn id="71" idx="3"/>
              <a:endCxn id="72" idx="1"/>
            </p:cNvCxnSpPr>
            <p:nvPr/>
          </p:nvCxnSpPr>
          <p:spPr>
            <a:xfrm>
              <a:off x="6727008" y="2851452"/>
              <a:ext cx="264900" cy="2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OpenGL ES e WebGL</a:t>
            </a:r>
            <a:endParaRPr/>
          </a:p>
        </p:txBody>
      </p:sp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1" lang="en-US"/>
              <a:t>OpenGL ES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	Projetado para dispositivos embarcados e portáteis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	Baseado em Shaders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1" lang="en-US"/>
              <a:t>WebGL</a:t>
            </a:r>
            <a:endParaRPr b="1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	Implementação de JavaScript do ES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en-US"/>
              <a:t>	Funciona nos navegadores mais recentes</a:t>
            </a:r>
            <a:endParaRPr/>
          </a:p>
        </p:txBody>
      </p: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Three.js</a:t>
            </a:r>
            <a:endParaRPr/>
          </a:p>
        </p:txBody>
      </p:sp>
      <p:sp>
        <p:nvSpPr>
          <p:cNvPr id="97" name="Google Shape;97;p11"/>
          <p:cNvSpPr txBox="1"/>
          <p:nvPr>
            <p:ph idx="1" type="body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 sz="2400"/>
              <a:t>WebGL é uma API de baixo nível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 sz="2400"/>
              <a:t>Bibliotecas Three.js disponibiliza recursos de mais alto nível: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Grafo de cena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Display Lists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Simulação Física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t/>
            </a:r>
            <a:endParaRPr sz="2400"/>
          </a:p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Pipeline de Renderização</a:t>
            </a:r>
            <a:endParaRPr/>
          </a:p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5" name="Google Shape;105;p12"/>
          <p:cNvGrpSpPr/>
          <p:nvPr/>
        </p:nvGrpSpPr>
        <p:grpSpPr>
          <a:xfrm>
            <a:off x="265700" y="1333500"/>
            <a:ext cx="8489542" cy="3333750"/>
            <a:chOff x="13390" y="1333500"/>
            <a:chExt cx="8489542" cy="3333750"/>
          </a:xfrm>
        </p:grpSpPr>
        <p:sp>
          <p:nvSpPr>
            <p:cNvPr id="106" name="Google Shape;106;p12"/>
            <p:cNvSpPr/>
            <p:nvPr/>
          </p:nvSpPr>
          <p:spPr>
            <a:xfrm>
              <a:off x="666751" y="2516495"/>
              <a:ext cx="1471309" cy="74199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86C1F"/>
                </a:gs>
                <a:gs pos="80000">
                  <a:srgbClr val="FF8E29"/>
                </a:gs>
                <a:gs pos="100000">
                  <a:srgbClr val="FF8D25"/>
                </a:gs>
              </a:gsLst>
              <a:lin ang="162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57150" lIns="114300" spcFirstLastPara="1" rIns="114300" wrap="square" tIns="5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Processamento dos Vértices</a:t>
              </a:r>
              <a:endParaRPr/>
            </a:p>
          </p:txBody>
        </p:sp>
        <p:sp>
          <p:nvSpPr>
            <p:cNvPr id="107" name="Google Shape;107;p12"/>
            <p:cNvSpPr/>
            <p:nvPr/>
          </p:nvSpPr>
          <p:spPr>
            <a:xfrm>
              <a:off x="2880691" y="2516495"/>
              <a:ext cx="1471309" cy="74199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86C1F"/>
                </a:gs>
                <a:gs pos="80000">
                  <a:srgbClr val="FF8E29"/>
                </a:gs>
                <a:gs pos="100000">
                  <a:srgbClr val="FF8D25"/>
                </a:gs>
              </a:gsLst>
              <a:lin ang="162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57150" lIns="114300" spcFirstLastPara="1" rIns="114300" wrap="square" tIns="5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Rasterizador</a:t>
              </a:r>
              <a:endParaRPr/>
            </a:p>
          </p:txBody>
        </p:sp>
        <p:sp>
          <p:nvSpPr>
            <p:cNvPr id="108" name="Google Shape;108;p12"/>
            <p:cNvSpPr/>
            <p:nvPr/>
          </p:nvSpPr>
          <p:spPr>
            <a:xfrm>
              <a:off x="5094631" y="2516495"/>
              <a:ext cx="1471309" cy="74199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86C1F"/>
                </a:gs>
                <a:gs pos="80000">
                  <a:srgbClr val="FF8E29"/>
                </a:gs>
                <a:gs pos="100000">
                  <a:srgbClr val="FF8D25"/>
                </a:gs>
              </a:gsLst>
              <a:lin ang="162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57150" lIns="114300" spcFirstLastPara="1" rIns="114300" wrap="square" tIns="5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Processamento dos Fragmentos</a:t>
              </a:r>
              <a:endParaRPr/>
            </a:p>
          </p:txBody>
        </p:sp>
        <p:pic>
          <p:nvPicPr>
            <p:cNvPr descr="T:\redtransteapot.png" id="109" name="Google Shape;109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239001" y="2413520"/>
              <a:ext cx="1263931" cy="94794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10" name="Google Shape;110;p12"/>
            <p:cNvSpPr/>
            <p:nvPr/>
          </p:nvSpPr>
          <p:spPr>
            <a:xfrm>
              <a:off x="783279" y="3810000"/>
              <a:ext cx="1238250" cy="857250"/>
            </a:xfrm>
            <a:prstGeom prst="flowChartDocument">
              <a:avLst/>
            </a:prstGeom>
            <a:gradFill>
              <a:gsLst>
                <a:gs pos="0">
                  <a:srgbClr val="5D427D"/>
                </a:gs>
                <a:gs pos="80000">
                  <a:srgbClr val="7A57A5"/>
                </a:gs>
                <a:gs pos="100000">
                  <a:srgbClr val="7A56A7"/>
                </a:gs>
              </a:gsLst>
              <a:lin ang="162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57150" lIns="114300" spcFirstLastPara="1" rIns="114300" wrap="square" tIns="5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Vertex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Shader</a:t>
              </a:r>
              <a:endParaRPr/>
            </a:p>
          </p:txBody>
        </p:sp>
        <p:sp>
          <p:nvSpPr>
            <p:cNvPr id="111" name="Google Shape;111;p12"/>
            <p:cNvSpPr/>
            <p:nvPr/>
          </p:nvSpPr>
          <p:spPr>
            <a:xfrm>
              <a:off x="5211159" y="3810000"/>
              <a:ext cx="1238250" cy="857250"/>
            </a:xfrm>
            <a:prstGeom prst="flowChartDocument">
              <a:avLst/>
            </a:prstGeom>
            <a:gradFill>
              <a:gsLst>
                <a:gs pos="0">
                  <a:srgbClr val="5D427D"/>
                </a:gs>
                <a:gs pos="80000">
                  <a:srgbClr val="7A57A5"/>
                </a:gs>
                <a:gs pos="100000">
                  <a:srgbClr val="7A56A7"/>
                </a:gs>
              </a:gsLst>
              <a:lin ang="162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57150" lIns="114300" spcFirstLastPara="1" rIns="114300" wrap="square" tIns="5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Fragment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Shader</a:t>
              </a:r>
              <a:endParaRPr/>
            </a:p>
          </p:txBody>
        </p:sp>
        <p:cxnSp>
          <p:nvCxnSpPr>
            <p:cNvPr id="112" name="Google Shape;112;p12"/>
            <p:cNvCxnSpPr>
              <a:stCxn id="106" idx="3"/>
              <a:endCxn id="107" idx="1"/>
            </p:cNvCxnSpPr>
            <p:nvPr/>
          </p:nvCxnSpPr>
          <p:spPr>
            <a:xfrm>
              <a:off x="2138060" y="2887494"/>
              <a:ext cx="742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13" name="Google Shape;113;p12"/>
            <p:cNvCxnSpPr>
              <a:stCxn id="107" idx="3"/>
              <a:endCxn id="108" idx="1"/>
            </p:cNvCxnSpPr>
            <p:nvPr/>
          </p:nvCxnSpPr>
          <p:spPr>
            <a:xfrm>
              <a:off x="4352000" y="2887494"/>
              <a:ext cx="742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14" name="Google Shape;114;p12"/>
            <p:cNvCxnSpPr>
              <a:stCxn id="108" idx="3"/>
              <a:endCxn id="109" idx="1"/>
            </p:cNvCxnSpPr>
            <p:nvPr/>
          </p:nvCxnSpPr>
          <p:spPr>
            <a:xfrm>
              <a:off x="6565940" y="2887494"/>
              <a:ext cx="673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15" name="Google Shape;115;p12"/>
            <p:cNvCxnSpPr>
              <a:stCxn id="110" idx="0"/>
              <a:endCxn id="106" idx="2"/>
            </p:cNvCxnSpPr>
            <p:nvPr/>
          </p:nvCxnSpPr>
          <p:spPr>
            <a:xfrm rot="10800000">
              <a:off x="1402404" y="3258600"/>
              <a:ext cx="0" cy="55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16" name="Google Shape;116;p12"/>
            <p:cNvCxnSpPr>
              <a:stCxn id="111" idx="0"/>
              <a:endCxn id="108" idx="2"/>
            </p:cNvCxnSpPr>
            <p:nvPr/>
          </p:nvCxnSpPr>
          <p:spPr>
            <a:xfrm rot="10800000">
              <a:off x="5830284" y="3258600"/>
              <a:ext cx="0" cy="55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7" name="Google Shape;117;p12"/>
            <p:cNvSpPr/>
            <p:nvPr/>
          </p:nvSpPr>
          <p:spPr>
            <a:xfrm>
              <a:off x="1612637" y="1333500"/>
              <a:ext cx="5435864" cy="476250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57150" lIns="114300" spcFirstLastPara="1" rIns="114300" wrap="square" tIns="5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Fluxo de Dados da GPU</a:t>
              </a:r>
              <a:endParaRPr/>
            </a:p>
          </p:txBody>
        </p:sp>
        <p:sp>
          <p:nvSpPr>
            <p:cNvPr id="118" name="Google Shape;118;p12"/>
            <p:cNvSpPr txBox="1"/>
            <p:nvPr/>
          </p:nvSpPr>
          <p:spPr>
            <a:xfrm>
              <a:off x="187564" y="1379265"/>
              <a:ext cx="1126270" cy="3924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7150" lIns="114300" spcFirstLastPara="1" rIns="114300" wrap="square" tIns="571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Aplicação</a:t>
              </a:r>
              <a:endParaRPr/>
            </a:p>
          </p:txBody>
        </p:sp>
        <p:sp>
          <p:nvSpPr>
            <p:cNvPr id="119" name="Google Shape;119;p12"/>
            <p:cNvSpPr txBox="1"/>
            <p:nvPr/>
          </p:nvSpPr>
          <p:spPr>
            <a:xfrm>
              <a:off x="7057983" y="1379263"/>
              <a:ext cx="1394677" cy="3924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7150" lIns="114300" spcFirstLastPara="1" rIns="114300" wrap="square" tIns="571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Framebuffer</a:t>
              </a:r>
              <a:endParaRPr/>
            </a:p>
          </p:txBody>
        </p:sp>
        <p:sp>
          <p:nvSpPr>
            <p:cNvPr id="120" name="Google Shape;120;p12"/>
            <p:cNvSpPr txBox="1"/>
            <p:nvPr/>
          </p:nvSpPr>
          <p:spPr>
            <a:xfrm>
              <a:off x="13390" y="2190750"/>
              <a:ext cx="802656" cy="3308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7150" lIns="114300" spcFirstLastPara="1" rIns="114300" wrap="square" tIns="571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Vértices</a:t>
              </a:r>
              <a:endParaRPr/>
            </a:p>
          </p:txBody>
        </p:sp>
        <p:sp>
          <p:nvSpPr>
            <p:cNvPr id="121" name="Google Shape;121;p12"/>
            <p:cNvSpPr txBox="1"/>
            <p:nvPr/>
          </p:nvSpPr>
          <p:spPr>
            <a:xfrm>
              <a:off x="2002864" y="2189482"/>
              <a:ext cx="802656" cy="3308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7150" lIns="114300" spcFirstLastPara="1" rIns="114300" wrap="square" tIns="571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Vértices</a:t>
              </a:r>
              <a:endParaRPr/>
            </a:p>
          </p:txBody>
        </p:sp>
        <p:sp>
          <p:nvSpPr>
            <p:cNvPr id="122" name="Google Shape;122;p12"/>
            <p:cNvSpPr txBox="1"/>
            <p:nvPr/>
          </p:nvSpPr>
          <p:spPr>
            <a:xfrm>
              <a:off x="4081405" y="2190750"/>
              <a:ext cx="1096582" cy="3308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7150" lIns="114300" spcFirstLastPara="1" rIns="114300" wrap="square" tIns="571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Fragmentos</a:t>
              </a:r>
              <a:endParaRPr/>
            </a:p>
          </p:txBody>
        </p:sp>
        <p:sp>
          <p:nvSpPr>
            <p:cNvPr id="123" name="Google Shape;123;p12"/>
            <p:cNvSpPr txBox="1"/>
            <p:nvPr/>
          </p:nvSpPr>
          <p:spPr>
            <a:xfrm>
              <a:off x="6457348" y="2189482"/>
              <a:ext cx="637547" cy="3308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7150" lIns="114300" spcFirstLastPara="1" rIns="114300" wrap="square" tIns="571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Pixels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