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31"/>
  </p:notesMasterIdLst>
  <p:sldIdLst>
    <p:sldId id="256" r:id="rId2"/>
    <p:sldId id="258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313" r:id="rId14"/>
    <p:sldId id="271" r:id="rId15"/>
    <p:sldId id="272" r:id="rId16"/>
    <p:sldId id="273" r:id="rId17"/>
    <p:sldId id="317" r:id="rId18"/>
    <p:sldId id="318" r:id="rId19"/>
    <p:sldId id="338" r:id="rId20"/>
    <p:sldId id="341" r:id="rId21"/>
    <p:sldId id="312" r:id="rId22"/>
    <p:sldId id="340" r:id="rId23"/>
    <p:sldId id="339" r:id="rId24"/>
    <p:sldId id="275" r:id="rId25"/>
    <p:sldId id="342" r:id="rId26"/>
    <p:sldId id="343" r:id="rId27"/>
    <p:sldId id="319" r:id="rId28"/>
    <p:sldId id="323" r:id="rId29"/>
    <p:sldId id="308" r:id="rId30"/>
  </p:sldIdLst>
  <p:sldSz cx="9144000" cy="5715000" type="screen16x10"/>
  <p:notesSz cx="6858000" cy="9144000"/>
  <p:embeddedFontLs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5"/>
    <p:restoredTop sz="94658"/>
  </p:normalViewPr>
  <p:slideViewPr>
    <p:cSldViewPr snapToGrid="0">
      <p:cViewPr varScale="1">
        <p:scale>
          <a:sx n="138" d="100"/>
          <a:sy n="138" d="100"/>
        </p:scale>
        <p:origin x="192" y="192"/>
      </p:cViewPr>
      <p:guideLst>
        <p:guide orient="horz" pos="180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6cab8bc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6cab8bc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f976cab8bc_0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76cab8bc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76cab8bc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f976cab8bc_0_1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976cab8bc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976cab8bc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f976cab8bc_0_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00f2f6c2d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g100f2f6c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4793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976cab8bc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f976cab8bc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f976cab8bc_0_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f976cab8bc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f976cab8bc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f976cab8bc_0_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976cab8bc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976cab8bc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f976cab8bc_0_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c0aa5670d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ec0aa5670d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c0aa5670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ec0aa5670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4d9baee1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f4d9baee1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gf4d9baee1c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e90e4e18cf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e90e4e18cf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917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ee0e4c76e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ee0e4c76e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gee0e4c76e4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73358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823b695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823b695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f3823b6950_0_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245CCB4C-DCAD-92D0-EBEF-1E977001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823b6950_0_78:notes">
            <a:extLst>
              <a:ext uri="{FF2B5EF4-FFF2-40B4-BE49-F238E27FC236}">
                <a16:creationId xmlns:a16="http://schemas.microsoft.com/office/drawing/2014/main" id="{C6E53A31-DD2D-4518-434D-6B017225D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823b6950_0_78:notes">
            <a:extLst>
              <a:ext uri="{FF2B5EF4-FFF2-40B4-BE49-F238E27FC236}">
                <a16:creationId xmlns:a16="http://schemas.microsoft.com/office/drawing/2014/main" id="{BB6E3BEA-3224-50D7-40BD-E36CF28A5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f3823b6950_0_78:notes">
            <a:extLst>
              <a:ext uri="{FF2B5EF4-FFF2-40B4-BE49-F238E27FC236}">
                <a16:creationId xmlns:a16="http://schemas.microsoft.com/office/drawing/2014/main" id="{F73237BB-3E4D-9FD9-7FFD-1C0563EDD2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855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>
          <a:extLst>
            <a:ext uri="{FF2B5EF4-FFF2-40B4-BE49-F238E27FC236}">
              <a16:creationId xmlns:a16="http://schemas.microsoft.com/office/drawing/2014/main" id="{4A07DA89-1CD8-7F7C-3BFF-6F6356803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f3823b6950_0_78:notes">
            <a:extLst>
              <a:ext uri="{FF2B5EF4-FFF2-40B4-BE49-F238E27FC236}">
                <a16:creationId xmlns:a16="http://schemas.microsoft.com/office/drawing/2014/main" id="{F90AAEA8-6678-FF9B-0C1E-DF2B56E578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f3823b6950_0_78:notes">
            <a:extLst>
              <a:ext uri="{FF2B5EF4-FFF2-40B4-BE49-F238E27FC236}">
                <a16:creationId xmlns:a16="http://schemas.microsoft.com/office/drawing/2014/main" id="{301F7007-CCC9-3E68-C1F5-5EF9E6C13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f3823b6950_0_78:notes">
            <a:extLst>
              <a:ext uri="{FF2B5EF4-FFF2-40B4-BE49-F238E27FC236}">
                <a16:creationId xmlns:a16="http://schemas.microsoft.com/office/drawing/2014/main" id="{9BF803CF-ECBC-A5AA-BD7B-A8CA269162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1982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ec0aa5670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gec0aa5670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e97e8df83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3" name="Google Shape;753;ge97e8df83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ge97e8df838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976cab8b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976cab8b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f976cab8bc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976cab8b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976cab8b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f976cab8bc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f976cab8bc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f976cab8bc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f976cab8bc_0_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976cab8b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976cab8b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f976cab8bc_0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76cab8b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76cab8b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gf976cab8bc_0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f976cab8b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f976cab8b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f976cab8bc_0_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f976cab8b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f976cab8b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976cab8bc_0_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914400" y="1206500"/>
            <a:ext cx="77724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ldxSt2DVre8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R15lmy5Zh5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Bo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Con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Cylinder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psoares.github.io/Renderizador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en.wikipedia.org/wiki/Geodesic_polyhedron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hyperlink" Target="http://www.youtube.com/watch?v=WH_HIQvEJW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aOyo7A6zGt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13: Primitivas 3D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44" name="Google Shape;144;p1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45" name="Google Shape;145;p17" title="Coordenadas esféricas 1">
            <a:hlinkClick r:id="rId3"/>
          </p:cNvPr>
          <p:cNvPicPr preferRelativeResize="0"/>
          <p:nvPr/>
        </p:nvPicPr>
        <p:blipFill>
          <a:blip r:embed="rId4">
            <a:alphaModFix/>
          </a:blip>
          <a:srcRect t="11693" b="11693"/>
          <a:stretch/>
        </p:blipFill>
        <p:spPr>
          <a:xfrm>
            <a:off x="1518496" y="1938528"/>
            <a:ext cx="6199040" cy="347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Podemos repetir essa construção para diferentes valores de 𝛷  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888" y="19263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Podemos repetir essa construção para diferentes valores de 𝛷  </a:t>
            </a:r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pic>
        <p:nvPicPr>
          <p:cNvPr id="163" name="Google Shape;163;p19" title="Coordenadas esféricas 2">
            <a:hlinkClick r:id="rId3"/>
          </p:cNvPr>
          <p:cNvPicPr preferRelativeResize="0"/>
          <p:nvPr/>
        </p:nvPicPr>
        <p:blipFill>
          <a:blip r:embed="rId4">
            <a:alphaModFix/>
          </a:blip>
          <a:srcRect t="12024" b="11709"/>
          <a:stretch/>
        </p:blipFill>
        <p:spPr>
          <a:xfrm>
            <a:off x="1212976" y="1865377"/>
            <a:ext cx="6026725" cy="3447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Revisão de Coordenadas Esféricas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737" name="Google Shape;73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2539" y="863600"/>
            <a:ext cx="4910049" cy="4561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916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363" y="1540025"/>
            <a:ext cx="6885267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775" y="1540025"/>
            <a:ext cx="6885267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1"/>
          </p:nvPr>
        </p:nvSpPr>
        <p:spPr>
          <a:xfrm>
            <a:off x="390550" y="69732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Relação entre as coordenadas </a:t>
            </a:r>
            <a:r>
              <a:rPr lang="pt-BR" i="1"/>
              <a:t>(x,y,z)</a:t>
            </a:r>
            <a:r>
              <a:rPr lang="pt-BR"/>
              <a:t> e </a:t>
            </a:r>
            <a:r>
              <a:rPr lang="pt-BR" i="1"/>
              <a:t>(𝛒,𝚹,𝛷):</a:t>
            </a:r>
            <a:r>
              <a:rPr lang="pt-BR"/>
              <a:t>  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0" y="1455225"/>
            <a:ext cx="6733791" cy="40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33"/>
          <p:cNvGrpSpPr/>
          <p:nvPr/>
        </p:nvGrpSpPr>
        <p:grpSpPr>
          <a:xfrm>
            <a:off x="469157" y="848097"/>
            <a:ext cx="7889683" cy="4615181"/>
            <a:chOff x="192" y="432"/>
            <a:chExt cx="4993" cy="2784"/>
          </a:xfrm>
        </p:grpSpPr>
        <p:pic>
          <p:nvPicPr>
            <p:cNvPr id="459" name="Google Shape;459;p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" y="432"/>
              <a:ext cx="1968" cy="2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33" descr="03_5-Transform"/>
            <p:cNvPicPr preferRelativeResize="0"/>
            <p:nvPr/>
          </p:nvPicPr>
          <p:blipFill rotWithShape="1">
            <a:blip r:embed="rId4">
              <a:alphaModFix/>
            </a:blip>
            <a:srcRect l="19510" r="9410"/>
            <a:stretch/>
          </p:blipFill>
          <p:spPr>
            <a:xfrm>
              <a:off x="2304" y="480"/>
              <a:ext cx="2881" cy="27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61" name="Google Shape;461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Formas e Transformações (X3D-Edit)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de algumas primitivas</a:t>
            </a:r>
            <a:endParaRPr/>
          </a:p>
        </p:txBody>
      </p:sp>
      <p:pic>
        <p:nvPicPr>
          <p:cNvPr id="467" name="Google Shape;467;p34" descr="X3dSpecificationC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0501" y="1079726"/>
            <a:ext cx="2049268" cy="2222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34" descr="X3dSpecificationCylind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7759" y="3155158"/>
            <a:ext cx="2748603" cy="2384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34" descr="X3dSpecificationSphe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26849" y="3452817"/>
            <a:ext cx="2163793" cy="211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34" descr="X3dSpecificationBox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6822" y="1071550"/>
            <a:ext cx="2397717" cy="221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Construindo um Cubo</a:t>
            </a:r>
            <a:endParaRPr dirty="0"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Posicione os 8 vértices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Faça as conexões</a:t>
            </a:r>
          </a:p>
          <a:p>
            <a:pPr marL="742950" lvl="1" indent="-285750">
              <a:spcBef>
                <a:spcPts val="0"/>
              </a:spcBef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por faces</a:t>
            </a:r>
            <a:endParaRPr lang="pt-BR" sz="1800" dirty="0"/>
          </a:p>
          <a:p>
            <a:pPr marL="742950" lvl="1" indent="-285750">
              <a:spcBef>
                <a:spcPts val="0"/>
              </a:spcBef>
              <a:buSzPts val="1700"/>
              <a:buFont typeface="Arial" panose="020B0604020202020204" pitchFamily="34" charset="0"/>
              <a:buChar char="•"/>
            </a:pPr>
            <a:r>
              <a:rPr lang="pt-BR" sz="1700" dirty="0"/>
              <a:t>por triângulos</a:t>
            </a:r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18F561-8B6C-090A-492E-14CDE1CFB599}"/>
              </a:ext>
            </a:extLst>
          </p:cNvPr>
          <p:cNvGrpSpPr/>
          <p:nvPr/>
        </p:nvGrpSpPr>
        <p:grpSpPr>
          <a:xfrm>
            <a:off x="4203263" y="1324281"/>
            <a:ext cx="3822195" cy="3827329"/>
            <a:chOff x="2660903" y="1033035"/>
            <a:chExt cx="3822195" cy="382732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7CA07C0-465B-FC5D-D253-90203B727D21}"/>
                </a:ext>
              </a:extLst>
            </p:cNvPr>
            <p:cNvCxnSpPr/>
            <p:nvPr/>
          </p:nvCxnSpPr>
          <p:spPr>
            <a:xfrm>
              <a:off x="2660904" y="1042416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6D381B9-C8C1-F309-2876-739C86A11F93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4" y="1042416"/>
              <a:ext cx="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4C31C0-7BF2-AC29-CD33-BCB09D566766}"/>
                </a:ext>
              </a:extLst>
            </p:cNvPr>
            <p:cNvCxnSpPr/>
            <p:nvPr/>
          </p:nvCxnSpPr>
          <p:spPr>
            <a:xfrm>
              <a:off x="5431538" y="1042416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94DB360-58E0-EB50-205A-1044E17709CB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4" y="1042416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2E5D062-1F00-A169-B173-1C1BCD2C6785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4" y="2112264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56D5E9-9839-AC50-EA38-0DF9B0869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2463" y="2112264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877FAF-6257-A5AE-3ADA-5B4A6B3964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097" y="2112264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532FF5-1DA8-F61C-436F-BF0B724936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0903" y="1048347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D12F8A-E91B-B4A6-C297-8B8A9C207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1536" y="1033035"/>
              <a:ext cx="1" cy="27481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4A380FD-00AE-B5E3-C7BE-3B94A95596A0}"/>
                </a:ext>
              </a:extLst>
            </p:cNvPr>
            <p:cNvCxnSpPr/>
            <p:nvPr/>
          </p:nvCxnSpPr>
          <p:spPr>
            <a:xfrm>
              <a:off x="2660903" y="3776299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C0FA58C-92C1-1961-7C8D-84F0BA90BA5A}"/>
                </a:ext>
              </a:extLst>
            </p:cNvPr>
            <p:cNvCxnSpPr/>
            <p:nvPr/>
          </p:nvCxnSpPr>
          <p:spPr>
            <a:xfrm>
              <a:off x="5431537" y="3776299"/>
              <a:ext cx="1051560" cy="106984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9BCAC7-BA72-45C1-615D-20D4660A3FEF}"/>
                </a:ext>
              </a:extLst>
            </p:cNvPr>
            <p:cNvCxnSpPr>
              <a:cxnSpLocks/>
            </p:cNvCxnSpPr>
            <p:nvPr/>
          </p:nvCxnSpPr>
          <p:spPr>
            <a:xfrm>
              <a:off x="2660903" y="3776299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0F949A9-0CC1-24C8-2C01-1599DC5D76E0}"/>
                </a:ext>
              </a:extLst>
            </p:cNvPr>
            <p:cNvCxnSpPr>
              <a:cxnSpLocks/>
            </p:cNvCxnSpPr>
            <p:nvPr/>
          </p:nvCxnSpPr>
          <p:spPr>
            <a:xfrm>
              <a:off x="3712463" y="4846147"/>
              <a:ext cx="2770634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E16EBF-154E-68D5-5BFB-77B1AED33C6E}"/>
              </a:ext>
            </a:extLst>
          </p:cNvPr>
          <p:cNvCxnSpPr/>
          <p:nvPr/>
        </p:nvCxnSpPr>
        <p:spPr>
          <a:xfrm>
            <a:off x="8612306" y="323998"/>
            <a:ext cx="1051560" cy="1069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15E4714C-F596-F283-DE5E-A28C5608A793}"/>
              </a:ext>
            </a:extLst>
          </p:cNvPr>
          <p:cNvSpPr/>
          <p:nvPr/>
        </p:nvSpPr>
        <p:spPr>
          <a:xfrm>
            <a:off x="4166688" y="1303017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E90A975-43A6-8C67-E56A-F4908C47D389}"/>
              </a:ext>
            </a:extLst>
          </p:cNvPr>
          <p:cNvSpPr/>
          <p:nvPr/>
        </p:nvSpPr>
        <p:spPr>
          <a:xfrm>
            <a:off x="6937320" y="1297267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2D9ECE-7C37-0984-A105-1812E938833C}"/>
              </a:ext>
            </a:extLst>
          </p:cNvPr>
          <p:cNvSpPr/>
          <p:nvPr/>
        </p:nvSpPr>
        <p:spPr>
          <a:xfrm>
            <a:off x="5218248" y="2363762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8DF424-AF78-4001-04C4-2191E07566C4}"/>
              </a:ext>
            </a:extLst>
          </p:cNvPr>
          <p:cNvSpPr/>
          <p:nvPr/>
        </p:nvSpPr>
        <p:spPr>
          <a:xfrm>
            <a:off x="7988881" y="2363762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1F46742-F01A-1DCC-3E8B-CE3937BE62DB}"/>
              </a:ext>
            </a:extLst>
          </p:cNvPr>
          <p:cNvSpPr/>
          <p:nvPr/>
        </p:nvSpPr>
        <p:spPr>
          <a:xfrm>
            <a:off x="4166687" y="403096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6FEE2C-6E3D-487D-413B-618C9F9A876F}"/>
              </a:ext>
            </a:extLst>
          </p:cNvPr>
          <p:cNvSpPr/>
          <p:nvPr/>
        </p:nvSpPr>
        <p:spPr>
          <a:xfrm>
            <a:off x="6940846" y="403096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E7A423B-5FB3-D315-7A9B-DB64C6A41E0E}"/>
              </a:ext>
            </a:extLst>
          </p:cNvPr>
          <p:cNvSpPr/>
          <p:nvPr/>
        </p:nvSpPr>
        <p:spPr>
          <a:xfrm>
            <a:off x="5214722" y="510081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70AF14B-360E-7186-C9F9-1562B91948CF}"/>
              </a:ext>
            </a:extLst>
          </p:cNvPr>
          <p:cNvSpPr/>
          <p:nvPr/>
        </p:nvSpPr>
        <p:spPr>
          <a:xfrm>
            <a:off x="7985356" y="5100818"/>
            <a:ext cx="73152" cy="731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66D52B-C884-7838-97DE-FF3F9ABFD729}"/>
              </a:ext>
            </a:extLst>
          </p:cNvPr>
          <p:cNvSpPr txBox="1"/>
          <p:nvPr/>
        </p:nvSpPr>
        <p:spPr>
          <a:xfrm>
            <a:off x="3945791" y="1068392"/>
            <a:ext cx="25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A51127-7F75-B917-01FC-B26FC84E75CF}"/>
              </a:ext>
            </a:extLst>
          </p:cNvPr>
          <p:cNvSpPr txBox="1"/>
          <p:nvPr/>
        </p:nvSpPr>
        <p:spPr>
          <a:xfrm>
            <a:off x="6740062" y="1058892"/>
            <a:ext cx="2338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CF0147-2280-3E93-732B-309843617606}"/>
              </a:ext>
            </a:extLst>
          </p:cNvPr>
          <p:cNvSpPr txBox="1"/>
          <p:nvPr/>
        </p:nvSpPr>
        <p:spPr>
          <a:xfrm>
            <a:off x="5217757" y="2082873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576586-FE6B-C105-22FF-2E423D0BBC1E}"/>
              </a:ext>
            </a:extLst>
          </p:cNvPr>
          <p:cNvSpPr txBox="1"/>
          <p:nvPr/>
        </p:nvSpPr>
        <p:spPr>
          <a:xfrm>
            <a:off x="8020180" y="2097259"/>
            <a:ext cx="2321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2F38DE9-F747-6504-7CA9-319272AD012D}"/>
              </a:ext>
            </a:extLst>
          </p:cNvPr>
          <p:cNvSpPr txBox="1"/>
          <p:nvPr/>
        </p:nvSpPr>
        <p:spPr>
          <a:xfrm>
            <a:off x="3945791" y="3754457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7DE55B1-F7D9-E808-B116-9B23A1B211D1}"/>
              </a:ext>
            </a:extLst>
          </p:cNvPr>
          <p:cNvSpPr txBox="1"/>
          <p:nvPr/>
        </p:nvSpPr>
        <p:spPr>
          <a:xfrm>
            <a:off x="6740062" y="3744957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04D668-43AA-02E5-78FB-80A40EF8A68B}"/>
              </a:ext>
            </a:extLst>
          </p:cNvPr>
          <p:cNvSpPr txBox="1"/>
          <p:nvPr/>
        </p:nvSpPr>
        <p:spPr>
          <a:xfrm>
            <a:off x="5217757" y="4768938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D523D50-369E-4539-F308-4676E3C45A66}"/>
              </a:ext>
            </a:extLst>
          </p:cNvPr>
          <p:cNvSpPr txBox="1"/>
          <p:nvPr/>
        </p:nvSpPr>
        <p:spPr>
          <a:xfrm>
            <a:off x="7985901" y="4794274"/>
            <a:ext cx="304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1EC7E3F3-F0B1-7146-8ECF-2F658F09A243}"/>
              </a:ext>
            </a:extLst>
          </p:cNvPr>
          <p:cNvGrpSpPr/>
          <p:nvPr/>
        </p:nvGrpSpPr>
        <p:grpSpPr>
          <a:xfrm>
            <a:off x="4201302" y="1331885"/>
            <a:ext cx="3822194" cy="3808359"/>
            <a:chOff x="2658941" y="1324103"/>
            <a:chExt cx="3822194" cy="3808359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C5B7B44-DB23-1D54-5FE5-644EC82066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8941" y="2392556"/>
              <a:ext cx="1051561" cy="16672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AA5328-15E6-1EC9-5895-AE8D5A5C4FC4}"/>
                </a:ext>
              </a:extLst>
            </p:cNvPr>
            <p:cNvCxnSpPr>
              <a:cxnSpLocks/>
            </p:cNvCxnSpPr>
            <p:nvPr/>
          </p:nvCxnSpPr>
          <p:spPr>
            <a:xfrm>
              <a:off x="5429574" y="1326061"/>
              <a:ext cx="1048036" cy="38035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5480FA-46C2-80CF-4335-E82FAB2D5C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6976" y="2392556"/>
              <a:ext cx="2774159" cy="2737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47F9E0D-D836-DE50-0729-4ECBBB2116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0918" y="2379300"/>
              <a:ext cx="2774158" cy="27279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4E149A-C699-9CF8-7914-9CCE6D01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2463" y="1324103"/>
              <a:ext cx="1719072" cy="106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A223B46-319F-3A14-8ECE-8677C67E1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975" y="4065967"/>
              <a:ext cx="1719072" cy="1066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20" name="Table 520">
            <a:extLst>
              <a:ext uri="{FF2B5EF4-FFF2-40B4-BE49-F238E27FC236}">
                <a16:creationId xmlns:a16="http://schemas.microsoft.com/office/drawing/2014/main" id="{72972C24-5825-A1B8-0D23-A21CC02C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871543"/>
              </p:ext>
            </p:extLst>
          </p:nvPr>
        </p:nvGraphicFramePr>
        <p:xfrm>
          <a:off x="283464" y="1934633"/>
          <a:ext cx="106367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58">
                  <a:extLst>
                    <a:ext uri="{9D8B030D-6E8A-4147-A177-3AD203B41FA5}">
                      <a16:colId xmlns:a16="http://schemas.microsoft.com/office/drawing/2014/main" val="3065559563"/>
                    </a:ext>
                  </a:extLst>
                </a:gridCol>
                <a:gridCol w="838121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Vértices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Vértices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(-1,1,-1)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(-1,1,1)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(-1,-1,-1)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(-1,-1,1)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(1,-1,1)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383707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(1,-1,-1)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7731"/>
                  </a:ext>
                </a:extLst>
              </a:tr>
            </a:tbl>
          </a:graphicData>
        </a:graphic>
      </p:graphicFrame>
      <p:graphicFrame>
        <p:nvGraphicFramePr>
          <p:cNvPr id="521" name="Table 520">
            <a:extLst>
              <a:ext uri="{FF2B5EF4-FFF2-40B4-BE49-F238E27FC236}">
                <a16:creationId xmlns:a16="http://schemas.microsoft.com/office/drawing/2014/main" id="{F122998F-5214-6738-4153-4A23F92C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05949"/>
              </p:ext>
            </p:extLst>
          </p:nvPr>
        </p:nvGraphicFramePr>
        <p:xfrm>
          <a:off x="1525892" y="1934632"/>
          <a:ext cx="98219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97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Faces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0,4,5,1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1,5,6,2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2,6,7,3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3,7,4,0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4,7,6,5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</a:tbl>
          </a:graphicData>
        </a:graphic>
      </p:graphicFrame>
      <p:graphicFrame>
        <p:nvGraphicFramePr>
          <p:cNvPr id="522" name="Table 521">
            <a:extLst>
              <a:ext uri="{FF2B5EF4-FFF2-40B4-BE49-F238E27FC236}">
                <a16:creationId xmlns:a16="http://schemas.microsoft.com/office/drawing/2014/main" id="{406225B3-88BA-7E90-4285-B18A76E3F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09558"/>
              </p:ext>
            </p:extLst>
          </p:nvPr>
        </p:nvGraphicFramePr>
        <p:xfrm>
          <a:off x="2668799" y="1944848"/>
          <a:ext cx="98219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97">
                  <a:extLst>
                    <a:ext uri="{9D8B030D-6E8A-4147-A177-3AD203B41FA5}">
                      <a16:colId xmlns:a16="http://schemas.microsoft.com/office/drawing/2014/main" val="935891538"/>
                    </a:ext>
                  </a:extLst>
                </a:gridCol>
              </a:tblGrid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Triângulos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88307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0,1,3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14292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1,2,3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982504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0,4,1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57669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4,5,1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718435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/>
                        <a:t>1,5,2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16406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5,6,2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88479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2,6,3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70948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6,7,3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59232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3,7,0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7819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7,4,0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06151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4,7,5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3093"/>
                  </a:ext>
                </a:extLst>
              </a:tr>
              <a:tr h="2359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1200" dirty="0"/>
                        <a:t>7,6,5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14676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6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8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9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357900" y="1763402"/>
            <a:ext cx="8428200" cy="2188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/>
              <a:t>Desenhando esferas: um pouco de geometria</a:t>
            </a:r>
            <a:endParaRPr sz="4800"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X3D : Box</a:t>
            </a:r>
            <a:br>
              <a:rPr lang="pt-BR" dirty="0"/>
            </a:br>
            <a:endParaRPr dirty="0"/>
          </a:p>
        </p:txBody>
      </p:sp>
      <p:sp>
        <p:nvSpPr>
          <p:cNvPr id="539" name="Google Shape;539;p56"/>
          <p:cNvSpPr txBox="1">
            <a:spLocks noGrp="1"/>
          </p:cNvSpPr>
          <p:nvPr>
            <p:ph type="body" idx="1"/>
          </p:nvPr>
        </p:nvSpPr>
        <p:spPr>
          <a:xfrm>
            <a:off x="357884" y="703385"/>
            <a:ext cx="8428200" cy="17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O nó </a:t>
            </a:r>
            <a:r>
              <a:rPr lang="pt-BR" sz="1700" b="1"/>
              <a:t>Box</a:t>
            </a:r>
            <a:r>
              <a:rPr lang="pt-BR" sz="1700"/>
              <a:t> especifica uma caixa 3D paralelepípeda retangular centrada no (0, 0, 0) no sistema de coordenadas local e alinhado com os eixos de coordenadas locais. Por padrão, a caixa mede 2 unidades em cada dimensão, de -1 a +1. O campo </a:t>
            </a:r>
            <a:r>
              <a:rPr lang="pt-BR" sz="1700" b="1"/>
              <a:t>size</a:t>
            </a:r>
            <a:r>
              <a:rPr lang="pt-BR" sz="1700"/>
              <a:t> especifica as extensões da caixa ao longo dos eixos X, Y e Z, respectivamente, e cada valor do tamanho deve ser maior que zero.</a:t>
            </a:r>
            <a:endParaRPr/>
          </a:p>
        </p:txBody>
      </p:sp>
      <p:sp>
        <p:nvSpPr>
          <p:cNvPr id="540" name="Google Shape;540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541" name="Google Shape;541;p56"/>
          <p:cNvSpPr/>
          <p:nvPr/>
        </p:nvSpPr>
        <p:spPr>
          <a:xfrm>
            <a:off x="2790092" y="3016403"/>
            <a:ext cx="6248400" cy="1200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Box : X3DGeometryNode { 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NULL 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b="1" dirty="0">
                <a:solidFill>
                  <a:schemeClr val="dk1"/>
                </a:solidFill>
              </a:rPr>
              <a:t>  SFVec3f 	[]       	</a:t>
            </a:r>
            <a:r>
              <a:rPr lang="pt-BR" sz="1600" b="1" dirty="0" err="1">
                <a:solidFill>
                  <a:schemeClr val="dk1"/>
                </a:solidFill>
              </a:rPr>
              <a:t>size</a:t>
            </a:r>
            <a:r>
              <a:rPr lang="pt-BR" sz="1600" b="1" dirty="0">
                <a:solidFill>
                  <a:schemeClr val="dk1"/>
                </a:solidFill>
              </a:rPr>
              <a:t>    	2 2 2 	(0,∞)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949450" algn="l"/>
                <a:tab pos="2974975" algn="l"/>
                <a:tab pos="37734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42" name="Google Shape;542;p56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https://www.web3d.org/documents/specifications/19775-1/V3.3/Part01/components/geometry3D.html#Box</a:t>
            </a:r>
            <a:r>
              <a:rPr lang="pt-BR" sz="1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pic>
        <p:nvPicPr>
          <p:cNvPr id="543" name="Google Shape;543;p56" descr="Box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508" y="2407113"/>
            <a:ext cx="2619250" cy="2418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7320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4" name="Picture 3" descr="A picture containing light&#10;&#10;Description automatically generated">
            <a:extLst>
              <a:ext uri="{FF2B5EF4-FFF2-40B4-BE49-F238E27FC236}">
                <a16:creationId xmlns:a16="http://schemas.microsoft.com/office/drawing/2014/main" id="{BC2EFF55-8685-451C-AD1F-92AC0EC9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553" y="1543106"/>
            <a:ext cx="3988173" cy="39881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Esferas em 3D</a:t>
            </a:r>
            <a:endParaRPr/>
          </a:p>
        </p:txBody>
      </p:sp>
      <p:sp>
        <p:nvSpPr>
          <p:cNvPr id="728" name="Google Shape;728;p61"/>
          <p:cNvSpPr txBox="1">
            <a:spLocks noGrp="1"/>
          </p:cNvSpPr>
          <p:nvPr>
            <p:ph type="body" idx="1"/>
          </p:nvPr>
        </p:nvSpPr>
        <p:spPr>
          <a:xfrm>
            <a:off x="390550" y="838982"/>
            <a:ext cx="8428200" cy="11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Você é capaz de gerar um esfera 3D composta por vértices e arestas? Qual seria a sua técnica?</a:t>
            </a:r>
            <a:endParaRPr/>
          </a:p>
        </p:txBody>
      </p:sp>
      <p:sp>
        <p:nvSpPr>
          <p:cNvPr id="729" name="Google Shape;729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730" name="Google Shape;7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1475" y="1774500"/>
            <a:ext cx="3560575" cy="3560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18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190-4A7E-1C13-F0E5-60AF3D062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Níveis de </a:t>
            </a:r>
            <a:r>
              <a:rPr lang="pt-BR" dirty="0" err="1"/>
              <a:t>Tesselagem</a:t>
            </a:r>
            <a:r>
              <a:rPr lang="pt-BR" dirty="0"/>
              <a:t> em Malhas de Esferas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BCD4-04CD-D5C8-5EF0-2673FA97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177" y="760974"/>
            <a:ext cx="3529822" cy="4496159"/>
          </a:xfrm>
        </p:spPr>
        <p:txBody>
          <a:bodyPr>
            <a:noAutofit/>
          </a:bodyPr>
          <a:lstStyle/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Esfera UV</a:t>
            </a:r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Icoesfera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 err="1"/>
              <a:t>Quadesfera</a:t>
            </a: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endParaRPr lang="pt-BR" sz="2350" dirty="0"/>
          </a:p>
          <a:p>
            <a:pPr marL="180975" indent="-173038" algn="r">
              <a:buFont typeface="Arial" panose="020B0604020202020204" pitchFamily="34" charset="0"/>
              <a:buChar char="•"/>
            </a:pPr>
            <a:r>
              <a:rPr lang="pt-BR" sz="2350" dirty="0"/>
              <a:t>Poliedro de Goldberg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D6916-5CFE-C24C-B6ED-3A7F39C2DF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E6A0AB-9881-52A0-C1AC-B5CC4F21AD4C}"/>
              </a:ext>
            </a:extLst>
          </p:cNvPr>
          <p:cNvSpPr txBox="1"/>
          <p:nvPr/>
        </p:nvSpPr>
        <p:spPr>
          <a:xfrm>
            <a:off x="1789938" y="5388452"/>
            <a:ext cx="6488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/>
              <a:t>https://</a:t>
            </a:r>
            <a:r>
              <a:rPr lang="pt-BR" sz="1200" dirty="0" err="1"/>
              <a:t>www.danielsieger.com</a:t>
            </a:r>
            <a:r>
              <a:rPr lang="pt-BR" sz="1200" dirty="0"/>
              <a:t>/blog/2021/03/27/</a:t>
            </a:r>
            <a:r>
              <a:rPr lang="pt-BR" sz="1200" dirty="0" err="1"/>
              <a:t>generating-spheres.html</a:t>
            </a:r>
            <a:endParaRPr lang="pt-BR" sz="1200" dirty="0"/>
          </a:p>
        </p:txBody>
      </p:sp>
      <p:pic>
        <p:nvPicPr>
          <p:cNvPr id="1026" name="Picture 2" descr="Different refinement levels of the UV sphere">
            <a:extLst>
              <a:ext uri="{FF2B5EF4-FFF2-40B4-BE49-F238E27FC236}">
                <a16:creationId xmlns:a16="http://schemas.microsoft.com/office/drawing/2014/main" id="{A42A3408-97F9-614D-3091-6B3307E9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3" y="660462"/>
            <a:ext cx="3795266" cy="96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fferent refinement levels of the icosphere">
            <a:extLst>
              <a:ext uri="{FF2B5EF4-FFF2-40B4-BE49-F238E27FC236}">
                <a16:creationId xmlns:a16="http://schemas.microsoft.com/office/drawing/2014/main" id="{1D9E5F73-E751-B5A1-21DD-F1866159C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4" y="1878390"/>
            <a:ext cx="3795266" cy="91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erent refinement levels of the quad sphere">
            <a:extLst>
              <a:ext uri="{FF2B5EF4-FFF2-40B4-BE49-F238E27FC236}">
                <a16:creationId xmlns:a16="http://schemas.microsoft.com/office/drawing/2014/main" id="{C80C88E9-8D43-86A0-F4C8-55FDAC52F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3" y="3045583"/>
            <a:ext cx="3795265" cy="9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fferent Goldberg polyhedra">
            <a:extLst>
              <a:ext uri="{FF2B5EF4-FFF2-40B4-BE49-F238E27FC236}">
                <a16:creationId xmlns:a16="http://schemas.microsoft.com/office/drawing/2014/main" id="{D7D4179A-28B9-7562-14FA-4D018A5F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964" y="4275371"/>
            <a:ext cx="3795264" cy="100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34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X3D : </a:t>
            </a:r>
            <a:r>
              <a:rPr lang="pt-BR" dirty="0" err="1"/>
              <a:t>Sphere</a:t>
            </a:r>
            <a:endParaRPr dirty="0"/>
          </a:p>
        </p:txBody>
      </p:sp>
      <p:sp>
        <p:nvSpPr>
          <p:cNvPr id="206" name="Google Shape;206;p24"/>
          <p:cNvSpPr txBox="1">
            <a:spLocks noGrp="1"/>
          </p:cNvSpPr>
          <p:nvPr>
            <p:ph type="body" idx="1"/>
          </p:nvPr>
        </p:nvSpPr>
        <p:spPr>
          <a:xfrm>
            <a:off x="390550" y="838981"/>
            <a:ext cx="8428200" cy="19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 dirty="0"/>
              <a:t>Utilizada para desenhar esferas na cena. O nó X3D </a:t>
            </a:r>
            <a:r>
              <a:rPr lang="pt-BR" sz="1500" b="1" dirty="0" err="1"/>
              <a:t>Sphere</a:t>
            </a:r>
            <a:r>
              <a:rPr lang="pt-BR" sz="1500" dirty="0"/>
              <a:t> é uma esfera centrada em (0, 0, 0) no sistema de coordenadas local. O argumento </a:t>
            </a:r>
            <a:r>
              <a:rPr lang="pt-BR" sz="1500" b="1" dirty="0" err="1"/>
              <a:t>radius</a:t>
            </a:r>
            <a:r>
              <a:rPr lang="pt-BR" sz="1500" dirty="0"/>
              <a:t> especifica o raio da esfera que está sendo criada. Para desenhar essa esfera, você precisará </a:t>
            </a:r>
            <a:r>
              <a:rPr lang="pt-BR" sz="1500" dirty="0" err="1"/>
              <a:t>tesselar</a:t>
            </a:r>
            <a:r>
              <a:rPr lang="pt-BR" sz="1500" dirty="0"/>
              <a:t> ela em triângulos. Para isso, encontre os vértices e defina os triângulos.</a:t>
            </a:r>
            <a:endParaRPr sz="1500" dirty="0"/>
          </a:p>
        </p:txBody>
      </p:sp>
      <p:sp>
        <p:nvSpPr>
          <p:cNvPr id="207" name="Google Shape;207;p2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208" name="Google Shape;208;p24"/>
          <p:cNvSpPr txBox="1"/>
          <p:nvPr/>
        </p:nvSpPr>
        <p:spPr>
          <a:xfrm>
            <a:off x="474900" y="2379270"/>
            <a:ext cx="4854600" cy="1046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Sphere : X3DGeometryNode {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SFNode  [in,out] metadata NULL [X3DMetadataObject]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radius   1    (0,∞)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solid    TRUE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2325" y="2346531"/>
            <a:ext cx="2660043" cy="25978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1C35C-736E-A0B5-6DD7-4D797265929B}"/>
              </a:ext>
            </a:extLst>
          </p:cNvPr>
          <p:cNvSpPr txBox="1"/>
          <p:nvPr/>
        </p:nvSpPr>
        <p:spPr>
          <a:xfrm>
            <a:off x="474900" y="5340977"/>
            <a:ext cx="785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https://www.web3d.org/documents/specifications/19775-1/V3.3/Part01/components/geometry3D.html#Sphere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D9DDB056-D4E9-1181-275A-4398F065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>
            <a:extLst>
              <a:ext uri="{FF2B5EF4-FFF2-40B4-BE49-F238E27FC236}">
                <a16:creationId xmlns:a16="http://schemas.microsoft.com/office/drawing/2014/main" id="{A4C5EE4F-634F-501D-0E43-7D17D3170C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X3D : Cone</a:t>
            </a:r>
            <a:endParaRPr dirty="0"/>
          </a:p>
        </p:txBody>
      </p:sp>
      <p:sp>
        <p:nvSpPr>
          <p:cNvPr id="206" name="Google Shape;206;p24">
            <a:extLst>
              <a:ext uri="{FF2B5EF4-FFF2-40B4-BE49-F238E27FC236}">
                <a16:creationId xmlns:a16="http://schemas.microsoft.com/office/drawing/2014/main" id="{810DC56C-A217-356E-6105-56E74F8E9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838981"/>
            <a:ext cx="8428200" cy="19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 noProof="0" dirty="0"/>
              <a:t>O nó Cone especifica um cone que está centrado no sistema de coordenadas local e cujo eixo central está alinhado com o eixo </a:t>
            </a:r>
            <a:r>
              <a:rPr lang="pt-BR" sz="1500" noProof="0" dirty="0" err="1"/>
              <a:t>Y</a:t>
            </a:r>
            <a:r>
              <a:rPr lang="pt-BR" sz="1500" noProof="0" dirty="0"/>
              <a:t> local. O campo </a:t>
            </a:r>
            <a:r>
              <a:rPr lang="pt-BR" sz="1500" noProof="0" dirty="0" err="1"/>
              <a:t>bottomRadius</a:t>
            </a:r>
            <a:r>
              <a:rPr lang="pt-BR" sz="1500" noProof="0" dirty="0"/>
              <a:t> especifica o raio da base do cone, e o campo </a:t>
            </a:r>
            <a:r>
              <a:rPr lang="pt-BR" sz="1500" noProof="0" dirty="0" err="1"/>
              <a:t>height</a:t>
            </a:r>
            <a:r>
              <a:rPr lang="pt-BR" sz="1500" noProof="0" dirty="0"/>
              <a:t> especifica a altura do cone, desde o centro da base até o ápice.</a:t>
            </a:r>
          </a:p>
        </p:txBody>
      </p:sp>
      <p:sp>
        <p:nvSpPr>
          <p:cNvPr id="207" name="Google Shape;207;p24">
            <a:extLst>
              <a:ext uri="{FF2B5EF4-FFF2-40B4-BE49-F238E27FC236}">
                <a16:creationId xmlns:a16="http://schemas.microsoft.com/office/drawing/2014/main" id="{ADB4780D-E7B9-70BB-1BD9-8D008D2F48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208" name="Google Shape;208;p24">
            <a:extLst>
              <a:ext uri="{FF2B5EF4-FFF2-40B4-BE49-F238E27FC236}">
                <a16:creationId xmlns:a16="http://schemas.microsoft.com/office/drawing/2014/main" id="{C597D898-B773-F2F1-0C7B-A9A891120766}"/>
              </a:ext>
            </a:extLst>
          </p:cNvPr>
          <p:cNvSpPr txBox="1"/>
          <p:nvPr/>
        </p:nvSpPr>
        <p:spPr>
          <a:xfrm>
            <a:off x="474900" y="2240725"/>
            <a:ext cx="4854600" cy="16004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Cone : X3DGeometryNode {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SFNode  [in,out] metadata     NULL [X3DMetadataObject]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bottom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bottomRadius 1    (0,∞)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height       2    (0,∞)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side  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solid 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3B3CE-9628-BB69-01C3-3B0B55B6936C}"/>
              </a:ext>
            </a:extLst>
          </p:cNvPr>
          <p:cNvSpPr txBox="1"/>
          <p:nvPr/>
        </p:nvSpPr>
        <p:spPr>
          <a:xfrm>
            <a:off x="474900" y="5340977"/>
            <a:ext cx="785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https://www.web3d.org/documents/specifications/19775-1/V3.3/Part01/components/geometry3D.html#Cone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026" name="Picture 2" descr="Cone node">
            <a:extLst>
              <a:ext uri="{FF2B5EF4-FFF2-40B4-BE49-F238E27FC236}">
                <a16:creationId xmlns:a16="http://schemas.microsoft.com/office/drawing/2014/main" id="{0235A8C2-9A97-EA4C-706D-344FB1DD3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154" y="2063725"/>
            <a:ext cx="2791942" cy="302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751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3A9CC84D-01CD-CE42-8730-180A7B8F5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>
            <a:extLst>
              <a:ext uri="{FF2B5EF4-FFF2-40B4-BE49-F238E27FC236}">
                <a16:creationId xmlns:a16="http://schemas.microsoft.com/office/drawing/2014/main" id="{08452CAB-EE38-2ED1-B0FB-2C0AE74184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pt-BR" noProof="1"/>
              <a:t>X3D : Cylinder</a:t>
            </a:r>
          </a:p>
        </p:txBody>
      </p:sp>
      <p:sp>
        <p:nvSpPr>
          <p:cNvPr id="206" name="Google Shape;206;p24">
            <a:extLst>
              <a:ext uri="{FF2B5EF4-FFF2-40B4-BE49-F238E27FC236}">
                <a16:creationId xmlns:a16="http://schemas.microsoft.com/office/drawing/2014/main" id="{4B29F26E-6BF5-680A-0AF6-45BD0A958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838981"/>
            <a:ext cx="8428200" cy="197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500" noProof="0" dirty="0"/>
              <a:t>O nó Cone especifica um cone que está centrado no sistema de coordenadas local e cujo eixo central está alinhado com o eixo </a:t>
            </a:r>
            <a:r>
              <a:rPr lang="pt-BR" sz="1500" noProof="0" dirty="0" err="1"/>
              <a:t>Y</a:t>
            </a:r>
            <a:r>
              <a:rPr lang="pt-BR" sz="1500" noProof="0" dirty="0"/>
              <a:t> local. O campo </a:t>
            </a:r>
            <a:r>
              <a:rPr lang="pt-BR" sz="1500" noProof="0" dirty="0" err="1"/>
              <a:t>bottomRadius</a:t>
            </a:r>
            <a:r>
              <a:rPr lang="pt-BR" sz="1500" noProof="0" dirty="0"/>
              <a:t> especifica o raio da base do cone, e o campo </a:t>
            </a:r>
            <a:r>
              <a:rPr lang="pt-BR" sz="1500" noProof="0" dirty="0" err="1"/>
              <a:t>height</a:t>
            </a:r>
            <a:r>
              <a:rPr lang="pt-BR" sz="1500" noProof="0" dirty="0"/>
              <a:t> especifica a altura do cone, desde o centro da base até o ápice.</a:t>
            </a:r>
          </a:p>
        </p:txBody>
      </p:sp>
      <p:sp>
        <p:nvSpPr>
          <p:cNvPr id="207" name="Google Shape;207;p24">
            <a:extLst>
              <a:ext uri="{FF2B5EF4-FFF2-40B4-BE49-F238E27FC236}">
                <a16:creationId xmlns:a16="http://schemas.microsoft.com/office/drawing/2014/main" id="{6E716720-94EA-4B38-5C02-DEFAF6B6C0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208" name="Google Shape;208;p24">
            <a:extLst>
              <a:ext uri="{FF2B5EF4-FFF2-40B4-BE49-F238E27FC236}">
                <a16:creationId xmlns:a16="http://schemas.microsoft.com/office/drawing/2014/main" id="{C3D47CD8-7AB6-16C7-1F24-1D8704E6680E}"/>
              </a:ext>
            </a:extLst>
          </p:cNvPr>
          <p:cNvSpPr txBox="1"/>
          <p:nvPr/>
        </p:nvSpPr>
        <p:spPr>
          <a:xfrm>
            <a:off x="474900" y="2240725"/>
            <a:ext cx="4854600" cy="17773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Cylinder : X3DGeometryNode {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SFNode  [in,out] metadata     NULL [X3DMetadataObject]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bottom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height       2    (0,∞)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SFFloat []       radius       1    (0,∞)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side  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solid 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SFBool  []       top          TRUE</a:t>
            </a:r>
          </a:p>
          <a:p>
            <a:pPr>
              <a:lnSpc>
                <a:spcPct val="115000"/>
              </a:lnSpc>
            </a:pPr>
            <a:r>
              <a:rPr lang="en-US" sz="1000" noProof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3F38C-E36C-B952-F140-BC679DB17ABB}"/>
              </a:ext>
            </a:extLst>
          </p:cNvPr>
          <p:cNvSpPr txBox="1"/>
          <p:nvPr/>
        </p:nvSpPr>
        <p:spPr>
          <a:xfrm>
            <a:off x="474900" y="5340977"/>
            <a:ext cx="785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https://www.web3d.org/documents/specifications/19775-1/V3.3/Part01/components/geometry3D.html#Cylinder</a:t>
            </a:r>
            <a:r>
              <a:rPr lang="en-US" sz="1200" dirty="0">
                <a:solidFill>
                  <a:schemeClr val="tx1"/>
                </a:solidFill>
              </a:rPr>
              <a:t>  </a:t>
            </a:r>
          </a:p>
        </p:txBody>
      </p:sp>
      <p:pic>
        <p:nvPicPr>
          <p:cNvPr id="2050" name="Picture 2" descr="Cylinder node">
            <a:extLst>
              <a:ext uri="{FF2B5EF4-FFF2-40B4-BE49-F238E27FC236}">
                <a16:creationId xmlns:a16="http://schemas.microsoft.com/office/drawing/2014/main" id="{87E550D9-319D-7DC5-4FF0-50D840B5F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21" y="2091798"/>
            <a:ext cx="3433597" cy="297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1671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Especificação das primitivas</a:t>
            </a:r>
            <a:endParaRPr/>
          </a:p>
        </p:txBody>
      </p:sp>
      <p:sp>
        <p:nvSpPr>
          <p:cNvPr id="476" name="Google Shape;476;p35"/>
          <p:cNvSpPr txBox="1">
            <a:spLocks noGrp="1"/>
          </p:cNvSpPr>
          <p:nvPr>
            <p:ph type="body" idx="1"/>
          </p:nvPr>
        </p:nvSpPr>
        <p:spPr>
          <a:xfrm>
            <a:off x="221332" y="1124700"/>
            <a:ext cx="4350668" cy="2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b="1" noProof="1">
                <a:latin typeface="Consolas" panose="020B0609020204030204" pitchFamily="49" charset="0"/>
                <a:cs typeface="Consolas" panose="020B0609020204030204" pitchFamily="49" charset="0"/>
              </a:rPr>
              <a:t>Box : X3DGeometryNode { 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b="1" noProof="1">
                <a:latin typeface="Consolas" panose="020B0609020204030204" pitchFamily="49" charset="0"/>
                <a:cs typeface="Consolas" panose="020B0609020204030204" pitchFamily="49" charset="0"/>
              </a:rPr>
              <a:t>  SFNode  [in,out] metadata NULL  [X3DMetadataObject]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b="1" noProof="1">
                <a:latin typeface="Consolas" panose="020B0609020204030204" pitchFamily="49" charset="0"/>
                <a:cs typeface="Consolas" panose="020B0609020204030204" pitchFamily="49" charset="0"/>
              </a:rPr>
              <a:t>  SFVec3f []       size     2 2 2 (0,∞)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b="1" noProof="1">
                <a:latin typeface="Consolas" panose="020B0609020204030204" pitchFamily="49" charset="0"/>
                <a:cs typeface="Consolas" panose="020B0609020204030204" pitchFamily="49" charset="0"/>
              </a:rPr>
              <a:t>  SFBool  []       solid    TRUE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Cylinder : X3DGeometryNode { 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SFNode  [in,out] metadata NULL [X3DMetadataObject]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SFBool  []       bottom   TRUE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SFFloat []       height   2    (0,∞)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SFFloat []       radius   1    (0,∞)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SFBool  []       side     TRUE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SFBool  []       solid    TRUE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  SFBool  []       top      TRUE</a:t>
            </a:r>
          </a:p>
          <a:p>
            <a:pPr marL="0" lvl="0" indent="0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None/>
            </a:pPr>
            <a:r>
              <a:rPr lang="en-US" sz="1000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77" name="Google Shape;477;p35"/>
          <p:cNvSpPr txBox="1">
            <a:spLocks noGrp="1"/>
          </p:cNvSpPr>
          <p:nvPr>
            <p:ph type="body" idx="1"/>
          </p:nvPr>
        </p:nvSpPr>
        <p:spPr>
          <a:xfrm>
            <a:off x="4782311" y="1124700"/>
            <a:ext cx="4197097" cy="299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1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Sphere : X3DGeometryNode { </a:t>
            </a: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1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SFNode  [in,out] metadata NULL [X3DMetadataObject]</a:t>
            </a: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1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SFFloat []       radius   1    (0,∞)</a:t>
            </a: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1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SFBool  []       solid    TRUE</a:t>
            </a: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1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}</a:t>
            </a:r>
            <a:endParaRPr lang="en-US" sz="1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lang="en-US" sz="1000" b="0" i="0" u="none" strike="noStrike" cap="none" noProof="1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Verdana"/>
            </a:endParaRPr>
          </a:p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lang="en-US" sz="1000" b="0" i="0" u="none" strike="noStrike" cap="none" noProof="1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Verdana"/>
            </a:endParaRPr>
          </a:p>
          <a:p>
            <a:pPr marL="285738" marR="0" lvl="0" indent="-28573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Cone : X3DGeometryNode { 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SFNode  [in,out] metadata     NULL [X3DMetadataObject]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SFBool  []       bottom       TRUE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SFFloat []       bottomRadius 1    (0,∞)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SFFloat []       height       2    (0,∞)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SFBool  []       side         TRUE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  SFBool  []       solid        TRUE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r>
              <a:rPr lang="en-US" sz="1000" b="0" i="0" u="none" strike="noStrike" cap="none" noProof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  <a:sym typeface="Verdana"/>
              </a:rPr>
              <a:t>}</a:t>
            </a:r>
            <a:endParaRPr lang="en-US" sz="1000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38" marR="0" lvl="0" indent="-285738" algn="l" rtl="0">
              <a:spcBef>
                <a:spcPts val="233"/>
              </a:spcBef>
              <a:spcAft>
                <a:spcPts val="0"/>
              </a:spcAft>
              <a:buClr>
                <a:schemeClr val="dk1"/>
              </a:buClr>
              <a:buSzPts val="1167"/>
              <a:buFont typeface="Arial"/>
              <a:buNone/>
            </a:pPr>
            <a:endParaRPr lang="en-US" sz="1000" b="0" i="0" u="none" strike="noStrike" cap="none" noProof="1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  <a:sym typeface="Verdan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882D93-862F-69B1-0FF0-8B12BE89DF17}"/>
              </a:ext>
            </a:extLst>
          </p:cNvPr>
          <p:cNvSpPr txBox="1"/>
          <p:nvPr/>
        </p:nvSpPr>
        <p:spPr>
          <a:xfrm>
            <a:off x="740832" y="5438001"/>
            <a:ext cx="7662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7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Começo da Quinta parte do projeto 1</a:t>
            </a:r>
            <a:endParaRPr dirty="0"/>
          </a:p>
        </p:txBody>
      </p:sp>
      <p:sp>
        <p:nvSpPr>
          <p:cNvPr id="757" name="Google Shape;757;p7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763" name="Google Shape;763;p74"/>
          <p:cNvSpPr/>
          <p:nvPr/>
        </p:nvSpPr>
        <p:spPr>
          <a:xfrm>
            <a:off x="2565712" y="5115192"/>
            <a:ext cx="406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https://lpsoares.github.io/Renderizador/</a:t>
            </a:r>
            <a:r>
              <a:rPr lang="pt-B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/>
          </a:p>
        </p:txBody>
      </p:sp>
      <p:sp>
        <p:nvSpPr>
          <p:cNvPr id="2" name="Google Shape;762;p74">
            <a:extLst>
              <a:ext uri="{FF2B5EF4-FFF2-40B4-BE49-F238E27FC236}">
                <a16:creationId xmlns:a16="http://schemas.microsoft.com/office/drawing/2014/main" id="{89100981-2626-FB6D-F6EB-BF66AD56F810}"/>
              </a:ext>
            </a:extLst>
          </p:cNvPr>
          <p:cNvSpPr/>
          <p:nvPr/>
        </p:nvSpPr>
        <p:spPr>
          <a:xfrm>
            <a:off x="1426350" y="3553276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duas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  <a:endParaRPr sz="1200" dirty="0"/>
          </a:p>
        </p:txBody>
      </p:sp>
      <p:pic>
        <p:nvPicPr>
          <p:cNvPr id="4" name="Picture 3" descr="A picture containing screen&#10;&#10;Description automatically generated">
            <a:extLst>
              <a:ext uri="{FF2B5EF4-FFF2-40B4-BE49-F238E27FC236}">
                <a16:creationId xmlns:a16="http://schemas.microsoft.com/office/drawing/2014/main" id="{7F4B1189-28DC-2328-6546-D796DC12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9" y="1552196"/>
            <a:ext cx="3552842" cy="2001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58A7DF-0E30-0793-386E-62E5839EDB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19" b="7519"/>
          <a:stretch/>
        </p:blipFill>
        <p:spPr>
          <a:xfrm>
            <a:off x="4854891" y="1552197"/>
            <a:ext cx="3552842" cy="2001078"/>
          </a:xfrm>
          <a:prstGeom prst="rect">
            <a:avLst/>
          </a:prstGeom>
        </p:spPr>
      </p:pic>
      <p:sp>
        <p:nvSpPr>
          <p:cNvPr id="6" name="Google Shape;762;p74">
            <a:extLst>
              <a:ext uri="{FF2B5EF4-FFF2-40B4-BE49-F238E27FC236}">
                <a16:creationId xmlns:a16="http://schemas.microsoft.com/office/drawing/2014/main" id="{8A525DAA-8670-F3EA-1364-809F797B7CE0}"/>
              </a:ext>
            </a:extLst>
          </p:cNvPr>
          <p:cNvSpPr/>
          <p:nvPr/>
        </p:nvSpPr>
        <p:spPr>
          <a:xfrm>
            <a:off x="5549962" y="3553275"/>
            <a:ext cx="216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</a:rPr>
              <a:t>outras_duas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.x3d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Desenhando esferas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1366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600" dirty="0"/>
              <a:t>Existem muitos poliedros que podem ser usados para aproximar uma esfera, por exemplo: </a:t>
            </a:r>
            <a:endParaRPr sz="2600"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68" name="Google Shape;6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7452" y="2685559"/>
            <a:ext cx="2359696" cy="1769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816" y="2622589"/>
            <a:ext cx="1894327" cy="19096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6;p8">
            <a:extLst>
              <a:ext uri="{FF2B5EF4-FFF2-40B4-BE49-F238E27FC236}">
                <a16:creationId xmlns:a16="http://schemas.microsoft.com/office/drawing/2014/main" id="{943D3CEB-B54B-1C4E-67D2-511684DF5BD3}"/>
              </a:ext>
            </a:extLst>
          </p:cNvPr>
          <p:cNvSpPr txBox="1">
            <a:spLocks/>
          </p:cNvSpPr>
          <p:nvPr/>
        </p:nvSpPr>
        <p:spPr>
          <a:xfrm>
            <a:off x="312412" y="4496655"/>
            <a:ext cx="1769773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BR" sz="1600" dirty="0"/>
              <a:t>Esfera UV</a:t>
            </a:r>
          </a:p>
        </p:txBody>
      </p:sp>
      <p:sp>
        <p:nvSpPr>
          <p:cNvPr id="3" name="Google Shape;56;p8">
            <a:extLst>
              <a:ext uri="{FF2B5EF4-FFF2-40B4-BE49-F238E27FC236}">
                <a16:creationId xmlns:a16="http://schemas.microsoft.com/office/drawing/2014/main" id="{E4207A02-2BC1-B6C5-F8D1-82672315921E}"/>
              </a:ext>
            </a:extLst>
          </p:cNvPr>
          <p:cNvSpPr txBox="1">
            <a:spLocks/>
          </p:cNvSpPr>
          <p:nvPr/>
        </p:nvSpPr>
        <p:spPr>
          <a:xfrm>
            <a:off x="2489816" y="4503644"/>
            <a:ext cx="1894327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BR" sz="1600" dirty="0" err="1"/>
              <a:t>Icoesfera</a:t>
            </a:r>
            <a:endParaRPr lang="pt-B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8C343-A656-A8B1-B19B-1E071C907BD9}"/>
              </a:ext>
            </a:extLst>
          </p:cNvPr>
          <p:cNvSpPr txBox="1"/>
          <p:nvPr/>
        </p:nvSpPr>
        <p:spPr>
          <a:xfrm>
            <a:off x="2279142" y="5391459"/>
            <a:ext cx="458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Ver: </a:t>
            </a:r>
            <a:r>
              <a:rPr lang="en-US" dirty="0">
                <a:hlinkClick r:id="rId5"/>
              </a:rPr>
              <a:t>https://en.wikipedia.org/wiki/Geodesic_polyhedron</a:t>
            </a:r>
            <a:r>
              <a:rPr lang="en-US" dirty="0"/>
              <a:t> </a:t>
            </a:r>
          </a:p>
        </p:txBody>
      </p:sp>
      <p:sp>
        <p:nvSpPr>
          <p:cNvPr id="4" name="Google Shape;56;p8">
            <a:extLst>
              <a:ext uri="{FF2B5EF4-FFF2-40B4-BE49-F238E27FC236}">
                <a16:creationId xmlns:a16="http://schemas.microsoft.com/office/drawing/2014/main" id="{26FB13C5-F8E8-BEF0-A50D-742A49966ADE}"/>
              </a:ext>
            </a:extLst>
          </p:cNvPr>
          <p:cNvSpPr txBox="1">
            <a:spLocks/>
          </p:cNvSpPr>
          <p:nvPr/>
        </p:nvSpPr>
        <p:spPr>
          <a:xfrm>
            <a:off x="4418901" y="4503644"/>
            <a:ext cx="2529766" cy="48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pt-BR" sz="1600" dirty="0"/>
              <a:t>Icosaedro regular </a:t>
            </a:r>
          </a:p>
        </p:txBody>
      </p:sp>
      <p:pic>
        <p:nvPicPr>
          <p:cNvPr id="6" name="Google Shape;57;p8">
            <a:extLst>
              <a:ext uri="{FF2B5EF4-FFF2-40B4-BE49-F238E27FC236}">
                <a16:creationId xmlns:a16="http://schemas.microsoft.com/office/drawing/2014/main" id="{1C4928D9-6D27-8812-F3D1-C3F2D9B7F05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7025" y="2674925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8;p8">
            <a:extLst>
              <a:ext uri="{FF2B5EF4-FFF2-40B4-BE49-F238E27FC236}">
                <a16:creationId xmlns:a16="http://schemas.microsoft.com/office/drawing/2014/main" id="{65A37780-1DD3-650A-FEB3-79766F4D8358}"/>
              </a:ext>
            </a:extLst>
          </p:cNvPr>
          <p:cNvSpPr txBox="1">
            <a:spLocks/>
          </p:cNvSpPr>
          <p:nvPr/>
        </p:nvSpPr>
        <p:spPr>
          <a:xfrm>
            <a:off x="6677024" y="4496655"/>
            <a:ext cx="2466975" cy="496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spcBef>
                <a:spcPts val="0"/>
              </a:spcBef>
            </a:pPr>
            <a:r>
              <a:rPr lang="pt-BR" sz="1600" dirty="0"/>
              <a:t>Icosaedro truncado </a:t>
            </a:r>
          </a:p>
          <a:p>
            <a:pPr marL="0" indent="0" algn="ctr">
              <a:spcBef>
                <a:spcPts val="0"/>
              </a:spcBef>
            </a:pPr>
            <a:r>
              <a:rPr lang="pt-BR" sz="1400" noProof="0" dirty="0"/>
              <a:t>(Poliedro de Goldberg)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DA883BC-C1E0-238E-4E63-743A31074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859" y="2674925"/>
            <a:ext cx="184785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Desenhando esferas</a:t>
            </a:r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201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 dirty="0"/>
              <a:t>É preciso definir a posição dos vértices dos polígonos que usaremos para aproximar a nossa esfera. </a:t>
            </a:r>
            <a:endParaRPr sz="3000" dirty="0"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900" y="3446825"/>
            <a:ext cx="8428200" cy="75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000FF"/>
                </a:solidFill>
              </a:rPr>
              <a:t>Parametrização de superfícies esféricas </a:t>
            </a:r>
            <a:endParaRPr sz="3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Coordenadas polares (plano): </a:t>
            </a:r>
            <a:endParaRPr sz="3000"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87" name="Google Shape;8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" y="1529275"/>
            <a:ext cx="4969124" cy="388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25" y="1738525"/>
            <a:ext cx="2033275" cy="76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100" y="3051444"/>
            <a:ext cx="2033275" cy="152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Curva parametrizada: </a:t>
            </a:r>
            <a:endParaRPr sz="3000"/>
          </a:p>
        </p:txBody>
      </p:sp>
      <p:sp>
        <p:nvSpPr>
          <p:cNvPr id="106" name="Google Shape;106;p1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838975"/>
            <a:ext cx="3976351" cy="12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 title="Coordenadas polares">
            <a:hlinkClick r:id="rId4"/>
          </p:cNvPr>
          <p:cNvPicPr preferRelativeResize="0"/>
          <p:nvPr/>
        </p:nvPicPr>
        <p:blipFill>
          <a:blip r:embed="rId5">
            <a:alphaModFix/>
          </a:blip>
          <a:srcRect l="14726" r="14726"/>
          <a:stretch/>
        </p:blipFill>
        <p:spPr>
          <a:xfrm>
            <a:off x="2990088" y="2195725"/>
            <a:ext cx="3163824" cy="33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3000"/>
              <a:t>Curva parametrizada: </a:t>
            </a:r>
            <a:endParaRPr sz="3000"/>
          </a:p>
        </p:txBody>
      </p:sp>
      <p:sp>
        <p:nvSpPr>
          <p:cNvPr id="116" name="Google Shape;116;p1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400" y="838975"/>
            <a:ext cx="3976351" cy="12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 title="Coordenadas polares 2">
            <a:hlinkClick r:id="rId4"/>
          </p:cNvPr>
          <p:cNvPicPr preferRelativeResize="0"/>
          <p:nvPr/>
        </p:nvPicPr>
        <p:blipFill>
          <a:blip r:embed="rId5">
            <a:alphaModFix/>
          </a:blip>
          <a:srcRect t="11497" b="11497"/>
          <a:stretch/>
        </p:blipFill>
        <p:spPr>
          <a:xfrm>
            <a:off x="2092163" y="2377440"/>
            <a:ext cx="4959673" cy="286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26" name="Google Shape;126;p1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127" name="Google Shape;12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238" y="17578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Parametrização de superfícies esféricas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90550" y="1067575"/>
            <a:ext cx="8428200" cy="69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400"/>
              <a:t>Vamos repetir essa construção em outro plano?  </a:t>
            </a:r>
            <a:endParaRPr sz="2400"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136" name="Google Shape;13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888" y="1910275"/>
            <a:ext cx="6251524" cy="365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1271</Words>
  <Application>Microsoft Macintosh PowerPoint</Application>
  <PresentationFormat>On-screen Show (16:10)</PresentationFormat>
  <Paragraphs>230</Paragraphs>
  <Slides>29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Verdana</vt:lpstr>
      <vt:lpstr>Arial</vt:lpstr>
      <vt:lpstr>Consolas</vt:lpstr>
      <vt:lpstr>Personalizar design</vt:lpstr>
      <vt:lpstr>PowerPoint Presentation</vt:lpstr>
      <vt:lpstr>Desenhando esferas: um pouco de geometria</vt:lpstr>
      <vt:lpstr>Desenhando esferas</vt:lpstr>
      <vt:lpstr>Desenhando esferas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Parametrização de superfícies esféricas</vt:lpstr>
      <vt:lpstr>Revisão de Coordenadas Esféricas</vt:lpstr>
      <vt:lpstr>Parametrização de superfícies esféricas</vt:lpstr>
      <vt:lpstr>Parametrização de superfícies esféricas</vt:lpstr>
      <vt:lpstr>Parametrização de superfícies esféricas</vt:lpstr>
      <vt:lpstr>Formas e Transformações (X3D-Edit)</vt:lpstr>
      <vt:lpstr>Especificação de algumas primitivas</vt:lpstr>
      <vt:lpstr>Construindo um Cubo</vt:lpstr>
      <vt:lpstr>X3D : Box </vt:lpstr>
      <vt:lpstr>Geração de Esferas em 3D</vt:lpstr>
      <vt:lpstr>Geração de Esferas em 3D</vt:lpstr>
      <vt:lpstr>Níveis de Tesselagem em Malhas de Esferas</vt:lpstr>
      <vt:lpstr>X3D : Sphere</vt:lpstr>
      <vt:lpstr>X3D : Cone</vt:lpstr>
      <vt:lpstr>X3D : Cylinder</vt:lpstr>
      <vt:lpstr>Especificação das primitivas</vt:lpstr>
      <vt:lpstr>Começo da Quinta parte do projeto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27</cp:revision>
  <dcterms:modified xsi:type="dcterms:W3CDTF">2024-10-08T01:42:32Z</dcterms:modified>
</cp:coreProperties>
</file>