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5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39" d="100"/>
          <a:sy n="139" d="100"/>
        </p:scale>
        <p:origin x="1288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16: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729930"/>
            <a:ext cx="8428200" cy="133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500">
                <a:highlight>
                  <a:srgbClr val="FFFFFF"/>
                </a:highlight>
              </a:rPr>
              <a:t>(t</a:t>
            </a:r>
            <a:r>
              <a:rPr lang="en-BR" sz="1400" baseline="-25000">
                <a:highlight>
                  <a:srgbClr val="FFFFFF"/>
                </a:highlight>
              </a:rPr>
              <a:t>i</a:t>
            </a:r>
            <a:r>
              <a:rPr lang="en-BR" sz="1500">
                <a:highlight>
                  <a:srgbClr val="FFFFFF"/>
                </a:highlight>
              </a:rPr>
              <a:t> ≤ fraction &lt; t</a:t>
            </a:r>
            <a:r>
              <a:rPr lang="en-BR" sz="1400" baseline="-25000">
                <a:highlight>
                  <a:srgbClr val="FFFFFF"/>
                </a:highlight>
              </a:rPr>
              <a:t>i+1</a:t>
            </a:r>
            <a:r>
              <a:rPr lang="en-BR" sz="1500">
                <a:highlight>
                  <a:srgbClr val="FFFFFF"/>
                </a:highlight>
              </a:rPr>
              <a:t>), where t</a:t>
            </a:r>
            <a:r>
              <a:rPr lang="en-BR" sz="1400" baseline="-25000">
                <a:highlight>
                  <a:srgbClr val="FFFFFF"/>
                </a:highlight>
              </a:rPr>
              <a:t>i</a:t>
            </a:r>
            <a:r>
              <a:rPr lang="en-BR" sz="1500">
                <a:highlight>
                  <a:srgbClr val="FFFFFF"/>
                </a:highlight>
              </a:rPr>
              <a:t> is the key at (i), and t</a:t>
            </a:r>
            <a:r>
              <a:rPr lang="en-BR" sz="1400" baseline="-25000">
                <a:highlight>
                  <a:srgbClr val="FFFFFF"/>
                </a:highlight>
              </a:rPr>
              <a:t>i+1</a:t>
            </a:r>
            <a:r>
              <a:rPr lang="en-BR" sz="1500">
                <a:highlight>
                  <a:srgbClr val="FFFFFF"/>
                </a:highlight>
              </a:rPr>
              <a:t> is the key at (i+1)</a:t>
            </a: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5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100">
                <a:highlight>
                  <a:srgbClr val="FFFFFF"/>
                </a:highlight>
              </a:rPr>
              <a:t>s = (t - t</a:t>
            </a:r>
            <a:r>
              <a:rPr lang="en-BR" sz="1100" baseline="-25000">
                <a:highlight>
                  <a:srgbClr val="FFFFFF"/>
                </a:highlight>
              </a:rPr>
              <a:t>i</a:t>
            </a:r>
            <a:r>
              <a:rPr lang="en-BR" sz="1100">
                <a:highlight>
                  <a:srgbClr val="FFFFFF"/>
                </a:highlight>
              </a:rPr>
              <a:t>) / (t</a:t>
            </a:r>
            <a:r>
              <a:rPr lang="en-BR" sz="1100" baseline="-25000">
                <a:highlight>
                  <a:srgbClr val="FFFFFF"/>
                </a:highlight>
              </a:rPr>
              <a:t>i+1</a:t>
            </a:r>
            <a:r>
              <a:rPr lang="en-BR" sz="1100">
                <a:highlight>
                  <a:srgbClr val="FFFFFF"/>
                </a:highlight>
              </a:rPr>
              <a:t> - t</a:t>
            </a:r>
            <a:r>
              <a:rPr lang="en-BR" sz="1100" baseline="-25000">
                <a:highlight>
                  <a:srgbClr val="FFFFFF"/>
                </a:highlight>
              </a:rPr>
              <a:t>i</a:t>
            </a:r>
            <a:r>
              <a:rPr lang="en-BR" sz="1100">
                <a:highlight>
                  <a:srgbClr val="FFFFFF"/>
                </a:highlight>
              </a:rPr>
              <a:t>)</a:t>
            </a: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highlight>
                  <a:srgbClr val="FFFFFF"/>
                </a:highlight>
              </a:rPr>
              <a:t>v</a:t>
            </a:r>
            <a:r>
              <a:rPr lang="en-BR" sz="1500" baseline="-25000">
                <a:highlight>
                  <a:srgbClr val="FFFFFF"/>
                </a:highlight>
              </a:rPr>
              <a:t>s</a:t>
            </a:r>
            <a:r>
              <a:rPr lang="en-BR" sz="1600">
                <a:highlight>
                  <a:srgbClr val="FFFFFF"/>
                </a:highlight>
              </a:rPr>
              <a:t> = </a:t>
            </a:r>
            <a:r>
              <a:rPr lang="en-BR" sz="1600" b="1">
                <a:highlight>
                  <a:srgbClr val="FFFFFF"/>
                </a:highlight>
              </a:rPr>
              <a:t>S</a:t>
            </a:r>
            <a:r>
              <a:rPr lang="en-BR" sz="1500" baseline="30000">
                <a:highlight>
                  <a:srgbClr val="FFFFFF"/>
                </a:highlight>
              </a:rPr>
              <a:t>T</a:t>
            </a:r>
            <a:r>
              <a:rPr lang="en-BR" sz="1600">
                <a:highlight>
                  <a:srgbClr val="FFFFFF"/>
                </a:highlight>
              </a:rPr>
              <a:t> </a:t>
            </a:r>
            <a:r>
              <a:rPr lang="en-BR" sz="1600" b="1">
                <a:highlight>
                  <a:srgbClr val="FFFFFF"/>
                </a:highlight>
              </a:rPr>
              <a:t>H C</a:t>
            </a:r>
            <a:endParaRPr sz="210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1944425" y="5408925"/>
            <a:ext cx="6456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/>
              <a:t>https://www.web3d.org/documents/specifications/19775-1/V3.3/Part01/components/interp.html</a:t>
            </a:r>
            <a:endParaRPr sz="80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046290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421900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300"/>
              <a:t>If the velocity vector is not specified, it is calculated as follows:</a:t>
            </a:r>
            <a:endParaRPr sz="130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/>
              <a:t>T</a:t>
            </a:r>
            <a:r>
              <a:rPr lang="en-BR" sz="1300" baseline="-25000"/>
              <a:t>i</a:t>
            </a:r>
            <a:r>
              <a:rPr lang="en-BR" sz="1300"/>
              <a:t> = (</a:t>
            </a:r>
            <a:r>
              <a:rPr lang="en-BR" sz="1300" b="1"/>
              <a:t>v</a:t>
            </a:r>
            <a:r>
              <a:rPr lang="en-BR" sz="1300" baseline="-25000"/>
              <a:t>i+1</a:t>
            </a:r>
            <a:r>
              <a:rPr lang="en-BR" sz="1300"/>
              <a:t> - </a:t>
            </a:r>
            <a:r>
              <a:rPr lang="en-BR" sz="1300" b="1"/>
              <a:t>v</a:t>
            </a:r>
            <a:r>
              <a:rPr lang="en-BR" sz="1300" baseline="-25000"/>
              <a:t>i-1</a:t>
            </a:r>
            <a:r>
              <a:rPr lang="en-BR" sz="1300"/>
              <a:t>) / 2</a:t>
            </a:r>
            <a:endParaRPr sz="130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300"/>
              <a:t>If the interpolator is not closed, and the first and last velocity vectors are not specified by the author:</a:t>
            </a:r>
            <a:endParaRPr sz="130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/>
              <a:t>T</a:t>
            </a:r>
            <a:r>
              <a:rPr lang="en-BR" sz="1300" baseline="30000"/>
              <a:t>0</a:t>
            </a:r>
            <a:r>
              <a:rPr lang="en-BR" sz="1300" baseline="-25000"/>
              <a:t>0</a:t>
            </a:r>
            <a:r>
              <a:rPr lang="en-BR" sz="1300"/>
              <a:t> = </a:t>
            </a:r>
            <a:r>
              <a:rPr lang="en-BR" sz="1300" b="1"/>
              <a:t>T</a:t>
            </a:r>
            <a:r>
              <a:rPr lang="en-BR" sz="1300" baseline="30000"/>
              <a:t>1</a:t>
            </a:r>
            <a:r>
              <a:rPr lang="en-BR" sz="1300" baseline="-25000"/>
              <a:t>0</a:t>
            </a:r>
            <a:r>
              <a:rPr lang="en-BR" sz="1300"/>
              <a:t> = </a:t>
            </a:r>
            <a:r>
              <a:rPr lang="en-BR" sz="1300" b="1"/>
              <a:t>T</a:t>
            </a:r>
            <a:r>
              <a:rPr lang="en-BR" sz="1300" baseline="30000"/>
              <a:t>0</a:t>
            </a:r>
            <a:r>
              <a:rPr lang="en-BR" sz="1300" baseline="-25000"/>
              <a:t>N-1</a:t>
            </a:r>
            <a:r>
              <a:rPr lang="en-BR" sz="1300"/>
              <a:t> = </a:t>
            </a:r>
            <a:r>
              <a:rPr lang="en-BR" sz="1300" b="1"/>
              <a:t>T</a:t>
            </a:r>
            <a:r>
              <a:rPr lang="en-BR" sz="1300" baseline="30000"/>
              <a:t>1</a:t>
            </a:r>
            <a:r>
              <a:rPr lang="en-BR" sz="1300" baseline="-25000"/>
              <a:t>N-1</a:t>
            </a:r>
            <a:r>
              <a:rPr lang="en-BR" sz="1300"/>
              <a:t> = 0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2" name="Google Shape;532;p63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33" name="Google Shape;533;p63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535" name="Google Shape;535;p63"/>
          <p:cNvSpPr txBox="1"/>
          <p:nvPr/>
        </p:nvSpPr>
        <p:spPr>
          <a:xfrm>
            <a:off x="335025" y="3658900"/>
            <a:ext cx="7967400" cy="18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12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45" name="Google Shape;545;p64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46" name="Google Shape;546;p64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47" name="Google Shape;547;p64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13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61" name="Google Shape;561;p65"/>
          <p:cNvGrpSpPr/>
          <p:nvPr/>
        </p:nvGrpSpPr>
        <p:grpSpPr>
          <a:xfrm>
            <a:off x="4912775" y="237000"/>
            <a:ext cx="2483395" cy="1362636"/>
            <a:chOff x="5919396" y="237002"/>
            <a:chExt cx="2197500" cy="1362636"/>
          </a:xfrm>
        </p:grpSpPr>
        <p:cxnSp>
          <p:nvCxnSpPr>
            <p:cNvPr id="562" name="Google Shape;562;p65"/>
            <p:cNvCxnSpPr/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3" name="Google Shape;563;p65"/>
            <p:cNvSpPr txBox="1"/>
            <p:nvPr/>
          </p:nvSpPr>
          <p:spPr>
            <a:xfrm>
              <a:off x="5919396" y="237002"/>
              <a:ext cx="219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no meio (t=0.5)?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572" name="Google Shape;572;p66"/>
          <p:cNvSpPr txBox="1">
            <a:spLocks noGrp="1"/>
          </p:cNvSpPr>
          <p:nvPr>
            <p:ph type="body" idx="2"/>
          </p:nvPr>
        </p:nvSpPr>
        <p:spPr>
          <a:xfrm>
            <a:off x="1567650" y="4312337"/>
            <a:ext cx="6119700" cy="84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&lt;lpsoares@insper.edu.br&gt;</a:t>
            </a:r>
            <a:endParaRPr sz="233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Difusa</a:t>
            </a:r>
            <a:endParaRPr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difusa (DiffuseLight) espalha a luz de forma uniforme, assim não depende do ponto de vista, porém depende da sua relação com a normal da superfície.</a:t>
            </a:r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Especular</a:t>
            </a:r>
            <a:endParaRPr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especular (SpecularLight) possui uma maior reflexividade, assim dependendo do ponto de vista é possível ver pontos mais iluminados.</a:t>
            </a:r>
            <a:endParaRPr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390550" y="838983"/>
            <a:ext cx="8428200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>
                <a:highlight>
                  <a:srgbClr val="FFFFFF"/>
                </a:highlight>
              </a:rPr>
              <a:t>I</a:t>
            </a:r>
            <a:r>
              <a:rPr lang="en-BR" sz="2500" b="1" baseline="-25000">
                <a:highlight>
                  <a:srgbClr val="FFFFFF"/>
                </a:highlight>
              </a:rPr>
              <a:t>rgb</a:t>
            </a:r>
            <a:r>
              <a:rPr lang="en-BR">
                <a:highlight>
                  <a:srgbClr val="FFFFFF"/>
                </a:highlight>
              </a:rPr>
              <a:t> = O</a:t>
            </a:r>
            <a:r>
              <a:rPr lang="en-BR" sz="2600" baseline="-25000">
                <a:highlight>
                  <a:srgbClr val="FFFFFF"/>
                </a:highlight>
              </a:rPr>
              <a:t>E</a:t>
            </a:r>
            <a:r>
              <a:rPr lang="en-BR" sz="1900" baseline="-25000">
                <a:highlight>
                  <a:srgbClr val="FFFFFF"/>
                </a:highlight>
              </a:rPr>
              <a:t> </a:t>
            </a:r>
            <a:r>
              <a:rPr lang="en-BR" sz="2500" baseline="-25000">
                <a:highlight>
                  <a:srgbClr val="FFFFFF"/>
                </a:highlight>
              </a:rPr>
              <a:t>rgb</a:t>
            </a:r>
            <a:r>
              <a:rPr lang="en-BR">
                <a:highlight>
                  <a:srgbClr val="FFFFFF"/>
                </a:highlight>
              </a:rPr>
              <a:t> + SUM( I</a:t>
            </a:r>
            <a:r>
              <a:rPr lang="en-BR" sz="2600" baseline="-25000">
                <a:highlight>
                  <a:srgbClr val="FFFFFF"/>
                </a:highlight>
              </a:rPr>
              <a:t>L</a:t>
            </a:r>
            <a:r>
              <a:rPr lang="en-BR" sz="2500" baseline="-25000">
                <a:highlight>
                  <a:srgbClr val="FFFFFF"/>
                </a:highlight>
              </a:rPr>
              <a:t>rgb </a:t>
            </a:r>
            <a:r>
              <a:rPr lang="en-BR">
                <a:highlight>
                  <a:srgbClr val="FFFFFF"/>
                </a:highlight>
              </a:rPr>
              <a:t>× (ambient</a:t>
            </a:r>
            <a:r>
              <a:rPr lang="en-BR" sz="2600" baseline="-25000">
                <a:highlight>
                  <a:srgbClr val="FFFFFF"/>
                </a:highlight>
              </a:rPr>
              <a:t>i</a:t>
            </a:r>
            <a:r>
              <a:rPr lang="en-BR">
                <a:highlight>
                  <a:srgbClr val="FFFFFF"/>
                </a:highlight>
              </a:rPr>
              <a:t> + diffuse</a:t>
            </a:r>
            <a:r>
              <a:rPr lang="en-BR" sz="2600" baseline="-25000">
                <a:highlight>
                  <a:srgbClr val="FFFFFF"/>
                </a:highlight>
              </a:rPr>
              <a:t>i</a:t>
            </a:r>
            <a:r>
              <a:rPr lang="en-BR">
                <a:highlight>
                  <a:srgbClr val="FFFFFF"/>
                </a:highlight>
              </a:rPr>
              <a:t> + specular</a:t>
            </a:r>
            <a:r>
              <a:rPr lang="en-BR" sz="1900" baseline="-25000">
                <a:highlight>
                  <a:srgbClr val="FFFFFF"/>
                </a:highlight>
              </a:rPr>
              <a:t> </a:t>
            </a:r>
            <a:r>
              <a:rPr lang="en-BR" sz="2600" baseline="-25000">
                <a:highlight>
                  <a:srgbClr val="FFFFFF"/>
                </a:highlight>
              </a:rPr>
              <a:t>i</a:t>
            </a:r>
            <a:r>
              <a:rPr lang="en-BR">
                <a:highlight>
                  <a:srgbClr val="FFFFFF"/>
                </a:highlight>
              </a:rPr>
              <a:t>))</a:t>
            </a:r>
            <a:endParaRPr sz="280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/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485" name="Google Shape;485;p59"/>
          <p:cNvGrpSpPr/>
          <p:nvPr/>
        </p:nvGrpSpPr>
        <p:grpSpPr>
          <a:xfrm>
            <a:off x="6076319" y="236999"/>
            <a:ext cx="1753126" cy="1441539"/>
            <a:chOff x="6076319" y="236999"/>
            <a:chExt cx="1753126" cy="1441539"/>
          </a:xfrm>
        </p:grpSpPr>
        <p:sp>
          <p:nvSpPr>
            <p:cNvPr id="486" name="Google Shape;486;p59"/>
            <p:cNvSpPr/>
            <p:nvPr/>
          </p:nvSpPr>
          <p:spPr>
            <a:xfrm>
              <a:off x="7665345" y="1599638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endCxn id="486" idx="0"/>
            </p:cNvCxnSpPr>
            <p:nvPr/>
          </p:nvCxnSpPr>
          <p:spPr>
            <a:xfrm>
              <a:off x="6844095" y="528938"/>
              <a:ext cx="903300" cy="10707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0"/>
          <p:cNvSpPr/>
          <p:nvPr/>
        </p:nvSpPr>
        <p:spPr>
          <a:xfrm>
            <a:off x="7665345" y="1599638"/>
            <a:ext cx="164100" cy="7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O</a:t>
            </a:r>
            <a:r>
              <a:rPr lang="en-BR" sz="1800" baseline="-25000">
                <a:highlight>
                  <a:srgbClr val="FFFFFF"/>
                </a:highlight>
              </a:rPr>
              <a:t>E</a:t>
            </a:r>
            <a:r>
              <a:rPr lang="en-BR" sz="1100" baseline="-25000">
                <a:highlight>
                  <a:srgbClr val="FFFFFF"/>
                </a:highlight>
              </a:rPr>
              <a:t> 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+ SUM( I</a:t>
            </a:r>
            <a:r>
              <a:rPr lang="en-BR" sz="1800" baseline="-25000">
                <a:highlight>
                  <a:srgbClr val="FFFFFF"/>
                </a:highlight>
              </a:rPr>
              <a:t>L</a:t>
            </a:r>
            <a:r>
              <a:rPr lang="en-BR" sz="1700" baseline="-25000">
                <a:highlight>
                  <a:srgbClr val="FFFFFF"/>
                </a:highlight>
              </a:rPr>
              <a:t>rgb </a:t>
            </a:r>
            <a:r>
              <a:rPr lang="en-BR" sz="1200">
                <a:highlight>
                  <a:srgbClr val="FFFFFF"/>
                </a:highlight>
              </a:rPr>
              <a:t>× (ambient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+ diffuse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+ specular</a:t>
            </a:r>
            <a:r>
              <a:rPr lang="en-BR" sz="1100" baseline="-25000">
                <a:highlight>
                  <a:srgbClr val="FFFFFF"/>
                </a:highlight>
              </a:rPr>
              <a:t> 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))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) 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× (0.67, 0.67, 0.07)</a:t>
            </a:r>
            <a:r>
              <a:rPr lang="en-BR" sz="1800" baseline="-25000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 + (0.67, 0.67, 0.07)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(0.67, 0.67, 0.07)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1"/>
          <p:cNvSpPr/>
          <p:nvPr/>
        </p:nvSpPr>
        <p:spPr>
          <a:xfrm>
            <a:off x="7665345" y="1599638"/>
            <a:ext cx="164100" cy="7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1656</Words>
  <Application>Microsoft Macintosh PowerPoint</Application>
  <PresentationFormat>On-screen Show (16:10)</PresentationFormat>
  <Paragraphs>183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Personalizar design</vt:lpstr>
      <vt:lpstr>PowerPoint Presentation</vt:lpstr>
      <vt:lpstr>Revisão</vt:lpstr>
      <vt:lpstr>Iluminação/Reflexão Ambiente</vt:lpstr>
      <vt:lpstr>Iluminação/Reflexão Difusa</vt:lpstr>
      <vt:lpstr>Iluminação/Reflexão Especular</vt:lpstr>
      <vt:lpstr>Resultado Final</vt:lpstr>
      <vt:lpstr>Exemplo X3D</vt:lpstr>
      <vt:lpstr>Exemplo X3D</vt:lpstr>
      <vt:lpstr>Exemplo X3D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14</cp:revision>
  <dcterms:modified xsi:type="dcterms:W3CDTF">2024-10-08T01:49:00Z</dcterms:modified>
</cp:coreProperties>
</file>