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5"/>
  </p:notesMasterIdLst>
  <p:sldIdLst>
    <p:sldId id="256" r:id="rId2"/>
    <p:sldId id="306" r:id="rId3"/>
    <p:sldId id="307" r:id="rId4"/>
    <p:sldId id="308" r:id="rId5"/>
    <p:sldId id="293" r:id="rId6"/>
    <p:sldId id="322" r:id="rId7"/>
    <p:sldId id="309" r:id="rId8"/>
    <p:sldId id="310" r:id="rId9"/>
    <p:sldId id="311" r:id="rId10"/>
    <p:sldId id="313" r:id="rId11"/>
    <p:sldId id="314" r:id="rId12"/>
    <p:sldId id="315" r:id="rId13"/>
    <p:sldId id="316" r:id="rId14"/>
    <p:sldId id="317" r:id="rId15"/>
    <p:sldId id="318" r:id="rId16"/>
    <p:sldId id="319" r:id="rId17"/>
    <p:sldId id="321" r:id="rId18"/>
    <p:sldId id="320" r:id="rId19"/>
    <p:sldId id="304" r:id="rId20"/>
    <p:sldId id="312" r:id="rId21"/>
    <p:sldId id="296" r:id="rId22"/>
    <p:sldId id="305" r:id="rId23"/>
    <p:sldId id="268" r:id="rId2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7</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1140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93956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7475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amie-wong.com/2016/07/15/ray-marching-signed-distance-func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a:t>Aula 23: </a:t>
            </a:r>
            <a:r>
              <a:rPr lang="pt-BR" dirty="0"/>
              <a:t>Ray </a:t>
            </a:r>
            <a:r>
              <a:rPr lang="pt-BR" dirty="0" err="1"/>
              <a:t>Marching</a:t>
            </a:r>
            <a:endParaRPr lang="pt-BR" dirty="0"/>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8C78-9815-6E7C-7127-FF7D10378CC8}"/>
              </a:ext>
            </a:extLst>
          </p:cNvPr>
          <p:cNvSpPr>
            <a:spLocks noGrp="1"/>
          </p:cNvSpPr>
          <p:nvPr>
            <p:ph type="title"/>
          </p:nvPr>
        </p:nvSpPr>
        <p:spPr/>
        <p:txBody>
          <a:bodyPr/>
          <a:lstStyle/>
          <a:p>
            <a:r>
              <a:rPr lang="pt-BR" dirty="0"/>
              <a:t>Cálculo de Iluminação</a:t>
            </a:r>
          </a:p>
        </p:txBody>
      </p:sp>
      <p:sp>
        <p:nvSpPr>
          <p:cNvPr id="3" name="Text Placeholder 2">
            <a:extLst>
              <a:ext uri="{FF2B5EF4-FFF2-40B4-BE49-F238E27FC236}">
                <a16:creationId xmlns:a16="http://schemas.microsoft.com/office/drawing/2014/main" id="{AD3DB0D2-A993-638E-EF93-6355130C64B7}"/>
              </a:ext>
            </a:extLst>
          </p:cNvPr>
          <p:cNvSpPr>
            <a:spLocks noGrp="1"/>
          </p:cNvSpPr>
          <p:nvPr>
            <p:ph type="body" idx="1"/>
          </p:nvPr>
        </p:nvSpPr>
        <p:spPr/>
        <p:txBody>
          <a:bodyPr/>
          <a:lstStyle/>
          <a:p>
            <a:r>
              <a:rPr lang="pt-BR" dirty="0"/>
              <a:t>Até o momento a esfera parece um puro círculo, vamos incluir um cálculo de iluminação para fazer o objeto de fato parecer com uma esfera.</a:t>
            </a:r>
          </a:p>
          <a:p>
            <a:r>
              <a:rPr lang="pt-BR" dirty="0"/>
              <a:t>Para isso precisamos das normais da superfície. Vamos trabalhar agora com a técnica de gradiente (muitas vezes representado com o símbol</a:t>
            </a:r>
            <a:r>
              <a:rPr lang="pt-BR" dirty="0">
                <a:latin typeface="Verdana" panose="020B0604030504040204" pitchFamily="34" charset="0"/>
                <a:ea typeface="Verdana" panose="020B0604030504040204" pitchFamily="34" charset="0"/>
                <a:cs typeface="Verdana" panose="020B0604030504040204" pitchFamily="34" charset="0"/>
              </a:rPr>
              <a:t>o </a:t>
            </a:r>
            <a:r>
              <a:rPr lang="en-BR" b="0" i="0" dirty="0">
                <a:solidFill>
                  <a:srgbClr val="040C28"/>
                </a:solidFill>
                <a:effectLst/>
                <a:latin typeface="Verdana" panose="020B0604030504040204" pitchFamily="34" charset="0"/>
                <a:ea typeface="Verdana" panose="020B0604030504040204" pitchFamily="34" charset="0"/>
                <a:cs typeface="Verdana" panose="020B0604030504040204" pitchFamily="34" charset="0"/>
              </a:rPr>
              <a:t>∇).</a:t>
            </a:r>
          </a:p>
          <a:p>
            <a:r>
              <a:rPr lang="en-BR" dirty="0">
                <a:solidFill>
                  <a:srgbClr val="040C28"/>
                </a:solidFill>
                <a:latin typeface="Verdana" panose="020B0604030504040204" pitchFamily="34" charset="0"/>
                <a:ea typeface="Verdana" panose="020B0604030504040204" pitchFamily="34" charset="0"/>
                <a:cs typeface="Verdana" panose="020B0604030504040204" pitchFamily="34" charset="0"/>
              </a:rPr>
              <a:t>O gradiente é onde temos o maior valor de derivada. O que para nós significa a perpendicurar da curva ou superfície.</a:t>
            </a:r>
            <a:endParaRPr lang="pt-BR"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a:extLst>
              <a:ext uri="{FF2B5EF4-FFF2-40B4-BE49-F238E27FC236}">
                <a16:creationId xmlns:a16="http://schemas.microsoft.com/office/drawing/2014/main" id="{93840123-1677-DBD5-6782-2F17ACEC6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pic>
        <p:nvPicPr>
          <p:cNvPr id="9" name="Picture 8">
            <a:extLst>
              <a:ext uri="{FF2B5EF4-FFF2-40B4-BE49-F238E27FC236}">
                <a16:creationId xmlns:a16="http://schemas.microsoft.com/office/drawing/2014/main" id="{535D0EBE-907B-7F81-7169-1C71670B8A91}"/>
              </a:ext>
            </a:extLst>
          </p:cNvPr>
          <p:cNvPicPr>
            <a:picLocks noChangeAspect="1"/>
          </p:cNvPicPr>
          <p:nvPr/>
        </p:nvPicPr>
        <p:blipFill>
          <a:blip r:embed="rId2"/>
          <a:stretch>
            <a:fillRect/>
          </a:stretch>
        </p:blipFill>
        <p:spPr>
          <a:xfrm>
            <a:off x="2258786" y="4074101"/>
            <a:ext cx="4626427" cy="801914"/>
          </a:xfrm>
          <a:prstGeom prst="rect">
            <a:avLst/>
          </a:prstGeom>
        </p:spPr>
      </p:pic>
      <p:sp>
        <p:nvSpPr>
          <p:cNvPr id="11" name="TextBox 10">
            <a:extLst>
              <a:ext uri="{FF2B5EF4-FFF2-40B4-BE49-F238E27FC236}">
                <a16:creationId xmlns:a16="http://schemas.microsoft.com/office/drawing/2014/main" id="{07CB62D9-061E-7CAA-DC6F-9614C6179798}"/>
              </a:ext>
            </a:extLst>
          </p:cNvPr>
          <p:cNvSpPr txBox="1"/>
          <p:nvPr/>
        </p:nvSpPr>
        <p:spPr>
          <a:xfrm>
            <a:off x="3807279" y="5410729"/>
            <a:ext cx="4588328" cy="276999"/>
          </a:xfrm>
          <a:prstGeom prst="rect">
            <a:avLst/>
          </a:prstGeom>
          <a:noFill/>
        </p:spPr>
        <p:txBody>
          <a:bodyPr wrap="square">
            <a:spAutoFit/>
          </a:bodyPr>
          <a:lstStyle/>
          <a:p>
            <a:pPr algn="r"/>
            <a:r>
              <a:rPr lang="pt-BR" sz="1200" dirty="0"/>
              <a:t>https://</a:t>
            </a:r>
            <a:r>
              <a:rPr lang="pt-BR" sz="1200" dirty="0" err="1"/>
              <a:t>mathworld.wolfram.com</a:t>
            </a:r>
            <a:r>
              <a:rPr lang="pt-BR" sz="1200" dirty="0"/>
              <a:t>/</a:t>
            </a:r>
            <a:r>
              <a:rPr lang="pt-BR" sz="1200" dirty="0" err="1"/>
              <a:t>Gradient.html</a:t>
            </a:r>
            <a:endParaRPr lang="pt-BR" sz="1200" dirty="0"/>
          </a:p>
        </p:txBody>
      </p:sp>
    </p:spTree>
    <p:extLst>
      <p:ext uri="{BB962C8B-B14F-4D97-AF65-F5344CB8AC3E}">
        <p14:creationId xmlns:p14="http://schemas.microsoft.com/office/powerpoint/2010/main" val="141910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8C78-9815-6E7C-7127-FF7D10378CC8}"/>
              </a:ext>
            </a:extLst>
          </p:cNvPr>
          <p:cNvSpPr>
            <a:spLocks noGrp="1"/>
          </p:cNvSpPr>
          <p:nvPr>
            <p:ph type="title"/>
          </p:nvPr>
        </p:nvSpPr>
        <p:spPr/>
        <p:txBody>
          <a:bodyPr/>
          <a:lstStyle/>
          <a:p>
            <a:r>
              <a:rPr lang="pt-BR" dirty="0"/>
              <a:t>Calculando a Normal na Superfície</a:t>
            </a:r>
          </a:p>
        </p:txBody>
      </p:sp>
      <p:sp>
        <p:nvSpPr>
          <p:cNvPr id="3" name="Text Placeholder 2">
            <a:extLst>
              <a:ext uri="{FF2B5EF4-FFF2-40B4-BE49-F238E27FC236}">
                <a16:creationId xmlns:a16="http://schemas.microsoft.com/office/drawing/2014/main" id="{AD3DB0D2-A993-638E-EF93-6355130C64B7}"/>
              </a:ext>
            </a:extLst>
          </p:cNvPr>
          <p:cNvSpPr>
            <a:spLocks noGrp="1"/>
          </p:cNvSpPr>
          <p:nvPr>
            <p:ph type="body" idx="1"/>
          </p:nvPr>
        </p:nvSpPr>
        <p:spPr/>
        <p:txBody>
          <a:bodyPr/>
          <a:lstStyle/>
          <a:p>
            <a:r>
              <a:rPr lang="pt-BR" dirty="0">
                <a:latin typeface="Verdana" panose="020B0604030504040204" pitchFamily="34" charset="0"/>
                <a:ea typeface="Verdana" panose="020B0604030504040204" pitchFamily="34" charset="0"/>
                <a:cs typeface="Verdana" panose="020B0604030504040204" pitchFamily="34" charset="0"/>
              </a:rPr>
              <a:t>Como estamos trabalhando com </a:t>
            </a:r>
            <a:r>
              <a:rPr lang="pt-BR" dirty="0" err="1">
                <a:latin typeface="Verdana" panose="020B0604030504040204" pitchFamily="34" charset="0"/>
                <a:ea typeface="Verdana" panose="020B0604030504040204" pitchFamily="34" charset="0"/>
                <a:cs typeface="Verdana" panose="020B0604030504040204" pitchFamily="34" charset="0"/>
              </a:rPr>
              <a:t>SDFs</a:t>
            </a:r>
            <a:r>
              <a:rPr lang="pt-BR" dirty="0">
                <a:latin typeface="Verdana" panose="020B0604030504040204" pitchFamily="34" charset="0"/>
                <a:ea typeface="Verdana" panose="020B0604030504040204" pitchFamily="34" charset="0"/>
                <a:cs typeface="Verdana" panose="020B0604030504040204" pitchFamily="34" charset="0"/>
              </a:rPr>
              <a:t>, podemos testar agora o que acontece com o valor de distância se nos locomovermos um pouco para fora do ponto testado.</a:t>
            </a:r>
          </a:p>
          <a:p>
            <a:r>
              <a:rPr lang="pt-BR" dirty="0">
                <a:latin typeface="Verdana" panose="020B0604030504040204" pitchFamily="34" charset="0"/>
                <a:ea typeface="Verdana" panose="020B0604030504040204" pitchFamily="34" charset="0"/>
                <a:cs typeface="Verdana" panose="020B0604030504040204" pitchFamily="34" charset="0"/>
              </a:rPr>
              <a:t>Veja no exemplo 2D para o ponto verde. Se testarmos um outro ponto ligeiramente perto do eixo </a:t>
            </a:r>
            <a:r>
              <a:rPr lang="pt-BR" dirty="0" err="1">
                <a:latin typeface="Verdana" panose="020B0604030504040204" pitchFamily="34" charset="0"/>
                <a:ea typeface="Verdana" panose="020B0604030504040204" pitchFamily="34" charset="0"/>
                <a:cs typeface="Verdana" panose="020B0604030504040204" pitchFamily="34" charset="0"/>
              </a:rPr>
              <a:t>x</a:t>
            </a:r>
            <a:r>
              <a:rPr lang="pt-BR" dirty="0">
                <a:latin typeface="Verdana" panose="020B0604030504040204" pitchFamily="34" charset="0"/>
                <a:ea typeface="Verdana" panose="020B0604030504040204" pitchFamily="34" charset="0"/>
                <a:cs typeface="Verdana" panose="020B0604030504040204" pitchFamily="34" charset="0"/>
              </a:rPr>
              <a:t> (horizontal) teremos uma mudança no valor da função. Já se testarmos outro ponto em </a:t>
            </a:r>
            <a:r>
              <a:rPr lang="pt-BR" dirty="0" err="1">
                <a:latin typeface="Verdana" panose="020B0604030504040204" pitchFamily="34" charset="0"/>
                <a:ea typeface="Verdana" panose="020B0604030504040204" pitchFamily="34" charset="0"/>
                <a:cs typeface="Verdana" panose="020B0604030504040204" pitchFamily="34" charset="0"/>
              </a:rPr>
              <a:t>y</a:t>
            </a:r>
            <a:r>
              <a:rPr lang="pt-BR" dirty="0">
                <a:latin typeface="Verdana" panose="020B0604030504040204" pitchFamily="34" charset="0"/>
                <a:ea typeface="Verdana" panose="020B0604030504040204" pitchFamily="34" charset="0"/>
                <a:cs typeface="Verdana" panose="020B0604030504040204" pitchFamily="34" charset="0"/>
              </a:rPr>
              <a:t> (vertical) o valor de distância é o mesmo.</a:t>
            </a:r>
          </a:p>
        </p:txBody>
      </p:sp>
      <p:sp>
        <p:nvSpPr>
          <p:cNvPr id="4" name="Slide Number Placeholder 3">
            <a:extLst>
              <a:ext uri="{FF2B5EF4-FFF2-40B4-BE49-F238E27FC236}">
                <a16:creationId xmlns:a16="http://schemas.microsoft.com/office/drawing/2014/main" id="{93840123-1677-DBD5-6782-2F17ACEC6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pic>
        <p:nvPicPr>
          <p:cNvPr id="5" name="Picture 4">
            <a:extLst>
              <a:ext uri="{FF2B5EF4-FFF2-40B4-BE49-F238E27FC236}">
                <a16:creationId xmlns:a16="http://schemas.microsoft.com/office/drawing/2014/main" id="{8C4BB5E0-E0E2-3600-B58B-50A2E266F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690" y="3293953"/>
            <a:ext cx="3889253" cy="21877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2B8263C-CCE4-62DA-59D3-55FA63DF2C6E}"/>
              </a:ext>
            </a:extLst>
          </p:cNvPr>
          <p:cNvSpPr/>
          <p:nvPr/>
        </p:nvSpPr>
        <p:spPr>
          <a:xfrm>
            <a:off x="3690257" y="3962400"/>
            <a:ext cx="1306286" cy="85997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a:extLst>
              <a:ext uri="{FF2B5EF4-FFF2-40B4-BE49-F238E27FC236}">
                <a16:creationId xmlns:a16="http://schemas.microsoft.com/office/drawing/2014/main" id="{D44AC961-2224-2497-1CCA-F0E7571BDC49}"/>
              </a:ext>
            </a:extLst>
          </p:cNvPr>
          <p:cNvSpPr/>
          <p:nvPr/>
        </p:nvSpPr>
        <p:spPr>
          <a:xfrm>
            <a:off x="4930247" y="4332514"/>
            <a:ext cx="141514" cy="12068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81B7D5B5-C339-8990-7D84-40CF9F3F5183}"/>
              </a:ext>
            </a:extLst>
          </p:cNvPr>
          <p:cNvSpPr/>
          <p:nvPr/>
        </p:nvSpPr>
        <p:spPr>
          <a:xfrm>
            <a:off x="5148945" y="4353891"/>
            <a:ext cx="95016" cy="8103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a:extLst>
              <a:ext uri="{FF2B5EF4-FFF2-40B4-BE49-F238E27FC236}">
                <a16:creationId xmlns:a16="http://schemas.microsoft.com/office/drawing/2014/main" id="{60BB7E63-92B5-F033-0DC6-A93C197EEA13}"/>
              </a:ext>
            </a:extLst>
          </p:cNvPr>
          <p:cNvSpPr/>
          <p:nvPr/>
        </p:nvSpPr>
        <p:spPr>
          <a:xfrm>
            <a:off x="4953496" y="4155387"/>
            <a:ext cx="95016" cy="8103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65994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8C78-9815-6E7C-7127-FF7D10378CC8}"/>
              </a:ext>
            </a:extLst>
          </p:cNvPr>
          <p:cNvSpPr>
            <a:spLocks noGrp="1"/>
          </p:cNvSpPr>
          <p:nvPr>
            <p:ph type="title"/>
          </p:nvPr>
        </p:nvSpPr>
        <p:spPr/>
        <p:txBody>
          <a:bodyPr/>
          <a:lstStyle/>
          <a:p>
            <a:r>
              <a:rPr lang="pt-BR" dirty="0"/>
              <a:t>Calculando a Normal na Superfície</a:t>
            </a:r>
          </a:p>
        </p:txBody>
      </p:sp>
      <p:sp>
        <p:nvSpPr>
          <p:cNvPr id="4" name="Slide Number Placeholder 3">
            <a:extLst>
              <a:ext uri="{FF2B5EF4-FFF2-40B4-BE49-F238E27FC236}">
                <a16:creationId xmlns:a16="http://schemas.microsoft.com/office/drawing/2014/main" id="{93840123-1677-DBD5-6782-2F17ACEC6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
        <p:nvSpPr>
          <p:cNvPr id="9" name="Text Placeholder 8">
            <a:extLst>
              <a:ext uri="{FF2B5EF4-FFF2-40B4-BE49-F238E27FC236}">
                <a16:creationId xmlns:a16="http://schemas.microsoft.com/office/drawing/2014/main" id="{E70B886C-36EB-8960-FC19-6F87E31687C8}"/>
              </a:ext>
            </a:extLst>
          </p:cNvPr>
          <p:cNvSpPr>
            <a:spLocks noGrp="1"/>
          </p:cNvSpPr>
          <p:nvPr>
            <p:ph type="body" idx="1"/>
          </p:nvPr>
        </p:nvSpPr>
        <p:spPr/>
        <p:txBody>
          <a:bodyPr/>
          <a:lstStyle/>
          <a:p>
            <a:r>
              <a:rPr lang="pt-BR" dirty="0"/>
              <a:t>O truque então é testar pontos próximos e ver como o valor da função reage. Depois normalizamos para ter um vetor unitário e pronto. Já podemos usar a normal identificada.</a:t>
            </a:r>
          </a:p>
        </p:txBody>
      </p:sp>
      <p:pic>
        <p:nvPicPr>
          <p:cNvPr id="8194" name="Picture 2" descr="Equation for the gradient of a surface to find the surface normal.">
            <a:extLst>
              <a:ext uri="{FF2B5EF4-FFF2-40B4-BE49-F238E27FC236}">
                <a16:creationId xmlns:a16="http://schemas.microsoft.com/office/drawing/2014/main" id="{05FBBD6C-E5A9-CD9C-172A-D17F0BF34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29687"/>
            <a:ext cx="76200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4AD5FF7-3460-6EC5-467A-BA26A8E586E4}"/>
              </a:ext>
            </a:extLst>
          </p:cNvPr>
          <p:cNvSpPr txBox="1"/>
          <p:nvPr/>
        </p:nvSpPr>
        <p:spPr>
          <a:xfrm>
            <a:off x="658504" y="4876015"/>
            <a:ext cx="7853899" cy="461665"/>
          </a:xfrm>
          <a:prstGeom prst="rect">
            <a:avLst/>
          </a:prstGeom>
          <a:noFill/>
        </p:spPr>
        <p:txBody>
          <a:bodyPr wrap="square">
            <a:spAutoFit/>
          </a:bodyPr>
          <a:lstStyle/>
          <a:p>
            <a:r>
              <a:rPr lang="pt-BR" sz="2400" dirty="0"/>
              <a:t>O </a:t>
            </a:r>
            <a:r>
              <a:rPr lang="el-GR" sz="2400" b="0" i="0" dirty="0">
                <a:solidFill>
                  <a:srgbClr val="202124"/>
                </a:solidFill>
                <a:effectLst/>
                <a:latin typeface="Google Sans"/>
              </a:rPr>
              <a:t>ε</a:t>
            </a:r>
            <a:r>
              <a:rPr lang="pt-BR" sz="2400" b="0" i="0" dirty="0">
                <a:solidFill>
                  <a:srgbClr val="202124"/>
                </a:solidFill>
                <a:effectLst/>
                <a:latin typeface="Google Sans"/>
              </a:rPr>
              <a:t> (épsilon) pode ser um valor bem pequeno mesmo.</a:t>
            </a:r>
            <a:endParaRPr lang="pt-BR" sz="2400" dirty="0"/>
          </a:p>
        </p:txBody>
      </p:sp>
    </p:spTree>
    <p:extLst>
      <p:ext uri="{BB962C8B-B14F-4D97-AF65-F5344CB8AC3E}">
        <p14:creationId xmlns:p14="http://schemas.microsoft.com/office/powerpoint/2010/main" val="237803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98C78-9815-6E7C-7127-FF7D10378CC8}"/>
              </a:ext>
            </a:extLst>
          </p:cNvPr>
          <p:cNvSpPr>
            <a:spLocks noGrp="1"/>
          </p:cNvSpPr>
          <p:nvPr>
            <p:ph type="title"/>
          </p:nvPr>
        </p:nvSpPr>
        <p:spPr/>
        <p:txBody>
          <a:bodyPr/>
          <a:lstStyle/>
          <a:p>
            <a:r>
              <a:rPr lang="pt-BR" dirty="0"/>
              <a:t>Calculando a Normal na Superfície</a:t>
            </a:r>
          </a:p>
        </p:txBody>
      </p:sp>
      <p:sp>
        <p:nvSpPr>
          <p:cNvPr id="4" name="Slide Number Placeholder 3">
            <a:extLst>
              <a:ext uri="{FF2B5EF4-FFF2-40B4-BE49-F238E27FC236}">
                <a16:creationId xmlns:a16="http://schemas.microsoft.com/office/drawing/2014/main" id="{93840123-1677-DBD5-6782-2F17ACEC661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9" name="Text Placeholder 8">
            <a:extLst>
              <a:ext uri="{FF2B5EF4-FFF2-40B4-BE49-F238E27FC236}">
                <a16:creationId xmlns:a16="http://schemas.microsoft.com/office/drawing/2014/main" id="{E70B886C-36EB-8960-FC19-6F87E31687C8}"/>
              </a:ext>
            </a:extLst>
          </p:cNvPr>
          <p:cNvSpPr>
            <a:spLocks noGrp="1"/>
          </p:cNvSpPr>
          <p:nvPr>
            <p:ph type="body" idx="1"/>
          </p:nvPr>
        </p:nvSpPr>
        <p:spPr>
          <a:xfrm>
            <a:off x="22057" y="838985"/>
            <a:ext cx="8958670" cy="866985"/>
          </a:xfrm>
        </p:spPr>
        <p:txBody>
          <a:bodyPr/>
          <a:lstStyle/>
          <a:p>
            <a:r>
              <a:rPr lang="pt-BR" dirty="0"/>
              <a:t>Para calcular as normais na esfera, podemos usar:</a:t>
            </a:r>
          </a:p>
        </p:txBody>
      </p:sp>
      <p:sp>
        <p:nvSpPr>
          <p:cNvPr id="3" name="TextBox 2">
            <a:extLst>
              <a:ext uri="{FF2B5EF4-FFF2-40B4-BE49-F238E27FC236}">
                <a16:creationId xmlns:a16="http://schemas.microsoft.com/office/drawing/2014/main" id="{8AF0BB11-3C9F-7D2A-ED97-BBC478D18B43}"/>
              </a:ext>
            </a:extLst>
          </p:cNvPr>
          <p:cNvSpPr txBox="1"/>
          <p:nvPr/>
        </p:nvSpPr>
        <p:spPr>
          <a:xfrm>
            <a:off x="163273" y="1340472"/>
            <a:ext cx="8803306" cy="2031325"/>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calcNormal(</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p) {</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e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0.0005</a:t>
            </a: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epsilon</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raio da esfera</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normalize</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p.y, p.z), 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p.y, p.z), r),</a:t>
            </a:r>
          </a:p>
          <a:p>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p.y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p.z), 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p.y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p.z), r),</a:t>
            </a:r>
          </a:p>
          <a:p>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p.y, p.z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(p.x, p.y, p.z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 r)</a:t>
            </a:r>
          </a:p>
          <a:p>
            <a:r>
              <a:rPr lang="en-US" b="0" noProof="1">
                <a:solidFill>
                  <a:srgbClr val="DADADA"/>
                </a:solidFill>
                <a:effectLst/>
                <a:latin typeface="Menlo" panose="020B0609030804020204" pitchFamily="49" charset="0"/>
              </a:rPr>
              <a:t>  ));</a:t>
            </a:r>
          </a:p>
          <a:p>
            <a:r>
              <a:rPr lang="en-US" b="0" noProof="1">
                <a:solidFill>
                  <a:srgbClr val="DADADA"/>
                </a:solidFill>
                <a:effectLst/>
                <a:latin typeface="Menlo" panose="020B0609030804020204" pitchFamily="49" charset="0"/>
              </a:rPr>
              <a:t>}</a:t>
            </a:r>
          </a:p>
        </p:txBody>
      </p:sp>
      <p:sp>
        <p:nvSpPr>
          <p:cNvPr id="5" name="Text Placeholder 8">
            <a:extLst>
              <a:ext uri="{FF2B5EF4-FFF2-40B4-BE49-F238E27FC236}">
                <a16:creationId xmlns:a16="http://schemas.microsoft.com/office/drawing/2014/main" id="{7056A33C-CD37-B8F9-51D5-176FC648F53B}"/>
              </a:ext>
            </a:extLst>
          </p:cNvPr>
          <p:cNvSpPr txBox="1">
            <a:spLocks/>
          </p:cNvSpPr>
          <p:nvPr/>
        </p:nvSpPr>
        <p:spPr>
          <a:xfrm>
            <a:off x="22057" y="3371797"/>
            <a:ext cx="8958670" cy="8669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lnSpc>
                <a:spcPct val="100000"/>
              </a:lnSpc>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lnSpc>
                <a:spcPct val="100000"/>
              </a:lnSpc>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lnSpc>
                <a:spcPct val="100000"/>
              </a:lnSpc>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lnSpc>
                <a:spcPct val="100000"/>
              </a:lnSpc>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r>
              <a:rPr lang="pt-BR" dirty="0"/>
              <a:t>Usando alguns truques de programação podemos simplificar para:</a:t>
            </a:r>
          </a:p>
        </p:txBody>
      </p:sp>
      <p:sp>
        <p:nvSpPr>
          <p:cNvPr id="6" name="TextBox 5">
            <a:extLst>
              <a:ext uri="{FF2B5EF4-FFF2-40B4-BE49-F238E27FC236}">
                <a16:creationId xmlns:a16="http://schemas.microsoft.com/office/drawing/2014/main" id="{BAD82936-9DCE-B06D-891C-2F0F36AC3B77}"/>
              </a:ext>
            </a:extLst>
          </p:cNvPr>
          <p:cNvSpPr txBox="1"/>
          <p:nvPr/>
        </p:nvSpPr>
        <p:spPr>
          <a:xfrm>
            <a:off x="163273" y="3873284"/>
            <a:ext cx="8803306" cy="1600438"/>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calcNormal(</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p)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e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0.0005</a:t>
            </a: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epsilon</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raio da esfera</a:t>
            </a:r>
            <a:br>
              <a:rPr lang="en-US" b="0" noProof="1">
                <a:solidFill>
                  <a:srgbClr val="57A64A"/>
                </a:solidFill>
                <a:effectLst/>
                <a:latin typeface="Menlo" panose="020B0609030804020204" pitchFamily="49" charset="0"/>
              </a:rPr>
            </a:br>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normalize</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e.xyy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e.xyy, r) </a:t>
            </a:r>
            <a:r>
              <a:rPr lang="en-US" b="0" noProof="1">
                <a:solidFill>
                  <a:srgbClr val="B4B4B4"/>
                </a:solidFill>
                <a:effectLst/>
                <a:latin typeface="Menlo" panose="020B0609030804020204" pitchFamily="49" charset="0"/>
              </a:rPr>
              <a:t>+</a:t>
            </a:r>
            <a:r>
              <a:rPr lang="en-US" noProof="1">
                <a:solidFill>
                  <a:srgbClr val="DADADA"/>
                </a:solidFill>
                <a:latin typeface="Menlo" panose="020B0609030804020204" pitchFamily="49" charset="0"/>
              </a:rPr>
              <a:t> </a:t>
            </a:r>
            <a:r>
              <a:rPr lang="en-US" b="0" noProof="1">
                <a:solidFill>
                  <a:srgbClr val="DADADA"/>
                </a:solidFill>
                <a:effectLst/>
                <a:latin typeface="Menlo" panose="020B0609030804020204" pitchFamily="49" charset="0"/>
              </a:rPr>
              <a:t>e.yyx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e.yyx, r)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e.yxy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e.yxy, r) </a:t>
            </a:r>
            <a:r>
              <a:rPr lang="en-US" b="0" noProof="1">
                <a:solidFill>
                  <a:srgbClr val="B4B4B4"/>
                </a:solidFill>
                <a:effectLst/>
                <a:latin typeface="Menlo" panose="020B0609030804020204" pitchFamily="49" charset="0"/>
              </a:rPr>
              <a:t>+</a:t>
            </a:r>
            <a:r>
              <a:rPr lang="en-US" noProof="1">
                <a:solidFill>
                  <a:srgbClr val="DADADA"/>
                </a:solidFill>
                <a:latin typeface="Menlo" panose="020B0609030804020204" pitchFamily="49" charset="0"/>
              </a:rPr>
              <a:t> </a:t>
            </a:r>
            <a:r>
              <a:rPr lang="en-US" b="0" noProof="1">
                <a:solidFill>
                  <a:srgbClr val="DADADA"/>
                </a:solidFill>
                <a:effectLst/>
                <a:latin typeface="Menlo" panose="020B0609030804020204" pitchFamily="49" charset="0"/>
              </a:rPr>
              <a:t>e.xxx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sdSphere(p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e.xxx, r));</a:t>
            </a:r>
          </a:p>
          <a:p>
            <a:r>
              <a:rPr lang="en-US" b="0" noProof="1">
                <a:solidFill>
                  <a:srgbClr val="DADADA"/>
                </a:solidFill>
                <a:effectLst/>
                <a:latin typeface="Menlo" panose="020B0609030804020204" pitchFamily="49" charset="0"/>
              </a:rPr>
              <a:t>}</a:t>
            </a:r>
          </a:p>
        </p:txBody>
      </p:sp>
    </p:spTree>
    <p:extLst>
      <p:ext uri="{BB962C8B-B14F-4D97-AF65-F5344CB8AC3E}">
        <p14:creationId xmlns:p14="http://schemas.microsoft.com/office/powerpoint/2010/main" val="1856131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7C97-FEB6-158D-D683-8E79157E282B}"/>
              </a:ext>
            </a:extLst>
          </p:cNvPr>
          <p:cNvSpPr>
            <a:spLocks noGrp="1"/>
          </p:cNvSpPr>
          <p:nvPr>
            <p:ph type="title"/>
          </p:nvPr>
        </p:nvSpPr>
        <p:spPr/>
        <p:txBody>
          <a:bodyPr/>
          <a:lstStyle/>
          <a:p>
            <a:r>
              <a:rPr lang="pt-BR" dirty="0"/>
              <a:t>Verificando o cálculo</a:t>
            </a:r>
          </a:p>
        </p:txBody>
      </p:sp>
      <p:sp>
        <p:nvSpPr>
          <p:cNvPr id="3" name="Text Placeholder 2">
            <a:extLst>
              <a:ext uri="{FF2B5EF4-FFF2-40B4-BE49-F238E27FC236}">
                <a16:creationId xmlns:a16="http://schemas.microsoft.com/office/drawing/2014/main" id="{3D5ADC2B-9984-D3E6-067E-A6F3C248E5D4}"/>
              </a:ext>
            </a:extLst>
          </p:cNvPr>
          <p:cNvSpPr>
            <a:spLocks noGrp="1"/>
          </p:cNvSpPr>
          <p:nvPr>
            <p:ph type="body" idx="1"/>
          </p:nvPr>
        </p:nvSpPr>
        <p:spPr>
          <a:xfrm>
            <a:off x="5022376" y="838985"/>
            <a:ext cx="3796404" cy="4496159"/>
          </a:xfrm>
        </p:spPr>
        <p:txBody>
          <a:bodyPr/>
          <a:lstStyle/>
          <a:p>
            <a:r>
              <a:rPr lang="pt-BR" dirty="0"/>
              <a:t>Uma boa prática é sempre ir verificando o que se consegue. </a:t>
            </a:r>
          </a:p>
          <a:p>
            <a:endParaRPr lang="pt-BR" dirty="0"/>
          </a:p>
          <a:p>
            <a:r>
              <a:rPr lang="pt-BR" dirty="0"/>
              <a:t>Como será a imagem?</a:t>
            </a:r>
          </a:p>
        </p:txBody>
      </p:sp>
      <p:sp>
        <p:nvSpPr>
          <p:cNvPr id="4" name="Slide Number Placeholder 3">
            <a:extLst>
              <a:ext uri="{FF2B5EF4-FFF2-40B4-BE49-F238E27FC236}">
                <a16:creationId xmlns:a16="http://schemas.microsoft.com/office/drawing/2014/main" id="{7F62C06B-75DD-234E-664A-2F3DE4CF9A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5" name="TextBox 4">
            <a:extLst>
              <a:ext uri="{FF2B5EF4-FFF2-40B4-BE49-F238E27FC236}">
                <a16:creationId xmlns:a16="http://schemas.microsoft.com/office/drawing/2014/main" id="{EFA54E94-3317-08A7-DE50-E6CE9B4E8F65}"/>
              </a:ext>
            </a:extLst>
          </p:cNvPr>
          <p:cNvSpPr txBox="1"/>
          <p:nvPr/>
        </p:nvSpPr>
        <p:spPr>
          <a:xfrm>
            <a:off x="84171" y="629655"/>
            <a:ext cx="5108315" cy="4832092"/>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sdSphere(</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 {</a:t>
            </a:r>
            <a:r>
              <a:rPr lang="en-US" sz="1100" noProof="1">
                <a:solidFill>
                  <a:srgbClr val="DADADA"/>
                </a:solidFill>
                <a:latin typeface="Menlo" panose="020B0609030804020204" pitchFamily="49" charset="0"/>
              </a:rPr>
              <a:t> ... </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rayMarch(</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ro,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rd,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start,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end) {</a:t>
            </a:r>
          </a:p>
          <a:p>
            <a:r>
              <a:rPr lang="en-US" sz="1100" b="0" noProof="1">
                <a:solidFill>
                  <a:schemeClr val="bg1"/>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a:p>
            <a:endParaRPr lang="en-US" sz="1100" b="0" noProof="1">
              <a:solidFill>
                <a:srgbClr val="DADADA"/>
              </a:solidFill>
              <a:effectLst/>
              <a:latin typeface="Menlo" panose="020B0609030804020204" pitchFamily="49" charset="0"/>
            </a:endParaRPr>
          </a:p>
          <a:p>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calcNormal(</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 </a:t>
            </a:r>
            <a:r>
              <a:rPr lang="en-US" sz="1100" b="0" noProof="1">
                <a:solidFill>
                  <a:srgbClr val="B4B4B4"/>
                </a:solidFill>
                <a:effectLst/>
                <a:latin typeface="Menlo" panose="020B0609030804020204" pitchFamily="49" charset="0"/>
              </a:rPr>
              <a:t>-</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0.0005</a:t>
            </a:r>
            <a:r>
              <a:rPr lang="en-US" sz="1100" b="0" noProof="1">
                <a:solidFill>
                  <a:srgbClr val="DADADA"/>
                </a:solidFill>
                <a:effectLst/>
                <a:latin typeface="Menlo" panose="020B0609030804020204" pitchFamily="49" charset="0"/>
              </a:rPr>
              <a:t>; </a:t>
            </a:r>
            <a:r>
              <a:rPr lang="en-US" sz="1100" b="0" noProof="1">
                <a:solidFill>
                  <a:srgbClr val="57A64A"/>
                </a:solidFill>
                <a:effectLst/>
                <a:latin typeface="Menlo" panose="020B0609030804020204" pitchFamily="49" charset="0"/>
              </a:rPr>
              <a:t>// epsilon</a:t>
            </a:r>
            <a:endParaRPr lang="en-US" sz="1100" b="0" noProof="1">
              <a:solidFill>
                <a:srgbClr val="DADADA"/>
              </a:solidFill>
              <a:effectLst/>
              <a:latin typeface="Menlo" panose="020B0609030804020204" pitchFamily="49" charset="0"/>
            </a:endParaRP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57A64A"/>
                </a:solidFill>
                <a:effectLst/>
                <a:latin typeface="Menlo" panose="020B0609030804020204" pitchFamily="49" charset="0"/>
              </a:rPr>
              <a:t>// raio da esfera</a:t>
            </a:r>
            <a:br>
              <a:rPr lang="en-US" sz="1100" b="0" noProof="1">
                <a:solidFill>
                  <a:srgbClr val="57A64A"/>
                </a:solidFill>
                <a:effectLst/>
                <a:latin typeface="Menlo" panose="020B0609030804020204" pitchFamily="49" charset="0"/>
              </a:rPr>
            </a:br>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normalize</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e.xyy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e.xyy, r) </a:t>
            </a:r>
            <a:r>
              <a:rPr lang="en-US" sz="1100" b="0" noProof="1">
                <a:solidFill>
                  <a:srgbClr val="B4B4B4"/>
                </a:solidFill>
                <a:effectLst/>
                <a:latin typeface="Menlo" panose="020B0609030804020204" pitchFamily="49" charset="0"/>
              </a:rPr>
              <a:t>+</a:t>
            </a:r>
            <a:r>
              <a:rPr lang="en-US" sz="1100" noProof="1">
                <a:solidFill>
                  <a:srgbClr val="DADADA"/>
                </a:solidFill>
                <a:latin typeface="Menlo" panose="020B0609030804020204" pitchFamily="49" charset="0"/>
              </a:rPr>
              <a:t> </a:t>
            </a:r>
          </a:p>
          <a:p>
            <a:r>
              <a:rPr lang="en-US" sz="1100" b="0" noProof="1">
                <a:solidFill>
                  <a:srgbClr val="DADADA"/>
                </a:solidFill>
                <a:effectLst/>
                <a:latin typeface="Menlo" panose="020B0609030804020204" pitchFamily="49" charset="0"/>
              </a:rPr>
              <a:t>  e.yyx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e.yyx, r) </a:t>
            </a:r>
            <a:r>
              <a:rPr lang="en-US" sz="1100" b="0" noProof="1">
                <a:solidFill>
                  <a:srgbClr val="B4B4B4"/>
                </a:solidFill>
                <a:effectLst/>
                <a:latin typeface="Menlo" panose="020B0609030804020204" pitchFamily="49" charset="0"/>
              </a:rPr>
              <a:t>+</a:t>
            </a:r>
            <a:endParaRPr lang="en-US" sz="1100" b="0" noProof="1">
              <a:solidFill>
                <a:srgbClr val="DADADA"/>
              </a:solidFill>
              <a:effectLst/>
              <a:latin typeface="Menlo" panose="020B0609030804020204" pitchFamily="49" charset="0"/>
            </a:endParaRPr>
          </a:p>
          <a:p>
            <a:r>
              <a:rPr lang="en-US" sz="1100" b="0" noProof="1">
                <a:solidFill>
                  <a:srgbClr val="DADADA"/>
                </a:solidFill>
                <a:effectLst/>
                <a:latin typeface="Menlo" panose="020B0609030804020204" pitchFamily="49" charset="0"/>
              </a:rPr>
              <a:t>  e.yxy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e.yxy, r) </a:t>
            </a:r>
            <a:r>
              <a:rPr lang="en-US" sz="1100" b="0" noProof="1">
                <a:solidFill>
                  <a:srgbClr val="B4B4B4"/>
                </a:solidFill>
                <a:effectLst/>
                <a:latin typeface="Menlo" panose="020B0609030804020204" pitchFamily="49" charset="0"/>
              </a:rPr>
              <a:t>+</a:t>
            </a:r>
            <a:r>
              <a:rPr lang="en-US" sz="1100" noProof="1">
                <a:solidFill>
                  <a:srgbClr val="DADADA"/>
                </a:solidFill>
                <a:latin typeface="Menlo" panose="020B0609030804020204" pitchFamily="49" charset="0"/>
              </a:rPr>
              <a:t> </a:t>
            </a:r>
          </a:p>
          <a:p>
            <a:r>
              <a:rPr lang="en-US" sz="1100" b="0" noProof="1">
                <a:solidFill>
                  <a:srgbClr val="DADADA"/>
                </a:solidFill>
                <a:effectLst/>
                <a:latin typeface="Menlo" panose="020B0609030804020204" pitchFamily="49" charset="0"/>
              </a:rPr>
              <a:t>  e.xxx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e.xxx, r));</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chemeClr val="bg1"/>
                </a:solidFill>
                <a:effectLst/>
                <a:latin typeface="Menlo" panose="020B0609030804020204" pitchFamily="49" charset="0"/>
              </a:rPr>
              <a:t>  ...</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rayMarch(ro, rd,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D8A0DF"/>
                </a:solidFill>
                <a:effectLst/>
                <a:latin typeface="Menlo" panose="020B0609030804020204" pitchFamily="49" charset="0"/>
              </a:rPr>
              <a:t>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100.0</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0.6</a:t>
            </a:r>
            <a:r>
              <a:rPr lang="en-US" sz="1100" b="0" noProof="1">
                <a:solidFill>
                  <a:srgbClr val="DADADA"/>
                </a:solidFill>
                <a:effectLst/>
                <a:latin typeface="Menlo" panose="020B0609030804020204" pitchFamily="49" charset="0"/>
              </a:rPr>
              <a:t>);</a:t>
            </a:r>
          </a:p>
          <a:p>
            <a:r>
              <a:rPr lang="en-US" sz="1100" b="0" noProof="1">
                <a:solidFill>
                  <a:srgbClr val="D8A0DF"/>
                </a:solidFill>
                <a:effectLst/>
                <a:latin typeface="Menlo" panose="020B0609030804020204" pitchFamily="49" charset="0"/>
              </a:rPr>
              <a:t>  else</a:t>
            </a:r>
            <a:r>
              <a:rPr lang="en-US" sz="1100" b="0" noProof="1">
                <a:solidFill>
                  <a:srgbClr val="DADADA"/>
                </a:solidFill>
                <a:effectLst/>
                <a:latin typeface="Menlo" panose="020B0609030804020204" pitchFamily="49" charset="0"/>
              </a:rPr>
              <a:t> </a:t>
            </a:r>
            <a:r>
              <a:rPr lang="en-US" sz="1100" noProof="1">
                <a:solidFill>
                  <a:srgbClr val="DADADA"/>
                </a:solidFill>
                <a:latin typeface="Menlo" panose="020B0609030804020204" pitchFamily="49" charset="0"/>
              </a:rPr>
              <a:t>{</a:t>
            </a:r>
          </a:p>
          <a:p>
            <a:r>
              <a:rPr lang="en-US" sz="1100" b="0" noProof="1">
                <a:solidFill>
                  <a:srgbClr val="DADADA"/>
                </a:solidFill>
                <a:effectLst/>
                <a:latin typeface="Menlo" panose="020B0609030804020204" pitchFamily="49" charset="0"/>
              </a:rPr>
              <a:t>    vec3 p = ro + rd * d;</a:t>
            </a:r>
          </a:p>
          <a:p>
            <a:r>
              <a:rPr lang="en-US" sz="1100" b="0" noProof="1">
                <a:solidFill>
                  <a:srgbClr val="DADADA"/>
                </a:solidFill>
                <a:effectLst/>
                <a:latin typeface="Menlo" panose="020B0609030804020204" pitchFamily="49" charset="0"/>
              </a:rPr>
              <a:t>    col = calcNormal(p);</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 </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0F76F756-6D12-CFC1-4F0C-544EF6D97C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228" y="2857500"/>
            <a:ext cx="3589361" cy="201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4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8978-5B9A-43C3-ED1C-333AE3E6191D}"/>
              </a:ext>
            </a:extLst>
          </p:cNvPr>
          <p:cNvSpPr>
            <a:spLocks noGrp="1"/>
          </p:cNvSpPr>
          <p:nvPr>
            <p:ph type="title"/>
          </p:nvPr>
        </p:nvSpPr>
        <p:spPr/>
        <p:txBody>
          <a:bodyPr/>
          <a:lstStyle/>
          <a:p>
            <a:r>
              <a:rPr lang="pt-BR" dirty="0"/>
              <a:t>Calculando Iluminação</a:t>
            </a:r>
          </a:p>
        </p:txBody>
      </p:sp>
      <p:sp>
        <p:nvSpPr>
          <p:cNvPr id="3" name="Text Placeholder 2">
            <a:extLst>
              <a:ext uri="{FF2B5EF4-FFF2-40B4-BE49-F238E27FC236}">
                <a16:creationId xmlns:a16="http://schemas.microsoft.com/office/drawing/2014/main" id="{426174EB-43DA-B98F-64E5-F84A59B3EB8C}"/>
              </a:ext>
            </a:extLst>
          </p:cNvPr>
          <p:cNvSpPr>
            <a:spLocks noGrp="1"/>
          </p:cNvSpPr>
          <p:nvPr>
            <p:ph type="body" idx="1"/>
          </p:nvPr>
        </p:nvSpPr>
        <p:spPr/>
        <p:txBody>
          <a:bodyPr/>
          <a:lstStyle/>
          <a:p>
            <a:r>
              <a:rPr lang="pt-BR" dirty="0"/>
              <a:t>Vamos criar agora uma fonte de luz. Por exemplo:</a:t>
            </a:r>
          </a:p>
          <a:p>
            <a:endParaRPr lang="pt-BR" dirty="0"/>
          </a:p>
          <a:p>
            <a:endParaRPr lang="pt-BR" dirty="0"/>
          </a:p>
          <a:p>
            <a:endParaRPr lang="pt-BR" dirty="0"/>
          </a:p>
          <a:p>
            <a:r>
              <a:rPr lang="pt-BR" dirty="0"/>
              <a:t>Agora vamos criar um vetor na superfície que aponte para essa fonte de luz:</a:t>
            </a:r>
          </a:p>
          <a:p>
            <a:endParaRPr lang="pt-BR" dirty="0"/>
          </a:p>
          <a:p>
            <a:endParaRPr lang="pt-BR" dirty="0"/>
          </a:p>
          <a:p>
            <a:endParaRPr lang="pt-BR" dirty="0"/>
          </a:p>
          <a:p>
            <a:r>
              <a:rPr lang="pt-BR" dirty="0"/>
              <a:t>Finalmente vamos fazer o produto escalar e calcular a cor</a:t>
            </a:r>
          </a:p>
        </p:txBody>
      </p:sp>
      <p:sp>
        <p:nvSpPr>
          <p:cNvPr id="4" name="Slide Number Placeholder 3">
            <a:extLst>
              <a:ext uri="{FF2B5EF4-FFF2-40B4-BE49-F238E27FC236}">
                <a16:creationId xmlns:a16="http://schemas.microsoft.com/office/drawing/2014/main" id="{3FE85DA4-2DAC-E406-FF94-8AE3B51D23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sp>
        <p:nvSpPr>
          <p:cNvPr id="5" name="TextBox 4">
            <a:extLst>
              <a:ext uri="{FF2B5EF4-FFF2-40B4-BE49-F238E27FC236}">
                <a16:creationId xmlns:a16="http://schemas.microsoft.com/office/drawing/2014/main" id="{CA235D7C-2D82-7E0B-2728-04C25E6D9873}"/>
              </a:ext>
            </a:extLst>
          </p:cNvPr>
          <p:cNvSpPr txBox="1"/>
          <p:nvPr/>
        </p:nvSpPr>
        <p:spPr>
          <a:xfrm>
            <a:off x="791069" y="1457631"/>
            <a:ext cx="5623378" cy="369332"/>
          </a:xfrm>
          <a:prstGeom prst="rect">
            <a:avLst/>
          </a:prstGeom>
          <a:solidFill>
            <a:schemeClr val="tx1"/>
          </a:solidFill>
        </p:spPr>
        <p:txBody>
          <a:bodyPr wrap="square">
            <a:spAutoFit/>
          </a:bodyPr>
          <a:lstStyle/>
          <a:p>
            <a:r>
              <a:rPr lang="en-US" sz="1800" b="0" noProof="1">
                <a:solidFill>
                  <a:srgbClr val="569CD6"/>
                </a:solidFill>
                <a:effectLst/>
                <a:latin typeface="Menlo" panose="020B0609030804020204" pitchFamily="49" charset="0"/>
              </a:rPr>
              <a:t>vec3</a:t>
            </a:r>
            <a:r>
              <a:rPr lang="en-US" sz="1800" b="0" noProof="1">
                <a:solidFill>
                  <a:srgbClr val="DADADA"/>
                </a:solidFill>
                <a:effectLst/>
                <a:latin typeface="Menlo" panose="020B0609030804020204" pitchFamily="49" charset="0"/>
              </a:rPr>
              <a:t> lightPosition </a:t>
            </a:r>
            <a:r>
              <a:rPr lang="en-US" sz="1800" b="0" noProof="1">
                <a:solidFill>
                  <a:srgbClr val="B4B4B4"/>
                </a:solidFill>
                <a:effectLst/>
                <a:latin typeface="Menlo" panose="020B0609030804020204" pitchFamily="49" charset="0"/>
              </a:rPr>
              <a:t>=</a:t>
            </a:r>
            <a:r>
              <a:rPr lang="en-US" sz="1800" b="0" noProof="1">
                <a:solidFill>
                  <a:srgbClr val="DADADA"/>
                </a:solidFill>
                <a:effectLst/>
                <a:latin typeface="Menlo" panose="020B0609030804020204" pitchFamily="49" charset="0"/>
              </a:rPr>
              <a:t> </a:t>
            </a:r>
            <a:r>
              <a:rPr lang="en-US" sz="1800" b="0" noProof="1">
                <a:solidFill>
                  <a:srgbClr val="569CD6"/>
                </a:solidFill>
                <a:effectLst/>
                <a:latin typeface="Menlo" panose="020B0609030804020204" pitchFamily="49" charset="0"/>
              </a:rPr>
              <a:t>vec3</a:t>
            </a:r>
            <a:r>
              <a:rPr lang="en-US" sz="1800" b="0" noProof="1">
                <a:solidFill>
                  <a:srgbClr val="DADADA"/>
                </a:solidFill>
                <a:effectLst/>
                <a:latin typeface="Menlo" panose="020B0609030804020204" pitchFamily="49" charset="0"/>
              </a:rPr>
              <a:t>(-</a:t>
            </a:r>
            <a:r>
              <a:rPr lang="en-US" sz="1800" b="0" noProof="1">
                <a:solidFill>
                  <a:srgbClr val="B5CEA8"/>
                </a:solidFill>
                <a:effectLst/>
                <a:latin typeface="Menlo" panose="020B0609030804020204" pitchFamily="49" charset="0"/>
              </a:rPr>
              <a:t>2</a:t>
            </a:r>
            <a:r>
              <a:rPr lang="en-US" sz="1800" b="0" noProof="1">
                <a:solidFill>
                  <a:srgbClr val="DADADA"/>
                </a:solidFill>
                <a:effectLst/>
                <a:latin typeface="Menlo" panose="020B0609030804020204" pitchFamily="49" charset="0"/>
              </a:rPr>
              <a:t>, </a:t>
            </a:r>
            <a:r>
              <a:rPr lang="en-US" sz="1800" b="0" noProof="1">
                <a:solidFill>
                  <a:srgbClr val="B5CEA8"/>
                </a:solidFill>
                <a:effectLst/>
                <a:latin typeface="Menlo" panose="020B0609030804020204" pitchFamily="49" charset="0"/>
              </a:rPr>
              <a:t>2</a:t>
            </a:r>
            <a:r>
              <a:rPr lang="en-US" sz="1800" b="0" noProof="1">
                <a:solidFill>
                  <a:srgbClr val="DADADA"/>
                </a:solidFill>
                <a:effectLst/>
                <a:latin typeface="Menlo" panose="020B0609030804020204" pitchFamily="49" charset="0"/>
              </a:rPr>
              <a:t>, </a:t>
            </a:r>
            <a:r>
              <a:rPr lang="en-US" sz="1800" b="0" noProof="1">
                <a:solidFill>
                  <a:srgbClr val="B5CEA8"/>
                </a:solidFill>
                <a:effectLst/>
                <a:latin typeface="Menlo" panose="020B0609030804020204" pitchFamily="49" charset="0"/>
              </a:rPr>
              <a:t>4</a:t>
            </a:r>
            <a:r>
              <a:rPr lang="en-US" sz="1800" b="0" noProof="1">
                <a:solidFill>
                  <a:srgbClr val="DADADA"/>
                </a:solidFill>
                <a:effectLst/>
                <a:latin typeface="Menlo" panose="020B0609030804020204" pitchFamily="49" charset="0"/>
              </a:rPr>
              <a:t>);</a:t>
            </a:r>
          </a:p>
        </p:txBody>
      </p:sp>
      <p:sp>
        <p:nvSpPr>
          <p:cNvPr id="6" name="TextBox 5">
            <a:extLst>
              <a:ext uri="{FF2B5EF4-FFF2-40B4-BE49-F238E27FC236}">
                <a16:creationId xmlns:a16="http://schemas.microsoft.com/office/drawing/2014/main" id="{A857FB57-EACD-B033-4DE3-16305CC9F0F2}"/>
              </a:ext>
            </a:extLst>
          </p:cNvPr>
          <p:cNvSpPr txBox="1"/>
          <p:nvPr/>
        </p:nvSpPr>
        <p:spPr>
          <a:xfrm>
            <a:off x="791069" y="3211721"/>
            <a:ext cx="7393787" cy="369332"/>
          </a:xfrm>
          <a:prstGeom prst="rect">
            <a:avLst/>
          </a:prstGeom>
          <a:solidFill>
            <a:schemeClr val="tx1"/>
          </a:solidFill>
        </p:spPr>
        <p:txBody>
          <a:bodyPr wrap="square">
            <a:spAutoFit/>
          </a:bodyPr>
          <a:lstStyle/>
          <a:p>
            <a:r>
              <a:rPr lang="en-US" sz="1800" b="0" noProof="1">
                <a:solidFill>
                  <a:srgbClr val="569CD6"/>
                </a:solidFill>
                <a:effectLst/>
                <a:latin typeface="Menlo" panose="020B0609030804020204" pitchFamily="49" charset="0"/>
              </a:rPr>
              <a:t>vec3</a:t>
            </a:r>
            <a:r>
              <a:rPr lang="en-US" sz="1800" b="0" noProof="1">
                <a:solidFill>
                  <a:srgbClr val="DADADA"/>
                </a:solidFill>
                <a:effectLst/>
                <a:latin typeface="Menlo" panose="020B0609030804020204" pitchFamily="49" charset="0"/>
              </a:rPr>
              <a:t> lightDirection </a:t>
            </a:r>
            <a:r>
              <a:rPr lang="en-US" sz="1800" b="0" noProof="1">
                <a:solidFill>
                  <a:srgbClr val="B4B4B4"/>
                </a:solidFill>
                <a:effectLst/>
                <a:latin typeface="Menlo" panose="020B0609030804020204" pitchFamily="49" charset="0"/>
              </a:rPr>
              <a:t>=</a:t>
            </a:r>
            <a:r>
              <a:rPr lang="en-US" sz="1800" b="0" noProof="1">
                <a:solidFill>
                  <a:srgbClr val="DADADA"/>
                </a:solidFill>
                <a:effectLst/>
                <a:latin typeface="Menlo" panose="020B0609030804020204" pitchFamily="49" charset="0"/>
              </a:rPr>
              <a:t> </a:t>
            </a:r>
            <a:r>
              <a:rPr lang="en-US" sz="1800" b="0" noProof="1">
                <a:solidFill>
                  <a:srgbClr val="DCDCAA"/>
                </a:solidFill>
                <a:effectLst/>
                <a:latin typeface="Menlo" panose="020B0609030804020204" pitchFamily="49" charset="0"/>
              </a:rPr>
              <a:t>normalize</a:t>
            </a:r>
            <a:r>
              <a:rPr lang="en-US" sz="1800" b="0" noProof="1">
                <a:solidFill>
                  <a:srgbClr val="DADADA"/>
                </a:solidFill>
                <a:effectLst/>
                <a:latin typeface="Menlo" panose="020B0609030804020204" pitchFamily="49" charset="0"/>
              </a:rPr>
              <a:t>(lightPosition </a:t>
            </a:r>
            <a:r>
              <a:rPr lang="en-US" sz="1800" b="0" noProof="1">
                <a:solidFill>
                  <a:srgbClr val="B4B4B4"/>
                </a:solidFill>
                <a:effectLst/>
                <a:latin typeface="Menlo" panose="020B0609030804020204" pitchFamily="49" charset="0"/>
              </a:rPr>
              <a:t>-</a:t>
            </a:r>
            <a:r>
              <a:rPr lang="en-US" sz="1800" b="0" noProof="1">
                <a:solidFill>
                  <a:srgbClr val="DADADA"/>
                </a:solidFill>
                <a:effectLst/>
                <a:latin typeface="Menlo" panose="020B0609030804020204" pitchFamily="49" charset="0"/>
              </a:rPr>
              <a:t> p);</a:t>
            </a:r>
          </a:p>
        </p:txBody>
      </p:sp>
      <p:sp>
        <p:nvSpPr>
          <p:cNvPr id="7" name="TextBox 6">
            <a:extLst>
              <a:ext uri="{FF2B5EF4-FFF2-40B4-BE49-F238E27FC236}">
                <a16:creationId xmlns:a16="http://schemas.microsoft.com/office/drawing/2014/main" id="{E0B739E1-B675-0164-169A-9E301F6D087E}"/>
              </a:ext>
            </a:extLst>
          </p:cNvPr>
          <p:cNvSpPr txBox="1"/>
          <p:nvPr/>
        </p:nvSpPr>
        <p:spPr>
          <a:xfrm>
            <a:off x="791068" y="4596479"/>
            <a:ext cx="7861611" cy="369332"/>
          </a:xfrm>
          <a:prstGeom prst="rect">
            <a:avLst/>
          </a:prstGeom>
          <a:solidFill>
            <a:schemeClr val="tx1"/>
          </a:solidFill>
        </p:spPr>
        <p:txBody>
          <a:bodyPr wrap="square">
            <a:spAutoFit/>
          </a:bodyPr>
          <a:lstStyle/>
          <a:p>
            <a:r>
              <a:rPr lang="en-US" sz="1800" b="0" noProof="1">
                <a:solidFill>
                  <a:srgbClr val="DADADA"/>
                </a:solidFill>
                <a:effectLst/>
                <a:latin typeface="Menlo" panose="020B0609030804020204" pitchFamily="49" charset="0"/>
              </a:rPr>
              <a:t>col </a:t>
            </a:r>
            <a:r>
              <a:rPr lang="en-US" sz="1800" b="0" noProof="1">
                <a:solidFill>
                  <a:srgbClr val="B4B4B4"/>
                </a:solidFill>
                <a:effectLst/>
                <a:latin typeface="Menlo" panose="020B0609030804020204" pitchFamily="49" charset="0"/>
              </a:rPr>
              <a:t>=</a:t>
            </a:r>
            <a:r>
              <a:rPr lang="en-US" sz="1800" b="0" noProof="1">
                <a:solidFill>
                  <a:srgbClr val="DADADA"/>
                </a:solidFill>
                <a:effectLst/>
                <a:latin typeface="Menlo" panose="020B0609030804020204" pitchFamily="49" charset="0"/>
              </a:rPr>
              <a:t> </a:t>
            </a:r>
            <a:r>
              <a:rPr lang="en-US" sz="1800" b="0" noProof="1">
                <a:solidFill>
                  <a:srgbClr val="569CD6"/>
                </a:solidFill>
                <a:effectLst/>
                <a:latin typeface="Menlo" panose="020B0609030804020204" pitchFamily="49" charset="0"/>
              </a:rPr>
              <a:t>vec3</a:t>
            </a:r>
            <a:r>
              <a:rPr lang="en-US" sz="1800" b="0" noProof="1">
                <a:solidFill>
                  <a:srgbClr val="DADADA"/>
                </a:solidFill>
                <a:effectLst/>
                <a:latin typeface="Menlo" panose="020B0609030804020204" pitchFamily="49" charset="0"/>
              </a:rPr>
              <a:t>(</a:t>
            </a:r>
            <a:r>
              <a:rPr lang="en-US" sz="1800" b="0" noProof="1">
                <a:solidFill>
                  <a:srgbClr val="DCDCAA"/>
                </a:solidFill>
                <a:effectLst/>
                <a:latin typeface="Menlo" panose="020B0609030804020204" pitchFamily="49" charset="0"/>
              </a:rPr>
              <a:t>clamp</a:t>
            </a:r>
            <a:r>
              <a:rPr lang="en-US" sz="1800" b="0" noProof="1">
                <a:solidFill>
                  <a:srgbClr val="DADADA"/>
                </a:solidFill>
                <a:effectLst/>
                <a:latin typeface="Menlo" panose="020B0609030804020204" pitchFamily="49" charset="0"/>
              </a:rPr>
              <a:t>(</a:t>
            </a:r>
            <a:r>
              <a:rPr lang="en-US" sz="1800" b="0" noProof="1">
                <a:solidFill>
                  <a:srgbClr val="DCDCAA"/>
                </a:solidFill>
                <a:effectLst/>
                <a:latin typeface="Menlo" panose="020B0609030804020204" pitchFamily="49" charset="0"/>
              </a:rPr>
              <a:t>dot</a:t>
            </a:r>
            <a:r>
              <a:rPr lang="en-US" sz="1800" b="0" noProof="1">
                <a:solidFill>
                  <a:srgbClr val="DADADA"/>
                </a:solidFill>
                <a:effectLst/>
                <a:latin typeface="Menlo" panose="020B0609030804020204" pitchFamily="49" charset="0"/>
              </a:rPr>
              <a:t>(normal, lightDirection), </a:t>
            </a:r>
            <a:r>
              <a:rPr lang="en-US" sz="1800" b="0" noProof="1">
                <a:solidFill>
                  <a:srgbClr val="B5CEA8"/>
                </a:solidFill>
                <a:effectLst/>
                <a:latin typeface="Menlo" panose="020B0609030804020204" pitchFamily="49" charset="0"/>
              </a:rPr>
              <a:t>0</a:t>
            </a:r>
            <a:r>
              <a:rPr lang="en-US" sz="1800" b="0" noProof="1">
                <a:solidFill>
                  <a:srgbClr val="DADADA"/>
                </a:solidFill>
                <a:effectLst/>
                <a:latin typeface="Menlo" panose="020B0609030804020204" pitchFamily="49" charset="0"/>
              </a:rPr>
              <a:t>., </a:t>
            </a:r>
            <a:r>
              <a:rPr lang="en-US" sz="1800" b="0" noProof="1">
                <a:solidFill>
                  <a:srgbClr val="B5CEA8"/>
                </a:solidFill>
                <a:effectLst/>
                <a:latin typeface="Menlo" panose="020B0609030804020204" pitchFamily="49" charset="0"/>
              </a:rPr>
              <a:t>1</a:t>
            </a:r>
            <a:r>
              <a:rPr lang="en-US" sz="1800" b="0" noProof="1">
                <a:solidFill>
                  <a:srgbClr val="DADADA"/>
                </a:solidFill>
                <a:effectLst/>
                <a:latin typeface="Menlo" panose="020B0609030804020204" pitchFamily="49" charset="0"/>
              </a:rPr>
              <a:t>.));</a:t>
            </a:r>
          </a:p>
        </p:txBody>
      </p:sp>
    </p:spTree>
    <p:extLst>
      <p:ext uri="{BB962C8B-B14F-4D97-AF65-F5344CB8AC3E}">
        <p14:creationId xmlns:p14="http://schemas.microsoft.com/office/powerpoint/2010/main" val="2263855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7C97-FEB6-158D-D683-8E79157E282B}"/>
              </a:ext>
            </a:extLst>
          </p:cNvPr>
          <p:cNvSpPr>
            <a:spLocks noGrp="1"/>
          </p:cNvSpPr>
          <p:nvPr>
            <p:ph type="title"/>
          </p:nvPr>
        </p:nvSpPr>
        <p:spPr/>
        <p:txBody>
          <a:bodyPr/>
          <a:lstStyle/>
          <a:p>
            <a:r>
              <a:rPr lang="pt-BR" dirty="0"/>
              <a:t>Iluminando a esfera</a:t>
            </a:r>
          </a:p>
        </p:txBody>
      </p:sp>
      <p:sp>
        <p:nvSpPr>
          <p:cNvPr id="3" name="Text Placeholder 2">
            <a:extLst>
              <a:ext uri="{FF2B5EF4-FFF2-40B4-BE49-F238E27FC236}">
                <a16:creationId xmlns:a16="http://schemas.microsoft.com/office/drawing/2014/main" id="{3D5ADC2B-9984-D3E6-067E-A6F3C248E5D4}"/>
              </a:ext>
            </a:extLst>
          </p:cNvPr>
          <p:cNvSpPr>
            <a:spLocks noGrp="1"/>
          </p:cNvSpPr>
          <p:nvPr>
            <p:ph type="body" idx="1"/>
          </p:nvPr>
        </p:nvSpPr>
        <p:spPr>
          <a:xfrm>
            <a:off x="5402228" y="1252182"/>
            <a:ext cx="3416552" cy="4082962"/>
          </a:xfrm>
        </p:spPr>
        <p:txBody>
          <a:bodyPr/>
          <a:lstStyle/>
          <a:p>
            <a:endParaRPr lang="pt-BR" dirty="0"/>
          </a:p>
          <a:p>
            <a:r>
              <a:rPr lang="pt-BR" dirty="0"/>
              <a:t>Como será a imagem?</a:t>
            </a:r>
          </a:p>
        </p:txBody>
      </p:sp>
      <p:sp>
        <p:nvSpPr>
          <p:cNvPr id="4" name="Slide Number Placeholder 3">
            <a:extLst>
              <a:ext uri="{FF2B5EF4-FFF2-40B4-BE49-F238E27FC236}">
                <a16:creationId xmlns:a16="http://schemas.microsoft.com/office/drawing/2014/main" id="{7F62C06B-75DD-234E-664A-2F3DE4CF9A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sp>
        <p:nvSpPr>
          <p:cNvPr id="5" name="TextBox 4">
            <a:extLst>
              <a:ext uri="{FF2B5EF4-FFF2-40B4-BE49-F238E27FC236}">
                <a16:creationId xmlns:a16="http://schemas.microsoft.com/office/drawing/2014/main" id="{EFA54E94-3317-08A7-DE50-E6CE9B4E8F65}"/>
              </a:ext>
            </a:extLst>
          </p:cNvPr>
          <p:cNvSpPr txBox="1"/>
          <p:nvPr/>
        </p:nvSpPr>
        <p:spPr>
          <a:xfrm>
            <a:off x="100147" y="764893"/>
            <a:ext cx="5229419" cy="4493538"/>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sdSphere(</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 {</a:t>
            </a:r>
            <a:r>
              <a:rPr lang="en-US" sz="1100" noProof="1">
                <a:solidFill>
                  <a:srgbClr val="DADADA"/>
                </a:solidFill>
                <a:latin typeface="Menlo" panose="020B0609030804020204" pitchFamily="49" charset="0"/>
              </a:rPr>
              <a:t> ... </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rayMarch(</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ro,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rd,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start,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end) {</a:t>
            </a:r>
          </a:p>
          <a:p>
            <a:r>
              <a:rPr lang="en-US" sz="1100" b="0" noProof="1">
                <a:solidFill>
                  <a:schemeClr val="bg1"/>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a:p>
            <a:endParaRPr lang="en-US" sz="1100" b="0" noProof="1">
              <a:solidFill>
                <a:srgbClr val="DADADA"/>
              </a:solidFill>
              <a:effectLst/>
              <a:latin typeface="Menlo" panose="020B0609030804020204" pitchFamily="49" charset="0"/>
            </a:endParaRPr>
          </a:p>
          <a:p>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calcNormal(</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p>
          <a:p>
            <a:r>
              <a:rPr lang="en-US" sz="1100" b="0" noProof="1">
                <a:solidFill>
                  <a:schemeClr val="bg1"/>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chemeClr val="bg1"/>
                </a:solidFill>
                <a:effectLst/>
                <a:latin typeface="Menlo" panose="020B0609030804020204" pitchFamily="49" charset="0"/>
              </a:rPr>
              <a:t>  ...</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rayMarch(ro, rd,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D8A0DF"/>
                </a:solidFill>
                <a:effectLst/>
                <a:latin typeface="Menlo" panose="020B0609030804020204" pitchFamily="49" charset="0"/>
              </a:rPr>
              <a:t>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100.0</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0.6</a:t>
            </a:r>
            <a:r>
              <a:rPr lang="en-US" sz="1100" b="0" noProof="1">
                <a:solidFill>
                  <a:srgbClr val="DADADA"/>
                </a:solidFill>
                <a:effectLst/>
                <a:latin typeface="Menlo" panose="020B0609030804020204" pitchFamily="49" charset="0"/>
              </a:rPr>
              <a:t>);</a:t>
            </a:r>
          </a:p>
          <a:p>
            <a:r>
              <a:rPr lang="en-US" sz="1100" b="0" noProof="1">
                <a:solidFill>
                  <a:srgbClr val="D8A0DF"/>
                </a:solidFill>
                <a:effectLst/>
                <a:latin typeface="Menlo" panose="020B0609030804020204" pitchFamily="49" charset="0"/>
              </a:rPr>
              <a:t>  else</a:t>
            </a:r>
            <a:r>
              <a:rPr lang="en-US" sz="1100" b="0" noProof="1">
                <a:solidFill>
                  <a:srgbClr val="DADADA"/>
                </a:solidFill>
                <a:effectLst/>
                <a:latin typeface="Menlo" panose="020B0609030804020204" pitchFamily="49" charset="0"/>
              </a:rPr>
              <a:t> </a:t>
            </a:r>
            <a:r>
              <a:rPr lang="en-US" sz="1100" noProof="1">
                <a:solidFill>
                  <a:srgbClr val="DADADA"/>
                </a:solidFill>
                <a:latin typeface="Menlo" panose="020B0609030804020204" pitchFamily="49" charset="0"/>
              </a:rPr>
              <a:t>{</a:t>
            </a:r>
          </a:p>
          <a:p>
            <a:r>
              <a:rPr lang="en-US" sz="1100" b="0" noProof="1">
                <a:solidFill>
                  <a:srgbClr val="DADADA"/>
                </a:solidFill>
                <a:effectLst/>
                <a:latin typeface="Menlo" panose="020B0609030804020204" pitchFamily="49" charset="0"/>
              </a:rPr>
              <a:t>    vec3 p = ro + rd * d;</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normal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calcNormal(p);</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lightPos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4B4B4"/>
                </a:solidFill>
                <a:effectLst/>
                <a:latin typeface="Menlo" panose="020B0609030804020204" pitchFamily="49" charset="0"/>
              </a:rPr>
              <a:t>-</a:t>
            </a:r>
            <a:r>
              <a:rPr lang="en-US" sz="1100" b="0" noProof="1">
                <a:solidFill>
                  <a:srgbClr val="B5CEA8"/>
                </a:solidFill>
                <a:effectLst/>
                <a:latin typeface="Menlo" panose="020B0609030804020204" pitchFamily="49" charset="0"/>
              </a:rPr>
              <a:t>2</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2</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4</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lightDir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normalize</a:t>
            </a:r>
            <a:r>
              <a:rPr lang="en-US" sz="1100" b="0" noProof="1">
                <a:solidFill>
                  <a:srgbClr val="DADADA"/>
                </a:solidFill>
                <a:effectLst/>
                <a:latin typeface="Menlo" panose="020B0609030804020204" pitchFamily="49" charset="0"/>
              </a:rPr>
              <a:t>(lightPos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p);</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clamp</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dot</a:t>
            </a:r>
            <a:r>
              <a:rPr lang="en-US" sz="1100" b="0" noProof="1">
                <a:solidFill>
                  <a:srgbClr val="DADADA"/>
                </a:solidFill>
                <a:effectLst/>
                <a:latin typeface="Menlo" panose="020B0609030804020204" pitchFamily="49" charset="0"/>
              </a:rPr>
              <a:t>(normal, lightDir),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 </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12290" name="Picture 2">
            <a:extLst>
              <a:ext uri="{FF2B5EF4-FFF2-40B4-BE49-F238E27FC236}">
                <a16:creationId xmlns:a16="http://schemas.microsoft.com/office/drawing/2014/main" id="{270E56AE-54BA-9A39-1932-B4BFDD7C7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92" y="2511188"/>
            <a:ext cx="3469565" cy="195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9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7C97-FEB6-158D-D683-8E79157E282B}"/>
              </a:ext>
            </a:extLst>
          </p:cNvPr>
          <p:cNvSpPr>
            <a:spLocks noGrp="1"/>
          </p:cNvSpPr>
          <p:nvPr>
            <p:ph type="title"/>
          </p:nvPr>
        </p:nvSpPr>
        <p:spPr/>
        <p:txBody>
          <a:bodyPr/>
          <a:lstStyle/>
          <a:p>
            <a:r>
              <a:rPr lang="pt-BR" dirty="0"/>
              <a:t>Material e Luz Ambiente</a:t>
            </a:r>
          </a:p>
        </p:txBody>
      </p:sp>
      <p:sp>
        <p:nvSpPr>
          <p:cNvPr id="4" name="Slide Number Placeholder 3">
            <a:extLst>
              <a:ext uri="{FF2B5EF4-FFF2-40B4-BE49-F238E27FC236}">
                <a16:creationId xmlns:a16="http://schemas.microsoft.com/office/drawing/2014/main" id="{7F62C06B-75DD-234E-664A-2F3DE4CF9A6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
        <p:nvSpPr>
          <p:cNvPr id="5" name="TextBox 4">
            <a:extLst>
              <a:ext uri="{FF2B5EF4-FFF2-40B4-BE49-F238E27FC236}">
                <a16:creationId xmlns:a16="http://schemas.microsoft.com/office/drawing/2014/main" id="{EFA54E94-3317-08A7-DE50-E6CE9B4E8F65}"/>
              </a:ext>
            </a:extLst>
          </p:cNvPr>
          <p:cNvSpPr txBox="1"/>
          <p:nvPr/>
        </p:nvSpPr>
        <p:spPr>
          <a:xfrm>
            <a:off x="100147" y="764893"/>
            <a:ext cx="5229419" cy="4662815"/>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sdSphere(</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 {</a:t>
            </a:r>
            <a:r>
              <a:rPr lang="en-US" sz="1100" noProof="1">
                <a:solidFill>
                  <a:srgbClr val="DADADA"/>
                </a:solidFill>
                <a:latin typeface="Menlo" panose="020B0609030804020204" pitchFamily="49" charset="0"/>
              </a:rPr>
              <a:t> ... </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rayMarch(</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ro,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rd,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start,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end) {</a:t>
            </a:r>
          </a:p>
          <a:p>
            <a:r>
              <a:rPr lang="en-US" sz="1100" b="0" noProof="1">
                <a:solidFill>
                  <a:schemeClr val="bg1"/>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a:p>
            <a:endParaRPr lang="en-US" sz="1100" b="0" noProof="1">
              <a:solidFill>
                <a:srgbClr val="DADADA"/>
              </a:solidFill>
              <a:effectLst/>
              <a:latin typeface="Menlo" panose="020B0609030804020204" pitchFamily="49" charset="0"/>
            </a:endParaRPr>
          </a:p>
          <a:p>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calcNormal(</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p>
          <a:p>
            <a:r>
              <a:rPr lang="en-US" sz="1100" b="0" noProof="1">
                <a:solidFill>
                  <a:schemeClr val="bg1"/>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chemeClr val="bg1"/>
                </a:solidFill>
                <a:effectLst/>
                <a:latin typeface="Menlo" panose="020B0609030804020204" pitchFamily="49" charset="0"/>
              </a:rPr>
              <a:t>  ...</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rayMarch(ro, rd,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D8A0DF"/>
                </a:solidFill>
                <a:effectLst/>
                <a:latin typeface="Menlo" panose="020B0609030804020204" pitchFamily="49" charset="0"/>
              </a:rPr>
              <a:t>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100.0</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0.6</a:t>
            </a:r>
            <a:r>
              <a:rPr lang="en-US" sz="1100" b="0" noProof="1">
                <a:solidFill>
                  <a:srgbClr val="DADADA"/>
                </a:solidFill>
                <a:effectLst/>
                <a:latin typeface="Menlo" panose="020B0609030804020204" pitchFamily="49" charset="0"/>
              </a:rPr>
              <a:t>);</a:t>
            </a:r>
          </a:p>
          <a:p>
            <a:r>
              <a:rPr lang="en-US" sz="1100" b="0" noProof="1">
                <a:solidFill>
                  <a:srgbClr val="D8A0DF"/>
                </a:solidFill>
                <a:effectLst/>
                <a:latin typeface="Menlo" panose="020B0609030804020204" pitchFamily="49" charset="0"/>
              </a:rPr>
              <a:t>  else</a:t>
            </a:r>
            <a:r>
              <a:rPr lang="en-US" sz="1100" b="0" noProof="1">
                <a:solidFill>
                  <a:srgbClr val="DADADA"/>
                </a:solidFill>
                <a:effectLst/>
                <a:latin typeface="Menlo" panose="020B0609030804020204" pitchFamily="49" charset="0"/>
              </a:rPr>
              <a:t> </a:t>
            </a:r>
            <a:r>
              <a:rPr lang="en-US" sz="1100" noProof="1">
                <a:solidFill>
                  <a:srgbClr val="DADADA"/>
                </a:solidFill>
                <a:latin typeface="Menlo" panose="020B0609030804020204" pitchFamily="49" charset="0"/>
              </a:rPr>
              <a:t>{</a:t>
            </a:r>
          </a:p>
          <a:p>
            <a:r>
              <a:rPr lang="en-US" sz="1100" b="0" noProof="1">
                <a:solidFill>
                  <a:srgbClr val="DADADA"/>
                </a:solidFill>
                <a:effectLst/>
                <a:latin typeface="Menlo" panose="020B0609030804020204" pitchFamily="49" charset="0"/>
              </a:rPr>
              <a:t>    vec3 p = ro + rd * d;</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normal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calcNormal(p);</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lightPos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4B4B4"/>
                </a:solidFill>
                <a:effectLst/>
                <a:latin typeface="Menlo" panose="020B0609030804020204" pitchFamily="49" charset="0"/>
              </a:rPr>
              <a:t>-</a:t>
            </a:r>
            <a:r>
              <a:rPr lang="en-US" sz="1100" b="0" noProof="1">
                <a:solidFill>
                  <a:srgbClr val="B5CEA8"/>
                </a:solidFill>
                <a:effectLst/>
                <a:latin typeface="Menlo" panose="020B0609030804020204" pitchFamily="49" charset="0"/>
              </a:rPr>
              <a:t>2</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2</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4</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lightDir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normalize</a:t>
            </a:r>
            <a:r>
              <a:rPr lang="en-US" sz="1100" b="0" noProof="1">
                <a:solidFill>
                  <a:srgbClr val="DADADA"/>
                </a:solidFill>
                <a:effectLst/>
                <a:latin typeface="Menlo" panose="020B0609030804020204" pitchFamily="49" charset="0"/>
              </a:rPr>
              <a:t>(lightPos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p);</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ambient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0.2</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difuse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clamp</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dot</a:t>
            </a:r>
            <a:r>
              <a:rPr lang="en-US" sz="1100" b="0" noProof="1">
                <a:solidFill>
                  <a:srgbClr val="DADADA"/>
                </a:solidFill>
                <a:effectLst/>
                <a:latin typeface="Menlo" panose="020B0609030804020204" pitchFamily="49" charset="0"/>
              </a:rPr>
              <a:t>(normal, lightDir),ambient,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difuse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0.9</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0.3</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 </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6" name="Picture 4">
            <a:extLst>
              <a:ext uri="{FF2B5EF4-FFF2-40B4-BE49-F238E27FC236}">
                <a16:creationId xmlns:a16="http://schemas.microsoft.com/office/drawing/2014/main" id="{C1EC220A-B342-92CD-6468-B5A7CDE15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892" y="2511188"/>
            <a:ext cx="3416552" cy="192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17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FA9B0-7CC9-EBCC-0B42-77009F562862}"/>
              </a:ext>
            </a:extLst>
          </p:cNvPr>
          <p:cNvSpPr>
            <a:spLocks noGrp="1"/>
          </p:cNvSpPr>
          <p:nvPr>
            <p:ph type="title"/>
          </p:nvPr>
        </p:nvSpPr>
        <p:spPr/>
        <p:txBody>
          <a:bodyPr/>
          <a:lstStyle/>
          <a:p>
            <a:endParaRPr lang="pt-BR" dirty="0"/>
          </a:p>
        </p:txBody>
      </p:sp>
      <p:sp>
        <p:nvSpPr>
          <p:cNvPr id="3" name="Text Placeholder 2">
            <a:extLst>
              <a:ext uri="{FF2B5EF4-FFF2-40B4-BE49-F238E27FC236}">
                <a16:creationId xmlns:a16="http://schemas.microsoft.com/office/drawing/2014/main" id="{C938C015-6602-95E9-AC6C-D4AC86FE4123}"/>
              </a:ext>
            </a:extLst>
          </p:cNvPr>
          <p:cNvSpPr>
            <a:spLocks noGrp="1"/>
          </p:cNvSpPr>
          <p:nvPr>
            <p:ph type="body" idx="1"/>
          </p:nvPr>
        </p:nvSpPr>
        <p:spPr/>
        <p:txBody>
          <a:bodyPr/>
          <a:lstStyle/>
          <a:p>
            <a:endParaRPr lang="pt-BR"/>
          </a:p>
        </p:txBody>
      </p:sp>
      <p:sp>
        <p:nvSpPr>
          <p:cNvPr id="4" name="Slide Number Placeholder 3">
            <a:extLst>
              <a:ext uri="{FF2B5EF4-FFF2-40B4-BE49-F238E27FC236}">
                <a16:creationId xmlns:a16="http://schemas.microsoft.com/office/drawing/2014/main" id="{DE2EA7E2-F734-E76E-A5CD-DB218367CAE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816117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02D5D-9100-BEA3-F8E3-9511CDB0051A}"/>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AE7CF0C3-1924-4B9F-24EE-497461D09ED0}"/>
              </a:ext>
            </a:extLst>
          </p:cNvPr>
          <p:cNvSpPr>
            <a:spLocks noGrp="1"/>
          </p:cNvSpPr>
          <p:nvPr>
            <p:ph type="body" idx="1"/>
          </p:nvPr>
        </p:nvSpPr>
        <p:spPr/>
        <p:txBody>
          <a:bodyPr/>
          <a:lstStyle/>
          <a:p>
            <a:pPr algn="l"/>
            <a:r>
              <a:rPr lang="en-US" b="0" i="0" dirty="0">
                <a:solidFill>
                  <a:srgbClr val="2D3748"/>
                </a:solidFill>
                <a:effectLst/>
                <a:latin typeface="system-ui"/>
              </a:rPr>
              <a:t>If you want to add a bit of ambient light color, you can adjust the clamped range, so the sphere doesn't appear completely black in the shaded regions:</a:t>
            </a:r>
          </a:p>
          <a:p>
            <a:pPr algn="l"/>
            <a:br>
              <a:rPr lang="en-US" b="0" i="0" dirty="0">
                <a:solidFill>
                  <a:srgbClr val="2D3748"/>
                </a:solidFill>
                <a:effectLst/>
                <a:latin typeface="system-ui"/>
              </a:rPr>
            </a:br>
            <a:endParaRPr lang="en-US" b="0" i="0" dirty="0">
              <a:solidFill>
                <a:srgbClr val="2D3748"/>
              </a:solidFill>
              <a:effectLst/>
              <a:latin typeface="system-ui"/>
            </a:endParaRPr>
          </a:p>
          <a:p>
            <a:endParaRPr lang="pt-BR" dirty="0"/>
          </a:p>
        </p:txBody>
      </p:sp>
      <p:sp>
        <p:nvSpPr>
          <p:cNvPr id="4" name="Slide Number Placeholder 3">
            <a:extLst>
              <a:ext uri="{FF2B5EF4-FFF2-40B4-BE49-F238E27FC236}">
                <a16:creationId xmlns:a16="http://schemas.microsoft.com/office/drawing/2014/main" id="{EA11A469-EB02-B56C-25A4-66DA5A337DE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6" name="TextBox 5">
            <a:extLst>
              <a:ext uri="{FF2B5EF4-FFF2-40B4-BE49-F238E27FC236}">
                <a16:creationId xmlns:a16="http://schemas.microsoft.com/office/drawing/2014/main" id="{97DF6994-CF09-E46F-CC03-E01C22E97BB0}"/>
              </a:ext>
            </a:extLst>
          </p:cNvPr>
          <p:cNvSpPr txBox="1"/>
          <p:nvPr/>
        </p:nvSpPr>
        <p:spPr>
          <a:xfrm>
            <a:off x="2265426" y="2488168"/>
            <a:ext cx="4585716" cy="738664"/>
          </a:xfrm>
          <a:prstGeom prst="rect">
            <a:avLst/>
          </a:prstGeom>
          <a:noFill/>
        </p:spPr>
        <p:txBody>
          <a:bodyPr wrap="square">
            <a:spAutoFit/>
          </a:bodyPr>
          <a:lstStyle/>
          <a:p>
            <a:pPr algn="l"/>
            <a:r>
              <a:rPr lang="en-US" b="0" i="0" dirty="0">
                <a:solidFill>
                  <a:srgbClr val="CC99CD"/>
                </a:solidFill>
                <a:effectLst/>
                <a:latin typeface="system-ui"/>
              </a:rPr>
              <a:t>float</a:t>
            </a:r>
            <a:r>
              <a:rPr lang="en-US" b="0" i="0" dirty="0">
                <a:solidFill>
                  <a:srgbClr val="2D3748"/>
                </a:solidFill>
                <a:effectLst/>
                <a:latin typeface="system-ui"/>
              </a:rPr>
              <a:t> </a:t>
            </a:r>
            <a:r>
              <a:rPr lang="en-US" b="0" i="0" dirty="0" err="1">
                <a:solidFill>
                  <a:srgbClr val="2D3748"/>
                </a:solidFill>
                <a:effectLst/>
                <a:latin typeface="system-ui"/>
              </a:rPr>
              <a:t>dif</a:t>
            </a:r>
            <a:r>
              <a:rPr lang="en-US" b="0" i="0" dirty="0">
                <a:solidFill>
                  <a:srgbClr val="2D3748"/>
                </a:solidFill>
                <a:effectLst/>
                <a:latin typeface="system-ui"/>
              </a:rPr>
              <a:t> </a:t>
            </a:r>
            <a:r>
              <a:rPr lang="en-US" b="0" i="0" dirty="0">
                <a:solidFill>
                  <a:srgbClr val="67CD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clamp</a:t>
            </a:r>
            <a:r>
              <a:rPr lang="en-US" b="0" i="0" dirty="0">
                <a:solidFill>
                  <a:srgbClr val="CCCCCC"/>
                </a:solidFill>
                <a:effectLst/>
                <a:latin typeface="system-ui"/>
              </a:rPr>
              <a:t>(</a:t>
            </a:r>
            <a:r>
              <a:rPr lang="en-US" b="0" i="0" dirty="0">
                <a:solidFill>
                  <a:srgbClr val="F08D49"/>
                </a:solidFill>
                <a:effectLst/>
                <a:latin typeface="system-ui"/>
              </a:rPr>
              <a:t>dot</a:t>
            </a:r>
            <a:r>
              <a:rPr lang="en-US" b="0" i="0" dirty="0">
                <a:solidFill>
                  <a:srgbClr val="CCCCCC"/>
                </a:solidFill>
                <a:effectLst/>
                <a:latin typeface="system-ui"/>
              </a:rPr>
              <a:t>(</a:t>
            </a:r>
            <a:r>
              <a:rPr lang="en-US" b="0" i="0" dirty="0">
                <a:solidFill>
                  <a:srgbClr val="2D3748"/>
                </a:solidFill>
                <a:effectLst/>
                <a:latin typeface="system-ui"/>
              </a:rPr>
              <a:t>normal</a:t>
            </a:r>
            <a:r>
              <a:rPr lang="en-US" b="0" i="0" dirty="0">
                <a:solidFill>
                  <a:srgbClr val="CCCCCC"/>
                </a:solidFill>
                <a:effectLst/>
                <a:latin typeface="system-ui"/>
              </a:rPr>
              <a:t>,</a:t>
            </a:r>
            <a:r>
              <a:rPr lang="en-US" b="0" i="0" dirty="0">
                <a:solidFill>
                  <a:srgbClr val="2D3748"/>
                </a:solidFill>
                <a:effectLst/>
                <a:latin typeface="system-ui"/>
              </a:rPr>
              <a:t> </a:t>
            </a:r>
            <a:r>
              <a:rPr lang="en-US" b="0" i="0" dirty="0" err="1">
                <a:solidFill>
                  <a:srgbClr val="2D3748"/>
                </a:solidFill>
                <a:effectLst/>
                <a:latin typeface="system-ui"/>
              </a:rPr>
              <a:t>lightDirection</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0.3</a:t>
            </a:r>
            <a:r>
              <a:rPr lang="en-US" b="0" i="0" dirty="0">
                <a:solidFill>
                  <a:srgbClr val="CCCCCC"/>
                </a:solidFill>
                <a:effectLst/>
                <a:latin typeface="system-ui"/>
              </a:rPr>
              <a:t>,</a:t>
            </a:r>
            <a:r>
              <a:rPr lang="en-US" b="0" i="0" dirty="0">
                <a:solidFill>
                  <a:srgbClr val="2D3748"/>
                </a:solidFill>
                <a:effectLst/>
                <a:latin typeface="system-ui"/>
              </a:rPr>
              <a:t> </a:t>
            </a:r>
            <a:r>
              <a:rPr lang="en-US" b="0" i="0" dirty="0">
                <a:solidFill>
                  <a:srgbClr val="F08D49"/>
                </a:solidFill>
                <a:effectLst/>
                <a:latin typeface="system-ui"/>
              </a:rPr>
              <a:t>1.</a:t>
            </a:r>
            <a:r>
              <a:rPr lang="en-US" b="0" i="0" dirty="0">
                <a:solidFill>
                  <a:srgbClr val="CCCCCC"/>
                </a:solidFill>
                <a:effectLst/>
                <a:latin typeface="system-ui"/>
              </a:rPr>
              <a:t>);</a:t>
            </a:r>
            <a:r>
              <a:rPr lang="en-US" b="0" i="0" dirty="0">
                <a:solidFill>
                  <a:srgbClr val="2D3748"/>
                </a:solidFill>
                <a:effectLst/>
                <a:latin typeface="system-ui"/>
              </a:rPr>
              <a:t> </a:t>
            </a:r>
          </a:p>
          <a:p>
            <a:br>
              <a:rPr lang="en-US" dirty="0"/>
            </a:br>
            <a:endParaRPr lang="pt-BR" dirty="0"/>
          </a:p>
        </p:txBody>
      </p:sp>
    </p:spTree>
    <p:extLst>
      <p:ext uri="{BB962C8B-B14F-4D97-AF65-F5344CB8AC3E}">
        <p14:creationId xmlns:p14="http://schemas.microsoft.com/office/powerpoint/2010/main" val="143319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4806-85D9-44DF-DCAC-0F9596200D00}"/>
              </a:ext>
            </a:extLst>
          </p:cNvPr>
          <p:cNvSpPr>
            <a:spLocks noGrp="1"/>
          </p:cNvSpPr>
          <p:nvPr>
            <p:ph type="title"/>
          </p:nvPr>
        </p:nvSpPr>
        <p:spPr/>
        <p:txBody>
          <a:bodyPr/>
          <a:lstStyle/>
          <a:p>
            <a:endParaRPr lang="pt-BR"/>
          </a:p>
        </p:txBody>
      </p:sp>
      <p:sp>
        <p:nvSpPr>
          <p:cNvPr id="3" name="Text Placeholder 2">
            <a:extLst>
              <a:ext uri="{FF2B5EF4-FFF2-40B4-BE49-F238E27FC236}">
                <a16:creationId xmlns:a16="http://schemas.microsoft.com/office/drawing/2014/main" id="{D3446996-E6B2-E4E4-7877-D1CC5CB0AEBC}"/>
              </a:ext>
            </a:extLst>
          </p:cNvPr>
          <p:cNvSpPr>
            <a:spLocks noGrp="1"/>
          </p:cNvSpPr>
          <p:nvPr>
            <p:ph type="body" idx="1"/>
          </p:nvPr>
        </p:nvSpPr>
        <p:spPr/>
        <p:txBody>
          <a:bodyPr/>
          <a:lstStyle/>
          <a:p>
            <a:r>
              <a:rPr lang="pt-BR" dirty="0"/>
              <a:t>http://</a:t>
            </a:r>
            <a:r>
              <a:rPr lang="pt-BR" dirty="0" err="1"/>
              <a:t>bentonian.com</a:t>
            </a:r>
            <a:r>
              <a:rPr lang="pt-BR" dirty="0"/>
              <a:t>/</a:t>
            </a:r>
            <a:r>
              <a:rPr lang="pt-BR" dirty="0" err="1"/>
              <a:t>Lectures</a:t>
            </a:r>
            <a:r>
              <a:rPr lang="pt-BR" dirty="0"/>
              <a:t>/FGraphics1819/1.%20Ray%20Marching%20and%20Signed%20Distance%20Fields.pdf</a:t>
            </a:r>
          </a:p>
        </p:txBody>
      </p:sp>
      <p:sp>
        <p:nvSpPr>
          <p:cNvPr id="4" name="Slide Number Placeholder 3">
            <a:extLst>
              <a:ext uri="{FF2B5EF4-FFF2-40B4-BE49-F238E27FC236}">
                <a16:creationId xmlns:a16="http://schemas.microsoft.com/office/drawing/2014/main" id="{8E6036C4-518A-9BAF-B24A-F7B58AA01F1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Tree>
    <p:extLst>
      <p:ext uri="{BB962C8B-B14F-4D97-AF65-F5344CB8AC3E}">
        <p14:creationId xmlns:p14="http://schemas.microsoft.com/office/powerpoint/2010/main" val="210280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24AF-EF18-B55E-C217-FFD17000EE9B}"/>
              </a:ext>
            </a:extLst>
          </p:cNvPr>
          <p:cNvSpPr>
            <a:spLocks noGrp="1"/>
          </p:cNvSpPr>
          <p:nvPr>
            <p:ph type="title"/>
          </p:nvPr>
        </p:nvSpPr>
        <p:spPr/>
        <p:txBody>
          <a:bodyPr/>
          <a:lstStyle/>
          <a:p>
            <a:r>
              <a:rPr lang="pt-BR" dirty="0"/>
              <a:t>Usando #define</a:t>
            </a:r>
          </a:p>
        </p:txBody>
      </p:sp>
      <p:sp>
        <p:nvSpPr>
          <p:cNvPr id="3" name="Text Placeholder 2">
            <a:extLst>
              <a:ext uri="{FF2B5EF4-FFF2-40B4-BE49-F238E27FC236}">
                <a16:creationId xmlns:a16="http://schemas.microsoft.com/office/drawing/2014/main" id="{5B10A94A-F41B-251F-7BC7-AAF20FAE8AA3}"/>
              </a:ext>
            </a:extLst>
          </p:cNvPr>
          <p:cNvSpPr>
            <a:spLocks noGrp="1"/>
          </p:cNvSpPr>
          <p:nvPr>
            <p:ph type="body" idx="1"/>
          </p:nvPr>
        </p:nvSpPr>
        <p:spPr/>
        <p:txBody>
          <a:bodyPr/>
          <a:lstStyle/>
          <a:p>
            <a:r>
              <a:rPr lang="pt-BR" dirty="0"/>
              <a:t>Uma estratégia usada por muitos programadores é usar as diretivas ou macros de compilação. Por exemplo, podemos colocar no código:</a:t>
            </a:r>
          </a:p>
        </p:txBody>
      </p:sp>
      <p:sp>
        <p:nvSpPr>
          <p:cNvPr id="4" name="Slide Number Placeholder 3">
            <a:extLst>
              <a:ext uri="{FF2B5EF4-FFF2-40B4-BE49-F238E27FC236}">
                <a16:creationId xmlns:a16="http://schemas.microsoft.com/office/drawing/2014/main" id="{2E8BE251-1587-7140-D3FE-D7449BC01EA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
        <p:nvSpPr>
          <p:cNvPr id="5" name="TextBox 4">
            <a:extLst>
              <a:ext uri="{FF2B5EF4-FFF2-40B4-BE49-F238E27FC236}">
                <a16:creationId xmlns:a16="http://schemas.microsoft.com/office/drawing/2014/main" id="{D8F6FDFF-0165-A528-E24E-71EB775E2A4D}"/>
              </a:ext>
            </a:extLst>
          </p:cNvPr>
          <p:cNvSpPr txBox="1"/>
          <p:nvPr/>
        </p:nvSpPr>
        <p:spPr>
          <a:xfrm>
            <a:off x="1119877" y="2257335"/>
            <a:ext cx="4976123" cy="1200329"/>
          </a:xfrm>
          <a:prstGeom prst="rect">
            <a:avLst/>
          </a:prstGeom>
          <a:solidFill>
            <a:schemeClr val="tx1"/>
          </a:solidFill>
        </p:spPr>
        <p:txBody>
          <a:bodyPr wrap="square">
            <a:spAutoFit/>
          </a:bodyPr>
          <a:lstStyle/>
          <a:p>
            <a:r>
              <a:rPr lang="en-US" sz="1800" dirty="0">
                <a:solidFill>
                  <a:srgbClr val="F8C555"/>
                </a:solidFill>
                <a:effectLst/>
              </a:rPr>
              <a:t>#</a:t>
            </a:r>
            <a:r>
              <a:rPr lang="en-US" sz="1800" dirty="0">
                <a:solidFill>
                  <a:srgbClr val="CC99CD"/>
                </a:solidFill>
                <a:effectLst/>
              </a:rPr>
              <a:t>define</a:t>
            </a:r>
            <a:r>
              <a:rPr lang="en-US" sz="1800" dirty="0">
                <a:solidFill>
                  <a:srgbClr val="F8C555"/>
                </a:solidFill>
                <a:effectLst/>
              </a:rPr>
              <a:t> MAX_MARCHING_STEPS </a:t>
            </a:r>
            <a:r>
              <a:rPr lang="en-US" sz="1800" dirty="0">
                <a:solidFill>
                  <a:srgbClr val="F08D49"/>
                </a:solidFill>
                <a:effectLst/>
              </a:rPr>
              <a:t>255</a:t>
            </a:r>
            <a:r>
              <a:rPr lang="en-US" sz="1800" dirty="0"/>
              <a:t> </a:t>
            </a:r>
          </a:p>
          <a:p>
            <a:r>
              <a:rPr lang="en-US" sz="1800" dirty="0">
                <a:solidFill>
                  <a:srgbClr val="F8C555"/>
                </a:solidFill>
                <a:effectLst/>
              </a:rPr>
              <a:t>#</a:t>
            </a:r>
            <a:r>
              <a:rPr lang="en-US" sz="1800" dirty="0">
                <a:solidFill>
                  <a:srgbClr val="CC99CD"/>
                </a:solidFill>
                <a:effectLst/>
              </a:rPr>
              <a:t>define</a:t>
            </a:r>
            <a:r>
              <a:rPr lang="en-US" sz="1800" dirty="0">
                <a:solidFill>
                  <a:srgbClr val="F8C555"/>
                </a:solidFill>
                <a:effectLst/>
              </a:rPr>
              <a:t> MIN_DIST </a:t>
            </a:r>
            <a:r>
              <a:rPr lang="en-US" sz="1800" dirty="0">
                <a:solidFill>
                  <a:srgbClr val="F08D49"/>
                </a:solidFill>
                <a:effectLst/>
              </a:rPr>
              <a:t>0.0</a:t>
            </a:r>
            <a:r>
              <a:rPr lang="en-US" sz="1800" dirty="0"/>
              <a:t> </a:t>
            </a:r>
          </a:p>
          <a:p>
            <a:r>
              <a:rPr lang="en-US" sz="1800" dirty="0">
                <a:solidFill>
                  <a:srgbClr val="F8C555"/>
                </a:solidFill>
                <a:effectLst/>
              </a:rPr>
              <a:t>#</a:t>
            </a:r>
            <a:r>
              <a:rPr lang="en-US" sz="1800" dirty="0">
                <a:solidFill>
                  <a:srgbClr val="CC99CD"/>
                </a:solidFill>
                <a:effectLst/>
              </a:rPr>
              <a:t>define</a:t>
            </a:r>
            <a:r>
              <a:rPr lang="en-US" sz="1800" dirty="0">
                <a:solidFill>
                  <a:srgbClr val="F8C555"/>
                </a:solidFill>
                <a:effectLst/>
              </a:rPr>
              <a:t> MAX_DIST </a:t>
            </a:r>
            <a:r>
              <a:rPr lang="en-US" sz="1800" dirty="0">
                <a:solidFill>
                  <a:srgbClr val="F08D49"/>
                </a:solidFill>
                <a:effectLst/>
              </a:rPr>
              <a:t>100.0</a:t>
            </a:r>
            <a:r>
              <a:rPr lang="en-US" sz="1800" dirty="0"/>
              <a:t> </a:t>
            </a:r>
          </a:p>
          <a:p>
            <a:r>
              <a:rPr lang="en-US" sz="1800" dirty="0">
                <a:solidFill>
                  <a:srgbClr val="F8C555"/>
                </a:solidFill>
                <a:effectLst/>
              </a:rPr>
              <a:t>#</a:t>
            </a:r>
            <a:r>
              <a:rPr lang="en-US" sz="1800" dirty="0">
                <a:solidFill>
                  <a:srgbClr val="CC99CD"/>
                </a:solidFill>
                <a:effectLst/>
              </a:rPr>
              <a:t>define</a:t>
            </a:r>
            <a:r>
              <a:rPr lang="en-US" sz="1800" dirty="0">
                <a:solidFill>
                  <a:srgbClr val="F8C555"/>
                </a:solidFill>
                <a:effectLst/>
              </a:rPr>
              <a:t> PRECISION </a:t>
            </a:r>
            <a:r>
              <a:rPr lang="en-US" sz="1800" dirty="0">
                <a:solidFill>
                  <a:srgbClr val="F08D49"/>
                </a:solidFill>
                <a:effectLst/>
              </a:rPr>
              <a:t>0.001</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703241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3A50-43F5-F0EE-533B-B1F8045CD66D}"/>
              </a:ext>
            </a:extLst>
          </p:cNvPr>
          <p:cNvSpPr>
            <a:spLocks noGrp="1"/>
          </p:cNvSpPr>
          <p:nvPr>
            <p:ph type="title"/>
          </p:nvPr>
        </p:nvSpPr>
        <p:spPr/>
        <p:txBody>
          <a:bodyPr/>
          <a:lstStyle/>
          <a:p>
            <a:r>
              <a:rPr lang="pt-BR" dirty="0"/>
              <a:t>Ray </a:t>
            </a:r>
            <a:r>
              <a:rPr lang="pt-BR" dirty="0" err="1"/>
              <a:t>Marching</a:t>
            </a:r>
            <a:endParaRPr lang="pt-BR" dirty="0"/>
          </a:p>
        </p:txBody>
      </p:sp>
      <p:sp>
        <p:nvSpPr>
          <p:cNvPr id="3" name="Text Placeholder 2">
            <a:extLst>
              <a:ext uri="{FF2B5EF4-FFF2-40B4-BE49-F238E27FC236}">
                <a16:creationId xmlns:a16="http://schemas.microsoft.com/office/drawing/2014/main" id="{A6137DAC-58E7-0512-A031-35EA6C2A3930}"/>
              </a:ext>
            </a:extLst>
          </p:cNvPr>
          <p:cNvSpPr>
            <a:spLocks noGrp="1"/>
          </p:cNvSpPr>
          <p:nvPr>
            <p:ph type="body" idx="1"/>
          </p:nvPr>
        </p:nvSpPr>
        <p:spPr/>
        <p:txBody>
          <a:bodyPr/>
          <a:lstStyle/>
          <a:p>
            <a:r>
              <a:rPr lang="pt-BR" dirty="0">
                <a:hlinkClick r:id="rId2"/>
              </a:rPr>
              <a:t>https://jamie-wong.com/2016/07/15/ray-marching-signed-distance-functions/</a:t>
            </a:r>
            <a:r>
              <a:rPr lang="pt-BR" dirty="0"/>
              <a:t> </a:t>
            </a:r>
          </a:p>
        </p:txBody>
      </p:sp>
      <p:sp>
        <p:nvSpPr>
          <p:cNvPr id="4" name="Slide Number Placeholder 3">
            <a:extLst>
              <a:ext uri="{FF2B5EF4-FFF2-40B4-BE49-F238E27FC236}">
                <a16:creationId xmlns:a16="http://schemas.microsoft.com/office/drawing/2014/main" id="{BA9424B5-71D7-7AFC-01FA-00E4EDB4532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Tree>
    <p:extLst>
      <p:ext uri="{BB962C8B-B14F-4D97-AF65-F5344CB8AC3E}">
        <p14:creationId xmlns:p14="http://schemas.microsoft.com/office/powerpoint/2010/main" val="229269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6F16F-2236-157A-BFC8-42870CF45DF6}"/>
              </a:ext>
            </a:extLst>
          </p:cNvPr>
          <p:cNvSpPr>
            <a:spLocks noGrp="1"/>
          </p:cNvSpPr>
          <p:nvPr>
            <p:ph type="title"/>
          </p:nvPr>
        </p:nvSpPr>
        <p:spPr/>
        <p:txBody>
          <a:bodyPr/>
          <a:lstStyle/>
          <a:p>
            <a:r>
              <a:rPr lang="pt-BR" dirty="0"/>
              <a:t>Cores</a:t>
            </a:r>
          </a:p>
        </p:txBody>
      </p:sp>
      <p:sp>
        <p:nvSpPr>
          <p:cNvPr id="3" name="Text Placeholder 2">
            <a:extLst>
              <a:ext uri="{FF2B5EF4-FFF2-40B4-BE49-F238E27FC236}">
                <a16:creationId xmlns:a16="http://schemas.microsoft.com/office/drawing/2014/main" id="{046EE63D-1567-AF8C-3B01-4E6E47B48588}"/>
              </a:ext>
            </a:extLst>
          </p:cNvPr>
          <p:cNvSpPr>
            <a:spLocks noGrp="1"/>
          </p:cNvSpPr>
          <p:nvPr>
            <p:ph type="body" idx="1"/>
          </p:nvPr>
        </p:nvSpPr>
        <p:spPr/>
        <p:txBody>
          <a:bodyPr/>
          <a:lstStyle/>
          <a:p>
            <a:r>
              <a:rPr lang="en-US" b="0" i="0" dirty="0">
                <a:solidFill>
                  <a:srgbClr val="2D3748"/>
                </a:solidFill>
                <a:effectLst/>
                <a:latin typeface="system-ui"/>
              </a:rPr>
              <a:t>There are multiple techniques people across </a:t>
            </a:r>
            <a:r>
              <a:rPr lang="en-US" b="0" i="0" dirty="0" err="1">
                <a:solidFill>
                  <a:srgbClr val="2D3748"/>
                </a:solidFill>
                <a:effectLst/>
                <a:latin typeface="system-ui"/>
              </a:rPr>
              <a:t>Shadertoy</a:t>
            </a:r>
            <a:r>
              <a:rPr lang="en-US" b="0" i="0" dirty="0">
                <a:solidFill>
                  <a:srgbClr val="2D3748"/>
                </a:solidFill>
                <a:effectLst/>
                <a:latin typeface="system-ui"/>
              </a:rPr>
              <a:t> use to add colors to 3D shapes. One way would be to modify our SDFs to return both the distance to our shape and a color. Therefore, we'd have to modify multiple places in our code to return a </a:t>
            </a:r>
            <a:r>
              <a:rPr lang="en-US" dirty="0"/>
              <a:t>vec4</a:t>
            </a:r>
            <a:r>
              <a:rPr lang="en-US" b="0" i="0" dirty="0">
                <a:solidFill>
                  <a:srgbClr val="2D3748"/>
                </a:solidFill>
                <a:effectLst/>
                <a:latin typeface="system-ui"/>
              </a:rPr>
              <a:t> datatype instead of a </a:t>
            </a:r>
            <a:r>
              <a:rPr lang="en-US" dirty="0"/>
              <a:t>float</a:t>
            </a:r>
            <a:r>
              <a:rPr lang="en-US" b="0" i="0" dirty="0">
                <a:solidFill>
                  <a:srgbClr val="2D3748"/>
                </a:solidFill>
                <a:effectLst/>
                <a:latin typeface="system-ui"/>
              </a:rPr>
              <a:t>. The first value of the </a:t>
            </a:r>
            <a:r>
              <a:rPr lang="en-US" dirty="0"/>
              <a:t>vec4</a:t>
            </a:r>
            <a:r>
              <a:rPr lang="en-US" b="0" i="0" dirty="0">
                <a:solidFill>
                  <a:srgbClr val="2D3748"/>
                </a:solidFill>
                <a:effectLst/>
                <a:latin typeface="system-ui"/>
              </a:rPr>
              <a:t> variable would hold the "signed distance" value we normally return from an SDF, and the last three values will hold our color value.</a:t>
            </a:r>
            <a:endParaRPr lang="pt-BR" dirty="0"/>
          </a:p>
        </p:txBody>
      </p:sp>
      <p:sp>
        <p:nvSpPr>
          <p:cNvPr id="4" name="Slide Number Placeholder 3">
            <a:extLst>
              <a:ext uri="{FF2B5EF4-FFF2-40B4-BE49-F238E27FC236}">
                <a16:creationId xmlns:a16="http://schemas.microsoft.com/office/drawing/2014/main" id="{7AA61097-B87E-70E0-A694-359ECA62C34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Tree>
    <p:extLst>
      <p:ext uri="{BB962C8B-B14F-4D97-AF65-F5344CB8AC3E}">
        <p14:creationId xmlns:p14="http://schemas.microsoft.com/office/powerpoint/2010/main" val="417383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23</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8DA68-2280-3C3D-4BF2-8221FDCF47E5}"/>
              </a:ext>
            </a:extLst>
          </p:cNvPr>
          <p:cNvSpPr>
            <a:spLocks noGrp="1"/>
          </p:cNvSpPr>
          <p:nvPr>
            <p:ph type="title"/>
          </p:nvPr>
        </p:nvSpPr>
        <p:spPr/>
        <p:txBody>
          <a:bodyPr/>
          <a:lstStyle/>
          <a:p>
            <a:r>
              <a:rPr lang="pt-BR" dirty="0"/>
              <a:t>Raios</a:t>
            </a:r>
          </a:p>
        </p:txBody>
      </p:sp>
      <p:sp>
        <p:nvSpPr>
          <p:cNvPr id="3" name="Text Placeholder 2">
            <a:extLst>
              <a:ext uri="{FF2B5EF4-FFF2-40B4-BE49-F238E27FC236}">
                <a16:creationId xmlns:a16="http://schemas.microsoft.com/office/drawing/2014/main" id="{F79D47B1-84EA-67BD-68E3-5D0A0C9FE72C}"/>
              </a:ext>
            </a:extLst>
          </p:cNvPr>
          <p:cNvSpPr>
            <a:spLocks noGrp="1"/>
          </p:cNvSpPr>
          <p:nvPr>
            <p:ph type="body" idx="1"/>
          </p:nvPr>
        </p:nvSpPr>
        <p:spPr/>
        <p:txBody>
          <a:bodyPr/>
          <a:lstStyle/>
          <a:p>
            <a:r>
              <a:rPr lang="pt-BR" dirty="0"/>
              <a:t>A estratégia de muitos algoritmos (estilo Ray </a:t>
            </a:r>
            <a:r>
              <a:rPr lang="pt-BR" dirty="0" err="1"/>
              <a:t>Tracing</a:t>
            </a:r>
            <a:r>
              <a:rPr lang="pt-BR" dirty="0"/>
              <a:t>) é lançar um raio e verificar se ele colidiu em algum objeto.</a:t>
            </a:r>
          </a:p>
          <a:p>
            <a:endParaRPr lang="pt-BR" dirty="0"/>
          </a:p>
          <a:p>
            <a:r>
              <a:rPr lang="pt-BR" dirty="0"/>
              <a:t>O raio tem uma origem e um destino.</a:t>
            </a:r>
          </a:p>
          <a:p>
            <a:endParaRPr lang="pt-BR" dirty="0"/>
          </a:p>
          <a:p>
            <a:endParaRPr lang="pt-BR" dirty="0"/>
          </a:p>
        </p:txBody>
      </p:sp>
      <p:sp>
        <p:nvSpPr>
          <p:cNvPr id="4" name="Slide Number Placeholder 3">
            <a:extLst>
              <a:ext uri="{FF2B5EF4-FFF2-40B4-BE49-F238E27FC236}">
                <a16:creationId xmlns:a16="http://schemas.microsoft.com/office/drawing/2014/main" id="{1C3409CE-A606-748C-7A5A-3BAFE3AC78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5" name="Oval 4">
            <a:extLst>
              <a:ext uri="{FF2B5EF4-FFF2-40B4-BE49-F238E27FC236}">
                <a16:creationId xmlns:a16="http://schemas.microsoft.com/office/drawing/2014/main" id="{84AC0911-2771-A364-A54A-83989DA3F7F2}"/>
              </a:ext>
            </a:extLst>
          </p:cNvPr>
          <p:cNvSpPr/>
          <p:nvPr/>
        </p:nvSpPr>
        <p:spPr>
          <a:xfrm>
            <a:off x="1783080" y="4663440"/>
            <a:ext cx="201168" cy="201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 name="Straight Arrow Connector 6">
            <a:extLst>
              <a:ext uri="{FF2B5EF4-FFF2-40B4-BE49-F238E27FC236}">
                <a16:creationId xmlns:a16="http://schemas.microsoft.com/office/drawing/2014/main" id="{7C33C5FE-3386-3827-9037-7ECD43709734}"/>
              </a:ext>
            </a:extLst>
          </p:cNvPr>
          <p:cNvCxnSpPr>
            <a:cxnSpLocks/>
          </p:cNvCxnSpPr>
          <p:nvPr/>
        </p:nvCxnSpPr>
        <p:spPr>
          <a:xfrm flipV="1">
            <a:off x="1874520" y="4471416"/>
            <a:ext cx="2167128" cy="29260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Cube 7">
            <a:extLst>
              <a:ext uri="{FF2B5EF4-FFF2-40B4-BE49-F238E27FC236}">
                <a16:creationId xmlns:a16="http://schemas.microsoft.com/office/drawing/2014/main" id="{45C02B4F-DDBF-85AB-3981-A3FDDD3A3194}"/>
              </a:ext>
            </a:extLst>
          </p:cNvPr>
          <p:cNvSpPr/>
          <p:nvPr/>
        </p:nvSpPr>
        <p:spPr>
          <a:xfrm flipH="1">
            <a:off x="5210511" y="3433572"/>
            <a:ext cx="1559054" cy="1499616"/>
          </a:xfrm>
          <a:prstGeom prst="cube">
            <a:avLst>
              <a:gd name="adj" fmla="val 3046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n 8">
            <a:extLst>
              <a:ext uri="{FF2B5EF4-FFF2-40B4-BE49-F238E27FC236}">
                <a16:creationId xmlns:a16="http://schemas.microsoft.com/office/drawing/2014/main" id="{2EDDCB98-1CDF-EF80-0B73-1FD21C0A44D6}"/>
              </a:ext>
            </a:extLst>
          </p:cNvPr>
          <p:cNvSpPr/>
          <p:nvPr/>
        </p:nvSpPr>
        <p:spPr>
          <a:xfrm>
            <a:off x="4129095" y="2580163"/>
            <a:ext cx="724302" cy="1600200"/>
          </a:xfrm>
          <a:prstGeom prst="can">
            <a:avLst/>
          </a:prstGeom>
          <a:ln>
            <a:noFill/>
          </a:ln>
          <a:scene3d>
            <a:camera prst="orthographicFront"/>
            <a:lightRig rig="threePt" dir="t"/>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a:extLst>
              <a:ext uri="{FF2B5EF4-FFF2-40B4-BE49-F238E27FC236}">
                <a16:creationId xmlns:a16="http://schemas.microsoft.com/office/drawing/2014/main" id="{7D81F3A2-8205-27A0-DEAD-DEF0B90874F6}"/>
              </a:ext>
            </a:extLst>
          </p:cNvPr>
          <p:cNvSpPr/>
          <p:nvPr/>
        </p:nvSpPr>
        <p:spPr>
          <a:xfrm>
            <a:off x="6162922" y="4064441"/>
            <a:ext cx="1197998" cy="1197998"/>
          </a:xfrm>
          <a:prstGeom prst="ellipse">
            <a:avLst/>
          </a:prstGeom>
          <a:ln>
            <a:noFill/>
          </a:ln>
          <a:scene3d>
            <a:camera prst="orthographicFront"/>
            <a:lightRig rig="threePt" dir="t"/>
          </a:scene3d>
          <a:sp3d>
            <a:bevelT w="603250" h="596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Multiply 14">
            <a:extLst>
              <a:ext uri="{FF2B5EF4-FFF2-40B4-BE49-F238E27FC236}">
                <a16:creationId xmlns:a16="http://schemas.microsoft.com/office/drawing/2014/main" id="{99CE69C4-B826-81AB-7B09-EB4682E4C62B}"/>
              </a:ext>
            </a:extLst>
          </p:cNvPr>
          <p:cNvSpPr/>
          <p:nvPr/>
        </p:nvSpPr>
        <p:spPr>
          <a:xfrm>
            <a:off x="5195685" y="4032303"/>
            <a:ext cx="505449" cy="505449"/>
          </a:xfrm>
          <a:prstGeom prst="mathMultiply">
            <a:avLst>
              <a:gd name="adj1" fmla="val 10465"/>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pt-BR"/>
          </a:p>
        </p:txBody>
      </p:sp>
      <p:cxnSp>
        <p:nvCxnSpPr>
          <p:cNvPr id="12" name="Straight Arrow Connector 11">
            <a:extLst>
              <a:ext uri="{FF2B5EF4-FFF2-40B4-BE49-F238E27FC236}">
                <a16:creationId xmlns:a16="http://schemas.microsoft.com/office/drawing/2014/main" id="{63101590-5870-CAF8-3759-A42B8FB6C416}"/>
              </a:ext>
            </a:extLst>
          </p:cNvPr>
          <p:cNvCxnSpPr>
            <a:cxnSpLocks/>
          </p:cNvCxnSpPr>
          <p:nvPr/>
        </p:nvCxnSpPr>
        <p:spPr>
          <a:xfrm flipV="1">
            <a:off x="1883664" y="4285028"/>
            <a:ext cx="3565029" cy="481354"/>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886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CC5C-64A4-0A98-745A-18A66C3B76E6}"/>
              </a:ext>
            </a:extLst>
          </p:cNvPr>
          <p:cNvSpPr>
            <a:spLocks noGrp="1"/>
          </p:cNvSpPr>
          <p:nvPr>
            <p:ph type="title"/>
          </p:nvPr>
        </p:nvSpPr>
        <p:spPr/>
        <p:txBody>
          <a:bodyPr/>
          <a:lstStyle/>
          <a:p>
            <a:r>
              <a:rPr lang="pt-BR" dirty="0"/>
              <a:t>Origem e Direção</a:t>
            </a:r>
          </a:p>
        </p:txBody>
      </p:sp>
      <p:sp>
        <p:nvSpPr>
          <p:cNvPr id="3" name="Text Placeholder 2">
            <a:extLst>
              <a:ext uri="{FF2B5EF4-FFF2-40B4-BE49-F238E27FC236}">
                <a16:creationId xmlns:a16="http://schemas.microsoft.com/office/drawing/2014/main" id="{27DFC8CC-6718-67A7-FACA-BEB963BE02CE}"/>
              </a:ext>
            </a:extLst>
          </p:cNvPr>
          <p:cNvSpPr>
            <a:spLocks noGrp="1"/>
          </p:cNvSpPr>
          <p:nvPr>
            <p:ph type="body" idx="1"/>
          </p:nvPr>
        </p:nvSpPr>
        <p:spPr/>
        <p:txBody>
          <a:bodyPr/>
          <a:lstStyle/>
          <a:p>
            <a:r>
              <a:rPr lang="pt-BR" dirty="0"/>
              <a:t>Tanto a origem como a direção do vetor podem ser representados como um vec3 (ou vec2 se for em 2D).</a:t>
            </a:r>
          </a:p>
          <a:p>
            <a:endParaRPr lang="pt-BR" dirty="0"/>
          </a:p>
          <a:p>
            <a:r>
              <a:rPr lang="pt-BR" dirty="0"/>
              <a:t>Idealmente trabalhamos com vetores normalizados, ou seja, de magnitude 1.</a:t>
            </a:r>
          </a:p>
        </p:txBody>
      </p:sp>
      <p:sp>
        <p:nvSpPr>
          <p:cNvPr id="4" name="Slide Number Placeholder 3">
            <a:extLst>
              <a:ext uri="{FF2B5EF4-FFF2-40B4-BE49-F238E27FC236}">
                <a16:creationId xmlns:a16="http://schemas.microsoft.com/office/drawing/2014/main" id="{6676BFF8-C35F-5CE2-24E4-ACD567F4050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5" name="TextBox 4">
            <a:extLst>
              <a:ext uri="{FF2B5EF4-FFF2-40B4-BE49-F238E27FC236}">
                <a16:creationId xmlns:a16="http://schemas.microsoft.com/office/drawing/2014/main" id="{D0DB6A98-E01E-A9F6-2ACE-D733DEF94B1A}"/>
              </a:ext>
            </a:extLst>
          </p:cNvPr>
          <p:cNvSpPr txBox="1"/>
          <p:nvPr/>
        </p:nvSpPr>
        <p:spPr>
          <a:xfrm>
            <a:off x="1349647" y="3289852"/>
            <a:ext cx="6510034" cy="1323439"/>
          </a:xfrm>
          <a:prstGeom prst="rect">
            <a:avLst/>
          </a:prstGeom>
          <a:solidFill>
            <a:schemeClr val="tx1"/>
          </a:solidFill>
        </p:spPr>
        <p:txBody>
          <a:bodyPr wrap="square">
            <a:spAutoFit/>
          </a:bodyPr>
          <a:lstStyle/>
          <a:p>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origin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569CD6"/>
                </a:solidFill>
                <a:effectLst/>
                <a:latin typeface="Menlo" panose="020B0609030804020204" pitchFamily="49" charset="0"/>
              </a:rPr>
              <a:t>vec2</a:t>
            </a:r>
            <a:r>
              <a:rPr lang="en-US" sz="2000" b="0" dirty="0">
                <a:solidFill>
                  <a:srgbClr val="DADADA"/>
                </a:solidFill>
                <a:effectLst/>
                <a:latin typeface="Menlo" panose="020B0609030804020204" pitchFamily="49" charset="0"/>
              </a:rPr>
              <a:t>(</a:t>
            </a:r>
            <a:r>
              <a:rPr lang="en-US" sz="2000" b="0" dirty="0">
                <a:solidFill>
                  <a:srgbClr val="B5CEA8"/>
                </a:solidFill>
                <a:effectLst/>
                <a:latin typeface="Menlo" panose="020B0609030804020204" pitchFamily="49" charset="0"/>
              </a:rPr>
              <a:t>1.0</a:t>
            </a:r>
            <a:r>
              <a:rPr lang="en-US" sz="2000" b="0" dirty="0">
                <a:solidFill>
                  <a:srgbClr val="DADADA"/>
                </a:solidFill>
                <a:effectLst/>
                <a:latin typeface="Menlo" panose="020B0609030804020204" pitchFamily="49" charset="0"/>
              </a:rPr>
              <a:t>, </a:t>
            </a:r>
            <a:r>
              <a:rPr lang="en-US" sz="2000" b="0" dirty="0">
                <a:solidFill>
                  <a:srgbClr val="B5CEA8"/>
                </a:solidFill>
                <a:effectLst/>
                <a:latin typeface="Menlo" panose="020B0609030804020204" pitchFamily="49" charset="0"/>
              </a:rPr>
              <a:t>2.1, 1.5</a:t>
            </a:r>
            <a:r>
              <a:rPr lang="en-US" sz="2000" b="0" dirty="0">
                <a:solidFill>
                  <a:srgbClr val="DADADA"/>
                </a:solidFill>
                <a:effectLst/>
                <a:latin typeface="Menlo" panose="020B0609030804020204" pitchFamily="49" charset="0"/>
              </a:rPr>
              <a:t>);</a:t>
            </a:r>
          </a:p>
          <a:p>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direction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569CD6"/>
                </a:solidFill>
                <a:effectLst/>
                <a:latin typeface="Menlo" panose="020B0609030804020204" pitchFamily="49" charset="0"/>
              </a:rPr>
              <a:t>vec2</a:t>
            </a:r>
            <a:r>
              <a:rPr lang="en-US" sz="2000" b="0" dirty="0">
                <a:solidFill>
                  <a:srgbClr val="DADADA"/>
                </a:solidFill>
                <a:effectLst/>
                <a:latin typeface="Menlo" panose="020B0609030804020204" pitchFamily="49" charset="0"/>
              </a:rPr>
              <a:t>(</a:t>
            </a:r>
            <a:r>
              <a:rPr lang="en-US" sz="2000" b="0" dirty="0">
                <a:solidFill>
                  <a:srgbClr val="B5CEA8"/>
                </a:solidFill>
                <a:effectLst/>
                <a:latin typeface="Menlo" panose="020B0609030804020204" pitchFamily="49" charset="0"/>
              </a:rPr>
              <a:t>3.0</a:t>
            </a:r>
            <a:r>
              <a:rPr lang="en-US" sz="2000" b="0" dirty="0">
                <a:solidFill>
                  <a:srgbClr val="DADADA"/>
                </a:solidFill>
                <a:effectLst/>
                <a:latin typeface="Menlo" panose="020B0609030804020204" pitchFamily="49" charset="0"/>
              </a:rPr>
              <a:t>, </a:t>
            </a:r>
            <a:r>
              <a:rPr lang="en-US" sz="2000" b="0" dirty="0">
                <a:solidFill>
                  <a:srgbClr val="B5CEA8"/>
                </a:solidFill>
                <a:effectLst/>
                <a:latin typeface="Menlo" panose="020B0609030804020204" pitchFamily="49" charset="0"/>
              </a:rPr>
              <a:t>2.0, 4.0</a:t>
            </a:r>
            <a:r>
              <a:rPr lang="en-US" sz="2000" b="0" dirty="0">
                <a:solidFill>
                  <a:srgbClr val="DADADA"/>
                </a:solidFill>
                <a:effectLst/>
                <a:latin typeface="Menlo" panose="020B0609030804020204" pitchFamily="49" charset="0"/>
              </a:rPr>
              <a:t>);</a:t>
            </a:r>
          </a:p>
          <a:p>
            <a:br>
              <a:rPr lang="en-US" sz="2000" b="0" dirty="0">
                <a:solidFill>
                  <a:srgbClr val="DADADA"/>
                </a:solidFill>
                <a:effectLst/>
                <a:latin typeface="Menlo" panose="020B0609030804020204" pitchFamily="49" charset="0"/>
              </a:rPr>
            </a:br>
            <a:r>
              <a:rPr lang="en-US" sz="2000" b="0" dirty="0">
                <a:solidFill>
                  <a:srgbClr val="569CD6"/>
                </a:solidFill>
                <a:effectLst/>
                <a:latin typeface="Menlo" panose="020B0609030804020204" pitchFamily="49" charset="0"/>
              </a:rPr>
              <a:t>vec3</a:t>
            </a:r>
            <a:r>
              <a:rPr lang="en-US" sz="2000" b="0" dirty="0">
                <a:solidFill>
                  <a:srgbClr val="DADADA"/>
                </a:solidFill>
                <a:effectLst/>
                <a:latin typeface="Menlo" panose="020B0609030804020204" pitchFamily="49" charset="0"/>
              </a:rPr>
              <a:t> direction </a:t>
            </a:r>
            <a:r>
              <a:rPr lang="en-US" sz="2000" b="0" dirty="0">
                <a:solidFill>
                  <a:srgbClr val="B4B4B4"/>
                </a:solidFill>
                <a:effectLst/>
                <a:latin typeface="Menlo" panose="020B0609030804020204" pitchFamily="49" charset="0"/>
              </a:rPr>
              <a:t>=</a:t>
            </a:r>
            <a:r>
              <a:rPr lang="en-US" sz="2000" b="0" dirty="0">
                <a:solidFill>
                  <a:srgbClr val="DADADA"/>
                </a:solidFill>
                <a:effectLst/>
                <a:latin typeface="Menlo" panose="020B0609030804020204" pitchFamily="49" charset="0"/>
              </a:rPr>
              <a:t> </a:t>
            </a:r>
            <a:r>
              <a:rPr lang="en-US" sz="2000" b="0" dirty="0">
                <a:solidFill>
                  <a:srgbClr val="DCDCAA"/>
                </a:solidFill>
                <a:effectLst/>
                <a:latin typeface="Menlo" panose="020B0609030804020204" pitchFamily="49" charset="0"/>
              </a:rPr>
              <a:t>normalize</a:t>
            </a:r>
            <a:r>
              <a:rPr lang="en-US" sz="2000" b="0" dirty="0">
                <a:solidFill>
                  <a:srgbClr val="DADADA"/>
                </a:solidFill>
                <a:effectLst/>
                <a:latin typeface="Menlo" panose="020B0609030804020204" pitchFamily="49" charset="0"/>
              </a:rPr>
              <a:t>(direction);</a:t>
            </a:r>
          </a:p>
        </p:txBody>
      </p:sp>
    </p:spTree>
    <p:extLst>
      <p:ext uri="{BB962C8B-B14F-4D97-AF65-F5344CB8AC3E}">
        <p14:creationId xmlns:p14="http://schemas.microsoft.com/office/powerpoint/2010/main" val="195218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40B-ABD0-3CDC-10C0-B5535BB22B69}"/>
              </a:ext>
            </a:extLst>
          </p:cNvPr>
          <p:cNvSpPr>
            <a:spLocks noGrp="1"/>
          </p:cNvSpPr>
          <p:nvPr>
            <p:ph type="title"/>
          </p:nvPr>
        </p:nvSpPr>
        <p:spPr/>
        <p:txBody>
          <a:bodyPr/>
          <a:lstStyle/>
          <a:p>
            <a:r>
              <a:rPr lang="pt-BR" dirty="0"/>
              <a:t>Lançamento de Raios</a:t>
            </a:r>
          </a:p>
        </p:txBody>
      </p:sp>
      <p:sp>
        <p:nvSpPr>
          <p:cNvPr id="3" name="Text Placeholder 2">
            <a:extLst>
              <a:ext uri="{FF2B5EF4-FFF2-40B4-BE49-F238E27FC236}">
                <a16:creationId xmlns:a16="http://schemas.microsoft.com/office/drawing/2014/main" id="{03018896-DD9E-1FBF-0B0C-B504CB45A71E}"/>
              </a:ext>
            </a:extLst>
          </p:cNvPr>
          <p:cNvSpPr>
            <a:spLocks noGrp="1"/>
          </p:cNvSpPr>
          <p:nvPr>
            <p:ph type="body" idx="1"/>
          </p:nvPr>
        </p:nvSpPr>
        <p:spPr/>
        <p:txBody>
          <a:bodyPr/>
          <a:lstStyle/>
          <a:p>
            <a:r>
              <a:rPr lang="pt-BR" dirty="0"/>
              <a:t>Uma das propostas é lançar um raio. Procurar a primeira superfície de intersecção desse raio e depois agregar informações como a direção das fontes de luz ou sombras.</a:t>
            </a:r>
          </a:p>
          <a:p>
            <a:endParaRPr lang="pt-BR" dirty="0"/>
          </a:p>
        </p:txBody>
      </p:sp>
      <p:sp>
        <p:nvSpPr>
          <p:cNvPr id="4" name="Slide Number Placeholder 3">
            <a:extLst>
              <a:ext uri="{FF2B5EF4-FFF2-40B4-BE49-F238E27FC236}">
                <a16:creationId xmlns:a16="http://schemas.microsoft.com/office/drawing/2014/main" id="{83DC2560-24B3-EAD9-DC92-1B163F3ED9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pic>
        <p:nvPicPr>
          <p:cNvPr id="3074" name="Picture 2" descr="Ray tracing diagram. A camera shoots out rays through a virtual canvas called the image. These rays then bounce along the floor or hit a sphere. Some rays bounce back toward a light source and others are blocked by the sphere. The rays that bounce off the floor and hit the sphere and don't make it to the light source are known as shadow rays.">
            <a:extLst>
              <a:ext uri="{FF2B5EF4-FFF2-40B4-BE49-F238E27FC236}">
                <a16:creationId xmlns:a16="http://schemas.microsoft.com/office/drawing/2014/main" id="{655B086A-4900-ADF5-4B05-F8E752498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855" y="2068752"/>
            <a:ext cx="4912290" cy="3266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48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8C1FFB73-8055-EA7B-4684-A284BC1B567F}"/>
              </a:ext>
            </a:extLst>
          </p:cNvPr>
          <p:cNvSpPr/>
          <p:nvPr/>
        </p:nvSpPr>
        <p:spPr>
          <a:xfrm>
            <a:off x="5088027" y="2633445"/>
            <a:ext cx="1101241" cy="1101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Straight Arrow Connector 11">
            <a:extLst>
              <a:ext uri="{FF2B5EF4-FFF2-40B4-BE49-F238E27FC236}">
                <a16:creationId xmlns:a16="http://schemas.microsoft.com/office/drawing/2014/main" id="{63101590-5870-CAF8-3759-A42B8FB6C416}"/>
              </a:ext>
            </a:extLst>
          </p:cNvPr>
          <p:cNvCxnSpPr>
            <a:cxnSpLocks/>
          </p:cNvCxnSpPr>
          <p:nvPr/>
        </p:nvCxnSpPr>
        <p:spPr>
          <a:xfrm>
            <a:off x="1248767" y="2919608"/>
            <a:ext cx="6935113" cy="0"/>
          </a:xfrm>
          <a:prstGeom prst="straightConnector1">
            <a:avLst/>
          </a:prstGeom>
          <a:ln w="28575">
            <a:prstDash val="dash"/>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7128DA68-2280-3C3D-4BF2-8221FDCF47E5}"/>
              </a:ext>
            </a:extLst>
          </p:cNvPr>
          <p:cNvSpPr>
            <a:spLocks noGrp="1"/>
          </p:cNvSpPr>
          <p:nvPr>
            <p:ph type="title"/>
          </p:nvPr>
        </p:nvSpPr>
        <p:spPr/>
        <p:txBody>
          <a:bodyPr/>
          <a:lstStyle/>
          <a:p>
            <a:r>
              <a:rPr lang="pt-BR" dirty="0"/>
              <a:t>Como sabemos se há um objeto?</a:t>
            </a:r>
          </a:p>
        </p:txBody>
      </p:sp>
      <p:sp>
        <p:nvSpPr>
          <p:cNvPr id="4" name="Slide Number Placeholder 3">
            <a:extLst>
              <a:ext uri="{FF2B5EF4-FFF2-40B4-BE49-F238E27FC236}">
                <a16:creationId xmlns:a16="http://schemas.microsoft.com/office/drawing/2014/main" id="{1C3409CE-A606-748C-7A5A-3BAFE3AC788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pic>
        <p:nvPicPr>
          <p:cNvPr id="14" name="Picture 8" descr="Movie Camera Icon">
            <a:extLst>
              <a:ext uri="{FF2B5EF4-FFF2-40B4-BE49-F238E27FC236}">
                <a16:creationId xmlns:a16="http://schemas.microsoft.com/office/drawing/2014/main" id="{16506300-B157-856A-EDF2-049C62EDADDB}"/>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2804" y="2325049"/>
            <a:ext cx="1095963" cy="859017"/>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4AC0911-2771-A364-A54A-83989DA3F7F2}"/>
              </a:ext>
            </a:extLst>
          </p:cNvPr>
          <p:cNvSpPr/>
          <p:nvPr/>
        </p:nvSpPr>
        <p:spPr>
          <a:xfrm>
            <a:off x="1148183" y="2816666"/>
            <a:ext cx="201168" cy="20116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Triangle 16">
            <a:extLst>
              <a:ext uri="{FF2B5EF4-FFF2-40B4-BE49-F238E27FC236}">
                <a16:creationId xmlns:a16="http://schemas.microsoft.com/office/drawing/2014/main" id="{D496E170-8A4F-52AA-9059-1CD0D581C7FA}"/>
              </a:ext>
            </a:extLst>
          </p:cNvPr>
          <p:cNvSpPr/>
          <p:nvPr/>
        </p:nvSpPr>
        <p:spPr>
          <a:xfrm>
            <a:off x="3436977" y="1328085"/>
            <a:ext cx="1188720" cy="102475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ctangle 17">
            <a:extLst>
              <a:ext uri="{FF2B5EF4-FFF2-40B4-BE49-F238E27FC236}">
                <a16:creationId xmlns:a16="http://schemas.microsoft.com/office/drawing/2014/main" id="{554F1B2B-2DFD-5CA9-F5B8-AB005ECA4462}"/>
              </a:ext>
            </a:extLst>
          </p:cNvPr>
          <p:cNvSpPr/>
          <p:nvPr/>
        </p:nvSpPr>
        <p:spPr>
          <a:xfrm>
            <a:off x="3017520" y="3648456"/>
            <a:ext cx="1399032" cy="813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a:extLst>
              <a:ext uri="{FF2B5EF4-FFF2-40B4-BE49-F238E27FC236}">
                <a16:creationId xmlns:a16="http://schemas.microsoft.com/office/drawing/2014/main" id="{5A8CBF40-79FB-BAC7-1538-5906BD2D37AE}"/>
              </a:ext>
            </a:extLst>
          </p:cNvPr>
          <p:cNvSpPr/>
          <p:nvPr/>
        </p:nvSpPr>
        <p:spPr>
          <a:xfrm>
            <a:off x="-648002" y="1020481"/>
            <a:ext cx="3793538" cy="379353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Oval 20">
            <a:extLst>
              <a:ext uri="{FF2B5EF4-FFF2-40B4-BE49-F238E27FC236}">
                <a16:creationId xmlns:a16="http://schemas.microsoft.com/office/drawing/2014/main" id="{3D4881DB-0187-AE74-CD50-1DB52A8A3361}"/>
              </a:ext>
            </a:extLst>
          </p:cNvPr>
          <p:cNvSpPr/>
          <p:nvPr/>
        </p:nvSpPr>
        <p:spPr>
          <a:xfrm>
            <a:off x="3072383" y="2857500"/>
            <a:ext cx="146306" cy="14630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Oval 21">
            <a:extLst>
              <a:ext uri="{FF2B5EF4-FFF2-40B4-BE49-F238E27FC236}">
                <a16:creationId xmlns:a16="http://schemas.microsoft.com/office/drawing/2014/main" id="{D74B6FBB-494A-7119-0707-AE136566A883}"/>
              </a:ext>
            </a:extLst>
          </p:cNvPr>
          <p:cNvSpPr/>
          <p:nvPr/>
        </p:nvSpPr>
        <p:spPr>
          <a:xfrm>
            <a:off x="2510182" y="2295299"/>
            <a:ext cx="1270708" cy="1270708"/>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Oval 22">
            <a:extLst>
              <a:ext uri="{FF2B5EF4-FFF2-40B4-BE49-F238E27FC236}">
                <a16:creationId xmlns:a16="http://schemas.microsoft.com/office/drawing/2014/main" id="{2412AD31-E9F8-A47E-6F04-3FE4C73364E8}"/>
              </a:ext>
            </a:extLst>
          </p:cNvPr>
          <p:cNvSpPr/>
          <p:nvPr/>
        </p:nvSpPr>
        <p:spPr>
          <a:xfrm>
            <a:off x="3717036" y="2844097"/>
            <a:ext cx="146306" cy="14630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a:extLst>
              <a:ext uri="{FF2B5EF4-FFF2-40B4-BE49-F238E27FC236}">
                <a16:creationId xmlns:a16="http://schemas.microsoft.com/office/drawing/2014/main" id="{06E2487A-1C8F-F4D1-FBBA-4C9AAC9CED46}"/>
              </a:ext>
            </a:extLst>
          </p:cNvPr>
          <p:cNvSpPr/>
          <p:nvPr/>
        </p:nvSpPr>
        <p:spPr>
          <a:xfrm>
            <a:off x="3254038" y="2381099"/>
            <a:ext cx="1072302" cy="107230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Oval 24">
            <a:extLst>
              <a:ext uri="{FF2B5EF4-FFF2-40B4-BE49-F238E27FC236}">
                <a16:creationId xmlns:a16="http://schemas.microsoft.com/office/drawing/2014/main" id="{53D8DF57-DD7A-DB42-66F6-4AEDE646284D}"/>
              </a:ext>
            </a:extLst>
          </p:cNvPr>
          <p:cNvSpPr/>
          <p:nvPr/>
        </p:nvSpPr>
        <p:spPr>
          <a:xfrm>
            <a:off x="4251572" y="2832721"/>
            <a:ext cx="146306" cy="14630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Oval 25">
            <a:extLst>
              <a:ext uri="{FF2B5EF4-FFF2-40B4-BE49-F238E27FC236}">
                <a16:creationId xmlns:a16="http://schemas.microsoft.com/office/drawing/2014/main" id="{FF3EA6E0-D162-527B-0510-6A90416DEBBA}"/>
              </a:ext>
            </a:extLst>
          </p:cNvPr>
          <p:cNvSpPr/>
          <p:nvPr/>
        </p:nvSpPr>
        <p:spPr>
          <a:xfrm>
            <a:off x="3788574" y="2369723"/>
            <a:ext cx="1072302" cy="107230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Oval 26">
            <a:extLst>
              <a:ext uri="{FF2B5EF4-FFF2-40B4-BE49-F238E27FC236}">
                <a16:creationId xmlns:a16="http://schemas.microsoft.com/office/drawing/2014/main" id="{789A1A17-A939-F29A-BFB3-E19DB5CA8742}"/>
              </a:ext>
            </a:extLst>
          </p:cNvPr>
          <p:cNvSpPr/>
          <p:nvPr/>
        </p:nvSpPr>
        <p:spPr>
          <a:xfrm>
            <a:off x="4786111" y="2848641"/>
            <a:ext cx="146306" cy="14630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Oval 27">
            <a:extLst>
              <a:ext uri="{FF2B5EF4-FFF2-40B4-BE49-F238E27FC236}">
                <a16:creationId xmlns:a16="http://schemas.microsoft.com/office/drawing/2014/main" id="{E09F719A-D502-3771-C722-FFE97B904AF0}"/>
              </a:ext>
            </a:extLst>
          </p:cNvPr>
          <p:cNvSpPr/>
          <p:nvPr/>
        </p:nvSpPr>
        <p:spPr>
          <a:xfrm>
            <a:off x="4600618" y="2658604"/>
            <a:ext cx="517292" cy="51729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Oval 28">
            <a:extLst>
              <a:ext uri="{FF2B5EF4-FFF2-40B4-BE49-F238E27FC236}">
                <a16:creationId xmlns:a16="http://schemas.microsoft.com/office/drawing/2014/main" id="{E27005F9-7827-7D41-5E0B-82791FF1571E}"/>
              </a:ext>
            </a:extLst>
          </p:cNvPr>
          <p:cNvSpPr/>
          <p:nvPr/>
        </p:nvSpPr>
        <p:spPr>
          <a:xfrm>
            <a:off x="5034047" y="2850914"/>
            <a:ext cx="146306" cy="14630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23093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500" fill="hold"/>
                                        <p:tgtEl>
                                          <p:spTgt spid="20"/>
                                        </p:tgtEl>
                                        <p:attrNameLst>
                                          <p:attrName>ppt_w</p:attrName>
                                        </p:attrNameLst>
                                      </p:cBhvr>
                                      <p:tavLst>
                                        <p:tav tm="0">
                                          <p:val>
                                            <p:fltVal val="0"/>
                                          </p:val>
                                        </p:tav>
                                        <p:tav tm="100000">
                                          <p:val>
                                            <p:strVal val="#ppt_w"/>
                                          </p:val>
                                        </p:tav>
                                      </p:tavLst>
                                    </p:anim>
                                    <p:anim calcmode="lin" valueType="num">
                                      <p:cBhvr>
                                        <p:cTn id="16" dur="500" fill="hold"/>
                                        <p:tgtEl>
                                          <p:spTgt spid="20"/>
                                        </p:tgtEl>
                                        <p:attrNameLst>
                                          <p:attrName>ppt_h</p:attrName>
                                        </p:attrNameLst>
                                      </p:cBhvr>
                                      <p:tavLst>
                                        <p:tav tm="0">
                                          <p:val>
                                            <p:fltVal val="0"/>
                                          </p:val>
                                        </p:tav>
                                        <p:tav tm="100000">
                                          <p:val>
                                            <p:strVal val="#ppt_h"/>
                                          </p:val>
                                        </p:tav>
                                      </p:tavLst>
                                    </p:anim>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500" fill="hold"/>
                                        <p:tgtEl>
                                          <p:spTgt spid="26"/>
                                        </p:tgtEl>
                                        <p:attrNameLst>
                                          <p:attrName>ppt_w</p:attrName>
                                        </p:attrNameLst>
                                      </p:cBhvr>
                                      <p:tavLst>
                                        <p:tav tm="0">
                                          <p:val>
                                            <p:fltVal val="0"/>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1089F-4B67-FFB2-E4BC-6AC5D01E27D5}"/>
              </a:ext>
            </a:extLst>
          </p:cNvPr>
          <p:cNvSpPr>
            <a:spLocks noGrp="1"/>
          </p:cNvSpPr>
          <p:nvPr>
            <p:ph type="title"/>
          </p:nvPr>
        </p:nvSpPr>
        <p:spPr/>
        <p:txBody>
          <a:bodyPr/>
          <a:lstStyle/>
          <a:p>
            <a:r>
              <a:rPr lang="pt-BR" dirty="0"/>
              <a:t>Origem dos </a:t>
            </a:r>
            <a:r>
              <a:rPr lang="pt-BR" dirty="0" err="1"/>
              <a:t>rais</a:t>
            </a:r>
            <a:endParaRPr lang="pt-BR" dirty="0"/>
          </a:p>
        </p:txBody>
      </p:sp>
      <p:sp>
        <p:nvSpPr>
          <p:cNvPr id="3" name="Text Placeholder 2">
            <a:extLst>
              <a:ext uri="{FF2B5EF4-FFF2-40B4-BE49-F238E27FC236}">
                <a16:creationId xmlns:a16="http://schemas.microsoft.com/office/drawing/2014/main" id="{55E6CCB5-1A02-8848-698E-FEAA98717825}"/>
              </a:ext>
            </a:extLst>
          </p:cNvPr>
          <p:cNvSpPr>
            <a:spLocks noGrp="1"/>
          </p:cNvSpPr>
          <p:nvPr>
            <p:ph type="body" idx="1"/>
          </p:nvPr>
        </p:nvSpPr>
        <p:spPr>
          <a:xfrm>
            <a:off x="390548" y="838986"/>
            <a:ext cx="8428232" cy="915948"/>
          </a:xfrm>
        </p:spPr>
        <p:txBody>
          <a:bodyPr/>
          <a:lstStyle/>
          <a:p>
            <a:r>
              <a:rPr lang="pt-BR" dirty="0"/>
              <a:t>A origem do lançamento dos raios é a câmera, que podemos dizer que fica atrás da nossa tela.</a:t>
            </a:r>
          </a:p>
        </p:txBody>
      </p:sp>
      <p:sp>
        <p:nvSpPr>
          <p:cNvPr id="4" name="Slide Number Placeholder 3">
            <a:extLst>
              <a:ext uri="{FF2B5EF4-FFF2-40B4-BE49-F238E27FC236}">
                <a16:creationId xmlns:a16="http://schemas.microsoft.com/office/drawing/2014/main" id="{7B52A738-042E-EDEA-9DF0-63822CCE513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pic>
        <p:nvPicPr>
          <p:cNvPr id="2056" name="Picture 8" descr="Movie Camera Icon">
            <a:extLst>
              <a:ext uri="{FF2B5EF4-FFF2-40B4-BE49-F238E27FC236}">
                <a16:creationId xmlns:a16="http://schemas.microsoft.com/office/drawing/2014/main" id="{7D8F802F-8E2F-B21D-D552-310C033C300B}"/>
              </a:ext>
            </a:extLst>
          </p:cNvPr>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68574" y="2857500"/>
            <a:ext cx="1095963" cy="8590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F28EE281-2ABD-FD80-5E5A-0554012DCC59}"/>
              </a:ext>
            </a:extLst>
          </p:cNvPr>
          <p:cNvGraphicFramePr>
            <a:graphicFrameLocks noGrp="1"/>
          </p:cNvGraphicFramePr>
          <p:nvPr>
            <p:extLst>
              <p:ext uri="{D42A27DB-BD31-4B8C-83A1-F6EECF244321}">
                <p14:modId xmlns:p14="http://schemas.microsoft.com/office/powerpoint/2010/main" val="1375181547"/>
              </p:ext>
            </p:extLst>
          </p:nvPr>
        </p:nvGraphicFramePr>
        <p:xfrm>
          <a:off x="4135564" y="1916766"/>
          <a:ext cx="208280" cy="296672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2790411637"/>
                    </a:ext>
                  </a:extLst>
                </a:gridCol>
              </a:tblGrid>
              <a:tr h="370840">
                <a:tc>
                  <a:txBody>
                    <a:bodyPr/>
                    <a:lstStyle/>
                    <a:p>
                      <a:endParaRPr lang="pt-BR"/>
                    </a:p>
                  </a:txBody>
                  <a:tcPr/>
                </a:tc>
                <a:extLst>
                  <a:ext uri="{0D108BD9-81ED-4DB2-BD59-A6C34878D82A}">
                    <a16:rowId xmlns:a16="http://schemas.microsoft.com/office/drawing/2014/main" val="3836100140"/>
                  </a:ext>
                </a:extLst>
              </a:tr>
              <a:tr h="370840">
                <a:tc>
                  <a:txBody>
                    <a:bodyPr/>
                    <a:lstStyle/>
                    <a:p>
                      <a:endParaRPr lang="pt-BR" dirty="0"/>
                    </a:p>
                  </a:txBody>
                  <a:tcPr/>
                </a:tc>
                <a:extLst>
                  <a:ext uri="{0D108BD9-81ED-4DB2-BD59-A6C34878D82A}">
                    <a16:rowId xmlns:a16="http://schemas.microsoft.com/office/drawing/2014/main" val="2306047389"/>
                  </a:ext>
                </a:extLst>
              </a:tr>
              <a:tr h="370840">
                <a:tc>
                  <a:txBody>
                    <a:bodyPr/>
                    <a:lstStyle/>
                    <a:p>
                      <a:endParaRPr lang="pt-BR"/>
                    </a:p>
                  </a:txBody>
                  <a:tcPr/>
                </a:tc>
                <a:extLst>
                  <a:ext uri="{0D108BD9-81ED-4DB2-BD59-A6C34878D82A}">
                    <a16:rowId xmlns:a16="http://schemas.microsoft.com/office/drawing/2014/main" val="3115070619"/>
                  </a:ext>
                </a:extLst>
              </a:tr>
              <a:tr h="370840">
                <a:tc>
                  <a:txBody>
                    <a:bodyPr/>
                    <a:lstStyle/>
                    <a:p>
                      <a:endParaRPr lang="pt-BR"/>
                    </a:p>
                  </a:txBody>
                  <a:tcPr/>
                </a:tc>
                <a:extLst>
                  <a:ext uri="{0D108BD9-81ED-4DB2-BD59-A6C34878D82A}">
                    <a16:rowId xmlns:a16="http://schemas.microsoft.com/office/drawing/2014/main" val="326705310"/>
                  </a:ext>
                </a:extLst>
              </a:tr>
              <a:tr h="370840">
                <a:tc>
                  <a:txBody>
                    <a:bodyPr/>
                    <a:lstStyle/>
                    <a:p>
                      <a:endParaRPr lang="pt-BR"/>
                    </a:p>
                  </a:txBody>
                  <a:tcPr/>
                </a:tc>
                <a:extLst>
                  <a:ext uri="{0D108BD9-81ED-4DB2-BD59-A6C34878D82A}">
                    <a16:rowId xmlns:a16="http://schemas.microsoft.com/office/drawing/2014/main" val="1304741895"/>
                  </a:ext>
                </a:extLst>
              </a:tr>
              <a:tr h="370840">
                <a:tc>
                  <a:txBody>
                    <a:bodyPr/>
                    <a:lstStyle/>
                    <a:p>
                      <a:endParaRPr lang="pt-BR"/>
                    </a:p>
                  </a:txBody>
                  <a:tcPr/>
                </a:tc>
                <a:extLst>
                  <a:ext uri="{0D108BD9-81ED-4DB2-BD59-A6C34878D82A}">
                    <a16:rowId xmlns:a16="http://schemas.microsoft.com/office/drawing/2014/main" val="457859962"/>
                  </a:ext>
                </a:extLst>
              </a:tr>
              <a:tr h="370840">
                <a:tc>
                  <a:txBody>
                    <a:bodyPr/>
                    <a:lstStyle/>
                    <a:p>
                      <a:endParaRPr lang="pt-BR"/>
                    </a:p>
                  </a:txBody>
                  <a:tcPr/>
                </a:tc>
                <a:extLst>
                  <a:ext uri="{0D108BD9-81ED-4DB2-BD59-A6C34878D82A}">
                    <a16:rowId xmlns:a16="http://schemas.microsoft.com/office/drawing/2014/main" val="4171556987"/>
                  </a:ext>
                </a:extLst>
              </a:tr>
              <a:tr h="370840">
                <a:tc>
                  <a:txBody>
                    <a:bodyPr/>
                    <a:lstStyle/>
                    <a:p>
                      <a:endParaRPr lang="pt-BR" dirty="0"/>
                    </a:p>
                  </a:txBody>
                  <a:tcPr/>
                </a:tc>
                <a:extLst>
                  <a:ext uri="{0D108BD9-81ED-4DB2-BD59-A6C34878D82A}">
                    <a16:rowId xmlns:a16="http://schemas.microsoft.com/office/drawing/2014/main" val="4110185612"/>
                  </a:ext>
                </a:extLst>
              </a:tr>
            </a:tbl>
          </a:graphicData>
        </a:graphic>
      </p:graphicFrame>
      <p:cxnSp>
        <p:nvCxnSpPr>
          <p:cNvPr id="7" name="Straight Arrow Connector 6">
            <a:extLst>
              <a:ext uri="{FF2B5EF4-FFF2-40B4-BE49-F238E27FC236}">
                <a16:creationId xmlns:a16="http://schemas.microsoft.com/office/drawing/2014/main" id="{B444126E-440E-5137-397A-CF873BF73570}"/>
              </a:ext>
            </a:extLst>
          </p:cNvPr>
          <p:cNvCxnSpPr>
            <a:cxnSpLocks/>
          </p:cNvCxnSpPr>
          <p:nvPr/>
        </p:nvCxnSpPr>
        <p:spPr>
          <a:xfrm flipV="1">
            <a:off x="2464537" y="2112009"/>
            <a:ext cx="1671027" cy="1325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1AA653-7B2D-C6D1-37A1-9A5134292588}"/>
              </a:ext>
            </a:extLst>
          </p:cNvPr>
          <p:cNvCxnSpPr>
            <a:cxnSpLocks/>
          </p:cNvCxnSpPr>
          <p:nvPr/>
        </p:nvCxnSpPr>
        <p:spPr>
          <a:xfrm>
            <a:off x="2464537" y="3437248"/>
            <a:ext cx="1671027" cy="138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604BBED-DFFA-3569-18C1-17654F8E9031}"/>
              </a:ext>
            </a:extLst>
          </p:cNvPr>
          <p:cNvCxnSpPr>
            <a:cxnSpLocks/>
          </p:cNvCxnSpPr>
          <p:nvPr/>
        </p:nvCxnSpPr>
        <p:spPr>
          <a:xfrm flipV="1">
            <a:off x="2463306" y="2488676"/>
            <a:ext cx="1678882" cy="94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699F695-C281-601A-A29E-E2C48DB3E7E4}"/>
              </a:ext>
            </a:extLst>
          </p:cNvPr>
          <p:cNvCxnSpPr>
            <a:cxnSpLocks/>
          </p:cNvCxnSpPr>
          <p:nvPr/>
        </p:nvCxnSpPr>
        <p:spPr>
          <a:xfrm flipV="1">
            <a:off x="2463306" y="2857500"/>
            <a:ext cx="1665634" cy="57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E799B0-4A18-A378-6AA3-746235D3D3F1}"/>
              </a:ext>
            </a:extLst>
          </p:cNvPr>
          <p:cNvCxnSpPr>
            <a:cxnSpLocks/>
          </p:cNvCxnSpPr>
          <p:nvPr/>
        </p:nvCxnSpPr>
        <p:spPr>
          <a:xfrm flipV="1">
            <a:off x="2463306" y="3256738"/>
            <a:ext cx="1672258" cy="180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9237CD-8B0E-08AB-0B87-0535933704EA}"/>
              </a:ext>
            </a:extLst>
          </p:cNvPr>
          <p:cNvCxnSpPr>
            <a:cxnSpLocks/>
            <a:stCxn id="38" idx="6"/>
          </p:cNvCxnSpPr>
          <p:nvPr/>
        </p:nvCxnSpPr>
        <p:spPr>
          <a:xfrm>
            <a:off x="2512942" y="3443270"/>
            <a:ext cx="1615998" cy="17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85757D-B031-07E9-F608-6E5D77E06DF3}"/>
              </a:ext>
            </a:extLst>
          </p:cNvPr>
          <p:cNvCxnSpPr>
            <a:cxnSpLocks/>
          </p:cNvCxnSpPr>
          <p:nvPr/>
        </p:nvCxnSpPr>
        <p:spPr>
          <a:xfrm>
            <a:off x="2471161" y="3437248"/>
            <a:ext cx="1657779" cy="503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E8DE06C-F7C5-127A-01BF-2992792DDF76}"/>
              </a:ext>
            </a:extLst>
          </p:cNvPr>
          <p:cNvCxnSpPr>
            <a:cxnSpLocks/>
          </p:cNvCxnSpPr>
          <p:nvPr/>
        </p:nvCxnSpPr>
        <p:spPr>
          <a:xfrm>
            <a:off x="2471161" y="3443700"/>
            <a:ext cx="1657779" cy="892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A33DAD22-6022-12A6-6EF3-B6F71A4E3CC0}"/>
              </a:ext>
            </a:extLst>
          </p:cNvPr>
          <p:cNvSpPr/>
          <p:nvPr/>
        </p:nvSpPr>
        <p:spPr>
          <a:xfrm>
            <a:off x="2422687" y="3398142"/>
            <a:ext cx="90255" cy="9025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TextBox 40">
            <a:extLst>
              <a:ext uri="{FF2B5EF4-FFF2-40B4-BE49-F238E27FC236}">
                <a16:creationId xmlns:a16="http://schemas.microsoft.com/office/drawing/2014/main" id="{9E75F4D0-8F78-94AF-26F9-2AB1254DB2F4}"/>
              </a:ext>
            </a:extLst>
          </p:cNvPr>
          <p:cNvSpPr txBox="1"/>
          <p:nvPr/>
        </p:nvSpPr>
        <p:spPr>
          <a:xfrm>
            <a:off x="3924906" y="4952376"/>
            <a:ext cx="647094" cy="307777"/>
          </a:xfrm>
          <a:prstGeom prst="rect">
            <a:avLst/>
          </a:prstGeom>
          <a:noFill/>
        </p:spPr>
        <p:txBody>
          <a:bodyPr wrap="square">
            <a:spAutoFit/>
          </a:bodyPr>
          <a:lstStyle/>
          <a:p>
            <a:r>
              <a:rPr lang="pt-BR" dirty="0" err="1"/>
              <a:t>Z</a:t>
            </a:r>
            <a:r>
              <a:rPr lang="pt-BR" dirty="0"/>
              <a:t> = 0</a:t>
            </a:r>
          </a:p>
        </p:txBody>
      </p:sp>
      <p:sp>
        <p:nvSpPr>
          <p:cNvPr id="42" name="TextBox 41">
            <a:extLst>
              <a:ext uri="{FF2B5EF4-FFF2-40B4-BE49-F238E27FC236}">
                <a16:creationId xmlns:a16="http://schemas.microsoft.com/office/drawing/2014/main" id="{7765CA58-109A-083F-8852-AAFAD675A7F3}"/>
              </a:ext>
            </a:extLst>
          </p:cNvPr>
          <p:cNvSpPr txBox="1"/>
          <p:nvPr/>
        </p:nvSpPr>
        <p:spPr>
          <a:xfrm>
            <a:off x="5000095" y="1673679"/>
            <a:ext cx="647094" cy="307777"/>
          </a:xfrm>
          <a:prstGeom prst="rect">
            <a:avLst/>
          </a:prstGeom>
          <a:noFill/>
        </p:spPr>
        <p:txBody>
          <a:bodyPr wrap="square">
            <a:spAutoFit/>
          </a:bodyPr>
          <a:lstStyle/>
          <a:p>
            <a:r>
              <a:rPr lang="pt-BR" dirty="0"/>
              <a:t>tela</a:t>
            </a:r>
          </a:p>
        </p:txBody>
      </p:sp>
      <p:cxnSp>
        <p:nvCxnSpPr>
          <p:cNvPr id="44" name="Curved Connector 43">
            <a:extLst>
              <a:ext uri="{FF2B5EF4-FFF2-40B4-BE49-F238E27FC236}">
                <a16:creationId xmlns:a16="http://schemas.microsoft.com/office/drawing/2014/main" id="{A6C2D78F-4A5E-1A68-7D02-3E4980427DC4}"/>
              </a:ext>
            </a:extLst>
          </p:cNvPr>
          <p:cNvCxnSpPr>
            <a:stCxn id="42" idx="1"/>
            <a:endCxn id="5" idx="0"/>
          </p:cNvCxnSpPr>
          <p:nvPr/>
        </p:nvCxnSpPr>
        <p:spPr>
          <a:xfrm rot="10800000" flipV="1">
            <a:off x="4239705" y="1827568"/>
            <a:ext cx="760391" cy="8919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A33314B-6BE3-B070-0CE1-A476581ED949}"/>
              </a:ext>
            </a:extLst>
          </p:cNvPr>
          <p:cNvSpPr txBox="1"/>
          <p:nvPr/>
        </p:nvSpPr>
        <p:spPr>
          <a:xfrm>
            <a:off x="1253088" y="3820389"/>
            <a:ext cx="813524" cy="307777"/>
          </a:xfrm>
          <a:prstGeom prst="rect">
            <a:avLst/>
          </a:prstGeom>
          <a:noFill/>
        </p:spPr>
        <p:txBody>
          <a:bodyPr wrap="square">
            <a:spAutoFit/>
          </a:bodyPr>
          <a:lstStyle/>
          <a:p>
            <a:pPr algn="r"/>
            <a:r>
              <a:rPr lang="pt-BR" dirty="0"/>
              <a:t>origem</a:t>
            </a:r>
          </a:p>
        </p:txBody>
      </p:sp>
      <p:cxnSp>
        <p:nvCxnSpPr>
          <p:cNvPr id="46" name="Curved Connector 45">
            <a:extLst>
              <a:ext uri="{FF2B5EF4-FFF2-40B4-BE49-F238E27FC236}">
                <a16:creationId xmlns:a16="http://schemas.microsoft.com/office/drawing/2014/main" id="{AEE0376A-F5A0-9D7B-2A20-844CB3301227}"/>
              </a:ext>
            </a:extLst>
          </p:cNvPr>
          <p:cNvCxnSpPr>
            <a:cxnSpLocks/>
            <a:stCxn id="45" idx="3"/>
            <a:endCxn id="38" idx="4"/>
          </p:cNvCxnSpPr>
          <p:nvPr/>
        </p:nvCxnSpPr>
        <p:spPr>
          <a:xfrm flipV="1">
            <a:off x="2066612" y="3488397"/>
            <a:ext cx="401203" cy="485881"/>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11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0023-9015-78D1-5ACB-CED41C7DDB05}"/>
              </a:ext>
            </a:extLst>
          </p:cNvPr>
          <p:cNvSpPr>
            <a:spLocks noGrp="1"/>
          </p:cNvSpPr>
          <p:nvPr>
            <p:ph type="title"/>
          </p:nvPr>
        </p:nvSpPr>
        <p:spPr/>
        <p:txBody>
          <a:bodyPr/>
          <a:lstStyle/>
          <a:p>
            <a:r>
              <a:rPr lang="pt-BR" dirty="0"/>
              <a:t>Setup inicial para Ray </a:t>
            </a:r>
            <a:r>
              <a:rPr lang="pt-BR" dirty="0" err="1"/>
              <a:t>Marching</a:t>
            </a:r>
            <a:endParaRPr lang="pt-BR" dirty="0"/>
          </a:p>
        </p:txBody>
      </p:sp>
      <p:sp>
        <p:nvSpPr>
          <p:cNvPr id="3" name="Text Placeholder 2">
            <a:extLst>
              <a:ext uri="{FF2B5EF4-FFF2-40B4-BE49-F238E27FC236}">
                <a16:creationId xmlns:a16="http://schemas.microsoft.com/office/drawing/2014/main" id="{82E13B0A-1B49-0D5C-3C6D-43FF659D7A5D}"/>
              </a:ext>
            </a:extLst>
          </p:cNvPr>
          <p:cNvSpPr>
            <a:spLocks noGrp="1"/>
          </p:cNvSpPr>
          <p:nvPr>
            <p:ph type="body" idx="1"/>
          </p:nvPr>
        </p:nvSpPr>
        <p:spPr/>
        <p:txBody>
          <a:bodyPr/>
          <a:lstStyle/>
          <a:p>
            <a:r>
              <a:rPr lang="pt-BR" dirty="0"/>
              <a:t>Vamos criar uma cena com a câmera posicionada atrás da tela, apontando para dentro da tela.</a:t>
            </a:r>
          </a:p>
        </p:txBody>
      </p:sp>
      <p:sp>
        <p:nvSpPr>
          <p:cNvPr id="4" name="Slide Number Placeholder 3">
            <a:extLst>
              <a:ext uri="{FF2B5EF4-FFF2-40B4-BE49-F238E27FC236}">
                <a16:creationId xmlns:a16="http://schemas.microsoft.com/office/drawing/2014/main" id="{9534C735-3459-671F-69E1-8578E54815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7" name="TextBox 6">
            <a:extLst>
              <a:ext uri="{FF2B5EF4-FFF2-40B4-BE49-F238E27FC236}">
                <a16:creationId xmlns:a16="http://schemas.microsoft.com/office/drawing/2014/main" id="{7E5FC77E-7346-7BD6-E86A-153186333502}"/>
              </a:ext>
            </a:extLst>
          </p:cNvPr>
          <p:cNvSpPr txBox="1"/>
          <p:nvPr/>
        </p:nvSpPr>
        <p:spPr>
          <a:xfrm>
            <a:off x="325220" y="1790849"/>
            <a:ext cx="8590179" cy="2970044"/>
          </a:xfrm>
          <a:prstGeom prst="rect">
            <a:avLst/>
          </a:prstGeom>
          <a:solidFill>
            <a:schemeClr val="tx1"/>
          </a:solidFill>
        </p:spPr>
        <p:txBody>
          <a:bodyPr wrap="square">
            <a:spAutoFit/>
          </a:bodyPr>
          <a:lstStyle/>
          <a:p>
            <a:r>
              <a:rPr lang="en-US" sz="1700" b="0" noProof="1">
                <a:solidFill>
                  <a:srgbClr val="569CD6"/>
                </a:solidFill>
                <a:effectLst/>
                <a:latin typeface="Menlo" panose="020B0609030804020204" pitchFamily="49" charset="0"/>
              </a:rPr>
              <a:t>void</a:t>
            </a:r>
            <a:r>
              <a:rPr lang="en-US" sz="1700" b="0" noProof="1">
                <a:solidFill>
                  <a:srgbClr val="DADADA"/>
                </a:solidFill>
                <a:effectLst/>
                <a:latin typeface="Menlo" panose="020B0609030804020204" pitchFamily="49" charset="0"/>
              </a:rPr>
              <a:t> mainImage( </a:t>
            </a:r>
            <a:r>
              <a:rPr lang="en-US" sz="1700" b="0" noProof="1">
                <a:solidFill>
                  <a:srgbClr val="569CD6"/>
                </a:solidFill>
                <a:effectLst/>
                <a:latin typeface="Menlo" panose="020B0609030804020204" pitchFamily="49" charset="0"/>
              </a:rPr>
              <a:t>out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vec4</a:t>
            </a:r>
            <a:r>
              <a:rPr lang="en-US" sz="1700" b="0" noProof="1">
                <a:solidFill>
                  <a:srgbClr val="DADADA"/>
                </a:solidFill>
                <a:effectLst/>
                <a:latin typeface="Menlo" panose="020B0609030804020204" pitchFamily="49" charset="0"/>
              </a:rPr>
              <a:t> fragColor, </a:t>
            </a:r>
            <a:r>
              <a:rPr lang="en-US" sz="1700" b="0" noProof="1">
                <a:solidFill>
                  <a:srgbClr val="569CD6"/>
                </a:solidFill>
                <a:effectLst/>
                <a:latin typeface="Menlo" panose="020B0609030804020204" pitchFamily="49" charset="0"/>
              </a:rPr>
              <a:t>in</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vec2</a:t>
            </a:r>
            <a:r>
              <a:rPr lang="en-US" sz="1700" b="0" noProof="1">
                <a:solidFill>
                  <a:srgbClr val="DADADA"/>
                </a:solidFill>
                <a:effectLst/>
                <a:latin typeface="Menlo" panose="020B0609030804020204" pitchFamily="49" charset="0"/>
              </a:rPr>
              <a:t> fragCoord ) {</a:t>
            </a:r>
          </a:p>
          <a:p>
            <a:endParaRPr lang="en-US" sz="1700" b="0" noProof="1">
              <a:solidFill>
                <a:srgbClr val="DADADA"/>
              </a:solidFill>
              <a:effectLst/>
              <a:latin typeface="Menlo" panose="020B0609030804020204" pitchFamily="49" charset="0"/>
            </a:endParaRPr>
          </a:p>
          <a:p>
            <a:r>
              <a:rPr lang="en-US" sz="1700" b="0" noProof="1">
                <a:solidFill>
                  <a:srgbClr val="569CD6"/>
                </a:solidFill>
                <a:effectLst/>
                <a:latin typeface="Menlo" panose="020B0609030804020204" pitchFamily="49" charset="0"/>
              </a:rPr>
              <a:t>  vec2</a:t>
            </a:r>
            <a:r>
              <a:rPr lang="en-US" sz="1700" b="0" noProof="1">
                <a:solidFill>
                  <a:srgbClr val="DADADA"/>
                </a:solidFill>
                <a:effectLst/>
                <a:latin typeface="Menlo" panose="020B0609030804020204" pitchFamily="49" charset="0"/>
              </a:rPr>
              <a:t> uv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(fragCoord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5</a:t>
            </a:r>
            <a:r>
              <a:rPr lang="en-US" sz="1700" b="0" noProof="1">
                <a:solidFill>
                  <a:srgbClr val="DADADA"/>
                </a:solidFill>
                <a:effectLst/>
                <a:latin typeface="Menlo" panose="020B0609030804020204" pitchFamily="49" charset="0"/>
              </a:rPr>
              <a:t>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iResolution.xy)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iResolution.y;</a:t>
            </a:r>
          </a:p>
          <a:p>
            <a:br>
              <a:rPr lang="en-US" sz="1700" b="0" noProof="1">
                <a:solidFill>
                  <a:srgbClr val="DADADA"/>
                </a:solidFill>
                <a:effectLst/>
                <a:latin typeface="Menlo" panose="020B0609030804020204" pitchFamily="49" charset="0"/>
              </a:rPr>
            </a:b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 ro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 </a:t>
            </a:r>
            <a:r>
              <a:rPr lang="en-US" sz="1700" noProof="1">
                <a:solidFill>
                  <a:srgbClr val="B5CEA8"/>
                </a:solidFill>
                <a:latin typeface="Menlo" panose="020B0609030804020204" pitchFamily="49" charset="0"/>
              </a:rPr>
              <a:t>10.0</a:t>
            </a:r>
            <a:r>
              <a:rPr lang="en-US" sz="1700" b="0" noProof="1">
                <a:solidFill>
                  <a:srgbClr val="DADADA"/>
                </a:solidFill>
                <a:effectLst/>
                <a:latin typeface="Menlo" panose="020B0609030804020204" pitchFamily="49" charset="0"/>
              </a:rPr>
              <a:t>);</a:t>
            </a:r>
          </a:p>
          <a:p>
            <a:r>
              <a:rPr lang="en-US" sz="1700" b="0" noProof="1">
                <a:solidFill>
                  <a:srgbClr val="569CD6"/>
                </a:solidFill>
                <a:effectLst/>
                <a:latin typeface="Menlo" panose="020B0609030804020204" pitchFamily="49" charset="0"/>
              </a:rPr>
              <a:t>  vec3</a:t>
            </a:r>
            <a:r>
              <a:rPr lang="en-US" sz="1700" b="0" noProof="1">
                <a:solidFill>
                  <a:srgbClr val="DADADA"/>
                </a:solidFill>
                <a:effectLst/>
                <a:latin typeface="Menlo" panose="020B0609030804020204" pitchFamily="49" charset="0"/>
              </a:rPr>
              <a:t> rd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DCDCAA"/>
                </a:solidFill>
                <a:effectLst/>
                <a:latin typeface="Menlo" panose="020B0609030804020204" pitchFamily="49" charset="0"/>
              </a:rPr>
              <a:t>normalize</a:t>
            </a:r>
            <a:r>
              <a:rPr lang="en-US" sz="1700" b="0" noProof="1">
                <a:solidFill>
                  <a:srgbClr val="DADADA"/>
                </a:solidFill>
                <a:effectLst/>
                <a:latin typeface="Menlo" panose="020B0609030804020204" pitchFamily="49" charset="0"/>
              </a:rPr>
              <a:t>(</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(uv, </a:t>
            </a:r>
            <a:r>
              <a:rPr lang="en-US" sz="1700" b="0" noProof="1">
                <a:solidFill>
                  <a:srgbClr val="B4B4B4"/>
                </a:solidFill>
                <a:effectLst/>
                <a:latin typeface="Menlo" panose="020B0609030804020204" pitchFamily="49" charset="0"/>
              </a:rPr>
              <a:t>-</a:t>
            </a:r>
            <a:r>
              <a:rPr lang="en-US" sz="1700" b="0" noProof="1">
                <a:solidFill>
                  <a:srgbClr val="B5CEA8"/>
                </a:solidFill>
                <a:effectLst/>
                <a:latin typeface="Menlo" panose="020B0609030804020204" pitchFamily="49" charset="0"/>
              </a:rPr>
              <a:t>1</a:t>
            </a:r>
            <a:r>
              <a:rPr lang="en-US" sz="1700" b="0" noProof="1">
                <a:solidFill>
                  <a:srgbClr val="DADADA"/>
                </a:solidFill>
                <a:effectLst/>
                <a:latin typeface="Menlo" panose="020B0609030804020204" pitchFamily="49" charset="0"/>
              </a:rPr>
              <a:t>));</a:t>
            </a:r>
          </a:p>
          <a:p>
            <a:br>
              <a:rPr lang="en-US" sz="1700" b="0" noProof="1">
                <a:solidFill>
                  <a:srgbClr val="DADADA"/>
                </a:solidFill>
                <a:effectLst/>
                <a:latin typeface="Menlo" panose="020B0609030804020204" pitchFamily="49" charset="0"/>
              </a:rPr>
            </a:b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 col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vec3</a:t>
            </a:r>
            <a:r>
              <a:rPr lang="en-US" sz="1700" b="0" noProof="1">
                <a:solidFill>
                  <a:srgbClr val="DADADA"/>
                </a:solidFill>
                <a:effectLst/>
                <a:latin typeface="Menlo" panose="020B0609030804020204" pitchFamily="49" charset="0"/>
              </a:rPr>
              <a:t>(</a:t>
            </a:r>
            <a:r>
              <a:rPr lang="en-US" sz="1700" b="0" noProof="1">
                <a:solidFill>
                  <a:srgbClr val="DCDCAA"/>
                </a:solidFill>
                <a:effectLst/>
                <a:latin typeface="Menlo" panose="020B0609030804020204" pitchFamily="49" charset="0"/>
              </a:rPr>
              <a:t>smoothstep</a:t>
            </a:r>
            <a:r>
              <a:rPr lang="en-US" sz="1700" b="0" noProof="1">
                <a:solidFill>
                  <a:srgbClr val="DADADA"/>
                </a:solidFill>
                <a:effectLst/>
                <a:latin typeface="Menlo" panose="020B0609030804020204" pitchFamily="49" charset="0"/>
              </a:rPr>
              <a:t>(</a:t>
            </a:r>
            <a:r>
              <a:rPr lang="en-US" sz="1700" b="0" noProof="1">
                <a:solidFill>
                  <a:srgbClr val="B5CEA8"/>
                </a:solidFill>
                <a:effectLst/>
                <a:latin typeface="Menlo" panose="020B0609030804020204" pitchFamily="49" charset="0"/>
              </a:rPr>
              <a:t>0.49</a:t>
            </a:r>
            <a:r>
              <a:rPr lang="en-US" sz="1700" b="0" noProof="1">
                <a:solidFill>
                  <a:srgbClr val="DADADA"/>
                </a:solidFill>
                <a:effectLst/>
                <a:latin typeface="Menlo" panose="020B0609030804020204" pitchFamily="49" charset="0"/>
              </a:rPr>
              <a:t>, </a:t>
            </a:r>
            <a:r>
              <a:rPr lang="en-US" sz="1700" b="0" noProof="1">
                <a:solidFill>
                  <a:srgbClr val="B5CEA8"/>
                </a:solidFill>
                <a:effectLst/>
                <a:latin typeface="Menlo" panose="020B0609030804020204" pitchFamily="49" charset="0"/>
              </a:rPr>
              <a:t>0.5</a:t>
            </a:r>
            <a:r>
              <a:rPr lang="en-US" sz="1700" b="0" noProof="1">
                <a:solidFill>
                  <a:srgbClr val="DADADA"/>
                </a:solidFill>
                <a:effectLst/>
                <a:latin typeface="Menlo" panose="020B0609030804020204" pitchFamily="49" charset="0"/>
              </a:rPr>
              <a:t>, </a:t>
            </a:r>
            <a:r>
              <a:rPr lang="en-US" sz="1700" b="0" noProof="1">
                <a:solidFill>
                  <a:srgbClr val="DCDCAA"/>
                </a:solidFill>
                <a:effectLst/>
                <a:latin typeface="Menlo" panose="020B0609030804020204" pitchFamily="49" charset="0"/>
              </a:rPr>
              <a:t>abs</a:t>
            </a:r>
            <a:r>
              <a:rPr lang="en-US" sz="1700" b="0" noProof="1">
                <a:solidFill>
                  <a:srgbClr val="DADADA"/>
                </a:solidFill>
                <a:effectLst/>
                <a:latin typeface="Menlo" panose="020B0609030804020204" pitchFamily="49" charset="0"/>
              </a:rPr>
              <a:t>(uv)),</a:t>
            </a:r>
            <a:r>
              <a:rPr lang="en-US" sz="1700" b="0" noProof="1">
                <a:solidFill>
                  <a:srgbClr val="B5CEA8"/>
                </a:solidFill>
                <a:effectLst/>
                <a:latin typeface="Menlo" panose="020B0609030804020204" pitchFamily="49" charset="0"/>
              </a:rPr>
              <a:t>0.0</a:t>
            </a:r>
            <a:r>
              <a:rPr lang="en-US" sz="1700" b="0" noProof="1">
                <a:solidFill>
                  <a:srgbClr val="DADADA"/>
                </a:solidFill>
                <a:effectLst/>
                <a:latin typeface="Menlo" panose="020B0609030804020204" pitchFamily="49" charset="0"/>
              </a:rPr>
              <a:t>);</a:t>
            </a:r>
          </a:p>
          <a:p>
            <a:r>
              <a:rPr lang="en-US" sz="1700" b="0" noProof="1">
                <a:solidFill>
                  <a:srgbClr val="DADADA"/>
                </a:solidFill>
                <a:effectLst/>
                <a:latin typeface="Menlo" panose="020B0609030804020204" pitchFamily="49" charset="0"/>
              </a:rPr>
              <a:t>  fragColor </a:t>
            </a:r>
            <a:r>
              <a:rPr lang="en-US" sz="1700" b="0" noProof="1">
                <a:solidFill>
                  <a:srgbClr val="B4B4B4"/>
                </a:solidFill>
                <a:effectLst/>
                <a:latin typeface="Menlo" panose="020B0609030804020204" pitchFamily="49" charset="0"/>
              </a:rPr>
              <a:t>=</a:t>
            </a:r>
            <a:r>
              <a:rPr lang="en-US" sz="1700" b="0" noProof="1">
                <a:solidFill>
                  <a:srgbClr val="DADADA"/>
                </a:solidFill>
                <a:effectLst/>
                <a:latin typeface="Menlo" panose="020B0609030804020204" pitchFamily="49" charset="0"/>
              </a:rPr>
              <a:t> </a:t>
            </a:r>
            <a:r>
              <a:rPr lang="en-US" sz="1700" b="0" noProof="1">
                <a:solidFill>
                  <a:srgbClr val="569CD6"/>
                </a:solidFill>
                <a:effectLst/>
                <a:latin typeface="Menlo" panose="020B0609030804020204" pitchFamily="49" charset="0"/>
              </a:rPr>
              <a:t>vec4</a:t>
            </a:r>
            <a:r>
              <a:rPr lang="en-US" sz="1700" b="0" noProof="1">
                <a:solidFill>
                  <a:srgbClr val="DADADA"/>
                </a:solidFill>
                <a:effectLst/>
                <a:latin typeface="Menlo" panose="020B0609030804020204" pitchFamily="49" charset="0"/>
              </a:rPr>
              <a:t>(col,</a:t>
            </a:r>
            <a:r>
              <a:rPr lang="en-US" sz="1700" b="0" noProof="1">
                <a:solidFill>
                  <a:srgbClr val="B5CEA8"/>
                </a:solidFill>
                <a:effectLst/>
                <a:latin typeface="Menlo" panose="020B0609030804020204" pitchFamily="49" charset="0"/>
              </a:rPr>
              <a:t>1.0</a:t>
            </a:r>
            <a:r>
              <a:rPr lang="en-US" sz="1700" b="0" noProof="1">
                <a:solidFill>
                  <a:srgbClr val="DADADA"/>
                </a:solidFill>
                <a:effectLst/>
                <a:latin typeface="Menlo" panose="020B0609030804020204" pitchFamily="49" charset="0"/>
              </a:rPr>
              <a:t>);</a:t>
            </a:r>
          </a:p>
          <a:p>
            <a:endParaRPr lang="en-US" sz="1700" b="0" noProof="1">
              <a:solidFill>
                <a:srgbClr val="DADADA"/>
              </a:solidFill>
              <a:effectLst/>
              <a:latin typeface="Menlo" panose="020B0609030804020204" pitchFamily="49" charset="0"/>
            </a:endParaRPr>
          </a:p>
          <a:p>
            <a:r>
              <a:rPr lang="en-US" sz="1700" noProof="1">
                <a:solidFill>
                  <a:srgbClr val="DADADA"/>
                </a:solidFill>
                <a:latin typeface="Menlo" panose="020B0609030804020204" pitchFamily="49" charset="0"/>
              </a:rPr>
              <a:t>}</a:t>
            </a:r>
            <a:endParaRPr lang="en-US" sz="1700" b="0" noProof="1">
              <a:solidFill>
                <a:srgbClr val="DADADA"/>
              </a:solidFill>
              <a:effectLst/>
              <a:latin typeface="Menlo" panose="020B0609030804020204" pitchFamily="49" charset="0"/>
            </a:endParaRPr>
          </a:p>
        </p:txBody>
      </p:sp>
      <p:sp>
        <p:nvSpPr>
          <p:cNvPr id="9" name="Rectangle 8">
            <a:extLst>
              <a:ext uri="{FF2B5EF4-FFF2-40B4-BE49-F238E27FC236}">
                <a16:creationId xmlns:a16="http://schemas.microsoft.com/office/drawing/2014/main" id="{883997C9-2E53-F8E8-F47B-2BACBAFB5DC8}"/>
              </a:ext>
            </a:extLst>
          </p:cNvPr>
          <p:cNvSpPr/>
          <p:nvPr/>
        </p:nvSpPr>
        <p:spPr>
          <a:xfrm>
            <a:off x="455862" y="2813956"/>
            <a:ext cx="5302681" cy="65858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extBox 10">
            <a:extLst>
              <a:ext uri="{FF2B5EF4-FFF2-40B4-BE49-F238E27FC236}">
                <a16:creationId xmlns:a16="http://schemas.microsoft.com/office/drawing/2014/main" id="{D5903CC3-860A-41BC-45E7-4D1911569AF5}"/>
              </a:ext>
            </a:extLst>
          </p:cNvPr>
          <p:cNvSpPr txBox="1"/>
          <p:nvPr/>
        </p:nvSpPr>
        <p:spPr>
          <a:xfrm>
            <a:off x="3161631" y="5425789"/>
            <a:ext cx="5227864" cy="261610"/>
          </a:xfrm>
          <a:prstGeom prst="rect">
            <a:avLst/>
          </a:prstGeom>
          <a:noFill/>
        </p:spPr>
        <p:txBody>
          <a:bodyPr wrap="square">
            <a:spAutoFit/>
          </a:bodyPr>
          <a:lstStyle/>
          <a:p>
            <a:pPr algn="r"/>
            <a:r>
              <a:rPr lang="pt-BR" sz="1100" dirty="0"/>
              <a:t>https://</a:t>
            </a:r>
            <a:r>
              <a:rPr lang="pt-BR" sz="1100" dirty="0" err="1"/>
              <a:t>inspirnathan.com</a:t>
            </a:r>
            <a:r>
              <a:rPr lang="pt-BR" sz="1100" dirty="0"/>
              <a:t>/posts/52-shadertoy-tutorial-part-6</a:t>
            </a:r>
          </a:p>
        </p:txBody>
      </p:sp>
    </p:spTree>
    <p:extLst>
      <p:ext uri="{BB962C8B-B14F-4D97-AF65-F5344CB8AC3E}">
        <p14:creationId xmlns:p14="http://schemas.microsoft.com/office/powerpoint/2010/main" val="187105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E0023-9015-78D1-5ACB-CED41C7DDB05}"/>
              </a:ext>
            </a:extLst>
          </p:cNvPr>
          <p:cNvSpPr>
            <a:spLocks noGrp="1"/>
          </p:cNvSpPr>
          <p:nvPr>
            <p:ph type="title"/>
          </p:nvPr>
        </p:nvSpPr>
        <p:spPr/>
        <p:txBody>
          <a:bodyPr/>
          <a:lstStyle/>
          <a:p>
            <a:r>
              <a:rPr lang="pt-BR" dirty="0"/>
              <a:t>Buscando uma esfera</a:t>
            </a:r>
          </a:p>
        </p:txBody>
      </p:sp>
      <p:sp>
        <p:nvSpPr>
          <p:cNvPr id="4" name="Slide Number Placeholder 3">
            <a:extLst>
              <a:ext uri="{FF2B5EF4-FFF2-40B4-BE49-F238E27FC236}">
                <a16:creationId xmlns:a16="http://schemas.microsoft.com/office/drawing/2014/main" id="{9534C735-3459-671F-69E1-8578E548150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
        <p:nvSpPr>
          <p:cNvPr id="5" name="TextBox 4">
            <a:extLst>
              <a:ext uri="{FF2B5EF4-FFF2-40B4-BE49-F238E27FC236}">
                <a16:creationId xmlns:a16="http://schemas.microsoft.com/office/drawing/2014/main" id="{941C3E52-FB29-E673-5D96-4889B85381C4}"/>
              </a:ext>
            </a:extLst>
          </p:cNvPr>
          <p:cNvSpPr txBox="1"/>
          <p:nvPr/>
        </p:nvSpPr>
        <p:spPr>
          <a:xfrm>
            <a:off x="84171" y="629655"/>
            <a:ext cx="5108315"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sdSphere(</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p,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rayMarch(</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ro,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rd,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start,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end)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start;</a:t>
            </a:r>
          </a:p>
          <a:p>
            <a:r>
              <a:rPr lang="en-US" sz="1100" b="0" noProof="1">
                <a:solidFill>
                  <a:srgbClr val="D8A0DF"/>
                </a:solidFill>
                <a:effectLst/>
                <a:latin typeface="Menlo" panose="020B0609030804020204" pitchFamily="49" charset="0"/>
              </a:rPr>
              <a:t>  for</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int</a:t>
            </a:r>
            <a:r>
              <a:rPr lang="en-US" sz="1100" b="0" noProof="1">
                <a:solidFill>
                  <a:srgbClr val="DADADA"/>
                </a:solidFill>
                <a:effectLst/>
                <a:latin typeface="Menlo" panose="020B0609030804020204" pitchFamily="49" charset="0"/>
              </a:rPr>
              <a:t> i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i </a:t>
            </a:r>
            <a:r>
              <a:rPr lang="en-US" sz="1100" b="0" noProof="1">
                <a:solidFill>
                  <a:srgbClr val="B4B4B4"/>
                </a:solidFill>
                <a:effectLst/>
                <a:latin typeface="Menlo" panose="020B0609030804020204" pitchFamily="49" charset="0"/>
              </a:rPr>
              <a:t>&lt;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255</a:t>
            </a:r>
            <a:r>
              <a:rPr lang="en-US" sz="1100" b="0" noProof="1">
                <a:solidFill>
                  <a:srgbClr val="DADADA"/>
                </a:solidFill>
                <a:effectLst/>
                <a:latin typeface="Menlo" panose="020B0609030804020204" pitchFamily="49" charset="0"/>
              </a:rPr>
              <a:t>; i</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p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ro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rd;</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sdSphere(p,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a:t>
            </a:r>
          </a:p>
          <a:p>
            <a:r>
              <a:rPr lang="en-US" sz="1100" b="0" noProof="1">
                <a:solidFill>
                  <a:srgbClr val="D8A0DF"/>
                </a:solidFill>
                <a:effectLst/>
                <a:latin typeface="Menlo" panose="020B0609030804020204" pitchFamily="49" charset="0"/>
              </a:rPr>
              <a:t>    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&lt;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0.001</a:t>
            </a:r>
            <a:r>
              <a:rPr lang="en-US" sz="1100" b="0" noProof="1">
                <a:solidFill>
                  <a:srgbClr val="DADADA"/>
                </a:solidFill>
                <a:effectLst/>
                <a:latin typeface="Menlo" panose="020B0609030804020204" pitchFamily="49" charset="0"/>
              </a:rPr>
              <a:t>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depth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end) </a:t>
            </a:r>
            <a:r>
              <a:rPr lang="en-US" sz="1100" b="0" noProof="1">
                <a:solidFill>
                  <a:srgbClr val="D8A0DF"/>
                </a:solidFill>
                <a:effectLst/>
                <a:latin typeface="Menlo" panose="020B0609030804020204" pitchFamily="49" charset="0"/>
              </a:rPr>
              <a:t>break</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depth;</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5CEA8"/>
                </a:solidFill>
                <a:effectLst/>
                <a:latin typeface="Menlo" panose="020B0609030804020204" pitchFamily="49" charset="0"/>
              </a:rPr>
              <a:t>5</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ro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5</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rd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normalize</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rayMarch(ro, rd,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D8A0DF"/>
                </a:solidFill>
                <a:effectLst/>
                <a:latin typeface="Menlo" panose="020B0609030804020204" pitchFamily="49" charset="0"/>
              </a:rPr>
              <a:t>if</a:t>
            </a:r>
            <a:r>
              <a:rPr lang="en-US" sz="1100" b="0" noProof="1">
                <a:solidFill>
                  <a:srgbClr val="DADADA"/>
                </a:solidFill>
                <a:effectLst/>
                <a:latin typeface="Menlo" panose="020B0609030804020204" pitchFamily="49" charset="0"/>
              </a:rPr>
              <a:t> (d </a:t>
            </a:r>
            <a:r>
              <a:rPr lang="en-US" sz="1100" b="0" noProof="1">
                <a:solidFill>
                  <a:srgbClr val="B4B4B4"/>
                </a:solidFill>
                <a:effectLst/>
                <a:latin typeface="Menlo" panose="020B0609030804020204" pitchFamily="49" charset="0"/>
              </a:rPr>
              <a:t>&gt;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100.0</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0.6</a:t>
            </a:r>
            <a:r>
              <a:rPr lang="en-US" sz="1100" b="0" noProof="1">
                <a:solidFill>
                  <a:srgbClr val="DADADA"/>
                </a:solidFill>
                <a:effectLst/>
                <a:latin typeface="Menlo" panose="020B0609030804020204" pitchFamily="49" charset="0"/>
              </a:rPr>
              <a:t>);</a:t>
            </a:r>
          </a:p>
          <a:p>
            <a:r>
              <a:rPr lang="en-US" sz="1100" b="0" noProof="1">
                <a:solidFill>
                  <a:srgbClr val="D8A0DF"/>
                </a:solidFill>
                <a:effectLst/>
                <a:latin typeface="Menlo" panose="020B0609030804020204" pitchFamily="49" charset="0"/>
              </a:rPr>
              <a:t>  else</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 </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p:txBody>
      </p:sp>
      <p:pic>
        <p:nvPicPr>
          <p:cNvPr id="4098" name="Picture 2">
            <a:extLst>
              <a:ext uri="{FF2B5EF4-FFF2-40B4-BE49-F238E27FC236}">
                <a16:creationId xmlns:a16="http://schemas.microsoft.com/office/drawing/2014/main" id="{F3CF3576-699A-DD15-BC22-1CD89652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629" y="2165933"/>
            <a:ext cx="3429000" cy="192881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093309"/>
      </p:ext>
    </p:extLst>
  </p:cSld>
  <p:clrMapOvr>
    <a:masterClrMapping/>
  </p:clrMapOvr>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10214</TotalTime>
  <Words>1899</Words>
  <Application>Microsoft Macintosh PowerPoint</Application>
  <PresentationFormat>On-screen Show (16:10)</PresentationFormat>
  <Paragraphs>211</Paragraphs>
  <Slides>23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Google Sans</vt:lpstr>
      <vt:lpstr>Menlo</vt:lpstr>
      <vt:lpstr>system-ui</vt:lpstr>
      <vt:lpstr>Verdana</vt:lpstr>
      <vt:lpstr>Personalizar design</vt:lpstr>
      <vt:lpstr>PowerPoint Presentation</vt:lpstr>
      <vt:lpstr>PowerPoint Presentation</vt:lpstr>
      <vt:lpstr>Raios</vt:lpstr>
      <vt:lpstr>Origem e Direção</vt:lpstr>
      <vt:lpstr>Lançamento de Raios</vt:lpstr>
      <vt:lpstr>Como sabemos se há um objeto?</vt:lpstr>
      <vt:lpstr>Origem dos rais</vt:lpstr>
      <vt:lpstr>Setup inicial para Ray Marching</vt:lpstr>
      <vt:lpstr>Buscando uma esfera</vt:lpstr>
      <vt:lpstr>Cálculo de Iluminação</vt:lpstr>
      <vt:lpstr>Calculando a Normal na Superfície</vt:lpstr>
      <vt:lpstr>Calculando a Normal na Superfície</vt:lpstr>
      <vt:lpstr>Calculando a Normal na Superfície</vt:lpstr>
      <vt:lpstr>Verificando o cálculo</vt:lpstr>
      <vt:lpstr>Calculando Iluminação</vt:lpstr>
      <vt:lpstr>Iluminando a esfera</vt:lpstr>
      <vt:lpstr>Material e Luz Ambiente</vt:lpstr>
      <vt:lpstr>PowerPoint Presentation</vt:lpstr>
      <vt:lpstr>PowerPoint Presentation</vt:lpstr>
      <vt:lpstr>Usando #define</vt:lpstr>
      <vt:lpstr>Ray Marching</vt:lpstr>
      <vt:lpstr>Cores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30</cp:revision>
  <dcterms:modified xsi:type="dcterms:W3CDTF">2023-05-06T22:06:24Z</dcterms:modified>
</cp:coreProperties>
</file>