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322" r:id="rId2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0" d="100"/>
          <a:sy n="140" d="100"/>
        </p:scale>
        <p:origin x="1288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bbdb026c0_0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bbdb026c0_0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fbbdb026c0_0_2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bbdb026c0_0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bbdb026c0_0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fbbdb026c0_0_3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fbbdb026c0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fbbdb026c0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fbbdb026c0_0_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bbdb026c0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bbdb026c0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fbbdb026c0_0_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fbbdb026c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fbbdb026c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fbbdb026c0_0_2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fbbdb026c0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fbbdb026c0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fbbdb026c0_0_2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bbdb026c0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bbdb026c0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fbbdb026c0_0_2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bbdb026c0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bbdb026c0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fbbdb026c0_0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fbbdb026c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fbbdb026c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fbbdb026c0_0_2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fbbdb026c0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fbbdb026c0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fbbdb026c0_0_2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fbd22a145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fbd22a145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fbd22a145e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fbbdb026c0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fbbdb026c0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fbbdb026c0_0_2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bbdb026c0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fbbdb026c0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fbbdb026c0_0_3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fbbdb026c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fbbdb026c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fbbdb026c0_0_1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fbbdb026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gfbbdb026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bbdb026c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fbbdb026c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gfbbdb026c0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bbdb026c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bbdb026c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fbbdb026c0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bbdb026c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fbbdb026c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fbbdb026c0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bbdb026c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bbdb026c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fbbdb026c0_0_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bbdb026c0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bbdb026c0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fbbdb026c0_0_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fbbdb026c0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fbbdb026c0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fbbdb026c0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fbbdb026c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fbbdb026c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fbbdb026c0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t="1" b="16530"/>
          <a:stretch/>
        </p:blipFill>
        <p:spPr>
          <a:xfrm>
            <a:off x="6094" y="-1"/>
            <a:ext cx="9123426" cy="57150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457200" y="228865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5296958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5296958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othings/st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lpsoares/TarefaRayTracer" TargetMode="Externa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en.wikipedia.org/wiki/Atan2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tan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 dirty="0"/>
              <a:t>Aula </a:t>
            </a:r>
            <a:r>
              <a:rPr lang="pt-BR" dirty="0" err="1"/>
              <a:t>X</a:t>
            </a:r>
            <a:r>
              <a:rPr lang="pt-BR" dirty="0"/>
              <a:t>: Mapeamentos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Coordenadas u e v</a:t>
            </a:r>
            <a:endParaRPr/>
          </a:p>
        </p:txBody>
      </p:sp>
      <p:sp>
        <p:nvSpPr>
          <p:cNvPr id="167" name="Google Shape;167;p14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Para trabalhar com texturas usamos normalmente coordenadas normalizadas e não 𝜃 e 𝜙 diretamente, assim para fazer a conversão basta:</a:t>
            </a:r>
            <a:endParaRPr/>
          </a:p>
        </p:txBody>
      </p:sp>
      <p:sp>
        <p:nvSpPr>
          <p:cNvPr id="168" name="Google Shape;168;p1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169" name="Google Shape;1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850" y="2103188"/>
            <a:ext cx="193357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Leitor de Imagens STB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177" name="Google Shape;177;p15"/>
          <p:cNvSpPr txBox="1"/>
          <p:nvPr/>
        </p:nvSpPr>
        <p:spPr>
          <a:xfrm>
            <a:off x="564275" y="4875125"/>
            <a:ext cx="5622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hlink"/>
                </a:solidFill>
                <a:hlinkClick r:id="rId3"/>
              </a:rPr>
              <a:t>https://github.com/nothings/stb</a:t>
            </a:r>
            <a:r>
              <a:rPr lang="pt-BR" sz="2000">
                <a:solidFill>
                  <a:schemeClr val="dk1"/>
                </a:solidFill>
              </a:rPr>
              <a:t> </a:t>
            </a:r>
            <a:endParaRPr/>
          </a:p>
        </p:txBody>
      </p:sp>
      <p:pic>
        <p:nvPicPr>
          <p:cNvPr id="178" name="Google Shape;1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25" y="825691"/>
            <a:ext cx="8461551" cy="3930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de Referência</a:t>
            </a:r>
            <a:endParaRPr/>
          </a:p>
        </p:txBody>
      </p:sp>
      <p:sp>
        <p:nvSpPr>
          <p:cNvPr id="185" name="Google Shape;185;p1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86" name="Google Shape;186;p16"/>
          <p:cNvSpPr txBox="1"/>
          <p:nvPr/>
        </p:nvSpPr>
        <p:spPr>
          <a:xfrm>
            <a:off x="369925" y="747350"/>
            <a:ext cx="8142600" cy="39249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#ifndef TEXTURE_H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#define TEXTURE_H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#include "rtweekend.h"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texture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 </a:t>
            </a:r>
            <a:r>
              <a:rPr lang="pt-BR" sz="9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u,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point3&amp; p)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solid_color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texture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solid_color() {}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solid_color(color c) : color_value(c) {}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solid_color(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red,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green,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blue)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: solid_color(color(red,green,blue)) {}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 </a:t>
            </a:r>
            <a:r>
              <a:rPr lang="pt-BR" sz="9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u,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vec3&amp; p)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color_value;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color color_value;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900">
              <a:solidFill>
                <a:srgbClr val="FF4400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369925" y="4730800"/>
            <a:ext cx="814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[texture.h]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de Referência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95" name="Google Shape;195;p17"/>
          <p:cNvSpPr txBox="1"/>
          <p:nvPr/>
        </p:nvSpPr>
        <p:spPr>
          <a:xfrm>
            <a:off x="369925" y="747350"/>
            <a:ext cx="8142600" cy="20859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struct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hit_record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vec3 p;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vec3 normal;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shared_ptr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&lt;material&gt; mat_ptr;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u;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v;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front_face;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4400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369925" y="2950875"/>
            <a:ext cx="814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[hittable.h]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de Referência</a:t>
            </a:r>
            <a:endParaRPr/>
          </a:p>
        </p:txBody>
      </p:sp>
      <p:sp>
        <p:nvSpPr>
          <p:cNvPr id="203" name="Google Shape;203;p1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369925" y="4730800"/>
            <a:ext cx="814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[sphere.h]</a:t>
            </a:r>
            <a:endParaRPr/>
          </a:p>
        </p:txBody>
      </p:sp>
      <p:sp>
        <p:nvSpPr>
          <p:cNvPr id="205" name="Google Shape;205;p18"/>
          <p:cNvSpPr txBox="1"/>
          <p:nvPr/>
        </p:nvSpPr>
        <p:spPr>
          <a:xfrm>
            <a:off x="369925" y="747350"/>
            <a:ext cx="8142600" cy="36861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sphere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hittable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get_sphere_uv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point3&amp; p,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&amp; u,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&amp; v)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p: a given point on the sphere of radius one, centered at the origin.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u: returned value [0,1] of angle around the Y axis from X=-1.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v: returned value [0,1] of angle from Y=-1 to Y=+1.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    &lt;1 0 0&gt; yields &lt;0.50 0.50&gt;       &lt;-1  0  0&gt; yields &lt;0.00 0.50&gt;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    &lt;0 1 0&gt; yields &lt;0.50 1.00&gt;       &lt; 0 -1  0&gt; yields &lt;0.50 0.00&gt;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    &lt;0 0 1&gt; yields &lt;0.25 0.50&gt;       &lt; 0  0 -1&gt; yields &lt;0.75 0.50&gt;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theta =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acos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(-p.y());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phi =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atan2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(-p.z(), p.x()) + pi;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u = phi / (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*pi);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v = theta / pi;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de Referência</a:t>
            </a:r>
            <a:endParaRPr/>
          </a:p>
        </p:txBody>
      </p:sp>
      <p:sp>
        <p:nvSpPr>
          <p:cNvPr id="212" name="Google Shape;212;p1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213" name="Google Shape;213;p19"/>
          <p:cNvSpPr txBox="1"/>
          <p:nvPr/>
        </p:nvSpPr>
        <p:spPr>
          <a:xfrm>
            <a:off x="369775" y="3385700"/>
            <a:ext cx="814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[sphere.h]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369925" y="747350"/>
            <a:ext cx="8142600" cy="24816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sphere::hit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(...)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...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rec.t = root;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rec.p = r.at(rec.t);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vec3 outward_normal = (rec.p - center) / radius;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rec.set_face_normal(r, outward_normal);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364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get_sphere_uv(outward_normal, rec.u, rec.v);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rec.mat_ptr = mat_ptr;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0D9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/>
        </p:nvSpPr>
        <p:spPr>
          <a:xfrm>
            <a:off x="369925" y="747350"/>
            <a:ext cx="8142600" cy="41466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#include "texture.h"</a:t>
            </a:r>
            <a:endParaRPr sz="900">
              <a:solidFill>
                <a:srgbClr val="FF4400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lambertian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material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lambertian(</a:t>
            </a:r>
            <a:r>
              <a:rPr lang="pt-BR" sz="900">
                <a:solidFill>
                  <a:srgbClr val="AA66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color&amp; a) : albedo(make_shared&lt;solid_color&gt;(a)) {}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lambertian(</a:t>
            </a:r>
            <a:r>
              <a:rPr lang="pt-BR" sz="9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shared_ptr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&lt;texture&gt; a) : albedo(a) {}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scatter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ray&amp; r_in,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hit_record&amp; rec, color&amp; attenuation, ray&amp; scattered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)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scatter_direction = rec.normal + random_unit_vector();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Catch degenerate scatter direction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(scatter_direction.near_zero())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scatter_direction = rec.normal;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scattered = ray(rec.p, scatter_direction, r_in.time());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     attenuation = albedo-&gt;value(rec.u, rec.v, rec.p);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0D9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pt-BR" sz="900">
                <a:solidFill>
                  <a:srgbClr val="5C2699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shared_ptr</a:t>
            </a:r>
            <a:r>
              <a:rPr lang="pt-BR" sz="900">
                <a:solidFill>
                  <a:srgbClr val="222222"/>
                </a:solidFill>
                <a:highlight>
                  <a:srgbClr val="CCDBC8"/>
                </a:highlight>
                <a:latin typeface="Consolas"/>
                <a:ea typeface="Consolas"/>
                <a:cs typeface="Consolas"/>
                <a:sym typeface="Consolas"/>
              </a:rPr>
              <a:t>&lt;texture&gt; albedo;</a:t>
            </a:r>
            <a:endParaRPr sz="900">
              <a:solidFill>
                <a:srgbClr val="222222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00">
              <a:solidFill>
                <a:srgbClr val="AA66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2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de Referência</a:t>
            </a:r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369925" y="4893950"/>
            <a:ext cx="814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[material.h]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/>
        </p:nvSpPr>
        <p:spPr>
          <a:xfrm>
            <a:off x="369925" y="747350"/>
            <a:ext cx="8142600" cy="46176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#include "rtweekend.h"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#include "rtw_stb_image.h"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#include "perlin.h"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image_texture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texture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bytes_per_pixel =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image_texture()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: data(</a:t>
            </a:r>
            <a:r>
              <a:rPr lang="pt-BR" sz="900">
                <a:solidFill>
                  <a:srgbClr val="AA0D9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), width(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), height(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), bytes_per_scanline(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 {}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image_texture(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* filename)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components_per_pixel = bytes_per_pixel;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data = stbi_load(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filename, &amp;width, &amp;height, &amp;components_per_pixel, components_per_pixel);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(!data)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std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::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cerr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&lt;&lt; </a:t>
            </a:r>
            <a:r>
              <a:rPr lang="pt-BR" sz="900">
                <a:solidFill>
                  <a:srgbClr val="C41A16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"ERROR: Could not load texture image file '"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&lt;&lt; filename &lt;&lt; </a:t>
            </a:r>
            <a:r>
              <a:rPr lang="pt-BR" sz="900">
                <a:solidFill>
                  <a:srgbClr val="C41A16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"'.\n"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width = height =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bytes_per_scanline = bytes_per_pixel * width;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~image_texture()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data;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>
              <a:solidFill>
                <a:srgbClr val="FF4400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2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de Referência</a:t>
            </a:r>
            <a:endParaRPr/>
          </a:p>
        </p:txBody>
      </p:sp>
      <p:sp>
        <p:nvSpPr>
          <p:cNvPr id="231" name="Google Shape;231;p2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232" name="Google Shape;232;p21"/>
          <p:cNvSpPr txBox="1"/>
          <p:nvPr/>
        </p:nvSpPr>
        <p:spPr>
          <a:xfrm>
            <a:off x="369925" y="5345625"/>
            <a:ext cx="814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[texture.h]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de Referência</a:t>
            </a:r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369925" y="4672250"/>
            <a:ext cx="814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[texture.h]</a:t>
            </a:r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369925" y="747350"/>
            <a:ext cx="8142600" cy="39249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 </a:t>
            </a:r>
            <a:r>
              <a:rPr lang="pt-BR" sz="9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u,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v,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vec3&amp; p)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If we have no texture data, then return solid cyan as a debugging aid.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(data == </a:t>
            </a:r>
            <a:r>
              <a:rPr lang="pt-BR" sz="900">
                <a:solidFill>
                  <a:srgbClr val="AA0D9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nullptr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color(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Clamp input texture coordinates to [0,1] x [1,0]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u = clamp(u,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v =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- clamp(v,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0.0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Flip V to image coordinates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i =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&gt;(u * width);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j =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static_cast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&gt;(v * height);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Clamp integer mapping, since actual coordinates should be less than 1.0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(i &gt;= width)  i = width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(j &gt;= height) j = height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color_scale =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/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255.0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pixel = data + j*bytes_per_scanline + i*bytes_per_pixel;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color(color_scale*pixel[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], color_scale*pixel[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], color_scale*pixel[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unsigned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*data;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width, height;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bytes_per_scanline;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900">
              <a:solidFill>
                <a:srgbClr val="FF4400"/>
              </a:solidFill>
              <a:highlight>
                <a:srgbClr val="CCDBC8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de Referência</a:t>
            </a:r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369925" y="3642100"/>
            <a:ext cx="814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[rtw_stb_image.h]</a:t>
            </a: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369925" y="747350"/>
            <a:ext cx="8142600" cy="28167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#ifndef RTWEEKEND_STB_IMAGE_H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#define RTWEEKEND_STB_IMAGE_H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Disable pedantic warnings for this external library.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#ifdef _MSC_VER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Microsoft Visual C++ Compiler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#pragma warning (push, 0)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#define STB_IMAGE_IMPLEMENTATION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#include "external/stb_image.h"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Restore warning levels.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#ifdef _MSC_VER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4400FF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// Microsoft Visual C++ Compiler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#pragma warning (pop)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marR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#endif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0" y="1604075"/>
            <a:ext cx="9144000" cy="1832100"/>
          </a:xfrm>
          <a:prstGeom prst="rect">
            <a:avLst/>
          </a:prstGeom>
          <a:solidFill>
            <a:srgbClr val="FF0000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67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Mapeamentos</a:t>
            </a:r>
            <a:endParaRPr sz="7267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Códigos de Referência</a:t>
            </a:r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258" name="Google Shape;258;p24"/>
          <p:cNvSpPr txBox="1"/>
          <p:nvPr/>
        </p:nvSpPr>
        <p:spPr>
          <a:xfrm>
            <a:off x="369925" y="3364275"/>
            <a:ext cx="8142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222222"/>
                </a:solidFill>
                <a:latin typeface="Courier New"/>
                <a:ea typeface="Courier New"/>
                <a:cs typeface="Courier New"/>
                <a:sym typeface="Courier New"/>
              </a:rPr>
              <a:t>[main.cc]</a:t>
            </a:r>
            <a:endParaRPr/>
          </a:p>
        </p:txBody>
      </p:sp>
      <p:sp>
        <p:nvSpPr>
          <p:cNvPr id="259" name="Google Shape;259;p24"/>
          <p:cNvSpPr txBox="1"/>
          <p:nvPr/>
        </p:nvSpPr>
        <p:spPr>
          <a:xfrm>
            <a:off x="369925" y="747350"/>
            <a:ext cx="8142600" cy="2499300"/>
          </a:xfrm>
          <a:prstGeom prst="rect">
            <a:avLst/>
          </a:prstGeom>
          <a:solidFill>
            <a:srgbClr val="E4E4E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hittable_list </a:t>
            </a:r>
            <a:r>
              <a:rPr lang="pt-BR" sz="900">
                <a:solidFill>
                  <a:schemeClr val="dk1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earth</a:t>
            </a:r>
            <a:r>
              <a:rPr lang="pt-BR" sz="900">
                <a:solidFill>
                  <a:srgbClr val="5C2699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earth_texture = make_shared&lt;image_texture&gt;(</a:t>
            </a:r>
            <a:r>
              <a:rPr lang="pt-BR" sz="900">
                <a:solidFill>
                  <a:srgbClr val="C41A16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"earthmap.jpg"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earth_surface = make_shared&lt;lambertian&gt;(earth_texture);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auto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globe = make_shared&lt;sphere&gt;(point3(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lang="pt-BR" sz="900">
                <a:solidFill>
                  <a:srgbClr val="009944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, earth_surface);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pt-BR" sz="900">
                <a:solidFill>
                  <a:srgbClr val="AA66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 hittable_list(globe);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900">
              <a:solidFill>
                <a:srgbClr val="222222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4400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4400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FF4400"/>
                </a:solidFill>
                <a:highlight>
                  <a:srgbClr val="E4E4E0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900">
              <a:solidFill>
                <a:srgbClr val="FF4400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4400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01600" marR="101600" lvl="0" indent="0" algn="l" rtl="0">
              <a:lnSpc>
                <a:spcPct val="14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222222"/>
                </a:solidFill>
                <a:latin typeface="Consolas"/>
                <a:ea typeface="Consolas"/>
                <a:cs typeface="Consolas"/>
                <a:sym typeface="Consolas"/>
              </a:rPr>
              <a:t>    world = earth();</a:t>
            </a:r>
            <a:endParaRPr sz="900">
              <a:solidFill>
                <a:srgbClr val="FF4400"/>
              </a:solidFill>
              <a:highlight>
                <a:srgbClr val="E4E4E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Resultado esperado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390550" y="838984"/>
            <a:ext cx="8428200" cy="555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Se tudo correr bem, você deve ter a seguinte imagem gerada.</a:t>
            </a:r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pic>
        <p:nvPicPr>
          <p:cNvPr id="268" name="Google Shape;26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238" y="1330200"/>
            <a:ext cx="6588075" cy="37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5"/>
          <p:cNvSpPr txBox="1"/>
          <p:nvPr/>
        </p:nvSpPr>
        <p:spPr>
          <a:xfrm>
            <a:off x="1004250" y="5087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Programa preparado: github….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</a:t>
            </a:r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body" idx="1"/>
          </p:nvPr>
        </p:nvSpPr>
        <p:spPr>
          <a:xfrm>
            <a:off x="390550" y="838974"/>
            <a:ext cx="8428200" cy="75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Faça os ajustes no código para o cálculo de projeção de textura para um cilindro.</a:t>
            </a:r>
            <a:endParaRPr/>
          </a:p>
        </p:txBody>
      </p:sp>
      <p:sp>
        <p:nvSpPr>
          <p:cNvPr id="277" name="Google Shape;277;p2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pic>
        <p:nvPicPr>
          <p:cNvPr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00" y="2124400"/>
            <a:ext cx="3096251" cy="309625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6"/>
          <p:cNvSpPr txBox="1"/>
          <p:nvPr/>
        </p:nvSpPr>
        <p:spPr>
          <a:xfrm>
            <a:off x="3484975" y="1594975"/>
            <a:ext cx="5221800" cy="32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pt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9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globe</a:t>
            </a:r>
            <a:r>
              <a:rPr lang="pt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900" b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make_shared</a:t>
            </a:r>
            <a:r>
              <a:rPr lang="pt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900" b="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cylinder</a:t>
            </a:r>
            <a:r>
              <a:rPr lang="pt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pt-BR" sz="900" b="1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point3</a:t>
            </a:r>
            <a:r>
              <a:rPr lang="pt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900" b="1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900" b="1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900" b="1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pt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900" b="1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1.5</a:t>
            </a:r>
            <a:r>
              <a:rPr lang="pt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 b="1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pt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900" b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earth_surface</a:t>
            </a:r>
            <a:r>
              <a:rPr lang="pt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80" name="Google Shape;2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0701" y="2230337"/>
            <a:ext cx="5268048" cy="2963277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6"/>
          <p:cNvSpPr txBox="1"/>
          <p:nvPr/>
        </p:nvSpPr>
        <p:spPr>
          <a:xfrm>
            <a:off x="4156350" y="5220650"/>
            <a:ext cx="414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5"/>
              </a:rPr>
              <a:t>https://github.com/lpsoares/TarefaRayTracer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71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753" name="Google Shape;753;p71"/>
          <p:cNvSpPr txBox="1">
            <a:spLocks noGrp="1"/>
          </p:cNvSpPr>
          <p:nvPr>
            <p:ph type="body" idx="2"/>
          </p:nvPr>
        </p:nvSpPr>
        <p:spPr>
          <a:xfrm>
            <a:off x="1567655" y="2857501"/>
            <a:ext cx="6119700" cy="10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/>
              <a:t>Luciano Pereira Soares</a:t>
            </a:r>
            <a:endParaRPr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/>
              <a:t>&lt;lpsoares@insper.edu.br&gt;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67"/>
              <a:t>Coordenadas paramétricas em superfícies implícitas</a:t>
            </a:r>
            <a:endParaRPr sz="2467"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100"/>
              <a:t>Um dilema em superfícies implícitas é como mapear texturas nelas. Por exemplo: como podemos fazer esse mapeamento numa superfície implícita?</a:t>
            </a:r>
            <a:endParaRPr sz="2100"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50" name="Google Shape;50;p7"/>
          <p:cNvSpPr txBox="1"/>
          <p:nvPr/>
        </p:nvSpPr>
        <p:spPr>
          <a:xfrm>
            <a:off x="390550" y="4412166"/>
            <a:ext cx="8428200" cy="11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Uma abordagem é mapear coordenadas de superfície parametrizadas em função das coordenadas no espaço do ponto na superfície.</a:t>
            </a:r>
            <a:endParaRPr/>
          </a:p>
        </p:txBody>
      </p:sp>
      <p:grpSp>
        <p:nvGrpSpPr>
          <p:cNvPr id="51" name="Google Shape;51;p7"/>
          <p:cNvGrpSpPr/>
          <p:nvPr/>
        </p:nvGrpSpPr>
        <p:grpSpPr>
          <a:xfrm>
            <a:off x="564322" y="1801155"/>
            <a:ext cx="8357279" cy="2542121"/>
            <a:chOff x="937975" y="1957199"/>
            <a:chExt cx="7436625" cy="2262076"/>
          </a:xfrm>
        </p:grpSpPr>
        <p:pic>
          <p:nvPicPr>
            <p:cNvPr id="52" name="Google Shape;52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7975" y="2117799"/>
              <a:ext cx="3463204" cy="1731575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53" name="Google Shape;53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1400" y="1957199"/>
              <a:ext cx="3463200" cy="1948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7"/>
            <p:cNvSpPr txBox="1"/>
            <p:nvPr/>
          </p:nvSpPr>
          <p:spPr>
            <a:xfrm>
              <a:off x="937975" y="3849375"/>
              <a:ext cx="3463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dk1"/>
                  </a:solidFill>
                </a:rPr>
                <a:t>Textura</a:t>
              </a:r>
              <a:endParaRPr sz="1700"/>
            </a:p>
          </p:txBody>
        </p:sp>
        <p:sp>
          <p:nvSpPr>
            <p:cNvPr id="55" name="Google Shape;55;p7"/>
            <p:cNvSpPr txBox="1"/>
            <p:nvPr/>
          </p:nvSpPr>
          <p:spPr>
            <a:xfrm>
              <a:off x="4911400" y="3782800"/>
              <a:ext cx="3463200" cy="36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00">
                  <a:solidFill>
                    <a:schemeClr val="dk1"/>
                  </a:solidFill>
                </a:rPr>
                <a:t>Geometria</a:t>
              </a:r>
              <a:endParaRPr sz="17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Implícita vs Explícita</a:t>
            </a: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Relembrando que para a esfera temos que sua forma implícita pode ser descrita como: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Já sua representação explícita pode ser parametrizada em coordenadas no R2 da seguinte forma: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64" name="Google Shape;6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00" y="2922400"/>
            <a:ext cx="2548376" cy="13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 txBox="1"/>
          <p:nvPr/>
        </p:nvSpPr>
        <p:spPr>
          <a:xfrm>
            <a:off x="390550" y="4502625"/>
            <a:ext cx="8184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Será que podemos usar o 𝜃 e 𝜙 como valores para se encontrar na textura?</a:t>
            </a:r>
            <a:endParaRPr/>
          </a:p>
        </p:txBody>
      </p:sp>
      <p:pic>
        <p:nvPicPr>
          <p:cNvPr id="66" name="Google Shape;66;p8" descr="{&quot;type&quot;:&quot;$$&quot;,&quot;backgroundColorModified&quot;:null,&quot;font&quot;:{&quot;family&quot;:&quot;Arial&quot;,&quot;color&quot;:&quot;#000000&quot;,&quot;size&quot;:12},&quot;backgroundColor&quot;:&quot;#FFFFFF&quot;,&quot;aid&quot;:null,&quot;code&quot;:&quot;$$X^{2}+Y^{2}+Z^{2}-R^{2}=0$$&quot;,&quot;id&quot;:&quot;1&quot;,&quot;ts&quot;:1637169191897,&quot;cs&quot;:&quot;W2+oPUX2PnXrFfjsCiXRtA==&quot;,&quot;size&quot;:{&quot;width&quot;:193.66666666666666,&quot;height&quot;:18.166666666666668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875" y="1663325"/>
            <a:ext cx="2632610" cy="2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00" y="1927223"/>
            <a:ext cx="2832450" cy="292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Varrendo a textura</a:t>
            </a:r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1"/>
          </p:nvPr>
        </p:nvSpPr>
        <p:spPr>
          <a:xfrm>
            <a:off x="390550" y="838983"/>
            <a:ext cx="8428200" cy="87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Ou seja, conforme o valor de 𝜃 e 𝜙 avançam identificamos qual cor pegar na textura.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pic>
        <p:nvPicPr>
          <p:cNvPr id="76" name="Google Shape;7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3150" y="1942426"/>
            <a:ext cx="4895601" cy="24477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7" name="Google Shape;77;p9"/>
          <p:cNvSpPr txBox="1"/>
          <p:nvPr/>
        </p:nvSpPr>
        <p:spPr>
          <a:xfrm>
            <a:off x="3490602" y="2906975"/>
            <a:ext cx="3144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50">
                <a:solidFill>
                  <a:srgbClr val="222222"/>
                </a:solidFill>
              </a:rPr>
              <a:t>𝜃</a:t>
            </a:r>
            <a:endParaRPr sz="2200"/>
          </a:p>
        </p:txBody>
      </p:sp>
      <p:cxnSp>
        <p:nvCxnSpPr>
          <p:cNvPr id="78" name="Google Shape;78;p9"/>
          <p:cNvCxnSpPr/>
          <p:nvPr/>
        </p:nvCxnSpPr>
        <p:spPr>
          <a:xfrm rot="10800000">
            <a:off x="3772202" y="1938875"/>
            <a:ext cx="0" cy="2467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79;p9"/>
          <p:cNvCxnSpPr/>
          <p:nvPr/>
        </p:nvCxnSpPr>
        <p:spPr>
          <a:xfrm>
            <a:off x="3913650" y="4553871"/>
            <a:ext cx="49146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" name="Google Shape;80;p9"/>
          <p:cNvSpPr txBox="1"/>
          <p:nvPr/>
        </p:nvSpPr>
        <p:spPr>
          <a:xfrm>
            <a:off x="6133500" y="4446359"/>
            <a:ext cx="4749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50">
                <a:solidFill>
                  <a:srgbClr val="222222"/>
                </a:solidFill>
              </a:rPr>
              <a:t>𝜙</a:t>
            </a:r>
            <a:endParaRPr sz="2250"/>
          </a:p>
        </p:txBody>
      </p:sp>
      <p:cxnSp>
        <p:nvCxnSpPr>
          <p:cNvPr id="81" name="Google Shape;81;p9"/>
          <p:cNvCxnSpPr/>
          <p:nvPr/>
        </p:nvCxnSpPr>
        <p:spPr>
          <a:xfrm rot="10800000" flipH="1">
            <a:off x="2597725" y="3349575"/>
            <a:ext cx="2998500" cy="584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oval" w="med" len="med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descobrir Theta e Phi</a:t>
            </a:r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body" idx="1"/>
          </p:nvPr>
        </p:nvSpPr>
        <p:spPr>
          <a:xfrm>
            <a:off x="390550" y="838975"/>
            <a:ext cx="7738200" cy="131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No Ray Tracer, temos as coordenadas do ponto no espaço (x, y, z). Porém, precisamos das coordenadas 𝜃 e 𝜙.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/>
              <a:t>Temos como ir das coordenadas do R2 para o R3.</a:t>
            </a:r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90" name="Google Shape;9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00" y="2061175"/>
            <a:ext cx="2548376" cy="13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 txBox="1"/>
          <p:nvPr/>
        </p:nvSpPr>
        <p:spPr>
          <a:xfrm>
            <a:off x="474900" y="3538100"/>
            <a:ext cx="8271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100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Uma solução para encontrar as coordenadas 𝜃 e 𝜙 é fazer o inverso dessas relações.</a:t>
            </a:r>
            <a:endParaRPr sz="2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1"/>
          <p:cNvCxnSpPr/>
          <p:nvPr/>
        </p:nvCxnSpPr>
        <p:spPr>
          <a:xfrm rot="10800000" flipH="1">
            <a:off x="1739374" y="3595577"/>
            <a:ext cx="248100" cy="40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8" name="Google Shape;98;p1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Descobrindo o 𝜙</a:t>
            </a:r>
            <a:endParaRPr/>
          </a:p>
        </p:txBody>
      </p:sp>
      <p:sp>
        <p:nvSpPr>
          <p:cNvPr id="99" name="Google Shape;99;p11"/>
          <p:cNvSpPr txBox="1">
            <a:spLocks noGrp="1"/>
          </p:cNvSpPr>
          <p:nvPr>
            <p:ph type="body" idx="1"/>
          </p:nvPr>
        </p:nvSpPr>
        <p:spPr>
          <a:xfrm>
            <a:off x="390550" y="838975"/>
            <a:ext cx="5888100" cy="13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50">
                <a:latin typeface="Arial"/>
                <a:ea typeface="Arial"/>
                <a:cs typeface="Arial"/>
                <a:sym typeface="Arial"/>
              </a:rPr>
              <a:t>A função atan2(y, x) é definida como o ângulo no plano euclidiano, dado em radianos, entre o eixo x positivo e o raio para o ponto (x, y) ≠ ( 0, 0).</a:t>
            </a:r>
            <a:endParaRPr sz="1400"/>
          </a:p>
        </p:txBody>
      </p:sp>
      <p:sp>
        <p:nvSpPr>
          <p:cNvPr id="100" name="Google Shape;100;p1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101" name="Google Shape;10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1225" y="629725"/>
            <a:ext cx="20955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1"/>
          <p:cNvSpPr txBox="1"/>
          <p:nvPr/>
        </p:nvSpPr>
        <p:spPr>
          <a:xfrm>
            <a:off x="2597750" y="5335075"/>
            <a:ext cx="5795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</a:rPr>
              <a:t>fonte: </a:t>
            </a:r>
            <a:r>
              <a:rPr lang="pt-BR" sz="1150" u="sng">
                <a:solidFill>
                  <a:schemeClr val="hlink"/>
                </a:solidFill>
                <a:hlinkClick r:id="rId4"/>
              </a:rPr>
              <a:t>https://en.wikipedia.org/wiki/Atan2</a:t>
            </a:r>
            <a:r>
              <a:rPr lang="pt-BR" sz="1150">
                <a:solidFill>
                  <a:schemeClr val="dk1"/>
                </a:solidFill>
              </a:rPr>
              <a:t> </a:t>
            </a:r>
            <a:endParaRPr sz="100"/>
          </a:p>
        </p:txBody>
      </p:sp>
      <p:cxnSp>
        <p:nvCxnSpPr>
          <p:cNvPr id="103" name="Google Shape;103;p11"/>
          <p:cNvCxnSpPr/>
          <p:nvPr/>
        </p:nvCxnSpPr>
        <p:spPr>
          <a:xfrm rot="10800000" flipH="1">
            <a:off x="412775" y="2890350"/>
            <a:ext cx="3149400" cy="14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1"/>
          <p:cNvCxnSpPr/>
          <p:nvPr/>
        </p:nvCxnSpPr>
        <p:spPr>
          <a:xfrm rot="10800000">
            <a:off x="1987475" y="2015600"/>
            <a:ext cx="0" cy="3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00425" y="2858150"/>
            <a:ext cx="2774100" cy="15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1"/>
          <p:cNvSpPr txBox="1"/>
          <p:nvPr/>
        </p:nvSpPr>
        <p:spPr>
          <a:xfrm>
            <a:off x="3318417" y="2830516"/>
            <a:ext cx="28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1"/>
          <p:cNvSpPr txBox="1"/>
          <p:nvPr/>
        </p:nvSpPr>
        <p:spPr>
          <a:xfrm>
            <a:off x="3036717" y="4158991"/>
            <a:ext cx="28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sz="1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1"/>
          <p:cNvSpPr txBox="1"/>
          <p:nvPr/>
        </p:nvSpPr>
        <p:spPr>
          <a:xfrm>
            <a:off x="1976288" y="1913116"/>
            <a:ext cx="28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1"/>
          <p:cNvSpPr/>
          <p:nvPr/>
        </p:nvSpPr>
        <p:spPr>
          <a:xfrm>
            <a:off x="1629841" y="3255064"/>
            <a:ext cx="675900" cy="656100"/>
          </a:xfrm>
          <a:prstGeom prst="arc">
            <a:avLst>
              <a:gd name="adj1" fmla="val 7073997"/>
              <a:gd name="adj2" fmla="val 902389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1"/>
          <p:cNvPicPr preferRelativeResize="0"/>
          <p:nvPr/>
        </p:nvPicPr>
        <p:blipFill>
          <a:blip r:embed="rId5">
            <a:alphaModFix amt="69000"/>
          </a:blip>
          <a:stretch>
            <a:fillRect/>
          </a:stretch>
        </p:blipFill>
        <p:spPr>
          <a:xfrm>
            <a:off x="641590" y="2511366"/>
            <a:ext cx="2560552" cy="250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 txBox="1"/>
          <p:nvPr/>
        </p:nvSpPr>
        <p:spPr>
          <a:xfrm>
            <a:off x="1463186" y="3667839"/>
            <a:ext cx="474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rgbClr val="222222"/>
                </a:solidFill>
              </a:rPr>
              <a:t>𝜙</a:t>
            </a:r>
            <a:endParaRPr sz="900"/>
          </a:p>
        </p:txBody>
      </p:sp>
      <p:pic>
        <p:nvPicPr>
          <p:cNvPr id="112" name="Google Shape;11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59825" y="3285200"/>
            <a:ext cx="2433900" cy="6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2"/>
          <p:cNvPicPr preferRelativeResize="0"/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641590" y="2511366"/>
            <a:ext cx="2560552" cy="250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Ajustando Faixa do 𝜙</a:t>
            </a:r>
            <a:endParaRPr/>
          </a:p>
        </p:txBody>
      </p:sp>
      <p:sp>
        <p:nvSpPr>
          <p:cNvPr id="120" name="Google Shape;120;p12"/>
          <p:cNvSpPr txBox="1">
            <a:spLocks noGrp="1"/>
          </p:cNvSpPr>
          <p:nvPr>
            <p:ph type="body" idx="1"/>
          </p:nvPr>
        </p:nvSpPr>
        <p:spPr>
          <a:xfrm>
            <a:off x="390550" y="838975"/>
            <a:ext cx="8428200" cy="13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50">
                <a:latin typeface="Arial"/>
                <a:ea typeface="Arial"/>
                <a:cs typeface="Arial"/>
                <a:sym typeface="Arial"/>
              </a:rPr>
              <a:t>A função atan2(y, x) retorna de 0 a </a:t>
            </a:r>
            <a:r>
              <a:rPr lang="pt-BR" sz="2250">
                <a:latin typeface="Arial"/>
                <a:ea typeface="Arial"/>
                <a:cs typeface="Arial"/>
                <a:sym typeface="Arial"/>
              </a:rPr>
              <a:t>𝜋</a:t>
            </a:r>
            <a:r>
              <a:rPr lang="pt-BR" sz="2050">
                <a:latin typeface="Arial"/>
                <a:ea typeface="Arial"/>
                <a:cs typeface="Arial"/>
                <a:sym typeface="Arial"/>
              </a:rPr>
              <a:t> e depois de -</a:t>
            </a:r>
            <a:r>
              <a:rPr lang="pt-BR" sz="2250">
                <a:latin typeface="Arial"/>
                <a:ea typeface="Arial"/>
                <a:cs typeface="Arial"/>
                <a:sym typeface="Arial"/>
              </a:rPr>
              <a:t>𝜋</a:t>
            </a:r>
            <a:r>
              <a:rPr lang="pt-BR" sz="2050">
                <a:latin typeface="Arial"/>
                <a:ea typeface="Arial"/>
                <a:cs typeface="Arial"/>
                <a:sym typeface="Arial"/>
              </a:rPr>
              <a:t> até 0 novamente.</a:t>
            </a: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50">
                <a:latin typeface="Arial"/>
                <a:ea typeface="Arial"/>
                <a:cs typeface="Arial"/>
                <a:sym typeface="Arial"/>
              </a:rPr>
              <a:t>Para termos uma função que varie de 0 a 2*</a:t>
            </a:r>
            <a:r>
              <a:rPr lang="pt-BR" sz="2250">
                <a:latin typeface="Arial"/>
                <a:ea typeface="Arial"/>
                <a:cs typeface="Arial"/>
                <a:sym typeface="Arial"/>
              </a:rPr>
              <a:t>𝜋</a:t>
            </a:r>
            <a:r>
              <a:rPr lang="pt-BR" sz="2050">
                <a:latin typeface="Arial"/>
                <a:ea typeface="Arial"/>
                <a:cs typeface="Arial"/>
                <a:sym typeface="Arial"/>
              </a:rPr>
              <a:t> precisamos fazer os seguintes ajustes:</a:t>
            </a:r>
            <a:endParaRPr sz="205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cxnSp>
        <p:nvCxnSpPr>
          <p:cNvPr id="122" name="Google Shape;122;p12"/>
          <p:cNvCxnSpPr/>
          <p:nvPr/>
        </p:nvCxnSpPr>
        <p:spPr>
          <a:xfrm rot="10800000" flipH="1">
            <a:off x="412775" y="2890350"/>
            <a:ext cx="3149400" cy="14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3" name="Google Shape;123;p12"/>
          <p:cNvCxnSpPr/>
          <p:nvPr/>
        </p:nvCxnSpPr>
        <p:spPr>
          <a:xfrm rot="10800000">
            <a:off x="1987475" y="2015600"/>
            <a:ext cx="0" cy="3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4" name="Google Shape;124;p12"/>
          <p:cNvCxnSpPr/>
          <p:nvPr/>
        </p:nvCxnSpPr>
        <p:spPr>
          <a:xfrm>
            <a:off x="600425" y="2858150"/>
            <a:ext cx="2774100" cy="15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5" name="Google Shape;125;p12"/>
          <p:cNvSpPr txBox="1"/>
          <p:nvPr/>
        </p:nvSpPr>
        <p:spPr>
          <a:xfrm>
            <a:off x="3318417" y="2830516"/>
            <a:ext cx="28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3036717" y="4158991"/>
            <a:ext cx="28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sz="1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1976288" y="1913116"/>
            <a:ext cx="28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1054125" y="2589074"/>
            <a:ext cx="1944000" cy="1887000"/>
          </a:xfrm>
          <a:prstGeom prst="arc">
            <a:avLst>
              <a:gd name="adj1" fmla="val 20505075"/>
              <a:gd name="adj2" fmla="val 895024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9" name="Google Shape;12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7025" y="1913125"/>
            <a:ext cx="2433900" cy="6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2"/>
          <p:cNvSpPr txBox="1"/>
          <p:nvPr/>
        </p:nvSpPr>
        <p:spPr>
          <a:xfrm>
            <a:off x="1213863" y="3844304"/>
            <a:ext cx="28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131" name="Google Shape;131;p12"/>
          <p:cNvSpPr txBox="1"/>
          <p:nvPr/>
        </p:nvSpPr>
        <p:spPr>
          <a:xfrm>
            <a:off x="2998113" y="2973104"/>
            <a:ext cx="281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50">
                <a:solidFill>
                  <a:schemeClr val="dk1"/>
                </a:solidFill>
              </a:rPr>
              <a:t>𝜋</a:t>
            </a:r>
            <a:endParaRPr/>
          </a:p>
        </p:txBody>
      </p:sp>
      <p:sp>
        <p:nvSpPr>
          <p:cNvPr id="132" name="Google Shape;132;p12"/>
          <p:cNvSpPr/>
          <p:nvPr/>
        </p:nvSpPr>
        <p:spPr>
          <a:xfrm>
            <a:off x="800339" y="2367934"/>
            <a:ext cx="2560500" cy="2464200"/>
          </a:xfrm>
          <a:prstGeom prst="arc">
            <a:avLst>
              <a:gd name="adj1" fmla="val 9774573"/>
              <a:gd name="adj2" fmla="val 895024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stealth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2"/>
          <p:cNvSpPr txBox="1"/>
          <p:nvPr/>
        </p:nvSpPr>
        <p:spPr>
          <a:xfrm>
            <a:off x="2637124" y="2623906"/>
            <a:ext cx="4191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50">
                <a:solidFill>
                  <a:schemeClr val="dk1"/>
                </a:solidFill>
              </a:rPr>
              <a:t>-𝜋</a:t>
            </a:r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1105847" y="2742213"/>
            <a:ext cx="1944000" cy="1887000"/>
          </a:xfrm>
          <a:prstGeom prst="arc">
            <a:avLst>
              <a:gd name="adj1" fmla="val 10078134"/>
              <a:gd name="adj2" fmla="val 19402403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2"/>
          <p:cNvSpPr txBox="1"/>
          <p:nvPr/>
        </p:nvSpPr>
        <p:spPr>
          <a:xfrm>
            <a:off x="1143188" y="3501079"/>
            <a:ext cx="281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</a:rPr>
              <a:t>0</a:t>
            </a:r>
            <a:endParaRPr/>
          </a:p>
        </p:txBody>
      </p:sp>
      <p:sp>
        <p:nvSpPr>
          <p:cNvPr id="136" name="Google Shape;136;p12"/>
          <p:cNvSpPr txBox="1"/>
          <p:nvPr/>
        </p:nvSpPr>
        <p:spPr>
          <a:xfrm>
            <a:off x="795874" y="4227122"/>
            <a:ext cx="28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FF0000"/>
                </a:solidFill>
              </a:rPr>
              <a:t>0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137" name="Google Shape;137;p12"/>
          <p:cNvSpPr txBox="1"/>
          <p:nvPr/>
        </p:nvSpPr>
        <p:spPr>
          <a:xfrm>
            <a:off x="390550" y="3632650"/>
            <a:ext cx="4749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50" b="1">
                <a:solidFill>
                  <a:srgbClr val="FF0000"/>
                </a:solidFill>
              </a:rPr>
              <a:t>2</a:t>
            </a:r>
            <a:r>
              <a:rPr lang="pt-BR" sz="2050" b="1">
                <a:solidFill>
                  <a:srgbClr val="FF0000"/>
                </a:solidFill>
              </a:rPr>
              <a:t>𝜋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38" name="Google Shape;13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0468" y="2973100"/>
            <a:ext cx="4088676" cy="5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2"/>
          <p:cNvSpPr txBox="1"/>
          <p:nvPr/>
        </p:nvSpPr>
        <p:spPr>
          <a:xfrm>
            <a:off x="4270791" y="2644507"/>
            <a:ext cx="45930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50">
                <a:solidFill>
                  <a:schemeClr val="dk1"/>
                </a:solidFill>
              </a:rPr>
              <a:t>sabendo que:</a:t>
            </a:r>
            <a:endParaRPr/>
          </a:p>
        </p:txBody>
      </p:sp>
      <p:pic>
        <p:nvPicPr>
          <p:cNvPr id="140" name="Google Shape;140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86688" y="4257425"/>
            <a:ext cx="3314583" cy="7955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13"/>
          <p:cNvCxnSpPr/>
          <p:nvPr/>
        </p:nvCxnSpPr>
        <p:spPr>
          <a:xfrm rot="10800000">
            <a:off x="1987525" y="3595650"/>
            <a:ext cx="255900" cy="93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Descobrindo o 𝜃</a:t>
            </a:r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body" idx="1"/>
          </p:nvPr>
        </p:nvSpPr>
        <p:spPr>
          <a:xfrm>
            <a:off x="390550" y="838975"/>
            <a:ext cx="8066400" cy="1315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50">
                <a:latin typeface="Arial"/>
                <a:ea typeface="Arial"/>
                <a:cs typeface="Arial"/>
                <a:sym typeface="Arial"/>
              </a:rPr>
              <a:t>A função cos(x) neste caso serve para identificar o valor do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𝜃</a:t>
            </a:r>
            <a:r>
              <a:rPr lang="pt-BR" sz="2050">
                <a:latin typeface="Arial"/>
                <a:ea typeface="Arial"/>
                <a:cs typeface="Arial"/>
                <a:sym typeface="Arial"/>
              </a:rPr>
              <a:t>.</a:t>
            </a:r>
            <a:endParaRPr sz="1400"/>
          </a:p>
        </p:txBody>
      </p:sp>
      <p:sp>
        <p:nvSpPr>
          <p:cNvPr id="149" name="Google Shape;149;p1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150" name="Google Shape;150;p13"/>
          <p:cNvSpPr txBox="1"/>
          <p:nvPr/>
        </p:nvSpPr>
        <p:spPr>
          <a:xfrm>
            <a:off x="2597750" y="5335075"/>
            <a:ext cx="57957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50">
                <a:solidFill>
                  <a:schemeClr val="dk1"/>
                </a:solidFill>
              </a:rPr>
              <a:t>fonte: </a:t>
            </a:r>
            <a:r>
              <a:rPr lang="pt-BR" sz="1150" u="sng">
                <a:solidFill>
                  <a:schemeClr val="hlink"/>
                </a:solidFill>
                <a:hlinkClick r:id="rId3"/>
              </a:rPr>
              <a:t>https://en.wikipedia.org/wiki/Atan2</a:t>
            </a:r>
            <a:r>
              <a:rPr lang="pt-BR" sz="1150">
                <a:solidFill>
                  <a:schemeClr val="dk1"/>
                </a:solidFill>
              </a:rPr>
              <a:t> </a:t>
            </a:r>
            <a:endParaRPr sz="100"/>
          </a:p>
        </p:txBody>
      </p:sp>
      <p:cxnSp>
        <p:nvCxnSpPr>
          <p:cNvPr id="151" name="Google Shape;151;p13"/>
          <p:cNvCxnSpPr/>
          <p:nvPr/>
        </p:nvCxnSpPr>
        <p:spPr>
          <a:xfrm rot="10800000" flipH="1">
            <a:off x="412775" y="2890350"/>
            <a:ext cx="3149400" cy="143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13"/>
          <p:cNvCxnSpPr/>
          <p:nvPr/>
        </p:nvCxnSpPr>
        <p:spPr>
          <a:xfrm rot="10800000">
            <a:off x="1987475" y="2015600"/>
            <a:ext cx="0" cy="31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3"/>
          <p:cNvCxnSpPr/>
          <p:nvPr/>
        </p:nvCxnSpPr>
        <p:spPr>
          <a:xfrm>
            <a:off x="600425" y="2858150"/>
            <a:ext cx="2774100" cy="151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13"/>
          <p:cNvSpPr txBox="1"/>
          <p:nvPr/>
        </p:nvSpPr>
        <p:spPr>
          <a:xfrm>
            <a:off x="3318417" y="2830516"/>
            <a:ext cx="28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3036717" y="4158991"/>
            <a:ext cx="28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sz="1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1976288" y="1913116"/>
            <a:ext cx="281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3"/>
          <p:cNvSpPr/>
          <p:nvPr/>
        </p:nvSpPr>
        <p:spPr>
          <a:xfrm>
            <a:off x="1649516" y="3595639"/>
            <a:ext cx="675900" cy="656100"/>
          </a:xfrm>
          <a:prstGeom prst="arc">
            <a:avLst>
              <a:gd name="adj1" fmla="val 3582323"/>
              <a:gd name="adj2" fmla="val 53993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13"/>
          <p:cNvPicPr preferRelativeResize="0"/>
          <p:nvPr/>
        </p:nvPicPr>
        <p:blipFill>
          <a:blip r:embed="rId4">
            <a:alphaModFix amt="69000"/>
          </a:blip>
          <a:stretch>
            <a:fillRect/>
          </a:stretch>
        </p:blipFill>
        <p:spPr>
          <a:xfrm>
            <a:off x="641590" y="2511366"/>
            <a:ext cx="2560552" cy="250080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 txBox="1"/>
          <p:nvPr/>
        </p:nvSpPr>
        <p:spPr>
          <a:xfrm>
            <a:off x="1936932" y="4173634"/>
            <a:ext cx="474900" cy="4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>
                <a:solidFill>
                  <a:schemeClr val="dk1"/>
                </a:solidFill>
              </a:rPr>
              <a:t>𝜃</a:t>
            </a:r>
            <a:endParaRPr sz="1450">
              <a:solidFill>
                <a:srgbClr val="222222"/>
              </a:solidFill>
            </a:endParaRPr>
          </a:p>
        </p:txBody>
      </p:sp>
      <p:pic>
        <p:nvPicPr>
          <p:cNvPr id="160" name="Google Shape;1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4160" y="3172975"/>
            <a:ext cx="2144940" cy="6561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1876</Words>
  <Application>Microsoft Macintosh PowerPoint</Application>
  <PresentationFormat>On-screen Show (16:10)</PresentationFormat>
  <Paragraphs>304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Times New Roman</vt:lpstr>
      <vt:lpstr>Verdana</vt:lpstr>
      <vt:lpstr>Personalizar design</vt:lpstr>
      <vt:lpstr>PowerPoint Presentation</vt:lpstr>
      <vt:lpstr>Mapeamentos</vt:lpstr>
      <vt:lpstr>Coordenadas paramétricas em superfícies implícitas</vt:lpstr>
      <vt:lpstr>Implícita vs Explícita</vt:lpstr>
      <vt:lpstr>Varrendo a textura</vt:lpstr>
      <vt:lpstr>Como descobrir Theta e Phi</vt:lpstr>
      <vt:lpstr>Descobrindo o 𝜙</vt:lpstr>
      <vt:lpstr>Ajustando Faixa do 𝜙</vt:lpstr>
      <vt:lpstr>Descobrindo o 𝜃</vt:lpstr>
      <vt:lpstr>Coordenadas u e v</vt:lpstr>
      <vt:lpstr>Leitor de Imagens STB</vt:lpstr>
      <vt:lpstr>Códigos de Referência</vt:lpstr>
      <vt:lpstr>Códigos de Referência</vt:lpstr>
      <vt:lpstr>Códigos de Referência</vt:lpstr>
      <vt:lpstr>Códigos de Referência</vt:lpstr>
      <vt:lpstr>Códigos de Referência</vt:lpstr>
      <vt:lpstr>Códigos de Referência</vt:lpstr>
      <vt:lpstr>Códigos de Referência</vt:lpstr>
      <vt:lpstr>Códigos de Referência</vt:lpstr>
      <vt:lpstr>Códigos de Referência</vt:lpstr>
      <vt:lpstr>Resultado esperado</vt:lpstr>
      <vt:lpstr>Tarefa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1</cp:revision>
  <dcterms:modified xsi:type="dcterms:W3CDTF">2023-04-14T23:37:20Z</dcterms:modified>
</cp:coreProperties>
</file>